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1" r:id="rId1"/>
  </p:sldMasterIdLst>
  <p:notesMasterIdLst>
    <p:notesMasterId r:id="rId20"/>
  </p:notesMasterIdLst>
  <p:handoutMasterIdLst>
    <p:handoutMasterId r:id="rId21"/>
  </p:handoutMasterIdLst>
  <p:sldIdLst>
    <p:sldId id="256" r:id="rId2"/>
    <p:sldId id="264" r:id="rId3"/>
    <p:sldId id="267" r:id="rId4"/>
    <p:sldId id="268" r:id="rId5"/>
    <p:sldId id="266" r:id="rId6"/>
    <p:sldId id="269" r:id="rId7"/>
    <p:sldId id="263" r:id="rId8"/>
    <p:sldId id="273" r:id="rId9"/>
    <p:sldId id="274" r:id="rId10"/>
    <p:sldId id="276" r:id="rId11"/>
    <p:sldId id="285" r:id="rId12"/>
    <p:sldId id="272" r:id="rId13"/>
    <p:sldId id="278" r:id="rId14"/>
    <p:sldId id="279" r:id="rId15"/>
    <p:sldId id="280" r:id="rId16"/>
    <p:sldId id="281" r:id="rId17"/>
    <p:sldId id="282" r:id="rId18"/>
    <p:sldId id="283" r:id="rId19"/>
  </p:sldIdLst>
  <p:sldSz cx="9144000" cy="6858000" type="screen4x3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굴림" pitchFamily="34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굴림" pitchFamily="34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굴림" pitchFamily="34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굴림" pitchFamily="34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굴림" pitchFamily="34" charset="-127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굴림" pitchFamily="34" charset="-127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굴림" pitchFamily="34" charset="-127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굴림" pitchFamily="34" charset="-127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굴림" pitchFamily="34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33"/>
    <a:srgbClr val="003399"/>
    <a:srgbClr val="0000CC"/>
    <a:srgbClr val="DDDDDD"/>
    <a:srgbClr val="003300"/>
    <a:srgbClr val="333399"/>
    <a:srgbClr val="006600"/>
    <a:srgbClr val="FF006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06" autoAdjust="0"/>
    <p:restoredTop sz="94652" autoAdjust="0"/>
  </p:normalViewPr>
  <p:slideViewPr>
    <p:cSldViewPr snapToObjects="1">
      <p:cViewPr varScale="1">
        <p:scale>
          <a:sx n="76" d="100"/>
          <a:sy n="76" d="100"/>
        </p:scale>
        <p:origin x="-1116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68" d="100"/>
          <a:sy n="68" d="100"/>
        </p:scale>
        <p:origin x="-2856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B29B3C0F-76AC-4DA6-BFF7-CFF0498DB925}" type="datetimeFigureOut">
              <a:rPr lang="zh-CN" altLang="en-US"/>
              <a:pPr>
                <a:defRPr/>
              </a:pPr>
              <a:t>2011-4-18</a:t>
            </a:fld>
            <a:endParaRPr lang="en-US" altLang="zh-CN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E8410C04-D995-4117-9E92-66E4485D4EB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93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3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  <a:p>
            <a:pPr lvl="4"/>
            <a:r>
              <a:rPr lang="ko-KR" altLang="en-US" noProof="0" dirty="0" smtClean="0"/>
              <a:t>다섯째 수준</a:t>
            </a:r>
          </a:p>
        </p:txBody>
      </p:sp>
      <p:sp>
        <p:nvSpPr>
          <p:cNvPr id="193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93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8039EA2B-AA6E-4691-940C-615B0E3A3AD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8" name="图片 7" descr="hi·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856" y="2725154"/>
            <a:ext cx="1977016" cy="68696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굴림" pitchFamily="50" charset="-127"/>
        <a:ea typeface="宋体" pitchFamily="2" charset="-122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굴림" pitchFamily="50" charset="-127"/>
        <a:ea typeface="宋体" pitchFamily="2" charset="-122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굴림" pitchFamily="50" charset="-127"/>
        <a:ea typeface="宋体" pitchFamily="2" charset="-122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굴림" pitchFamily="50" charset="-127"/>
        <a:ea typeface="宋体" pitchFamily="2" charset="-122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굴림" pitchFamily="50" charset="-127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A9B6C0-E2E9-421C-8AA2-13CE782CB346}" type="datetimeFigureOut">
              <a:rPr lang="zh-CN" altLang="en-US"/>
              <a:pPr>
                <a:defRPr/>
              </a:pPr>
              <a:t>2011-4-18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C721C4-5E48-493D-AE21-7438E9B0DDC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C729E5-CE57-4034-A2F5-342666A42760}" type="datetimeFigureOut">
              <a:rPr lang="zh-CN" altLang="en-US"/>
              <a:pPr>
                <a:defRPr/>
              </a:pPr>
              <a:t>2011-4-18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65C6E2-970B-4316-BA72-C1FD43E07EE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578D2A-2913-43C7-A99A-8219D9451EBD}" type="datetimeFigureOut">
              <a:rPr lang="zh-CN" altLang="en-US"/>
              <a:pPr>
                <a:defRPr/>
              </a:pPr>
              <a:t>2011-4-18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3FD227-BC2D-4F3A-9186-C54CD1E0709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FA0298-2E34-4124-9679-1F46D1A47CE2}" type="datetimeFigureOut">
              <a:rPr lang="zh-CN" altLang="en-US"/>
              <a:pPr>
                <a:defRPr/>
              </a:pPr>
              <a:t>2011-4-18</a:t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3C944C-B4FB-42F6-8EDC-41A38D5C0CC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AE15E8-6B96-425C-869D-5245956A2504}" type="datetimeFigureOut">
              <a:rPr lang="zh-CN" altLang="en-US"/>
              <a:pPr>
                <a:defRPr/>
              </a:pPr>
              <a:t>2011-4-18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A6C83E-3B82-427A-B91B-82EC207CC93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F9AD20-7806-486E-B50C-6335371F0DDB}" type="datetimeFigureOut">
              <a:rPr lang="zh-CN" altLang="en-US"/>
              <a:pPr>
                <a:defRPr/>
              </a:pPr>
              <a:t>2011-4-18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8AEE69-A5E9-4EC5-89FA-BAA78CFF996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277D7C-F6FC-4A1E-B0E0-0BC62296EFE9}" type="datetimeFigureOut">
              <a:rPr lang="zh-CN" altLang="en-US"/>
              <a:pPr>
                <a:defRPr/>
              </a:pPr>
              <a:t>2011-4-18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FD3C05-64E7-49D6-B0B4-EAD6059502A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E80327-E8F2-4353-972F-468FCDD2AB69}" type="datetimeFigureOut">
              <a:rPr lang="zh-CN" altLang="en-US"/>
              <a:pPr>
                <a:defRPr/>
              </a:pPr>
              <a:t>2011-4-18</a:t>
            </a:fld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828386-9717-4F55-A7BF-A9A5675864F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2F55D5-521B-47B0-9804-35114999D847}" type="datetimeFigureOut">
              <a:rPr lang="zh-CN" altLang="en-US"/>
              <a:pPr>
                <a:defRPr/>
              </a:pPr>
              <a:t>2011-4-18</a:t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4C7285-D68B-46EC-916D-04433BC7728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4C51A3-42E0-4738-8CD5-5CB64881E489}" type="datetimeFigureOut">
              <a:rPr lang="zh-CN" altLang="en-US"/>
              <a:pPr>
                <a:defRPr/>
              </a:pPr>
              <a:t>2011-4-18</a:t>
            </a:fld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95833D-FC51-4CE1-BB67-DFFE4CAA7BB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5" name="图片 4" descr="hi·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131488" y="5406329"/>
            <a:ext cx="1977016" cy="68696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8D7D81-9197-4BF1-8594-3DE0FD755118}" type="datetimeFigureOut">
              <a:rPr lang="zh-CN" altLang="en-US"/>
              <a:pPr>
                <a:defRPr/>
              </a:pPr>
              <a:t>2011-4-18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2E8EC8-AFE4-4135-AA69-6C26FCA6FF0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568213-FBB9-4ED3-BADA-C23E0360FCBF}" type="datetimeFigureOut">
              <a:rPr lang="zh-CN" altLang="en-US"/>
              <a:pPr>
                <a:defRPr/>
              </a:pPr>
              <a:t>2011-4-18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A9B21E-60CA-4A85-90E1-DA95823A198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fld id="{F33421C3-F8C9-49F5-8FA1-EC9537A1366C}" type="datetimeFigureOut">
              <a:rPr lang="zh-CN" altLang="en-US"/>
              <a:pPr>
                <a:defRPr/>
              </a:pPr>
              <a:t>2011-4-18</a:t>
            </a:fld>
            <a:endParaRPr lang="en-US" altLang="zh-CN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D3E33A8-72FE-429B-B638-B99004C2AAD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031" name="Picture 7" descr="ppt1557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685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04" name="Rectangle 8"/>
          <p:cNvSpPr>
            <a:spLocks noChangeArrowheads="1"/>
          </p:cNvSpPr>
          <p:nvPr userDrawn="1"/>
        </p:nvSpPr>
        <p:spPr bwMode="auto">
          <a:xfrm>
            <a:off x="0" y="1417638"/>
            <a:ext cx="9144000" cy="470852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  <p:sldLayoutId id="2147483793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AutoShape 4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1163638"/>
            <a:ext cx="8229600" cy="1905000"/>
          </a:xfrm>
          <a:prstGeom prst="roundRect">
            <a:avLst>
              <a:gd name="adj" fmla="val 50000"/>
            </a:avLst>
          </a:prstGeom>
        </p:spPr>
        <p:txBody>
          <a:bodyPr/>
          <a:lstStyle/>
          <a:p>
            <a:pPr eaLnBrk="1" hangingPunct="1"/>
            <a:r>
              <a:rPr lang="en-US" altLang="zh-CN" sz="4800" dirty="0" smtClean="0">
                <a:solidFill>
                  <a:srgbClr val="003399"/>
                </a:solidFill>
              </a:rPr>
              <a:t>CodeGen</a:t>
            </a:r>
            <a:r>
              <a:rPr lang="zh-CN" altLang="en-US" sz="4800" dirty="0" smtClean="0">
                <a:solidFill>
                  <a:srgbClr val="003399"/>
                </a:solidFill>
              </a:rPr>
              <a:t>技术分享</a:t>
            </a:r>
            <a:endParaRPr lang="ko-KR" altLang="en-US" b="1" dirty="0" smtClean="0">
              <a:solidFill>
                <a:srgbClr val="003399"/>
              </a:solidFill>
            </a:endParaRPr>
          </a:p>
        </p:txBody>
      </p:sp>
      <p:sp>
        <p:nvSpPr>
          <p:cNvPr id="2" name="TextBox 5"/>
          <p:cNvSpPr txBox="1">
            <a:spLocks noChangeArrowheads="1"/>
          </p:cNvSpPr>
          <p:nvPr/>
        </p:nvSpPr>
        <p:spPr bwMode="auto">
          <a:xfrm>
            <a:off x="6419049" y="4005263"/>
            <a:ext cx="169546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2800" dirty="0" smtClean="0">
                <a:solidFill>
                  <a:srgbClr val="003399"/>
                </a:solidFill>
                <a:latin typeface="+mj-lt"/>
                <a:ea typeface="+mj-ea"/>
                <a:cs typeface="+mj-cs"/>
              </a:rPr>
              <a:t>张军</a:t>
            </a:r>
            <a:endParaRPr lang="en-US" altLang="zh-CN" sz="2800" dirty="0" smtClean="0">
              <a:solidFill>
                <a:srgbClr val="003399"/>
              </a:solidFill>
              <a:latin typeface="+mj-lt"/>
              <a:ea typeface="+mj-ea"/>
              <a:cs typeface="+mj-cs"/>
            </a:endParaRPr>
          </a:p>
          <a:p>
            <a:pPr algn="ctr"/>
            <a:r>
              <a:rPr lang="en-US" altLang="zh-CN" dirty="0" smtClean="0"/>
              <a:t>2011</a:t>
            </a:r>
            <a:r>
              <a:rPr lang="zh-CN" altLang="en-US" dirty="0" smtClean="0"/>
              <a:t>年</a:t>
            </a:r>
            <a:r>
              <a:rPr lang="en-US" altLang="zh-CN" dirty="0" smtClean="0"/>
              <a:t>03</a:t>
            </a:r>
            <a:r>
              <a:rPr lang="zh-CN" altLang="en-US" dirty="0" smtClean="0"/>
              <a:t>月</a:t>
            </a:r>
            <a:r>
              <a:rPr lang="en-US" altLang="zh-CN" dirty="0" smtClean="0"/>
              <a:t>03</a:t>
            </a:r>
            <a:r>
              <a:rPr lang="zh-CN" altLang="en-US" dirty="0" smtClean="0"/>
              <a:t>日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36512" y="1657909"/>
            <a:ext cx="8095928" cy="460647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你会觉得有哪些技术难点？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35896" y="2364849"/>
            <a:ext cx="1512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kern="0" dirty="0" smtClean="0">
                <a:solidFill>
                  <a:srgbClr val="990033"/>
                </a:solidFill>
                <a:latin typeface="+mn-ea"/>
              </a:rPr>
              <a:t>Java</a:t>
            </a:r>
            <a:r>
              <a:rPr lang="zh-CN" altLang="en-US" sz="2000" b="1" kern="0" dirty="0" smtClean="0">
                <a:solidFill>
                  <a:srgbClr val="990033"/>
                </a:solidFill>
                <a:latin typeface="+mn-ea"/>
              </a:rPr>
              <a:t>语法</a:t>
            </a:r>
            <a:endParaRPr lang="zh-CN" altLang="en-US" sz="2000" dirty="0">
              <a:solidFill>
                <a:srgbClr val="990033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12160" y="2364849"/>
            <a:ext cx="2304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kern="0" dirty="0" smtClean="0">
                <a:solidFill>
                  <a:srgbClr val="990033"/>
                </a:solidFill>
                <a:latin typeface="+mn-ea"/>
              </a:rPr>
              <a:t>代码的格式化</a:t>
            </a:r>
            <a:endParaRPr lang="zh-CN" altLang="en-US" sz="2000" dirty="0">
              <a:solidFill>
                <a:srgbClr val="990033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99592" y="2364849"/>
            <a:ext cx="2736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kern="0" dirty="0" smtClean="0">
                <a:solidFill>
                  <a:srgbClr val="990033"/>
                </a:solidFill>
                <a:latin typeface="+mn-ea"/>
              </a:rPr>
              <a:t>哪些代码需要生成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99592" y="3356993"/>
            <a:ext cx="252028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DAOConfig</a:t>
            </a:r>
          </a:p>
          <a:p>
            <a:r>
              <a:rPr lang="en-US" altLang="zh-CN" dirty="0" smtClean="0"/>
              <a:t>DAOImplConfig</a:t>
            </a:r>
          </a:p>
          <a:p>
            <a:r>
              <a:rPr lang="en-US" altLang="zh-CN" dirty="0" smtClean="0"/>
              <a:t>ManagerConfig</a:t>
            </a:r>
          </a:p>
          <a:p>
            <a:r>
              <a:rPr lang="en-US" altLang="zh-CN" dirty="0" smtClean="0"/>
              <a:t>ManagerImplconfig</a:t>
            </a:r>
          </a:p>
          <a:p>
            <a:r>
              <a:rPr lang="en-US" altLang="zh-CN" dirty="0" smtClean="0"/>
              <a:t>AOConfig</a:t>
            </a:r>
          </a:p>
          <a:p>
            <a:r>
              <a:rPr lang="en-US" altLang="zh-CN" dirty="0" smtClean="0"/>
              <a:t>AOImplConfig</a:t>
            </a:r>
          </a:p>
          <a:p>
            <a:r>
              <a:rPr lang="en-US" altLang="zh-CN" dirty="0" smtClean="0"/>
              <a:t>DOConfig</a:t>
            </a:r>
          </a:p>
          <a:p>
            <a:r>
              <a:rPr lang="en-US" altLang="zh-CN" dirty="0" smtClean="0"/>
              <a:t>SpringXmlConfig</a:t>
            </a:r>
          </a:p>
          <a:p>
            <a:r>
              <a:rPr lang="en-US" altLang="zh-CN" dirty="0" smtClean="0"/>
              <a:t>SqlMapXmlConfig</a:t>
            </a:r>
          </a:p>
          <a:p>
            <a:r>
              <a:rPr lang="en-US" altLang="zh-CN" dirty="0" smtClean="0"/>
              <a:t>SqlMapConfigXmlConfig</a:t>
            </a:r>
          </a:p>
          <a:p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635896" y="3356993"/>
            <a:ext cx="252028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ImportConfig</a:t>
            </a:r>
          </a:p>
          <a:p>
            <a:r>
              <a:rPr lang="en-US" altLang="zh-CN" dirty="0" smtClean="0"/>
              <a:t>CommentConfig</a:t>
            </a:r>
          </a:p>
          <a:p>
            <a:r>
              <a:rPr lang="en-US" altLang="zh-CN" dirty="0" smtClean="0"/>
              <a:t>FieldConfig</a:t>
            </a:r>
          </a:p>
          <a:p>
            <a:r>
              <a:rPr lang="en-US" altLang="zh-CN" dirty="0" smtClean="0"/>
              <a:t>MethodConfig</a:t>
            </a:r>
          </a:p>
          <a:p>
            <a:r>
              <a:rPr lang="en-US" altLang="zh-CN" dirty="0" smtClean="0"/>
              <a:t>ParameterConfig</a:t>
            </a:r>
          </a:p>
          <a:p>
            <a:r>
              <a:rPr lang="en-US" altLang="zh-CN" dirty="0" smtClean="0"/>
              <a:t>ThrowExceptionConfig</a:t>
            </a:r>
          </a:p>
          <a:p>
            <a:r>
              <a:rPr lang="en-US" altLang="zh-CN" dirty="0" smtClean="0"/>
              <a:t>BodyConfig</a:t>
            </a:r>
          </a:p>
          <a:p>
            <a:r>
              <a:rPr lang="en-US" altLang="zh-CN" dirty="0" smtClean="0"/>
              <a:t>ClassConfig</a:t>
            </a:r>
          </a:p>
          <a:p>
            <a:r>
              <a:rPr lang="en-US" altLang="zh-CN" dirty="0" smtClean="0"/>
              <a:t>ImplementsClassConfig</a:t>
            </a:r>
          </a:p>
          <a:p>
            <a:r>
              <a:rPr lang="en-US" altLang="zh-CN" dirty="0" smtClean="0"/>
              <a:t>InterfaceClassConfig</a:t>
            </a:r>
          </a:p>
          <a:p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068304" y="3356992"/>
            <a:ext cx="2464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ClassCodeFormatterImpl</a:t>
            </a:r>
            <a:endParaRPr lang="en-US" altLang="zh-CN" dirty="0" smtClean="0"/>
          </a:p>
          <a:p>
            <a:r>
              <a:rPr lang="en-US" altLang="zh-CN" dirty="0" err="1" smtClean="0"/>
              <a:t>DefaultCodeFormatter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600201"/>
            <a:ext cx="8686800" cy="3701007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altLang="zh-CN" sz="2400" b="1" i="0" u="none" strike="noStrike" kern="0" cap="none" spc="0" normalizeH="0" baseline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51520" y="1600201"/>
            <a:ext cx="8229600" cy="460647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zh-CN" altLang="en-US" sz="2400" b="1" kern="0" noProof="0" dirty="0" smtClean="0">
                <a:solidFill>
                  <a:srgbClr val="003399"/>
                </a:solidFill>
                <a:latin typeface="+mn-ea"/>
                <a:ea typeface="+mn-ea"/>
              </a:rPr>
              <a:t>核心类介绍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: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51520" y="2348880"/>
            <a:ext cx="8686800" cy="3744416"/>
          </a:xfrm>
          <a:prstGeom prst="rect">
            <a:avLst/>
          </a:prstGeom>
        </p:spPr>
        <p:txBody>
          <a:bodyPr/>
          <a:lstStyle/>
          <a:p>
            <a:pPr marL="342900" lvl="0" indent="-342900" eaLnBrk="1" hangingPunct="1">
              <a:spcBef>
                <a:spcPct val="20000"/>
              </a:spcBef>
            </a:pPr>
            <a:r>
              <a:rPr lang="en-US" altLang="zh-CN" sz="2400" b="1" kern="0" dirty="0" err="1" smtClean="0">
                <a:solidFill>
                  <a:srgbClr val="003399"/>
                </a:solidFill>
                <a:latin typeface="+mn-ea"/>
                <a:ea typeface="+mn-ea"/>
              </a:rPr>
              <a:t>AnnotationDaoGenStrategy</a:t>
            </a:r>
            <a:r>
              <a:rPr lang="en-US" altLang="zh-CN" sz="2400" b="1" kern="0" dirty="0" smtClean="0">
                <a:solidFill>
                  <a:srgbClr val="003399"/>
                </a:solidFill>
                <a:latin typeface="+mn-ea"/>
                <a:ea typeface="+mn-ea"/>
              </a:rPr>
              <a:t>:</a:t>
            </a:r>
            <a:r>
              <a:rPr lang="zh-CN" altLang="en-US" sz="2400" b="1" kern="0" dirty="0" smtClean="0">
                <a:solidFill>
                  <a:srgbClr val="003399"/>
                </a:solidFill>
                <a:latin typeface="+mn-ea"/>
                <a:ea typeface="+mn-ea"/>
              </a:rPr>
              <a:t>解析</a:t>
            </a:r>
            <a:r>
              <a:rPr lang="en-US" altLang="zh-CN" sz="2400" b="1" kern="0" dirty="0" smtClean="0">
                <a:solidFill>
                  <a:srgbClr val="003399"/>
                </a:solidFill>
                <a:latin typeface="+mn-ea"/>
                <a:ea typeface="+mn-ea"/>
              </a:rPr>
              <a:t>java</a:t>
            </a:r>
            <a:r>
              <a:rPr lang="zh-CN" altLang="en-US" sz="2400" b="1" kern="0" dirty="0" smtClean="0">
                <a:solidFill>
                  <a:srgbClr val="003399"/>
                </a:solidFill>
                <a:latin typeface="+mn-ea"/>
                <a:ea typeface="+mn-ea"/>
              </a:rPr>
              <a:t>文件语法</a:t>
            </a:r>
            <a:r>
              <a:rPr lang="en-US" altLang="zh-CN" sz="2400" b="1" kern="0" dirty="0" smtClean="0">
                <a:solidFill>
                  <a:srgbClr val="003399"/>
                </a:solidFill>
                <a:latin typeface="+mn-ea"/>
                <a:ea typeface="+mn-ea"/>
              </a:rPr>
              <a:t>;</a:t>
            </a:r>
            <a:r>
              <a:rPr lang="zh-CN" altLang="en-US" sz="2400" b="1" kern="0" dirty="0" smtClean="0">
                <a:solidFill>
                  <a:srgbClr val="003399"/>
                </a:solidFill>
                <a:latin typeface="+mn-ea"/>
                <a:ea typeface="+mn-ea"/>
              </a:rPr>
              <a:t>解析</a:t>
            </a:r>
            <a:r>
              <a:rPr lang="en-US" altLang="zh-CN" sz="2400" b="1" kern="0" dirty="0" smtClean="0">
                <a:solidFill>
                  <a:srgbClr val="003399"/>
                </a:solidFill>
                <a:latin typeface="+mn-ea"/>
                <a:ea typeface="+mn-ea"/>
              </a:rPr>
              <a:t>DAO</a:t>
            </a:r>
            <a:r>
              <a:rPr lang="zh-CN" altLang="en-US" sz="2400" b="1" kern="0" dirty="0" smtClean="0">
                <a:solidFill>
                  <a:srgbClr val="003399"/>
                </a:solidFill>
                <a:latin typeface="+mn-ea"/>
                <a:ea typeface="+mn-ea"/>
              </a:rPr>
              <a:t>中的</a:t>
            </a:r>
            <a:r>
              <a:rPr lang="en-US" altLang="zh-CN" sz="2400" b="1" kern="0" dirty="0" smtClean="0">
                <a:solidFill>
                  <a:srgbClr val="003399"/>
                </a:solidFill>
                <a:latin typeface="+mn-ea"/>
                <a:ea typeface="+mn-ea"/>
              </a:rPr>
              <a:t>Annotation,</a:t>
            </a:r>
            <a:r>
              <a:rPr lang="zh-CN" altLang="en-US" sz="2400" b="1" kern="0" dirty="0" smtClean="0">
                <a:solidFill>
                  <a:srgbClr val="003399"/>
                </a:solidFill>
                <a:latin typeface="+mn-ea"/>
                <a:ea typeface="+mn-ea"/>
              </a:rPr>
              <a:t>实例化</a:t>
            </a:r>
            <a:r>
              <a:rPr lang="en-US" altLang="zh-CN" sz="2400" b="1" kern="0" dirty="0" err="1" smtClean="0">
                <a:solidFill>
                  <a:srgbClr val="003399"/>
                </a:solidFill>
                <a:latin typeface="+mn-ea"/>
                <a:ea typeface="+mn-ea"/>
              </a:rPr>
              <a:t>DaoConfigs</a:t>
            </a:r>
            <a:r>
              <a:rPr lang="zh-CN" altLang="en-US" sz="2400" b="1" kern="0" dirty="0" smtClean="0">
                <a:solidFill>
                  <a:srgbClr val="003399"/>
                </a:solidFill>
                <a:latin typeface="+mn-ea"/>
                <a:ea typeface="+mn-ea"/>
              </a:rPr>
              <a:t>对象</a:t>
            </a:r>
            <a:r>
              <a:rPr lang="en-US" altLang="zh-CN" sz="2400" b="1" kern="0" dirty="0" smtClean="0">
                <a:solidFill>
                  <a:srgbClr val="003399"/>
                </a:solidFill>
                <a:latin typeface="+mn-ea"/>
                <a:ea typeface="+mn-ea"/>
              </a:rPr>
              <a:t>.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altLang="zh-CN" sz="2400" b="1" kern="0" dirty="0" err="1" smtClean="0">
                <a:solidFill>
                  <a:srgbClr val="003399"/>
                </a:solidFill>
                <a:latin typeface="+mn-ea"/>
                <a:ea typeface="+mn-ea"/>
              </a:rPr>
              <a:t>DaoConfigs</a:t>
            </a:r>
            <a:r>
              <a:rPr lang="en-US" altLang="zh-CN" sz="2400" b="1" kern="0" dirty="0" smtClean="0">
                <a:solidFill>
                  <a:srgbClr val="003399"/>
                </a:solidFill>
                <a:latin typeface="+mn-ea"/>
                <a:ea typeface="+mn-ea"/>
              </a:rPr>
              <a:t>:</a:t>
            </a:r>
            <a:r>
              <a:rPr lang="zh-CN" altLang="en-US" sz="2400" b="1" kern="0" dirty="0" smtClean="0">
                <a:solidFill>
                  <a:srgbClr val="003399"/>
                </a:solidFill>
                <a:latin typeface="+mn-ea"/>
                <a:ea typeface="+mn-ea"/>
              </a:rPr>
              <a:t>包含所有要生成的</a:t>
            </a:r>
            <a:r>
              <a:rPr lang="en-US" altLang="zh-CN" sz="2400" b="1" kern="0" dirty="0" err="1" smtClean="0">
                <a:solidFill>
                  <a:srgbClr val="003399"/>
                </a:solidFill>
                <a:latin typeface="+mn-ea"/>
                <a:ea typeface="+mn-ea"/>
              </a:rPr>
              <a:t>Config</a:t>
            </a:r>
            <a:r>
              <a:rPr lang="zh-CN" altLang="en-US" sz="2400" b="1" kern="0" dirty="0" smtClean="0">
                <a:solidFill>
                  <a:srgbClr val="003399"/>
                </a:solidFill>
                <a:latin typeface="+mn-ea"/>
                <a:ea typeface="+mn-ea"/>
              </a:rPr>
              <a:t>对象</a:t>
            </a:r>
            <a:r>
              <a:rPr lang="en-US" altLang="zh-CN" sz="2400" b="1" kern="0" dirty="0" smtClean="0">
                <a:solidFill>
                  <a:srgbClr val="003399"/>
                </a:solidFill>
                <a:latin typeface="+mn-ea"/>
                <a:ea typeface="+mn-ea"/>
              </a:rPr>
              <a:t>,</a:t>
            </a:r>
            <a:r>
              <a:rPr lang="zh-CN" altLang="en-US" sz="2400" b="1" kern="0" dirty="0" smtClean="0">
                <a:solidFill>
                  <a:srgbClr val="003399"/>
                </a:solidFill>
                <a:latin typeface="+mn-ea"/>
                <a:ea typeface="+mn-ea"/>
              </a:rPr>
              <a:t>对象之间生成的依赖关系，代码生成的细节。</a:t>
            </a:r>
            <a:endParaRPr lang="en-US" altLang="zh-CN" sz="2400" b="1" kern="0" dirty="0" smtClean="0">
              <a:solidFill>
                <a:srgbClr val="003399"/>
              </a:solidFill>
              <a:latin typeface="+mn-ea"/>
              <a:ea typeface="+mn-ea"/>
            </a:endParaRP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altLang="zh-CN" sz="2400" b="1" kern="0" dirty="0" err="1" smtClean="0">
                <a:solidFill>
                  <a:srgbClr val="003399"/>
                </a:solidFill>
                <a:latin typeface="+mn-ea"/>
                <a:ea typeface="+mn-ea"/>
              </a:rPr>
              <a:t>CodeGenerateStrategy</a:t>
            </a:r>
            <a:r>
              <a:rPr lang="en-US" altLang="zh-CN" sz="2400" b="1" kern="0" dirty="0" smtClean="0">
                <a:solidFill>
                  <a:srgbClr val="003399"/>
                </a:solidFill>
                <a:latin typeface="+mn-ea"/>
                <a:ea typeface="+mn-ea"/>
              </a:rPr>
              <a:t>:</a:t>
            </a:r>
            <a:r>
              <a:rPr lang="zh-CN" altLang="en-US" sz="2400" b="1" kern="0" dirty="0" smtClean="0">
                <a:solidFill>
                  <a:srgbClr val="003399"/>
                </a:solidFill>
                <a:latin typeface="+mn-ea"/>
                <a:ea typeface="+mn-ea"/>
              </a:rPr>
              <a:t>代码生成的策略。</a:t>
            </a:r>
            <a:endParaRPr lang="en-US" altLang="zh-CN" sz="2400" b="1" kern="0" dirty="0" smtClean="0">
              <a:solidFill>
                <a:srgbClr val="003399"/>
              </a:solidFill>
              <a:latin typeface="+mn-ea"/>
              <a:ea typeface="+mn-ea"/>
            </a:endParaRP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altLang="zh-CN" sz="2400" b="1" kern="0" dirty="0" err="1" smtClean="0">
                <a:solidFill>
                  <a:srgbClr val="003399"/>
                </a:solidFill>
                <a:latin typeface="+mn-ea"/>
                <a:ea typeface="+mn-ea"/>
              </a:rPr>
              <a:t>ClassCodeFormatterImpl</a:t>
            </a:r>
            <a:r>
              <a:rPr lang="zh-CN" altLang="en-US" sz="2400" b="1" kern="0" dirty="0" smtClean="0">
                <a:solidFill>
                  <a:srgbClr val="003399"/>
                </a:solidFill>
                <a:latin typeface="+mn-ea"/>
                <a:ea typeface="+mn-ea"/>
              </a:rPr>
              <a:t>：</a:t>
            </a:r>
            <a:r>
              <a:rPr lang="en-US" altLang="zh-CN" sz="2400" b="1" kern="0" dirty="0" smtClean="0">
                <a:solidFill>
                  <a:srgbClr val="003399"/>
                </a:solidFill>
                <a:latin typeface="+mn-ea"/>
                <a:ea typeface="+mn-ea"/>
              </a:rPr>
              <a:t>Java</a:t>
            </a:r>
            <a:r>
              <a:rPr lang="zh-CN" altLang="en-US" sz="2400" b="1" kern="0" dirty="0" smtClean="0">
                <a:solidFill>
                  <a:srgbClr val="003399"/>
                </a:solidFill>
                <a:latin typeface="+mn-ea"/>
                <a:ea typeface="+mn-ea"/>
              </a:rPr>
              <a:t>代码格式化。</a:t>
            </a:r>
            <a:endParaRPr lang="en-US" altLang="zh-CN" sz="2400" b="1" kern="0" dirty="0" err="1" smtClean="0">
              <a:solidFill>
                <a:srgbClr val="003399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23528" y="620688"/>
            <a:ext cx="6912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eaLnBrk="1" hangingPunct="1">
              <a:spcBef>
                <a:spcPct val="20000"/>
              </a:spcBef>
              <a:defRPr/>
            </a:pPr>
            <a:r>
              <a:rPr lang="zh-CN" altLang="en-US" sz="3600" b="1" dirty="0" smtClean="0">
                <a:solidFill>
                  <a:schemeClr val="accent1">
                    <a:lumMod val="90000"/>
                  </a:schemeClr>
                </a:solidFill>
              </a:rPr>
              <a:t>时序图</a:t>
            </a:r>
            <a:endParaRPr lang="en-US" altLang="zh-CN" sz="3600" b="1" dirty="0" smtClean="0">
              <a:solidFill>
                <a:schemeClr val="accent1">
                  <a:lumMod val="90000"/>
                </a:schemeClr>
              </a:solidFill>
            </a:endParaRPr>
          </a:p>
        </p:txBody>
      </p:sp>
      <p:pic>
        <p:nvPicPr>
          <p:cNvPr id="4" name="图片 3" descr="234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6512" y="1340768"/>
            <a:ext cx="9180512" cy="55172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620688"/>
            <a:ext cx="6912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zh-CN" altLang="en-US" sz="3600" b="1" dirty="0" smtClean="0">
                <a:solidFill>
                  <a:schemeClr val="accent1">
                    <a:lumMod val="90000"/>
                  </a:schemeClr>
                </a:solidFill>
              </a:rPr>
              <a:t>手把手演示</a:t>
            </a:r>
            <a:endParaRPr lang="en-US" altLang="zh-CN" sz="3600" b="1" dirty="0" smtClean="0">
              <a:solidFill>
                <a:schemeClr val="accent1">
                  <a:lumMod val="90000"/>
                </a:schemeClr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600201"/>
            <a:ext cx="8686800" cy="3701007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altLang="zh-CN" sz="2400" b="1" i="0" u="none" strike="noStrike" kern="0" cap="none" spc="0" normalizeH="0" baseline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620688"/>
            <a:ext cx="6912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eaLnBrk="1" hangingPunct="1">
              <a:spcBef>
                <a:spcPct val="20000"/>
              </a:spcBef>
              <a:defRPr/>
            </a:pPr>
            <a:r>
              <a:rPr lang="en-US" altLang="zh-CN" sz="3600" b="1" dirty="0" smtClean="0">
                <a:solidFill>
                  <a:schemeClr val="accent1">
                    <a:lumMod val="90000"/>
                  </a:schemeClr>
                </a:solidFill>
              </a:rPr>
              <a:t>CodeGen</a:t>
            </a:r>
            <a:r>
              <a:rPr lang="zh-CN" altLang="en-US" sz="3600" b="1" dirty="0" smtClean="0">
                <a:solidFill>
                  <a:schemeClr val="accent1">
                    <a:lumMod val="90000"/>
                  </a:schemeClr>
                </a:solidFill>
              </a:rPr>
              <a:t>工具的优缺点</a:t>
            </a:r>
            <a:endParaRPr lang="en-US" altLang="zh-CN" sz="3600" b="1" dirty="0" smtClean="0">
              <a:solidFill>
                <a:schemeClr val="accent1">
                  <a:lumMod val="90000"/>
                </a:schemeClr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23528" y="2060848"/>
            <a:ext cx="8686800" cy="2952328"/>
          </a:xfrm>
          <a:prstGeom prst="rect">
            <a:avLst/>
          </a:prstGeom>
        </p:spPr>
        <p:txBody>
          <a:bodyPr/>
          <a:lstStyle/>
          <a:p>
            <a:pPr marL="342900" lvl="0" indent="-342900" eaLnBrk="1" hangingPunct="1">
              <a:spcBef>
                <a:spcPct val="20000"/>
              </a:spcBef>
              <a:buFont typeface="Wingdings" pitchFamily="2" charset="2"/>
              <a:buChar char="l"/>
            </a:pPr>
            <a:r>
              <a:rPr lang="zh-CN" altLang="en-US" sz="2400" b="1" kern="0" dirty="0" smtClean="0">
                <a:solidFill>
                  <a:srgbClr val="003399"/>
                </a:solidFill>
                <a:latin typeface="+mn-ea"/>
                <a:ea typeface="+mn-ea"/>
              </a:rPr>
              <a:t>减少开发人员工作量。让开发人员有更多的精力专注于业务逻辑，而不是花费在重复而简单的工作上。</a:t>
            </a:r>
            <a:endParaRPr lang="en-US" altLang="zh-CN" sz="2400" b="1" kern="0" dirty="0" smtClean="0">
              <a:solidFill>
                <a:srgbClr val="003399"/>
              </a:solidFill>
              <a:latin typeface="+mn-ea"/>
              <a:ea typeface="+mn-ea"/>
            </a:endParaRPr>
          </a:p>
          <a:p>
            <a:pPr marL="342900" lvl="0" indent="-342900" eaLnBrk="1" hangingPunct="1">
              <a:spcBef>
                <a:spcPct val="20000"/>
              </a:spcBef>
              <a:buFont typeface="Wingdings" pitchFamily="2" charset="2"/>
              <a:buChar char="l"/>
            </a:pPr>
            <a:r>
              <a:rPr lang="en-US" altLang="zh-CN" sz="2400" b="1" kern="0" dirty="0" smtClean="0">
                <a:solidFill>
                  <a:srgbClr val="003399"/>
                </a:solidFill>
                <a:latin typeface="+mn-ea"/>
                <a:ea typeface="+mn-ea"/>
              </a:rPr>
              <a:t>CodeGen</a:t>
            </a:r>
            <a:r>
              <a:rPr lang="zh-CN" altLang="en-US" sz="2400" b="1" kern="0" dirty="0" smtClean="0">
                <a:solidFill>
                  <a:srgbClr val="003399"/>
                </a:solidFill>
                <a:latin typeface="+mn-ea"/>
                <a:ea typeface="+mn-ea"/>
              </a:rPr>
              <a:t>工具比较容易扩展。很容易生成其他通用的文件，以满足不同框架的需要。</a:t>
            </a:r>
            <a:endParaRPr lang="en-US" altLang="zh-CN" sz="2400" b="1" kern="0" dirty="0" smtClean="0">
              <a:solidFill>
                <a:srgbClr val="003399"/>
              </a:solidFill>
              <a:latin typeface="+mn-ea"/>
              <a:ea typeface="+mn-ea"/>
            </a:endParaRPr>
          </a:p>
          <a:p>
            <a:pPr marL="342900" lvl="0" indent="-342900" eaLnBrk="1" hangingPunct="1">
              <a:spcBef>
                <a:spcPct val="20000"/>
              </a:spcBef>
              <a:buFont typeface="Wingdings" pitchFamily="2" charset="2"/>
              <a:buChar char="l"/>
            </a:pPr>
            <a:r>
              <a:rPr lang="zh-CN" altLang="en-US" sz="2400" b="1" kern="0" dirty="0" smtClean="0">
                <a:solidFill>
                  <a:srgbClr val="003399"/>
                </a:solidFill>
                <a:latin typeface="+mn-ea"/>
                <a:ea typeface="+mn-ea"/>
              </a:rPr>
              <a:t>使用者的门槛较低，很容易掌握该工具的使用方式。</a:t>
            </a:r>
            <a:endParaRPr lang="en-US" altLang="zh-CN" sz="2400" b="1" kern="0" dirty="0" smtClean="0">
              <a:solidFill>
                <a:srgbClr val="003399"/>
              </a:solidFill>
              <a:latin typeface="+mn-ea"/>
              <a:ea typeface="+mn-ea"/>
            </a:endParaRPr>
          </a:p>
          <a:p>
            <a:pPr marL="342900" lvl="0" indent="-342900" eaLnBrk="1" hangingPunct="1">
              <a:spcBef>
                <a:spcPct val="20000"/>
              </a:spcBef>
              <a:buFont typeface="Wingdings" pitchFamily="2" charset="2"/>
              <a:buChar char="l"/>
            </a:pPr>
            <a:r>
              <a:rPr lang="zh-CN" altLang="en-US" sz="2400" b="1" kern="0" dirty="0" smtClean="0">
                <a:solidFill>
                  <a:srgbClr val="003399"/>
                </a:solidFill>
                <a:latin typeface="+mn-ea"/>
                <a:ea typeface="+mn-ea"/>
              </a:rPr>
              <a:t>日志还算详细。</a:t>
            </a:r>
            <a:endParaRPr lang="en-US" altLang="zh-CN" sz="2400" b="1" kern="0" dirty="0" smtClean="0">
              <a:solidFill>
                <a:srgbClr val="003399"/>
              </a:solidFill>
              <a:latin typeface="+mn-ea"/>
              <a:ea typeface="+mn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23528" y="1600201"/>
            <a:ext cx="8229600" cy="460647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zh-CN" altLang="en-US" sz="2400" b="1" kern="0" noProof="0" dirty="0" smtClean="0">
                <a:solidFill>
                  <a:srgbClr val="003399"/>
                </a:solidFill>
                <a:latin typeface="+mn-ea"/>
                <a:ea typeface="+mn-ea"/>
              </a:rPr>
              <a:t>优点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: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620688"/>
            <a:ext cx="6912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eaLnBrk="1" hangingPunct="1">
              <a:spcBef>
                <a:spcPct val="20000"/>
              </a:spcBef>
              <a:defRPr/>
            </a:pPr>
            <a:r>
              <a:rPr lang="en-US" altLang="zh-CN" sz="3600" b="1" dirty="0" smtClean="0">
                <a:solidFill>
                  <a:schemeClr val="accent1">
                    <a:lumMod val="90000"/>
                  </a:schemeClr>
                </a:solidFill>
              </a:rPr>
              <a:t>CodeGen</a:t>
            </a:r>
            <a:r>
              <a:rPr lang="zh-CN" altLang="en-US" sz="3600" b="1" dirty="0" smtClean="0">
                <a:solidFill>
                  <a:schemeClr val="accent1">
                    <a:lumMod val="90000"/>
                  </a:schemeClr>
                </a:solidFill>
              </a:rPr>
              <a:t>工具的优缺点</a:t>
            </a:r>
            <a:endParaRPr lang="en-US" altLang="zh-CN" sz="3600" b="1" dirty="0" smtClean="0">
              <a:solidFill>
                <a:schemeClr val="accent1">
                  <a:lumMod val="90000"/>
                </a:schemeClr>
              </a:solidFill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51520" y="1600201"/>
            <a:ext cx="8229600" cy="460647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zh-CN" altLang="en-US" sz="2400" b="1" kern="0" dirty="0" smtClean="0">
                <a:solidFill>
                  <a:srgbClr val="003399"/>
                </a:solidFill>
                <a:latin typeface="+mn-ea"/>
                <a:ea typeface="+mn-ea"/>
              </a:rPr>
              <a:t>缺点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: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251520" y="2060848"/>
            <a:ext cx="8686800" cy="1224136"/>
          </a:xfrm>
          <a:prstGeom prst="rect">
            <a:avLst/>
          </a:prstGeom>
        </p:spPr>
        <p:txBody>
          <a:bodyPr/>
          <a:lstStyle/>
          <a:p>
            <a:pPr marL="342900" lvl="0" indent="-342900" eaLnBrk="1" hangingPunct="1">
              <a:spcBef>
                <a:spcPct val="20000"/>
              </a:spcBef>
              <a:buFont typeface="Wingdings" pitchFamily="2" charset="2"/>
              <a:buChar char="l"/>
            </a:pPr>
            <a:r>
              <a:rPr lang="zh-CN" altLang="en-US" sz="2400" b="1" kern="0" dirty="0" smtClean="0">
                <a:solidFill>
                  <a:srgbClr val="003399"/>
                </a:solidFill>
                <a:latin typeface="+mn-ea"/>
                <a:ea typeface="+mn-ea"/>
              </a:rPr>
              <a:t>目前版本还不够</a:t>
            </a:r>
            <a:r>
              <a:rPr lang="zh-CN" altLang="en-US" sz="2400" b="1" kern="0" dirty="0" smtClean="0">
                <a:solidFill>
                  <a:srgbClr val="003399"/>
                </a:solidFill>
                <a:latin typeface="+mn-ea"/>
                <a:ea typeface="+mn-ea"/>
              </a:rPr>
              <a:t>稳定。</a:t>
            </a:r>
            <a:endParaRPr lang="en-US" altLang="zh-CN" sz="2400" b="1" kern="0" dirty="0" smtClean="0">
              <a:solidFill>
                <a:srgbClr val="003399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620688"/>
            <a:ext cx="6912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en-US" altLang="zh-CN" sz="3600" b="1" dirty="0" smtClean="0">
                <a:solidFill>
                  <a:schemeClr val="accent1">
                    <a:lumMod val="90000"/>
                  </a:schemeClr>
                </a:solidFill>
              </a:rPr>
              <a:t>CodeGen</a:t>
            </a:r>
            <a:r>
              <a:rPr lang="zh-CN" altLang="en-US" sz="3600" b="1" dirty="0" smtClean="0">
                <a:solidFill>
                  <a:schemeClr val="accent1">
                    <a:lumMod val="90000"/>
                  </a:schemeClr>
                </a:solidFill>
              </a:rPr>
              <a:t>的改进和目标</a:t>
            </a:r>
            <a:endParaRPr lang="en-US" altLang="zh-CN" sz="3600" b="1" dirty="0" smtClean="0">
              <a:solidFill>
                <a:schemeClr val="accent1">
                  <a:lumMod val="90000"/>
                </a:schemeClr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23528" y="2060848"/>
            <a:ext cx="8686800" cy="1872208"/>
          </a:xfrm>
          <a:prstGeom prst="rect">
            <a:avLst/>
          </a:prstGeom>
        </p:spPr>
        <p:txBody>
          <a:bodyPr/>
          <a:lstStyle/>
          <a:p>
            <a:pPr marL="342900" lvl="0" indent="-342900" eaLnBrk="1" hangingPunct="1">
              <a:spcBef>
                <a:spcPct val="20000"/>
              </a:spcBef>
              <a:buFont typeface="Wingdings" pitchFamily="2" charset="2"/>
              <a:buChar char="l"/>
            </a:pPr>
            <a:r>
              <a:rPr lang="zh-CN" altLang="en-US" sz="2400" b="1" kern="0" dirty="0" smtClean="0">
                <a:solidFill>
                  <a:srgbClr val="003399"/>
                </a:solidFill>
                <a:latin typeface="+mn-ea"/>
                <a:ea typeface="+mn-ea"/>
              </a:rPr>
              <a:t>代码</a:t>
            </a:r>
            <a:r>
              <a:rPr lang="zh-CN" altLang="en-US" sz="2400" b="1" kern="0" dirty="0" smtClean="0">
                <a:solidFill>
                  <a:srgbClr val="003399"/>
                </a:solidFill>
                <a:latin typeface="+mn-ea"/>
                <a:ea typeface="+mn-ea"/>
              </a:rPr>
              <a:t>重构。</a:t>
            </a:r>
            <a:endParaRPr lang="en-US" altLang="zh-CN" sz="2400" b="1" kern="0" dirty="0" smtClean="0">
              <a:solidFill>
                <a:srgbClr val="003399"/>
              </a:solidFill>
              <a:latin typeface="+mn-ea"/>
              <a:ea typeface="+mn-ea"/>
            </a:endParaRPr>
          </a:p>
          <a:p>
            <a:pPr marL="342900" lvl="0" indent="-342900" eaLnBrk="1" hangingPunct="1">
              <a:spcBef>
                <a:spcPct val="20000"/>
              </a:spcBef>
              <a:buFont typeface="Wingdings" pitchFamily="2" charset="2"/>
              <a:buChar char="l"/>
            </a:pPr>
            <a:r>
              <a:rPr lang="zh-CN" altLang="en-US" sz="2400" b="1" kern="0" dirty="0" smtClean="0">
                <a:solidFill>
                  <a:srgbClr val="003399"/>
                </a:solidFill>
                <a:latin typeface="+mn-ea"/>
                <a:ea typeface="+mn-ea"/>
              </a:rPr>
              <a:t>简化</a:t>
            </a:r>
            <a:r>
              <a:rPr lang="zh-CN" altLang="en-US" sz="2400" b="1" kern="0" dirty="0" smtClean="0">
                <a:solidFill>
                  <a:srgbClr val="003399"/>
                </a:solidFill>
                <a:latin typeface="+mn-ea"/>
                <a:ea typeface="+mn-ea"/>
              </a:rPr>
              <a:t>配置</a:t>
            </a:r>
            <a:r>
              <a:rPr lang="zh-CN" altLang="en-US" sz="2400" b="1" kern="0" dirty="0" smtClean="0">
                <a:solidFill>
                  <a:srgbClr val="003399"/>
                </a:solidFill>
                <a:latin typeface="+mn-ea"/>
                <a:ea typeface="+mn-ea"/>
              </a:rPr>
              <a:t>。</a:t>
            </a:r>
            <a:endParaRPr lang="en-US" altLang="zh-CN" sz="2400" b="1" kern="0" dirty="0" smtClean="0">
              <a:solidFill>
                <a:srgbClr val="003399"/>
              </a:solidFill>
              <a:latin typeface="+mn-ea"/>
              <a:ea typeface="+mn-ea"/>
            </a:endParaRPr>
          </a:p>
          <a:p>
            <a:pPr marL="342900" lvl="0" indent="-342900" eaLnBrk="1" hangingPunct="1">
              <a:spcBef>
                <a:spcPct val="20000"/>
              </a:spcBef>
              <a:buFont typeface="Wingdings" pitchFamily="2" charset="2"/>
              <a:buChar char="l"/>
            </a:pPr>
            <a:r>
              <a:rPr lang="zh-CN" altLang="en-US" sz="2400" b="1" kern="0" dirty="0" smtClean="0">
                <a:solidFill>
                  <a:srgbClr val="003399"/>
                </a:solidFill>
                <a:latin typeface="+mn-ea"/>
                <a:ea typeface="+mn-ea"/>
              </a:rPr>
              <a:t>测试</a:t>
            </a:r>
            <a:endParaRPr lang="en-US" altLang="zh-CN" sz="2400" b="1" kern="0" dirty="0" smtClean="0">
              <a:solidFill>
                <a:srgbClr val="003399"/>
              </a:solidFill>
              <a:latin typeface="+mn-ea"/>
              <a:ea typeface="+mn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23528" y="1600201"/>
            <a:ext cx="8229600" cy="460647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zh-CN" altLang="en-US" sz="2400" b="1" kern="0" dirty="0" smtClean="0">
                <a:solidFill>
                  <a:srgbClr val="003399"/>
                </a:solidFill>
                <a:latin typeface="+mn-ea"/>
                <a:ea typeface="+mn-ea"/>
              </a:rPr>
              <a:t>改进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: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23528" y="3861048"/>
            <a:ext cx="8229600" cy="460647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zh-CN" altLang="en-US" sz="2400" b="1" kern="0" noProof="0" dirty="0" smtClean="0">
                <a:solidFill>
                  <a:srgbClr val="003399"/>
                </a:solidFill>
                <a:latin typeface="+mn-ea"/>
                <a:ea typeface="+mn-ea"/>
              </a:rPr>
              <a:t>目标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: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23528" y="4293096"/>
            <a:ext cx="6048672" cy="1080120"/>
          </a:xfrm>
          <a:prstGeom prst="rect">
            <a:avLst/>
          </a:prstGeom>
        </p:spPr>
        <p:txBody>
          <a:bodyPr/>
          <a:lstStyle/>
          <a:p>
            <a:pPr marL="342900" lvl="0" indent="-342900" eaLnBrk="1" hangingPunct="1">
              <a:spcBef>
                <a:spcPct val="20000"/>
              </a:spcBef>
              <a:buFont typeface="Wingdings" pitchFamily="2" charset="2"/>
              <a:buChar char="l"/>
            </a:pPr>
            <a:r>
              <a:rPr lang="zh-CN" altLang="en-US" sz="2400" b="1" kern="0" dirty="0" smtClean="0">
                <a:solidFill>
                  <a:srgbClr val="003399"/>
                </a:solidFill>
                <a:latin typeface="+mn-ea"/>
                <a:ea typeface="+mn-ea"/>
              </a:rPr>
              <a:t>大家都使用这个工具，喜欢这个</a:t>
            </a:r>
            <a:r>
              <a:rPr lang="zh-CN" altLang="en-US" sz="2400" b="1" kern="0" smtClean="0">
                <a:solidFill>
                  <a:srgbClr val="003399"/>
                </a:solidFill>
                <a:latin typeface="+mn-ea"/>
                <a:ea typeface="+mn-ea"/>
              </a:rPr>
              <a:t>工具</a:t>
            </a:r>
            <a:r>
              <a:rPr lang="zh-CN" altLang="en-US" sz="2400" b="1" kern="0" smtClean="0">
                <a:solidFill>
                  <a:srgbClr val="003399"/>
                </a:solidFill>
                <a:latin typeface="+mn-ea"/>
                <a:ea typeface="+mn-ea"/>
              </a:rPr>
              <a:t>。</a:t>
            </a:r>
            <a:endParaRPr lang="en-US" altLang="zh-CN" sz="2400" b="1" kern="0" dirty="0" smtClean="0">
              <a:solidFill>
                <a:srgbClr val="003399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620688"/>
            <a:ext cx="6912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eaLnBrk="1" hangingPunct="1">
              <a:spcBef>
                <a:spcPct val="20000"/>
              </a:spcBef>
              <a:defRPr/>
            </a:pPr>
            <a:r>
              <a:rPr lang="zh-CN" altLang="en-US" sz="3600" b="1" dirty="0" smtClean="0">
                <a:solidFill>
                  <a:schemeClr val="accent1">
                    <a:lumMod val="90000"/>
                  </a:schemeClr>
                </a:solidFill>
              </a:rPr>
              <a:t>讨论</a:t>
            </a:r>
            <a:endParaRPr lang="en-US" altLang="zh-CN" sz="3600" b="1" dirty="0" smtClean="0">
              <a:solidFill>
                <a:schemeClr val="accent1">
                  <a:lumMod val="90000"/>
                </a:schemeClr>
              </a:solidFill>
            </a:endParaRPr>
          </a:p>
        </p:txBody>
      </p:sp>
      <p:pic>
        <p:nvPicPr>
          <p:cNvPr id="5" name="图片 4" descr="1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412776"/>
            <a:ext cx="9144000" cy="46805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AutoShape 4"/>
          <p:cNvSpPr>
            <a:spLocks noGrp="1" noChangeArrowheads="1"/>
          </p:cNvSpPr>
          <p:nvPr>
            <p:ph type="ctrTitle" idx="4294967295"/>
          </p:nvPr>
        </p:nvSpPr>
        <p:spPr>
          <a:xfrm>
            <a:off x="0" y="1524000"/>
            <a:ext cx="9144000" cy="1905000"/>
          </a:xfrm>
          <a:prstGeom prst="roundRect">
            <a:avLst>
              <a:gd name="adj" fmla="val 50000"/>
            </a:avLst>
          </a:prstGeo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3399"/>
                </a:solidFill>
              </a:rPr>
              <a:t>The End</a:t>
            </a:r>
            <a:endParaRPr lang="ko-KR" altLang="en-US" b="1" dirty="0" smtClean="0">
              <a:solidFill>
                <a:srgbClr val="003399"/>
              </a:solidFill>
            </a:endParaRPr>
          </a:p>
        </p:txBody>
      </p:sp>
      <p:sp>
        <p:nvSpPr>
          <p:cNvPr id="2" name="TextBox 5"/>
          <p:cNvSpPr txBox="1">
            <a:spLocks noChangeArrowheads="1"/>
          </p:cNvSpPr>
          <p:nvPr/>
        </p:nvSpPr>
        <p:spPr bwMode="auto">
          <a:xfrm>
            <a:off x="0" y="3429000"/>
            <a:ext cx="9144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 smtClean="0">
                <a:solidFill>
                  <a:srgbClr val="003399"/>
                </a:solidFill>
                <a:latin typeface="+mj-lt"/>
                <a:ea typeface="+mj-ea"/>
                <a:cs typeface="+mj-cs"/>
              </a:rPr>
              <a:t>Thanks!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2" grpId="0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692696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chemeClr val="accent1">
                    <a:lumMod val="90000"/>
                  </a:schemeClr>
                </a:solidFill>
              </a:rPr>
              <a:t>目录</a:t>
            </a:r>
            <a:endParaRPr lang="zh-CN" altLang="en-US" sz="3600" b="1" dirty="0">
              <a:solidFill>
                <a:schemeClr val="accent1">
                  <a:lumMod val="90000"/>
                </a:schemeClr>
              </a:solidFill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7200" y="1340768"/>
            <a:ext cx="8686800" cy="4824536"/>
          </a:xfrm>
          <a:prstGeom prst="rect">
            <a:avLst/>
          </a:prstGeom>
        </p:spPr>
        <p:txBody>
          <a:bodyPr/>
          <a:lstStyle/>
          <a:p>
            <a:pPr marL="342900" lvl="0" indent="-342900" eaLnBrk="1" hangingPunct="1">
              <a:spcBef>
                <a:spcPct val="20000"/>
              </a:spcBef>
              <a:buFont typeface="Wingdings" pitchFamily="2" charset="2"/>
              <a:buChar char="l"/>
            </a:pPr>
            <a:r>
              <a:rPr lang="en-US" altLang="zh-CN" sz="2400" b="1" kern="0" dirty="0" smtClean="0">
                <a:solidFill>
                  <a:srgbClr val="003399"/>
                </a:solidFill>
                <a:latin typeface="+mn-ea"/>
                <a:ea typeface="+mn-ea"/>
              </a:rPr>
              <a:t>CodeGen</a:t>
            </a:r>
            <a:r>
              <a:rPr lang="zh-CN" altLang="en-US" sz="2400" b="1" kern="0" dirty="0" smtClean="0">
                <a:solidFill>
                  <a:srgbClr val="003399"/>
                </a:solidFill>
                <a:latin typeface="+mn-ea"/>
                <a:ea typeface="+mn-ea"/>
              </a:rPr>
              <a:t>工具的基本介绍</a:t>
            </a:r>
            <a:endParaRPr lang="en-US" altLang="zh-CN" sz="2400" b="1" kern="0" dirty="0" smtClean="0">
              <a:solidFill>
                <a:srgbClr val="003399"/>
              </a:solidFill>
              <a:latin typeface="+mn-ea"/>
              <a:ea typeface="+mn-ea"/>
            </a:endParaRPr>
          </a:p>
          <a:p>
            <a:pPr marL="342900" lvl="0" indent="-342900" eaLnBrk="1" hangingPunct="1">
              <a:spcBef>
                <a:spcPct val="20000"/>
              </a:spcBef>
              <a:buFont typeface="Wingdings" pitchFamily="2" charset="2"/>
              <a:buChar char="l"/>
            </a:pPr>
            <a:endParaRPr lang="en-US" altLang="zh-CN" sz="2400" b="1" kern="0" dirty="0" smtClean="0">
              <a:solidFill>
                <a:srgbClr val="003399"/>
              </a:solidFill>
              <a:latin typeface="+mn-ea"/>
              <a:ea typeface="+mn-ea"/>
            </a:endParaRPr>
          </a:p>
          <a:p>
            <a:pPr marL="342900" lvl="0" indent="-342900" eaLnBrk="1" hangingPunct="1">
              <a:spcBef>
                <a:spcPct val="20000"/>
              </a:spcBef>
              <a:buFont typeface="Wingdings" pitchFamily="2" charset="2"/>
              <a:buChar char="l"/>
            </a:pPr>
            <a:r>
              <a:rPr lang="en-US" altLang="zh-CN" sz="2400" b="1" kern="0" dirty="0" smtClean="0">
                <a:solidFill>
                  <a:srgbClr val="003399"/>
                </a:solidFill>
                <a:latin typeface="+mn-ea"/>
                <a:ea typeface="+mn-ea"/>
              </a:rPr>
              <a:t>CodeGen</a:t>
            </a:r>
            <a:r>
              <a:rPr lang="zh-CN" altLang="en-US" sz="2400" b="1" kern="0" dirty="0" smtClean="0">
                <a:solidFill>
                  <a:srgbClr val="003399"/>
                </a:solidFill>
                <a:latin typeface="+mn-ea"/>
                <a:ea typeface="+mn-ea"/>
              </a:rPr>
              <a:t>的实现原理</a:t>
            </a:r>
            <a:endParaRPr lang="en-US" altLang="zh-CN" sz="2400" b="1" kern="0" dirty="0" smtClean="0">
              <a:solidFill>
                <a:srgbClr val="003399"/>
              </a:solidFill>
              <a:latin typeface="+mn-ea"/>
              <a:ea typeface="+mn-ea"/>
            </a:endParaRPr>
          </a:p>
          <a:p>
            <a:pPr marL="342900" lvl="0" indent="-342900" eaLnBrk="1" hangingPunct="1">
              <a:spcBef>
                <a:spcPct val="20000"/>
              </a:spcBef>
              <a:buFont typeface="Wingdings" pitchFamily="2" charset="2"/>
              <a:buChar char="l"/>
            </a:pP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indent="-342900" eaLnBrk="1" hangingPunct="1">
              <a:spcBef>
                <a:spcPct val="20000"/>
              </a:spcBef>
              <a:buFont typeface="Wingdings" pitchFamily="2" charset="2"/>
              <a:buChar char="l"/>
            </a:pPr>
            <a:r>
              <a:rPr lang="zh-CN" altLang="en-US" sz="2400" b="1" kern="0" dirty="0" smtClean="0">
                <a:solidFill>
                  <a:srgbClr val="003399"/>
                </a:solidFill>
                <a:latin typeface="+mn-ea"/>
              </a:rPr>
              <a:t>手把手演示</a:t>
            </a:r>
            <a:endParaRPr lang="en-US" altLang="zh-CN" sz="2400" b="1" kern="0" dirty="0" smtClean="0">
              <a:solidFill>
                <a:srgbClr val="003399"/>
              </a:solidFill>
              <a:latin typeface="+mn-ea"/>
            </a:endParaRPr>
          </a:p>
          <a:p>
            <a:pPr marL="342900" lvl="0" indent="-342900" eaLnBrk="1" hangingPunct="1">
              <a:spcBef>
                <a:spcPct val="20000"/>
              </a:spcBef>
            </a:pPr>
            <a:endParaRPr lang="en-US" altLang="zh-CN" sz="2400" b="1" kern="0" dirty="0" smtClean="0">
              <a:solidFill>
                <a:srgbClr val="003399"/>
              </a:solidFill>
              <a:latin typeface="+mn-ea"/>
              <a:ea typeface="+mn-ea"/>
            </a:endParaRPr>
          </a:p>
          <a:p>
            <a:pPr marL="342900" lvl="0" indent="-342900" eaLnBrk="1" hangingPunct="1">
              <a:spcBef>
                <a:spcPct val="20000"/>
              </a:spcBef>
              <a:buFont typeface="Wingdings" pitchFamily="2" charset="2"/>
              <a:buChar char="l"/>
            </a:pPr>
            <a:r>
              <a:rPr lang="en-US" altLang="zh-CN" sz="2400" b="1" kern="0" dirty="0" smtClean="0">
                <a:solidFill>
                  <a:srgbClr val="003399"/>
                </a:solidFill>
                <a:latin typeface="+mn-ea"/>
              </a:rPr>
              <a:t>CodeGen</a:t>
            </a:r>
            <a:r>
              <a:rPr lang="zh-CN" altLang="en-US" sz="2400" b="1" kern="0" dirty="0" smtClean="0">
                <a:solidFill>
                  <a:srgbClr val="003399"/>
                </a:solidFill>
                <a:latin typeface="+mn-ea"/>
              </a:rPr>
              <a:t>工具的优缺点</a:t>
            </a:r>
            <a:endParaRPr lang="en-US" altLang="zh-CN" sz="2400" b="1" kern="0" dirty="0" smtClean="0">
              <a:solidFill>
                <a:srgbClr val="003399"/>
              </a:solidFill>
              <a:latin typeface="+mn-ea"/>
            </a:endParaRPr>
          </a:p>
          <a:p>
            <a:pPr marL="342900" lvl="0" indent="-342900" eaLnBrk="1" hangingPunct="1">
              <a:spcBef>
                <a:spcPct val="20000"/>
              </a:spcBef>
              <a:buFont typeface="Wingdings" pitchFamily="2" charset="2"/>
              <a:buChar char="l"/>
            </a:pP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lvl="0" indent="-342900" eaLnBrk="1" hangingPunct="1">
              <a:spcBef>
                <a:spcPct val="20000"/>
              </a:spcBef>
              <a:buFont typeface="Wingdings" pitchFamily="2" charset="2"/>
              <a:buChar char="l"/>
            </a:pPr>
            <a:r>
              <a:rPr lang="en-US" altLang="zh-CN" sz="2400" b="1" kern="0" dirty="0" smtClean="0">
                <a:solidFill>
                  <a:srgbClr val="003399"/>
                </a:solidFill>
                <a:latin typeface="+mn-ea"/>
                <a:ea typeface="+mn-ea"/>
              </a:rPr>
              <a:t>CodeGen</a:t>
            </a:r>
            <a:r>
              <a:rPr lang="zh-CN" altLang="en-US" sz="2400" b="1" kern="0" dirty="0" smtClean="0">
                <a:solidFill>
                  <a:srgbClr val="003399"/>
                </a:solidFill>
                <a:latin typeface="+mn-ea"/>
                <a:ea typeface="+mn-ea"/>
              </a:rPr>
              <a:t>的改进和目标</a:t>
            </a:r>
            <a:endParaRPr lang="en-US" altLang="zh-CN" sz="2400" b="1" kern="0" dirty="0" smtClean="0">
              <a:solidFill>
                <a:srgbClr val="003399"/>
              </a:solidFill>
              <a:latin typeface="+mn-ea"/>
              <a:ea typeface="+mn-ea"/>
            </a:endParaRPr>
          </a:p>
          <a:p>
            <a:pPr marL="342900" lvl="0" indent="-342900" eaLnBrk="1" hangingPunct="1">
              <a:spcBef>
                <a:spcPct val="20000"/>
              </a:spcBef>
              <a:buFont typeface="Wingdings" pitchFamily="2" charset="2"/>
              <a:buChar char="l"/>
            </a:pP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lvl="0" indent="-342900" eaLnBrk="1" hangingPunct="1">
              <a:spcBef>
                <a:spcPct val="20000"/>
              </a:spcBef>
              <a:buFont typeface="Wingdings" pitchFamily="2" charset="2"/>
              <a:buChar char="l"/>
            </a:pPr>
            <a:r>
              <a:rPr lang="zh-CN" altLang="en-US" sz="2400" b="1" kern="0" dirty="0" smtClean="0">
                <a:solidFill>
                  <a:srgbClr val="003399"/>
                </a:solidFill>
                <a:latin typeface="+mn-ea"/>
                <a:ea typeface="+mn-ea"/>
              </a:rPr>
              <a:t>讨论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</p:spTree>
  </p:cSld>
  <p:clrMapOvr>
    <a:masterClrMapping/>
  </p:clrMapOvr>
  <p:transition spd="slow" advClick="0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620688"/>
            <a:ext cx="6912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en-US" altLang="zh-CN" sz="3600" b="1" dirty="0" smtClean="0">
                <a:solidFill>
                  <a:schemeClr val="accent1">
                    <a:lumMod val="90000"/>
                  </a:schemeClr>
                </a:solidFill>
              </a:rPr>
              <a:t>CodeGen</a:t>
            </a:r>
            <a:r>
              <a:rPr lang="zh-CN" altLang="en-US" sz="3600" b="1" dirty="0" smtClean="0">
                <a:solidFill>
                  <a:schemeClr val="accent1">
                    <a:lumMod val="90000"/>
                  </a:schemeClr>
                </a:solidFill>
              </a:rPr>
              <a:t>工具的基本介绍</a:t>
            </a:r>
            <a:endParaRPr lang="en-US" altLang="zh-CN" sz="3600" b="1" dirty="0" smtClean="0">
              <a:solidFill>
                <a:schemeClr val="accent1">
                  <a:lumMod val="90000"/>
                </a:schemeClr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600201"/>
            <a:ext cx="8686800" cy="4565103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zh-CN" altLang="en-US" sz="2400" b="1" kern="0" dirty="0" smtClean="0">
                <a:solidFill>
                  <a:srgbClr val="003399"/>
                </a:solidFill>
                <a:latin typeface="+mn-ea"/>
                <a:ea typeface="+mn-ea"/>
              </a:rPr>
              <a:t>定义：</a:t>
            </a:r>
            <a:r>
              <a:rPr lang="en-US" altLang="zh-CN" sz="2400" b="1" kern="0" dirty="0" smtClean="0">
                <a:solidFill>
                  <a:srgbClr val="003399"/>
                </a:solidFill>
                <a:latin typeface="+mn-ea"/>
                <a:ea typeface="+mn-ea"/>
              </a:rPr>
              <a:t>CodeGen </a:t>
            </a:r>
            <a:r>
              <a:rPr lang="zh-CN" altLang="en-US" sz="2400" b="1" kern="0" dirty="0" smtClean="0">
                <a:solidFill>
                  <a:srgbClr val="003399"/>
                </a:solidFill>
                <a:latin typeface="+mn-ea"/>
                <a:ea typeface="+mn-ea"/>
              </a:rPr>
              <a:t>全名</a:t>
            </a:r>
            <a:r>
              <a:rPr lang="en-US" altLang="zh-CN" sz="2400" b="1" kern="0" dirty="0" smtClean="0">
                <a:solidFill>
                  <a:srgbClr val="003399"/>
                </a:solidFill>
                <a:latin typeface="+mn-ea"/>
                <a:ea typeface="+mn-ea"/>
              </a:rPr>
              <a:t>(code generator</a:t>
            </a:r>
            <a:r>
              <a:rPr lang="zh-CN" altLang="en-US" sz="2400" b="1" kern="0" dirty="0" smtClean="0">
                <a:solidFill>
                  <a:srgbClr val="003399"/>
                </a:solidFill>
                <a:latin typeface="+mn-ea"/>
                <a:ea typeface="+mn-ea"/>
              </a:rPr>
              <a:t>，简称</a:t>
            </a:r>
            <a:r>
              <a:rPr lang="en-US" altLang="zh-CN" sz="2400" b="1" kern="0" dirty="0" smtClean="0">
                <a:solidFill>
                  <a:srgbClr val="003399"/>
                </a:solidFill>
                <a:latin typeface="+mn-ea"/>
                <a:ea typeface="+mn-ea"/>
              </a:rPr>
              <a:t>CG)</a:t>
            </a:r>
            <a:r>
              <a:rPr lang="zh-CN" altLang="en-US" sz="2400" b="1" kern="0" dirty="0" smtClean="0">
                <a:solidFill>
                  <a:srgbClr val="003399"/>
                </a:solidFill>
                <a:latin typeface="+mn-ea"/>
                <a:ea typeface="+mn-ea"/>
              </a:rPr>
              <a:t>，中文含义      </a:t>
            </a:r>
            <a:r>
              <a:rPr lang="en-US" altLang="zh-CN" sz="2400" b="1" kern="0" dirty="0" smtClean="0">
                <a:solidFill>
                  <a:srgbClr val="003399"/>
                </a:solidFill>
                <a:latin typeface="+mn-ea"/>
                <a:ea typeface="+mn-ea"/>
              </a:rPr>
              <a:t>	</a:t>
            </a:r>
            <a:r>
              <a:rPr lang="zh-CN" altLang="en-US" sz="2400" b="1" kern="0" dirty="0" smtClean="0">
                <a:solidFill>
                  <a:srgbClr val="003399"/>
                </a:solidFill>
                <a:latin typeface="+mn-ea"/>
                <a:ea typeface="+mn-ea"/>
              </a:rPr>
              <a:t>就是代码生成器。</a:t>
            </a:r>
            <a:endParaRPr lang="en-US" altLang="zh-CN" sz="2400" b="1" kern="0" dirty="0" smtClean="0">
              <a:solidFill>
                <a:srgbClr val="003399"/>
              </a:solidFill>
              <a:latin typeface="+mn-ea"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使用场景：在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webx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项目中</a:t>
            </a:r>
            <a:r>
              <a:rPr lang="zh-CN" altLang="en-US" sz="2400" b="1" kern="0" noProof="0" dirty="0" smtClean="0">
                <a:solidFill>
                  <a:srgbClr val="003399"/>
                </a:solidFill>
                <a:latin typeface="+mn-ea"/>
                <a:ea typeface="+mn-ea"/>
              </a:rPr>
              <a:t>。该工具主要针对淘宝的</a:t>
            </a:r>
            <a:r>
              <a:rPr lang="en-US" altLang="zh-CN" sz="2400" b="1" kern="0" noProof="0" dirty="0" smtClean="0">
                <a:solidFill>
                  <a:srgbClr val="003399"/>
                </a:solidFill>
                <a:latin typeface="+mn-ea"/>
                <a:ea typeface="+mn-ea"/>
              </a:rPr>
              <a:t>webx</a:t>
            </a:r>
            <a:r>
              <a:rPr lang="zh-CN" altLang="en-US" sz="2400" b="1" kern="0" noProof="0" dirty="0" smtClean="0">
                <a:solidFill>
                  <a:srgbClr val="003399"/>
                </a:solidFill>
                <a:latin typeface="+mn-ea"/>
                <a:ea typeface="+mn-ea"/>
              </a:rPr>
              <a:t>框架而    </a:t>
            </a:r>
            <a:r>
              <a:rPr lang="en-US" altLang="zh-CN" sz="2400" b="1" kern="0" noProof="0" dirty="0" smtClean="0">
                <a:solidFill>
                  <a:srgbClr val="003399"/>
                </a:solidFill>
                <a:latin typeface="+mn-ea"/>
                <a:ea typeface="+mn-ea"/>
              </a:rPr>
              <a:t>	</a:t>
            </a:r>
            <a:r>
              <a:rPr lang="zh-CN" altLang="en-US" sz="2400" b="1" kern="0" noProof="0" dirty="0" smtClean="0">
                <a:solidFill>
                  <a:srgbClr val="003399"/>
                </a:solidFill>
                <a:latin typeface="+mn-ea"/>
                <a:ea typeface="+mn-ea"/>
              </a:rPr>
              <a:t>设计，但也很容易扩展而满足其他的框架。</a:t>
            </a:r>
            <a:endParaRPr lang="en-US" altLang="zh-CN" sz="2400" b="1" kern="0" noProof="0" dirty="0" smtClean="0">
              <a:solidFill>
                <a:srgbClr val="003399"/>
              </a:solidFill>
              <a:latin typeface="+mn-ea"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altLang="zh-CN" sz="2400" b="1" kern="0" dirty="0" smtClean="0">
              <a:solidFill>
                <a:srgbClr val="003399"/>
              </a:solidFill>
              <a:latin typeface="+mn-ea"/>
              <a:ea typeface="+mn-ea"/>
            </a:endParaRPr>
          </a:p>
          <a:p>
            <a:pPr marL="342900" lvl="0" indent="-342900" eaLnBrk="1" hangingPunct="1">
              <a:spcBef>
                <a:spcPct val="20000"/>
              </a:spcBef>
            </a:pPr>
            <a:r>
              <a:rPr lang="zh-CN" altLang="en-US" sz="2400" b="1" kern="0" noProof="0" dirty="0" smtClean="0">
                <a:solidFill>
                  <a:srgbClr val="003399"/>
                </a:solidFill>
                <a:latin typeface="+mn-ea"/>
                <a:ea typeface="+mn-ea"/>
              </a:rPr>
              <a:t>使用者：</a:t>
            </a:r>
            <a:r>
              <a:rPr lang="zh-CN" altLang="en-US" sz="2400" b="1" kern="0" dirty="0" smtClean="0">
                <a:solidFill>
                  <a:srgbClr val="003399"/>
                </a:solidFill>
                <a:latin typeface="+mn-ea"/>
                <a:ea typeface="+mn-ea"/>
              </a:rPr>
              <a:t>使用</a:t>
            </a:r>
            <a:r>
              <a:rPr lang="en-US" altLang="zh-CN" sz="2400" b="1" kern="0" dirty="0" smtClean="0">
                <a:solidFill>
                  <a:srgbClr val="003399"/>
                </a:solidFill>
                <a:latin typeface="+mn-ea"/>
                <a:ea typeface="+mn-ea"/>
              </a:rPr>
              <a:t>webx</a:t>
            </a:r>
            <a:r>
              <a:rPr lang="zh-CN" altLang="en-US" sz="2400" b="1" kern="0" dirty="0" smtClean="0">
                <a:solidFill>
                  <a:srgbClr val="003399"/>
                </a:solidFill>
                <a:latin typeface="+mn-ea"/>
                <a:ea typeface="+mn-ea"/>
              </a:rPr>
              <a:t>框架开发的技术人员 。</a:t>
            </a:r>
            <a:endParaRPr lang="en-US" altLang="zh-CN" sz="2400" b="1" kern="0" dirty="0" smtClean="0">
              <a:solidFill>
                <a:srgbClr val="003399"/>
              </a:solidFill>
              <a:latin typeface="+mn-ea"/>
              <a:ea typeface="+mn-ea"/>
            </a:endParaRPr>
          </a:p>
          <a:p>
            <a:pPr marL="342900" lvl="0" indent="-342900" eaLnBrk="1" hangingPunct="1">
              <a:spcBef>
                <a:spcPct val="20000"/>
              </a:spcBef>
            </a:pPr>
            <a:endParaRPr lang="en-US" altLang="zh-CN" sz="2400" b="1" kern="0" dirty="0" smtClean="0">
              <a:solidFill>
                <a:srgbClr val="003399"/>
              </a:solidFill>
              <a:latin typeface="+mn-ea"/>
              <a:ea typeface="+mn-ea"/>
            </a:endParaRPr>
          </a:p>
          <a:p>
            <a:pPr marL="342900" lvl="0" indent="-342900" eaLnBrk="1" hangingPunct="1">
              <a:spcBef>
                <a:spcPct val="20000"/>
              </a:spcBef>
            </a:pPr>
            <a:r>
              <a:rPr lang="zh-CN" altLang="en-US" sz="2400" b="1" kern="0" dirty="0" smtClean="0">
                <a:solidFill>
                  <a:srgbClr val="003399"/>
                </a:solidFill>
                <a:latin typeface="+mn-ea"/>
                <a:ea typeface="+mn-ea"/>
              </a:rPr>
              <a:t>作用：自动生成</a:t>
            </a:r>
            <a:r>
              <a:rPr lang="en-US" altLang="zh-CN" sz="2400" b="1" kern="0" dirty="0" smtClean="0">
                <a:solidFill>
                  <a:srgbClr val="003399"/>
                </a:solidFill>
                <a:latin typeface="+mn-ea"/>
                <a:ea typeface="+mn-ea"/>
              </a:rPr>
              <a:t>DAO</a:t>
            </a:r>
            <a:r>
              <a:rPr lang="zh-CN" altLang="en-US" sz="2400" b="1" kern="0" dirty="0" smtClean="0">
                <a:solidFill>
                  <a:srgbClr val="003399"/>
                </a:solidFill>
                <a:latin typeface="+mn-ea"/>
                <a:ea typeface="+mn-ea"/>
              </a:rPr>
              <a:t>层的大部分通用的代码。</a:t>
            </a:r>
            <a:r>
              <a:rPr lang="en-US" altLang="zh-CN" sz="2400" b="1" kern="0" dirty="0" smtClean="0">
                <a:solidFill>
                  <a:srgbClr val="003399"/>
                </a:solidFill>
                <a:latin typeface="+mn-ea"/>
                <a:ea typeface="+mn-ea"/>
              </a:rPr>
              <a:t>(</a:t>
            </a:r>
            <a:r>
              <a:rPr lang="zh-CN" altLang="en-US" sz="2400" b="1" kern="0" dirty="0" smtClean="0">
                <a:solidFill>
                  <a:srgbClr val="003399"/>
                </a:solidFill>
                <a:latin typeface="+mn-ea"/>
                <a:ea typeface="+mn-ea"/>
              </a:rPr>
              <a:t>后续版本可能</a:t>
            </a:r>
            <a:endParaRPr lang="en-US" altLang="zh-CN" sz="2400" b="1" kern="0" dirty="0" smtClean="0">
              <a:solidFill>
                <a:srgbClr val="003399"/>
              </a:solidFill>
              <a:latin typeface="+mn-ea"/>
              <a:ea typeface="+mn-ea"/>
            </a:endParaRPr>
          </a:p>
          <a:p>
            <a:pPr marL="342900" lvl="0" indent="-342900" eaLnBrk="1" hangingPunct="1">
              <a:spcBef>
                <a:spcPct val="20000"/>
              </a:spcBef>
            </a:pPr>
            <a:r>
              <a:rPr lang="zh-CN" altLang="en-US" sz="2400" b="1" kern="0" dirty="0" smtClean="0">
                <a:solidFill>
                  <a:srgbClr val="003399"/>
                </a:solidFill>
                <a:latin typeface="+mn-ea"/>
                <a:ea typeface="+mn-ea"/>
              </a:rPr>
              <a:t>不仅限于此</a:t>
            </a:r>
            <a:r>
              <a:rPr lang="en-US" altLang="zh-CN" sz="2400" b="1" kern="0" dirty="0" smtClean="0">
                <a:solidFill>
                  <a:srgbClr val="003399"/>
                </a:solidFill>
                <a:latin typeface="+mn-ea"/>
                <a:ea typeface="+mn-ea"/>
              </a:rPr>
              <a:t>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altLang="zh-CN" sz="2400" b="1" i="0" u="none" strike="noStrike" kern="0" cap="none" spc="0" normalizeH="0" baseline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4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4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4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5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9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30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1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2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3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37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38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9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0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41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2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43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44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5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6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47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0" y="1397969"/>
            <a:ext cx="3995936" cy="3989039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pic>
        <p:nvPicPr>
          <p:cNvPr id="5" name="图片 4" descr="代码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620688"/>
            <a:ext cx="8640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zh-CN" altLang="en-US" sz="3600" b="1" dirty="0" smtClean="0">
                <a:solidFill>
                  <a:schemeClr val="accent1">
                    <a:lumMod val="90000"/>
                  </a:schemeClr>
                </a:solidFill>
              </a:rPr>
              <a:t>如果是你写这个工具，你会</a:t>
            </a:r>
            <a:r>
              <a:rPr lang="en-US" altLang="zh-CN" sz="3600" b="1" dirty="0" smtClean="0">
                <a:solidFill>
                  <a:schemeClr val="accent1">
                    <a:lumMod val="90000"/>
                  </a:schemeClr>
                </a:solidFill>
              </a:rPr>
              <a:t>…</a:t>
            </a:r>
            <a:r>
              <a:rPr lang="zh-CN" altLang="en-US" sz="3600" b="1" dirty="0" smtClean="0">
                <a:solidFill>
                  <a:schemeClr val="accent1">
                    <a:lumMod val="90000"/>
                  </a:schemeClr>
                </a:solidFill>
              </a:rPr>
              <a:t>？</a:t>
            </a:r>
            <a:endParaRPr lang="en-US" altLang="zh-CN" sz="3600" b="1" dirty="0" smtClean="0">
              <a:solidFill>
                <a:schemeClr val="accent1">
                  <a:lumMod val="90000"/>
                </a:schemeClr>
              </a:solidFill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57200" y="2348880"/>
            <a:ext cx="8095928" cy="460647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你会觉得有哪些技术难点？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600201"/>
            <a:ext cx="8229600" cy="460647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提示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: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3832449"/>
            <a:ext cx="8075240" cy="460647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你会怎么去设计？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70" decel="100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770" decel="100000"/>
                                        <p:tgtEl>
                                          <p:spTgt spid="3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35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36" dur="77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37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38" dur="77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3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770" decel="100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" dur="770" decel="100000"/>
                                        <p:tgtEl>
                                          <p:spTgt spid="5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46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47" dur="77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48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49" dur="77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50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36512" y="1888233"/>
            <a:ext cx="8095928" cy="460647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你会觉得有哪些技术难点？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3371802"/>
            <a:ext cx="8075240" cy="460647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你会怎么去设计？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71600" y="4205119"/>
            <a:ext cx="6984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kern="0" dirty="0" smtClean="0">
                <a:solidFill>
                  <a:srgbClr val="990033"/>
                </a:solidFill>
                <a:latin typeface="+mn-ea"/>
              </a:rPr>
              <a:t>包名、类名和类的职责分配、模块化、设计模式的选择等等</a:t>
            </a:r>
            <a:endParaRPr lang="zh-CN" altLang="en-US" sz="2000" dirty="0">
              <a:solidFill>
                <a:srgbClr val="990033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67944" y="2564904"/>
            <a:ext cx="1512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kern="0" dirty="0" smtClean="0">
                <a:solidFill>
                  <a:srgbClr val="990033"/>
                </a:solidFill>
                <a:latin typeface="+mn-ea"/>
              </a:rPr>
              <a:t>Java</a:t>
            </a:r>
            <a:r>
              <a:rPr lang="zh-CN" altLang="en-US" sz="2000" b="1" kern="0" dirty="0" smtClean="0">
                <a:solidFill>
                  <a:srgbClr val="990033"/>
                </a:solidFill>
                <a:latin typeface="+mn-ea"/>
              </a:rPr>
              <a:t>语法</a:t>
            </a:r>
            <a:endParaRPr lang="zh-CN" altLang="en-US" sz="2000" dirty="0">
              <a:solidFill>
                <a:srgbClr val="990033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40152" y="2564904"/>
            <a:ext cx="2304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kern="0" dirty="0" smtClean="0">
                <a:solidFill>
                  <a:srgbClr val="990033"/>
                </a:solidFill>
                <a:latin typeface="+mn-ea"/>
              </a:rPr>
              <a:t>代码的格式化</a:t>
            </a:r>
            <a:endParaRPr lang="zh-CN" altLang="en-US" sz="2000" dirty="0">
              <a:solidFill>
                <a:srgbClr val="990033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99592" y="2564904"/>
            <a:ext cx="3168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kern="0" dirty="0" smtClean="0">
                <a:solidFill>
                  <a:srgbClr val="990033"/>
                </a:solidFill>
                <a:latin typeface="+mn-ea"/>
              </a:rPr>
              <a:t>哪些代码需要生成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23528" y="620688"/>
            <a:ext cx="6912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eaLnBrk="1" hangingPunct="1">
              <a:spcBef>
                <a:spcPct val="20000"/>
              </a:spcBef>
              <a:defRPr/>
            </a:pPr>
            <a:r>
              <a:rPr lang="en-US" altLang="zh-CN" sz="3600" b="1" dirty="0" smtClean="0">
                <a:solidFill>
                  <a:schemeClr val="accent1">
                    <a:lumMod val="90000"/>
                  </a:schemeClr>
                </a:solidFill>
              </a:rPr>
              <a:t>CodeGen</a:t>
            </a:r>
            <a:r>
              <a:rPr lang="zh-CN" altLang="en-US" sz="3600" b="1" dirty="0" smtClean="0">
                <a:solidFill>
                  <a:schemeClr val="accent1">
                    <a:lumMod val="90000"/>
                  </a:schemeClr>
                </a:solidFill>
              </a:rPr>
              <a:t>的实现原理</a:t>
            </a:r>
            <a:endParaRPr lang="en-US" altLang="zh-CN" sz="3600" b="1" dirty="0" smtClean="0">
              <a:solidFill>
                <a:schemeClr val="accent1">
                  <a:lumMod val="90000"/>
                </a:schemeClr>
              </a:solidFill>
            </a:endParaRPr>
          </a:p>
        </p:txBody>
      </p:sp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0" y="1342216"/>
          <a:ext cx="9144000" cy="547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2460"/>
                <a:gridCol w="5411540"/>
              </a:tblGrid>
              <a:tr h="280526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500" b="0" dirty="0">
                          <a:latin typeface="宋体"/>
                        </a:rPr>
                        <a:t>包名</a:t>
                      </a:r>
                      <a:endParaRPr lang="zh-CN" altLang="en-US" sz="1050" dirty="0">
                        <a:latin typeface="Times New Roman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500" b="0">
                          <a:latin typeface="宋体"/>
                        </a:rPr>
                        <a:t>用途</a:t>
                      </a:r>
                      <a:endParaRPr lang="zh-CN" altLang="en-US" sz="1050">
                        <a:latin typeface="Times New Roman"/>
                      </a:endParaRPr>
                    </a:p>
                  </a:txBody>
                  <a:tcPr marL="68580" marR="68580"/>
                </a:tc>
              </a:tr>
              <a:tr h="507619"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宋体"/>
                          <a:ea typeface="+mn-ea"/>
                          <a:cs typeface="+mn-cs"/>
                        </a:rPr>
                        <a:t>com.hitao.codegen.access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宋体"/>
                        <a:ea typeface="+mn-ea"/>
                        <a:cs typeface="+mn-cs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宋体"/>
                          <a:ea typeface="+mn-ea"/>
                          <a:cs typeface="+mn-cs"/>
                        </a:rPr>
                        <a:t>包含</a:t>
                      </a: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宋体"/>
                          <a:ea typeface="+mn-ea"/>
                          <a:cs typeface="+mn-cs"/>
                        </a:rPr>
                        <a:t>程序入口</a:t>
                      </a: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宋体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宋体"/>
                          <a:ea typeface="+mn-ea"/>
                          <a:cs typeface="+mn-cs"/>
                        </a:rPr>
                        <a:t>Main</a:t>
                      </a: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宋体"/>
                          <a:ea typeface="+mn-ea"/>
                          <a:cs typeface="+mn-cs"/>
                        </a:rPr>
                        <a:t>函数</a:t>
                      </a: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宋体"/>
                          <a:ea typeface="+mn-ea"/>
                          <a:cs typeface="+mn-cs"/>
                        </a:rPr>
                        <a:t>)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宋体"/>
                          <a:ea typeface="+mn-ea"/>
                          <a:cs typeface="+mn-cs"/>
                        </a:rPr>
                        <a:t>类、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宋体"/>
                          <a:ea typeface="+mn-ea"/>
                          <a:cs typeface="+mn-cs"/>
                        </a:rPr>
                        <a:t>Ant 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宋体"/>
                          <a:ea typeface="+mn-ea"/>
                          <a:cs typeface="+mn-cs"/>
                        </a:rPr>
                        <a:t>task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宋体"/>
                          <a:ea typeface="+mn-ea"/>
                          <a:cs typeface="+mn-cs"/>
                        </a:rPr>
                        <a:t>类、代码格式化、</a:t>
                      </a: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宋体"/>
                          <a:ea typeface="+mn-ea"/>
                          <a:cs typeface="+mn-cs"/>
                        </a:rPr>
                        <a:t>java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宋体"/>
                          <a:ea typeface="+mn-ea"/>
                          <a:cs typeface="+mn-cs"/>
                        </a:rPr>
                        <a:t>文件解析、代码生成</a:t>
                      </a: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宋体"/>
                          <a:ea typeface="+mn-ea"/>
                          <a:cs typeface="+mn-cs"/>
                        </a:rPr>
                        <a:t>策略</a:t>
                      </a:r>
                    </a:p>
                  </a:txBody>
                  <a:tcPr marL="68580" marR="68580"/>
                </a:tc>
              </a:tr>
              <a:tr h="293885"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宋体"/>
                          <a:ea typeface="+mn-ea"/>
                          <a:cs typeface="+mn-cs"/>
                        </a:rPr>
                        <a:t>com.hitao.codegen.configs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宋体"/>
                        <a:ea typeface="+mn-ea"/>
                        <a:cs typeface="+mn-cs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宋体"/>
                          <a:ea typeface="+mn-ea"/>
                          <a:cs typeface="+mn-cs"/>
                        </a:rPr>
                        <a:t>包含所有的配置对象</a:t>
                      </a:r>
                    </a:p>
                  </a:txBody>
                  <a:tcPr marL="68580" marR="68580"/>
                </a:tc>
              </a:tr>
              <a:tr h="293885"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宋体"/>
                          <a:ea typeface="+mn-ea"/>
                          <a:cs typeface="+mn-cs"/>
                        </a:rPr>
                        <a:t>com.hitao.codegen.configs.basic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宋体"/>
                        <a:ea typeface="+mn-ea"/>
                        <a:cs typeface="+mn-cs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宋体"/>
                          <a:ea typeface="+mn-ea"/>
                          <a:cs typeface="+mn-cs"/>
                        </a:rPr>
                        <a:t>元数据配置类型对象</a:t>
                      </a:r>
                    </a:p>
                  </a:txBody>
                  <a:tcPr marL="68580" marR="68580"/>
                </a:tc>
              </a:tr>
              <a:tr h="293885"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宋体"/>
                          <a:ea typeface="+mn-ea"/>
                          <a:cs typeface="+mn-cs"/>
                        </a:rPr>
                        <a:t>com.hitao.codegen.configs.common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宋体"/>
                        <a:ea typeface="+mn-ea"/>
                        <a:cs typeface="+mn-cs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宋体"/>
                          <a:ea typeface="+mn-ea"/>
                          <a:cs typeface="+mn-cs"/>
                        </a:rPr>
                        <a:t>Class </a:t>
                      </a: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宋体"/>
                          <a:ea typeface="+mn-ea"/>
                          <a:cs typeface="+mn-cs"/>
                        </a:rPr>
                        <a:t>元素配置对象</a:t>
                      </a:r>
                    </a:p>
                  </a:txBody>
                  <a:tcPr marL="68580" marR="68580"/>
                </a:tc>
              </a:tr>
              <a:tr h="293885"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宋体"/>
                          <a:ea typeface="+mn-ea"/>
                          <a:cs typeface="+mn-cs"/>
                        </a:rPr>
                        <a:t>com.hitao.codegen.configs.dao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宋体"/>
                        <a:ea typeface="+mn-ea"/>
                        <a:cs typeface="+mn-cs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宋体"/>
                          <a:ea typeface="+mn-ea"/>
                          <a:cs typeface="+mn-cs"/>
                        </a:rPr>
                        <a:t>webx</a:t>
                      </a: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宋体"/>
                          <a:ea typeface="+mn-ea"/>
                          <a:cs typeface="+mn-cs"/>
                        </a:rPr>
                        <a:t>框架</a:t>
                      </a: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宋体"/>
                          <a:ea typeface="+mn-ea"/>
                          <a:cs typeface="+mn-cs"/>
                        </a:rPr>
                        <a:t>DAO</a:t>
                      </a: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宋体"/>
                          <a:ea typeface="+mn-ea"/>
                          <a:cs typeface="+mn-cs"/>
                        </a:rPr>
                        <a:t>层配置对象</a:t>
                      </a:r>
                    </a:p>
                  </a:txBody>
                  <a:tcPr marL="68580" marR="68580"/>
                </a:tc>
              </a:tr>
              <a:tr h="507619"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宋体"/>
                          <a:ea typeface="+mn-ea"/>
                          <a:cs typeface="+mn-cs"/>
                        </a:rPr>
                        <a:t>com.hitao.codegen.configs.dao.annotation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宋体"/>
                        <a:ea typeface="+mn-ea"/>
                        <a:cs typeface="+mn-cs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宋体"/>
                          <a:ea typeface="+mn-ea"/>
                          <a:cs typeface="+mn-cs"/>
                        </a:rPr>
                        <a:t>webx</a:t>
                      </a: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宋体"/>
                          <a:ea typeface="+mn-ea"/>
                          <a:cs typeface="+mn-cs"/>
                        </a:rPr>
                        <a:t>框架</a:t>
                      </a: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宋体"/>
                          <a:ea typeface="+mn-ea"/>
                          <a:cs typeface="+mn-cs"/>
                        </a:rPr>
                        <a:t>DAO</a:t>
                      </a: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宋体"/>
                          <a:ea typeface="+mn-ea"/>
                          <a:cs typeface="+mn-cs"/>
                        </a:rPr>
                        <a:t>层所使用的声明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宋体"/>
                          <a:ea typeface="+mn-ea"/>
                          <a:cs typeface="+mn-cs"/>
                        </a:rPr>
                        <a:t>对象</a:t>
                      </a: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宋体"/>
                          <a:ea typeface="+mn-ea"/>
                          <a:cs typeface="+mn-cs"/>
                        </a:rPr>
                        <a:t>(@DAO, @DO,</a:t>
                      </a:r>
                      <a:r>
                        <a:rPr lang="en-US" altLang="zh-CN" sz="1600" kern="1200" baseline="0" dirty="0" smtClean="0">
                          <a:solidFill>
                            <a:schemeClr val="dk1"/>
                          </a:solidFill>
                          <a:latin typeface="宋体"/>
                          <a:ea typeface="+mn-ea"/>
                          <a:cs typeface="+mn-cs"/>
                        </a:rPr>
                        <a:t> @</a:t>
                      </a:r>
                      <a:r>
                        <a:rPr lang="en-US" altLang="zh-CN" sz="1600" kern="1200" baseline="0" dirty="0" err="1" smtClean="0">
                          <a:solidFill>
                            <a:schemeClr val="dk1"/>
                          </a:solidFill>
                          <a:latin typeface="宋体"/>
                          <a:ea typeface="+mn-ea"/>
                          <a:cs typeface="+mn-cs"/>
                        </a:rPr>
                        <a:t>DOType</a:t>
                      </a: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宋体"/>
                          <a:ea typeface="+mn-ea"/>
                          <a:cs typeface="+mn-cs"/>
                        </a:rPr>
                        <a:t>)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宋体"/>
                        <a:ea typeface="+mn-ea"/>
                        <a:cs typeface="+mn-cs"/>
                      </a:endParaRPr>
                    </a:p>
                  </a:txBody>
                  <a:tcPr marL="68580" marR="68580"/>
                </a:tc>
              </a:tr>
              <a:tr h="507619"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宋体"/>
                          <a:ea typeface="+mn-ea"/>
                          <a:cs typeface="+mn-cs"/>
                        </a:rPr>
                        <a:t>com.hitao.codegen.configs.dao.mapping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宋体"/>
                        <a:ea typeface="+mn-ea"/>
                        <a:cs typeface="+mn-cs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宋体"/>
                          <a:ea typeface="+mn-ea"/>
                          <a:cs typeface="+mn-cs"/>
                        </a:rPr>
                        <a:t>DO</a:t>
                      </a: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宋体"/>
                          <a:ea typeface="+mn-ea"/>
                          <a:cs typeface="+mn-cs"/>
                        </a:rPr>
                        <a:t>映射数据库对象以及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宋体"/>
                          <a:ea typeface="+mn-ea"/>
                          <a:cs typeface="+mn-cs"/>
                        </a:rPr>
                        <a:t>工具类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宋体"/>
                        <a:ea typeface="+mn-ea"/>
                        <a:cs typeface="+mn-cs"/>
                      </a:endParaRPr>
                    </a:p>
                  </a:txBody>
                  <a:tcPr marL="68580" marR="68580"/>
                </a:tc>
              </a:tr>
              <a:tr h="293885"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宋体"/>
                          <a:ea typeface="+mn-ea"/>
                          <a:cs typeface="+mn-cs"/>
                        </a:rPr>
                        <a:t>com.hitao.codegen.configs.exception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宋体"/>
                        <a:ea typeface="+mn-ea"/>
                        <a:cs typeface="+mn-cs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宋体"/>
                          <a:ea typeface="+mn-ea"/>
                          <a:cs typeface="+mn-cs"/>
                        </a:rPr>
                        <a:t>Codegen</a:t>
                      </a: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宋体"/>
                          <a:ea typeface="+mn-ea"/>
                          <a:cs typeface="+mn-cs"/>
                        </a:rPr>
                        <a:t>框架异常类</a:t>
                      </a:r>
                    </a:p>
                  </a:txBody>
                  <a:tcPr marL="68580" marR="68580"/>
                </a:tc>
              </a:tr>
              <a:tr h="507619"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宋体"/>
                          <a:ea typeface="+mn-ea"/>
                          <a:cs typeface="+mn-cs"/>
                        </a:rPr>
                        <a:t>com.hitao.codegen.configs.systemconfig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宋体"/>
                        <a:ea typeface="+mn-ea"/>
                        <a:cs typeface="+mn-cs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宋体"/>
                          <a:ea typeface="+mn-ea"/>
                          <a:cs typeface="+mn-cs"/>
                        </a:rPr>
                        <a:t>SystemConfig.xml</a:t>
                      </a: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宋体"/>
                          <a:ea typeface="+mn-ea"/>
                          <a:cs typeface="+mn-cs"/>
                        </a:rPr>
                        <a:t>解析，以及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宋体"/>
                          <a:ea typeface="+mn-ea"/>
                          <a:cs typeface="+mn-cs"/>
                        </a:rPr>
                        <a:t>key-value</a:t>
                      </a: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宋体"/>
                          <a:ea typeface="+mn-ea"/>
                          <a:cs typeface="+mn-cs"/>
                        </a:rPr>
                        <a:t>工具使用类。</a:t>
                      </a:r>
                    </a:p>
                  </a:txBody>
                  <a:tcPr marL="68580" marR="68580"/>
                </a:tc>
              </a:tr>
              <a:tr h="507619"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宋体"/>
                          <a:ea typeface="+mn-ea"/>
                          <a:cs typeface="+mn-cs"/>
                        </a:rPr>
                        <a:t>com.hitao.codegen.constent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宋体"/>
                        <a:ea typeface="+mn-ea"/>
                        <a:cs typeface="+mn-cs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宋体"/>
                          <a:ea typeface="+mn-ea"/>
                          <a:cs typeface="+mn-cs"/>
                        </a:rPr>
                        <a:t>定义常量类，主要是一些通用字符，以及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宋体"/>
                          <a:ea typeface="+mn-ea"/>
                          <a:cs typeface="+mn-cs"/>
                        </a:rPr>
                        <a:t>SystemConfig.xml</a:t>
                      </a: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宋体"/>
                          <a:ea typeface="+mn-ea"/>
                          <a:cs typeface="+mn-cs"/>
                        </a:rPr>
                        <a:t>中的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宋体"/>
                          <a:ea typeface="+mn-ea"/>
                          <a:cs typeface="+mn-cs"/>
                        </a:rPr>
                        <a:t>name</a:t>
                      </a: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宋体"/>
                          <a:ea typeface="+mn-ea"/>
                          <a:cs typeface="+mn-cs"/>
                        </a:rPr>
                        <a:t>字段的名称</a:t>
                      </a:r>
                    </a:p>
                  </a:txBody>
                  <a:tcPr marL="68580" marR="68580"/>
                </a:tc>
              </a:tr>
              <a:tr h="507619"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宋体"/>
                          <a:ea typeface="+mn-ea"/>
                          <a:cs typeface="+mn-cs"/>
                        </a:rPr>
                        <a:t>com.hitao.codegen.util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宋体"/>
                        <a:ea typeface="+mn-ea"/>
                        <a:cs typeface="+mn-cs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宋体"/>
                          <a:ea typeface="+mn-ea"/>
                          <a:cs typeface="+mn-cs"/>
                        </a:rPr>
                        <a:t>通用工具类</a:t>
                      </a: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宋体"/>
                          <a:ea typeface="+mn-ea"/>
                          <a:cs typeface="+mn-cs"/>
                        </a:rPr>
                        <a:t>(</a:t>
                      </a: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宋体"/>
                          <a:ea typeface="+mn-ea"/>
                          <a:cs typeface="+mn-cs"/>
                        </a:rPr>
                        <a:t>包含字符串、文件、</a:t>
                      </a: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宋体"/>
                          <a:ea typeface="+mn-ea"/>
                          <a:cs typeface="+mn-cs"/>
                        </a:rPr>
                        <a:t>ClassPath</a:t>
                      </a: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宋体"/>
                          <a:ea typeface="+mn-ea"/>
                          <a:cs typeface="+mn-cs"/>
                        </a:rPr>
                        <a:t>加载、日期等等工具类</a:t>
                      </a: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宋体"/>
                          <a:ea typeface="+mn-ea"/>
                          <a:cs typeface="+mn-cs"/>
                        </a:rPr>
                        <a:t>)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宋体"/>
                        <a:ea typeface="+mn-ea"/>
                        <a:cs typeface="+mn-cs"/>
                      </a:endParaRPr>
                    </a:p>
                  </a:txBody>
                  <a:tcPr marL="68580" marR="6858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23528" y="620688"/>
            <a:ext cx="6912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eaLnBrk="1" hangingPunct="1">
              <a:spcBef>
                <a:spcPct val="20000"/>
              </a:spcBef>
              <a:defRPr/>
            </a:pPr>
            <a:r>
              <a:rPr lang="en-US" altLang="zh-CN" sz="3600" b="1" dirty="0" smtClean="0">
                <a:solidFill>
                  <a:schemeClr val="accent1">
                    <a:lumMod val="90000"/>
                  </a:schemeClr>
                </a:solidFill>
              </a:rPr>
              <a:t>(DAO </a:t>
            </a:r>
            <a:r>
              <a:rPr lang="en-US" altLang="zh-CN" sz="3600" b="1" dirty="0" err="1" smtClean="0">
                <a:solidFill>
                  <a:schemeClr val="accent1">
                    <a:lumMod val="90000"/>
                  </a:schemeClr>
                </a:solidFill>
              </a:rPr>
              <a:t>configs</a:t>
            </a:r>
            <a:r>
              <a:rPr lang="en-US" altLang="zh-CN" sz="3600" b="1" dirty="0" smtClean="0">
                <a:solidFill>
                  <a:schemeClr val="accent1">
                    <a:lumMod val="90000"/>
                  </a:schemeClr>
                </a:solidFill>
              </a:rPr>
              <a:t>)</a:t>
            </a:r>
            <a:r>
              <a:rPr lang="zh-CN" altLang="en-US" sz="3600" b="1" dirty="0" smtClean="0">
                <a:solidFill>
                  <a:schemeClr val="accent1">
                    <a:lumMod val="90000"/>
                  </a:schemeClr>
                </a:solidFill>
              </a:rPr>
              <a:t>类图</a:t>
            </a:r>
            <a:r>
              <a:rPr lang="en-US" altLang="zh-CN" sz="3600" b="1" dirty="0" smtClean="0">
                <a:solidFill>
                  <a:schemeClr val="accent1">
                    <a:lumMod val="90000"/>
                  </a:schemeClr>
                </a:solidFill>
              </a:rPr>
              <a:t>1</a:t>
            </a:r>
          </a:p>
        </p:txBody>
      </p:sp>
      <p:pic>
        <p:nvPicPr>
          <p:cNvPr id="5" name="图片 4" descr="3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264540"/>
            <a:ext cx="9144000" cy="55934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23528" y="620688"/>
            <a:ext cx="6912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eaLnBrk="1" hangingPunct="1">
              <a:spcBef>
                <a:spcPct val="20000"/>
              </a:spcBef>
              <a:defRPr/>
            </a:pPr>
            <a:r>
              <a:rPr lang="en-US" altLang="zh-CN" sz="3600" b="1" dirty="0" smtClean="0">
                <a:solidFill>
                  <a:schemeClr val="accent1">
                    <a:lumMod val="90000"/>
                  </a:schemeClr>
                </a:solidFill>
              </a:rPr>
              <a:t>(DAO </a:t>
            </a:r>
            <a:r>
              <a:rPr lang="en-US" altLang="zh-CN" sz="3600" b="1" dirty="0" err="1" smtClean="0">
                <a:solidFill>
                  <a:schemeClr val="accent1">
                    <a:lumMod val="90000"/>
                  </a:schemeClr>
                </a:solidFill>
              </a:rPr>
              <a:t>configs</a:t>
            </a:r>
            <a:r>
              <a:rPr lang="en-US" altLang="zh-CN" sz="3600" b="1" dirty="0" smtClean="0">
                <a:solidFill>
                  <a:schemeClr val="accent1">
                    <a:lumMod val="90000"/>
                  </a:schemeClr>
                </a:solidFill>
              </a:rPr>
              <a:t>)</a:t>
            </a:r>
            <a:r>
              <a:rPr lang="zh-CN" altLang="en-US" sz="3600" b="1" dirty="0" smtClean="0">
                <a:solidFill>
                  <a:schemeClr val="accent1">
                    <a:lumMod val="90000"/>
                  </a:schemeClr>
                </a:solidFill>
              </a:rPr>
              <a:t>类图</a:t>
            </a:r>
            <a:r>
              <a:rPr lang="en-US" altLang="zh-CN" sz="3600" b="1" dirty="0" smtClean="0">
                <a:solidFill>
                  <a:schemeClr val="accent1">
                    <a:lumMod val="90000"/>
                  </a:schemeClr>
                </a:solidFill>
              </a:rPr>
              <a:t>2</a:t>
            </a:r>
          </a:p>
        </p:txBody>
      </p:sp>
      <p:pic>
        <p:nvPicPr>
          <p:cNvPr id="7" name="图片 6" descr="2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267018"/>
            <a:ext cx="9144000" cy="55909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34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34" charset="-127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1396</TotalTime>
  <Words>480</Words>
  <Application>Microsoft Office PowerPoint</Application>
  <PresentationFormat>全屏显示(4:3)</PresentationFormat>
  <Paragraphs>113</Paragraphs>
  <Slides>18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自定义设计方案</vt:lpstr>
      <vt:lpstr>CodeGen技术分享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The End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‘설득의 심리학’ 한눈에 보기</dc:title>
  <dc:creator>Windows XP Professional</dc:creator>
  <cp:lastModifiedBy>zhangjun.ht</cp:lastModifiedBy>
  <cp:revision>279</cp:revision>
  <dcterms:created xsi:type="dcterms:W3CDTF">2005-11-11T14:26:01Z</dcterms:created>
  <dcterms:modified xsi:type="dcterms:W3CDTF">2011-04-18T01:19:21Z</dcterms:modified>
</cp:coreProperties>
</file>