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70" r:id="rId3"/>
    <p:sldId id="271" r:id="rId4"/>
    <p:sldId id="272" r:id="rId5"/>
    <p:sldId id="273" r:id="rId6"/>
    <p:sldId id="275" r:id="rId7"/>
    <p:sldId id="277" r:id="rId8"/>
    <p:sldId id="278" r:id="rId9"/>
    <p:sldId id="285" r:id="rId10"/>
    <p:sldId id="286" r:id="rId11"/>
    <p:sldId id="287" r:id="rId12"/>
    <p:sldId id="282" r:id="rId13"/>
    <p:sldId id="283" r:id="rId14"/>
    <p:sldId id="284" r:id="rId15"/>
    <p:sldId id="280" r:id="rId16"/>
    <p:sldId id="28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2020-01-21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asgarcia/NCGrowth/blob/master/NC%20Growth%20Income.ipynb" TargetMode="External"/><Relationship Id="rId2" Type="http://schemas.openxmlformats.org/officeDocument/2006/relationships/hyperlink" Target="https://github.com/jasgarcia/NCGrowth/blob/master/.ipynb" TargetMode="Externa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sgarcia/NCGrowth/blob/master/College_level.ipynb" TargetMode="External"/><Relationship Id="rId2" Type="http://schemas.openxmlformats.org/officeDocument/2006/relationships/hyperlink" Target="https://github.com/jasgarcia/NCGrowth/blob/master/" TargetMode="Externa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asgarcia/NCGrowth/blob/master/"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https://github.com/jasgarcia/NCGrowth/blob/master/College_level.ipynb"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asgarcia/NCGrowth/blob/master/NC_County_PubSchEnroll.ipynb"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444343" y="935320"/>
            <a:ext cx="4125686" cy="6032421"/>
          </a:xfrm>
          <a:prstGeom prst="rect">
            <a:avLst/>
          </a:prstGeom>
          <a:noFill/>
        </p:spPr>
        <p:txBody>
          <a:bodyPr wrap="square" rtlCol="0">
            <a:spAutoFit/>
          </a:bodyPr>
          <a:lstStyle/>
          <a:p>
            <a:r>
              <a:rPr lang="en-US" sz="1600" dirty="0"/>
              <a:t>Approach Cont.</a:t>
            </a:r>
          </a:p>
          <a:p>
            <a:r>
              <a:rPr lang="en-US" sz="1600" dirty="0"/>
              <a:t>5. Look at the counties with the highest growth and compare to the counties with highest voting </a:t>
            </a:r>
          </a:p>
          <a:p>
            <a:pPr marL="285750" indent="-285750">
              <a:buFontTx/>
              <a:buChar char="-"/>
            </a:pPr>
            <a:r>
              <a:rPr lang="en-US" sz="1600" dirty="0"/>
              <a:t>Mecklenburg </a:t>
            </a:r>
          </a:p>
          <a:p>
            <a:pPr marL="742950" lvl="1" indent="-285750">
              <a:buFontTx/>
              <a:buChar char="-"/>
            </a:pPr>
            <a:r>
              <a:rPr lang="en-US" sz="1600" dirty="0"/>
              <a:t>9.96% (2012)</a:t>
            </a:r>
          </a:p>
          <a:p>
            <a:pPr marL="742950" lvl="1" indent="-285750">
              <a:buFontTx/>
              <a:buChar char="-"/>
            </a:pPr>
            <a:r>
              <a:rPr lang="en-US" sz="1600" dirty="0"/>
              <a:t>9.94% (2016)</a:t>
            </a:r>
          </a:p>
          <a:p>
            <a:pPr marL="285750" indent="-285750">
              <a:buFontTx/>
              <a:buChar char="-"/>
            </a:pPr>
            <a:r>
              <a:rPr lang="en-US" sz="1600" dirty="0"/>
              <a:t>Wake</a:t>
            </a:r>
          </a:p>
          <a:p>
            <a:pPr marL="742950" lvl="1" indent="-285750">
              <a:buFontTx/>
              <a:buChar char="-"/>
            </a:pPr>
            <a:r>
              <a:rPr lang="en-US" sz="1600" dirty="0"/>
              <a:t>10.79% (2012)</a:t>
            </a:r>
          </a:p>
          <a:p>
            <a:pPr marL="742950" lvl="1" indent="-285750">
              <a:buFontTx/>
              <a:buChar char="-"/>
            </a:pPr>
            <a:r>
              <a:rPr lang="en-US" sz="1600" dirty="0"/>
              <a:t>11.07% (2016)</a:t>
            </a:r>
          </a:p>
          <a:p>
            <a:r>
              <a:rPr lang="en-US" sz="1600" dirty="0"/>
              <a:t>6. Breakdown of how these counties voted by party</a:t>
            </a:r>
          </a:p>
          <a:p>
            <a:endParaRPr lang="en-US" sz="1600" dirty="0"/>
          </a:p>
          <a:p>
            <a:r>
              <a:rPr lang="en-US" sz="1600" dirty="0"/>
              <a:t>Mecklenburg</a:t>
            </a:r>
          </a:p>
          <a:p>
            <a:r>
              <a:rPr lang="en-US" sz="1600" dirty="0"/>
              <a:t>2012</a:t>
            </a:r>
          </a:p>
          <a:p>
            <a:r>
              <a:rPr lang="en-US" sz="1600" dirty="0"/>
              <a:t>Dem: 60.80%</a:t>
            </a:r>
          </a:p>
          <a:p>
            <a:r>
              <a:rPr lang="en-US" sz="1600" dirty="0"/>
              <a:t>Lib: 0.88%</a:t>
            </a:r>
          </a:p>
          <a:p>
            <a:r>
              <a:rPr lang="en-US" sz="1600" dirty="0"/>
              <a:t>Rep: 38.33%</a:t>
            </a:r>
          </a:p>
          <a:p>
            <a:endParaRPr lang="en-US" sz="1600" dirty="0"/>
          </a:p>
          <a:p>
            <a:r>
              <a:rPr lang="en-US" sz="1600" dirty="0"/>
              <a:t>2016</a:t>
            </a:r>
          </a:p>
          <a:p>
            <a:r>
              <a:rPr lang="en-US" sz="1600" dirty="0"/>
              <a:t>Dem: 63.27%</a:t>
            </a:r>
          </a:p>
          <a:p>
            <a:r>
              <a:rPr lang="en-US" sz="1600" dirty="0"/>
              <a:t>Lib: 3.33%</a:t>
            </a:r>
          </a:p>
          <a:p>
            <a:r>
              <a:rPr lang="en-US" sz="1600" dirty="0"/>
              <a:t>Rep: 33.4%</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7B1FB590-DF0D-B049-851C-D240778A4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0" y="1099457"/>
            <a:ext cx="6187168" cy="4659086"/>
          </a:xfrm>
          <a:prstGeom prst="rect">
            <a:avLst/>
          </a:prstGeom>
        </p:spPr>
      </p:pic>
    </p:spTree>
    <p:extLst>
      <p:ext uri="{BB962C8B-B14F-4D97-AF65-F5344CB8AC3E}">
        <p14:creationId xmlns:p14="http://schemas.microsoft.com/office/powerpoint/2010/main" val="231741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738256" y="989748"/>
            <a:ext cx="3918858" cy="3323987"/>
          </a:xfrm>
          <a:prstGeom prst="rect">
            <a:avLst/>
          </a:prstGeom>
          <a:noFill/>
        </p:spPr>
        <p:txBody>
          <a:bodyPr wrap="square" rtlCol="0">
            <a:spAutoFit/>
          </a:bodyPr>
          <a:lstStyle/>
          <a:p>
            <a:r>
              <a:rPr lang="en-US" sz="1600" dirty="0"/>
              <a:t>Wake County</a:t>
            </a:r>
          </a:p>
          <a:p>
            <a:endParaRPr lang="en-US" sz="1600" dirty="0"/>
          </a:p>
          <a:p>
            <a:r>
              <a:rPr lang="en-US" sz="1600" dirty="0"/>
              <a:t>2012</a:t>
            </a:r>
          </a:p>
          <a:p>
            <a:r>
              <a:rPr lang="en-US" sz="1600" dirty="0"/>
              <a:t>Dem- 55.10%</a:t>
            </a:r>
          </a:p>
          <a:p>
            <a:r>
              <a:rPr lang="en-US" sz="1600" dirty="0"/>
              <a:t>Lib- 1.27%</a:t>
            </a:r>
          </a:p>
          <a:p>
            <a:r>
              <a:rPr lang="en-US" sz="1600" dirty="0"/>
              <a:t>Rep- 43.63%</a:t>
            </a:r>
          </a:p>
          <a:p>
            <a:endParaRPr lang="en-US" sz="1600" dirty="0"/>
          </a:p>
          <a:p>
            <a:r>
              <a:rPr lang="en-US" sz="1600" dirty="0"/>
              <a:t>2016 </a:t>
            </a:r>
          </a:p>
          <a:p>
            <a:r>
              <a:rPr lang="en-US" sz="1600" dirty="0"/>
              <a:t>Dem- 58.41%</a:t>
            </a:r>
          </a:p>
          <a:p>
            <a:r>
              <a:rPr lang="en-US" sz="1600" dirty="0"/>
              <a:t>Lib- 3.75%</a:t>
            </a:r>
          </a:p>
          <a:p>
            <a:r>
              <a:rPr lang="en-US" sz="1600" dirty="0"/>
              <a:t>Rep- 37.83%</a:t>
            </a:r>
          </a:p>
          <a:p>
            <a:endParaRPr lang="en-US" sz="1600"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F2F2EECF-6963-CD4D-9B57-C4C4B5B5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2" y="1633707"/>
            <a:ext cx="6096000" cy="4867614"/>
          </a:xfrm>
          <a:prstGeom prst="rect">
            <a:avLst/>
          </a:prstGeom>
        </p:spPr>
      </p:pic>
    </p:spTree>
    <p:extLst>
      <p:ext uri="{BB962C8B-B14F-4D97-AF65-F5344CB8AC3E}">
        <p14:creationId xmlns:p14="http://schemas.microsoft.com/office/powerpoint/2010/main" val="26098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fontScale="90000"/>
          </a:bodyPr>
          <a:lstStyle/>
          <a:p>
            <a:r>
              <a:rPr lang="en-US" dirty="0">
                <a:solidFill>
                  <a:schemeClr val="bg1"/>
                </a:solidFill>
              </a:rPr>
              <a:t>Median Income in High Growth Counties </a:t>
            </a:r>
          </a:p>
        </p:txBody>
      </p:sp>
      <p:sp>
        <p:nvSpPr>
          <p:cNvPr id="3" name="TextBox 2">
            <a:extLst>
              <a:ext uri="{FF2B5EF4-FFF2-40B4-BE49-F238E27FC236}">
                <a16:creationId xmlns:a16="http://schemas.microsoft.com/office/drawing/2014/main" id="{C3B6B0A6-9808-4022-8093-6D1F809D27AE}"/>
              </a:ext>
            </a:extLst>
          </p:cNvPr>
          <p:cNvSpPr txBox="1"/>
          <p:nvPr/>
        </p:nvSpPr>
        <p:spPr>
          <a:xfrm>
            <a:off x="6998208" y="754144"/>
            <a:ext cx="4255008" cy="5478423"/>
          </a:xfrm>
          <a:prstGeom prst="rect">
            <a:avLst/>
          </a:prstGeom>
          <a:noFill/>
        </p:spPr>
        <p:txBody>
          <a:bodyPr wrap="square" rtlCol="0">
            <a:spAutoFit/>
          </a:bodyPr>
          <a:lstStyle/>
          <a:p>
            <a:r>
              <a:rPr lang="en-CA" sz="2000" dirty="0"/>
              <a:t>Goal:</a:t>
            </a:r>
          </a:p>
          <a:p>
            <a:r>
              <a:rPr lang="en-CA" sz="2000" dirty="0"/>
              <a:t> Evaluate change in median income per worker For high growth counties. </a:t>
            </a:r>
          </a:p>
          <a:p>
            <a:endParaRPr lang="en-CA" dirty="0"/>
          </a:p>
          <a:p>
            <a:r>
              <a:rPr lang="en-CA" dirty="0"/>
              <a:t>Approach:</a:t>
            </a:r>
          </a:p>
          <a:p>
            <a:pPr marL="342900" indent="-342900">
              <a:buAutoNum type="alphaLcPeriod"/>
            </a:pPr>
            <a:r>
              <a:rPr lang="en-CA" dirty="0"/>
              <a:t>Source CSV files from government site, filtered data.</a:t>
            </a:r>
          </a:p>
          <a:p>
            <a:pPr marL="342900" indent="-342900">
              <a:buAutoNum type="alphaLcPeriod"/>
            </a:pPr>
            <a:r>
              <a:rPr lang="en-CA" dirty="0"/>
              <a:t>Created </a:t>
            </a:r>
            <a:r>
              <a:rPr lang="en-CA" dirty="0" err="1"/>
              <a:t>dataframe</a:t>
            </a:r>
            <a:r>
              <a:rPr lang="en-CA" dirty="0"/>
              <a:t> of median income by year for high growth counties</a:t>
            </a:r>
          </a:p>
          <a:p>
            <a:pPr marL="342900" indent="-342900">
              <a:buAutoNum type="alphaLcPeriod"/>
            </a:pPr>
            <a:r>
              <a:rPr lang="en-CA" dirty="0"/>
              <a:t>Summarized data using .drop</a:t>
            </a:r>
          </a:p>
          <a:p>
            <a:pPr marL="342900" indent="-342900">
              <a:buAutoNum type="alphaLcPeriod"/>
            </a:pPr>
            <a:r>
              <a:rPr lang="en-CA" dirty="0"/>
              <a:t>Used Matplotlib to create scatter plot to include y axis and color bar.</a:t>
            </a:r>
          </a:p>
          <a:p>
            <a:endParaRPr lang="en-CA" dirty="0"/>
          </a:p>
          <a:p>
            <a:r>
              <a:rPr lang="en-CA" dirty="0"/>
              <a:t>Source Code:</a:t>
            </a:r>
          </a:p>
          <a:p>
            <a:r>
              <a:rPr lang="en-US" dirty="0">
                <a:hlinkClick r:id="rId2"/>
              </a:rPr>
              <a:t>https://github.com/jasgarcia/NCGrowth/blob/master/</a:t>
            </a:r>
            <a:r>
              <a:rPr lang="en-US" dirty="0">
                <a:hlinkClick r:id="rId3" tooltip="NC Growth Income.ipynb"/>
              </a:rPr>
              <a:t>NC Growth </a:t>
            </a:r>
            <a:r>
              <a:rPr lang="en-US" dirty="0" err="1">
                <a:hlinkClick r:id="rId3" tooltip="NC Growth Income.ipynb"/>
              </a:rPr>
              <a:t>Income</a:t>
            </a:r>
            <a:r>
              <a:rPr lang="en-US" dirty="0" err="1">
                <a:hlinkClick r:id="rId2"/>
              </a:rPr>
              <a:t>.ipynb</a:t>
            </a:r>
            <a:endParaRPr lang="en-CA" dirty="0"/>
          </a:p>
        </p:txBody>
      </p:sp>
      <p:pic>
        <p:nvPicPr>
          <p:cNvPr id="6" name="Picture 5">
            <a:extLst>
              <a:ext uri="{FF2B5EF4-FFF2-40B4-BE49-F238E27FC236}">
                <a16:creationId xmlns:a16="http://schemas.microsoft.com/office/drawing/2014/main" id="{E6967D06-621B-C945-9BAD-D1C5626A2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6593"/>
            <a:ext cx="6912864" cy="5576377"/>
          </a:xfrm>
          <a:prstGeom prst="rect">
            <a:avLst/>
          </a:prstGeom>
        </p:spPr>
      </p:pic>
    </p:spTree>
    <p:extLst>
      <p:ext uri="{BB962C8B-B14F-4D97-AF65-F5344CB8AC3E}">
        <p14:creationId xmlns:p14="http://schemas.microsoft.com/office/powerpoint/2010/main" val="118965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College Enrollment </a:t>
            </a:r>
          </a:p>
        </p:txBody>
      </p:sp>
      <p:sp>
        <p:nvSpPr>
          <p:cNvPr id="3" name="TextBox 2">
            <a:extLst>
              <a:ext uri="{FF2B5EF4-FFF2-40B4-BE49-F238E27FC236}">
                <a16:creationId xmlns:a16="http://schemas.microsoft.com/office/drawing/2014/main" id="{C3B6B0A6-9808-4022-8093-6D1F809D27AE}"/>
              </a:ext>
            </a:extLst>
          </p:cNvPr>
          <p:cNvSpPr txBox="1"/>
          <p:nvPr/>
        </p:nvSpPr>
        <p:spPr>
          <a:xfrm>
            <a:off x="6827520" y="754144"/>
            <a:ext cx="4425696" cy="5262979"/>
          </a:xfrm>
          <a:prstGeom prst="rect">
            <a:avLst/>
          </a:prstGeom>
          <a:noFill/>
        </p:spPr>
        <p:txBody>
          <a:bodyPr wrap="square" rtlCol="0">
            <a:spAutoFit/>
          </a:bodyPr>
          <a:lstStyle/>
          <a:p>
            <a:r>
              <a:rPr lang="en-CA" sz="2000" dirty="0"/>
              <a:t>Goal:</a:t>
            </a:r>
          </a:p>
          <a:p>
            <a:r>
              <a:rPr lang="en-CA" sz="2000" dirty="0"/>
              <a:t>Evaluate college enrollment in high growth counties to see if there is any potential correlation between rising median incomes and college enrollment.</a:t>
            </a:r>
          </a:p>
          <a:p>
            <a:endParaRPr lang="en-CA" dirty="0"/>
          </a:p>
          <a:p>
            <a:r>
              <a:rPr lang="en-CA" dirty="0"/>
              <a:t>Approach:</a:t>
            </a:r>
          </a:p>
          <a:p>
            <a:pPr marL="342900" indent="-342900">
              <a:buAutoNum type="alphaLcPeriod"/>
            </a:pPr>
            <a:endParaRPr lang="en-CA" dirty="0"/>
          </a:p>
          <a:p>
            <a:pPr marL="342900" indent="-342900">
              <a:buAutoNum type="alphaLcPeriod"/>
            </a:pPr>
            <a:r>
              <a:rPr lang="en-CA" dirty="0"/>
              <a:t>Source college enrollment data from public websites to create CSV.</a:t>
            </a:r>
          </a:p>
          <a:p>
            <a:pPr marL="342900" indent="-342900">
              <a:buAutoNum type="alphaLcPeriod"/>
            </a:pPr>
            <a:r>
              <a:rPr lang="en-CA" dirty="0"/>
              <a:t>Import CSV to data frame.</a:t>
            </a:r>
          </a:p>
          <a:p>
            <a:pPr marL="342900" indent="-342900">
              <a:buAutoNum type="alphaLcPeriod"/>
            </a:pPr>
            <a:r>
              <a:rPr lang="en-CA" dirty="0"/>
              <a:t>Used Matplotlib to create bar chart  to include years 2012-2018.</a:t>
            </a:r>
          </a:p>
          <a:p>
            <a:endParaRPr lang="en-CA" dirty="0"/>
          </a:p>
          <a:p>
            <a:r>
              <a:rPr lang="en-CA" dirty="0"/>
              <a:t>Source Code:</a:t>
            </a:r>
          </a:p>
          <a:p>
            <a:r>
              <a:rPr lang="en-US" dirty="0">
                <a:hlinkClick r:id="rId2"/>
              </a:rPr>
              <a:t>https://github.com/jasgarcia/NCGrowth/blob/master/</a:t>
            </a:r>
            <a:r>
              <a:rPr lang="en-US" dirty="0">
                <a:hlinkClick r:id="rId3" tooltip="College_level.ipynb"/>
              </a:rPr>
              <a:t>College_level.ipynb</a:t>
            </a:r>
            <a:endParaRPr lang="en-CA" dirty="0"/>
          </a:p>
        </p:txBody>
      </p:sp>
      <p:pic>
        <p:nvPicPr>
          <p:cNvPr id="7" name="Picture 6">
            <a:extLst>
              <a:ext uri="{FF2B5EF4-FFF2-40B4-BE49-F238E27FC236}">
                <a16:creationId xmlns:a16="http://schemas.microsoft.com/office/drawing/2014/main" id="{A0B65CDE-2732-654B-B0C7-953022EE9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 y="992869"/>
            <a:ext cx="6919401" cy="4893328"/>
          </a:xfrm>
          <a:prstGeom prst="rect">
            <a:avLst/>
          </a:prstGeom>
        </p:spPr>
      </p:pic>
    </p:spTree>
    <p:extLst>
      <p:ext uri="{BB962C8B-B14F-4D97-AF65-F5344CB8AC3E}">
        <p14:creationId xmlns:p14="http://schemas.microsoft.com/office/powerpoint/2010/main" val="173639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7F88E-EA9A-7544-B761-E6758DD2E2C8}"/>
              </a:ext>
            </a:extLst>
          </p:cNvPr>
          <p:cNvPicPr>
            <a:picLocks noChangeAspect="1"/>
          </p:cNvPicPr>
          <p:nvPr/>
        </p:nvPicPr>
        <p:blipFill rotWithShape="1">
          <a:blip r:embed="rId2">
            <a:extLst>
              <a:ext uri="{28A0092B-C50C-407E-A947-70E740481C1C}">
                <a14:useLocalDpi xmlns:a14="http://schemas.microsoft.com/office/drawing/2010/main" val="0"/>
              </a:ext>
            </a:extLst>
          </a:blip>
          <a:srcRect t="20513" b="81"/>
          <a:stretch/>
        </p:blipFill>
        <p:spPr>
          <a:xfrm>
            <a:off x="20" y="159660"/>
            <a:ext cx="11180044" cy="6376817"/>
          </a:xfrm>
          <a:prstGeom prst="rect">
            <a:avLst/>
          </a:prstGeom>
        </p:spPr>
      </p:pic>
      <p:sp>
        <p:nvSpPr>
          <p:cNvPr id="4" name="TextBox 3">
            <a:extLst>
              <a:ext uri="{FF2B5EF4-FFF2-40B4-BE49-F238E27FC236}">
                <a16:creationId xmlns:a16="http://schemas.microsoft.com/office/drawing/2014/main" id="{D1462D30-C200-274D-B0E3-D429E4566AA0}"/>
              </a:ext>
            </a:extLst>
          </p:cNvPr>
          <p:cNvSpPr txBox="1"/>
          <p:nvPr/>
        </p:nvSpPr>
        <p:spPr>
          <a:xfrm>
            <a:off x="6425184" y="6059424"/>
            <a:ext cx="4754880" cy="954107"/>
          </a:xfrm>
          <a:prstGeom prst="rect">
            <a:avLst/>
          </a:prstGeom>
          <a:noFill/>
        </p:spPr>
        <p:txBody>
          <a:bodyPr wrap="square" rtlCol="0">
            <a:spAutoFit/>
          </a:bodyPr>
          <a:lstStyle/>
          <a:p>
            <a:r>
              <a:rPr lang="en-US" sz="1400" dirty="0"/>
              <a:t>Source code: </a:t>
            </a:r>
            <a:r>
              <a:rPr lang="en-US" sz="1400" dirty="0">
                <a:hlinkClick r:id="rId3"/>
              </a:rPr>
              <a:t>https://github.com/jasgarcia/NCGrowth/blob/master/</a:t>
            </a:r>
            <a:r>
              <a:rPr lang="en-US" sz="1400" dirty="0">
                <a:hlinkClick r:id="rId4" tooltip="College_level.ipynb"/>
              </a:rPr>
              <a:t>College_level.ipynb</a:t>
            </a:r>
            <a:endParaRPr lang="en-CA" sz="1400" dirty="0"/>
          </a:p>
          <a:p>
            <a:r>
              <a:rPr lang="en-US" sz="1400" dirty="0"/>
              <a:t> </a:t>
            </a:r>
          </a:p>
        </p:txBody>
      </p:sp>
    </p:spTree>
    <p:extLst>
      <p:ext uri="{BB962C8B-B14F-4D97-AF65-F5344CB8AC3E}">
        <p14:creationId xmlns:p14="http://schemas.microsoft.com/office/powerpoint/2010/main" val="399698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1128731"/>
          </a:xfrm>
          <a:solidFill>
            <a:schemeClr val="tx1"/>
          </a:solidFill>
        </p:spPr>
        <p:txBody>
          <a:bodyPr>
            <a:normAutofit fontScale="90000"/>
          </a:bodyPr>
          <a:lstStyle/>
          <a:p>
            <a:r>
              <a:rPr lang="en-US" dirty="0">
                <a:solidFill>
                  <a:schemeClr val="bg1"/>
                </a:solidFill>
              </a:rPr>
              <a:t>Public / Non Public School Enrollment in High Growth Counties</a:t>
            </a:r>
          </a:p>
        </p:txBody>
      </p:sp>
      <p:pic>
        <p:nvPicPr>
          <p:cNvPr id="5" name="Picture 4">
            <a:extLst>
              <a:ext uri="{FF2B5EF4-FFF2-40B4-BE49-F238E27FC236}">
                <a16:creationId xmlns:a16="http://schemas.microsoft.com/office/drawing/2014/main" id="{0B2279A6-92BF-4163-B8F1-3FE1DD6A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8227"/>
            <a:ext cx="7316867" cy="5030346"/>
          </a:xfrm>
          <a:prstGeom prst="rect">
            <a:avLst/>
          </a:prstGeom>
        </p:spPr>
      </p:pic>
      <p:sp>
        <p:nvSpPr>
          <p:cNvPr id="7" name="TextBox 6">
            <a:extLst>
              <a:ext uri="{FF2B5EF4-FFF2-40B4-BE49-F238E27FC236}">
                <a16:creationId xmlns:a16="http://schemas.microsoft.com/office/drawing/2014/main" id="{B561A467-2150-4E79-8CCA-A11763B811A4}"/>
              </a:ext>
            </a:extLst>
          </p:cNvPr>
          <p:cNvSpPr txBox="1"/>
          <p:nvPr/>
        </p:nvSpPr>
        <p:spPr>
          <a:xfrm>
            <a:off x="7316868" y="1231705"/>
            <a:ext cx="3967018" cy="4739759"/>
          </a:xfrm>
          <a:prstGeom prst="rect">
            <a:avLst/>
          </a:prstGeom>
          <a:noFill/>
        </p:spPr>
        <p:txBody>
          <a:bodyPr wrap="square" rtlCol="0">
            <a:spAutoFit/>
          </a:bodyPr>
          <a:lstStyle/>
          <a:p>
            <a:r>
              <a:rPr lang="en-CA" sz="1600" dirty="0"/>
              <a:t>Goal:</a:t>
            </a:r>
          </a:p>
          <a:p>
            <a:r>
              <a:rPr lang="en-CA" sz="1600" dirty="0"/>
              <a:t> Determine if the ratio between public and non public school enrollment is  high growth counties changing</a:t>
            </a:r>
          </a:p>
          <a:p>
            <a:endParaRPr lang="en-CA" sz="1400" dirty="0"/>
          </a:p>
          <a:p>
            <a:r>
              <a:rPr lang="en-CA" sz="1400" dirty="0"/>
              <a:t>Approach:</a:t>
            </a:r>
          </a:p>
          <a:p>
            <a:pPr marL="342900" indent="-342900">
              <a:buAutoNum type="alphaLcPeriod"/>
            </a:pPr>
            <a:r>
              <a:rPr lang="en-CA" sz="1400" dirty="0"/>
              <a:t>Sourced csv files with school type enrollment by year, population, and file indicating high growth counties and loaded to </a:t>
            </a:r>
            <a:r>
              <a:rPr lang="en-CA" sz="1400" dirty="0" err="1"/>
              <a:t>dataframe</a:t>
            </a:r>
            <a:r>
              <a:rPr lang="en-CA" sz="1400" dirty="0"/>
              <a:t>.</a:t>
            </a:r>
          </a:p>
          <a:p>
            <a:pPr marL="342900" indent="-342900">
              <a:buAutoNum type="alphaLcPeriod"/>
            </a:pPr>
            <a:r>
              <a:rPr lang="en-CA" sz="1400" dirty="0"/>
              <a:t>Created calculated columns for % of population for each public vs non public and filtered for high growth counties.</a:t>
            </a:r>
          </a:p>
          <a:p>
            <a:pPr marL="342900" indent="-342900">
              <a:buAutoNum type="alphaLcPeriod"/>
            </a:pPr>
            <a:r>
              <a:rPr lang="en-CA" sz="1400" dirty="0"/>
              <a:t>Grouped on high growth counties to determine mean percentages.</a:t>
            </a:r>
          </a:p>
          <a:p>
            <a:pPr marL="342900" indent="-342900">
              <a:buAutoNum type="alphaLcPeriod"/>
            </a:pPr>
            <a:r>
              <a:rPr lang="en-CA" sz="1400" dirty="0"/>
              <a:t>Used Matplotlib sub plots to plot data on individual axes in same figure.</a:t>
            </a:r>
          </a:p>
          <a:p>
            <a:endParaRPr lang="en-CA" sz="1400" dirty="0"/>
          </a:p>
          <a:p>
            <a:r>
              <a:rPr lang="en-CA" sz="1400" dirty="0"/>
              <a:t>Source Code:</a:t>
            </a:r>
          </a:p>
          <a:p>
            <a:r>
              <a:rPr lang="en-US" sz="1400" dirty="0">
                <a:hlinkClick r:id="rId3"/>
              </a:rPr>
              <a:t>https://github.com/jasgarcia/NCGrowth/blob/master/NC_County_PubSchEnroll.ipynb</a:t>
            </a:r>
            <a:endParaRPr lang="en-CA" sz="1400" dirty="0"/>
          </a:p>
        </p:txBody>
      </p:sp>
    </p:spTree>
    <p:extLst>
      <p:ext uri="{BB962C8B-B14F-4D97-AF65-F5344CB8AC3E}">
        <p14:creationId xmlns:p14="http://schemas.microsoft.com/office/powerpoint/2010/main" val="273373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Conclusions /Where Next?</a:t>
            </a:r>
          </a:p>
        </p:txBody>
      </p:sp>
      <p:sp>
        <p:nvSpPr>
          <p:cNvPr id="4" name="TextBox 3">
            <a:extLst>
              <a:ext uri="{FF2B5EF4-FFF2-40B4-BE49-F238E27FC236}">
                <a16:creationId xmlns:a16="http://schemas.microsoft.com/office/drawing/2014/main" id="{D2B85981-2BF1-4D00-A88B-50166375C26C}"/>
              </a:ext>
            </a:extLst>
          </p:cNvPr>
          <p:cNvSpPr txBox="1"/>
          <p:nvPr/>
        </p:nvSpPr>
        <p:spPr>
          <a:xfrm>
            <a:off x="358219" y="1231705"/>
            <a:ext cx="10925667" cy="4124206"/>
          </a:xfrm>
          <a:prstGeom prst="rect">
            <a:avLst/>
          </a:prstGeom>
          <a:noFill/>
        </p:spPr>
        <p:txBody>
          <a:bodyPr wrap="square" rtlCol="0">
            <a:spAutoFit/>
          </a:bodyPr>
          <a:lstStyle/>
          <a:p>
            <a:r>
              <a:rPr lang="en-CA" u="sng" dirty="0"/>
              <a:t>Conclusions:</a:t>
            </a:r>
          </a:p>
          <a:p>
            <a:endParaRPr lang="en-CA" u="sng" dirty="0"/>
          </a:p>
          <a:p>
            <a:pPr marL="342900" indent="-342900">
              <a:buFont typeface="+mj-lt"/>
              <a:buAutoNum type="alphaUcPeriod"/>
            </a:pPr>
            <a:r>
              <a:rPr lang="en-CA" sz="1600" dirty="0"/>
              <a:t> North Carolina inflow growth is really only occurring in the Charlotte and Raleigh-Durham areas in absolute terms and in the Wilmington area in percentage terms.</a:t>
            </a:r>
          </a:p>
          <a:p>
            <a:pPr marL="342900" indent="-342900">
              <a:buFont typeface="+mj-lt"/>
              <a:buAutoNum type="alphaUcPeriod"/>
            </a:pPr>
            <a:r>
              <a:rPr lang="en-CA" sz="1600" dirty="0"/>
              <a:t>There are indicators that the profile of these areas are becoming more affluent. Changes in political make up could have national implications.</a:t>
            </a:r>
          </a:p>
          <a:p>
            <a:endParaRPr lang="en-CA" sz="1400" dirty="0"/>
          </a:p>
          <a:p>
            <a:r>
              <a:rPr lang="en-CA" u="sng" dirty="0"/>
              <a:t>Where Next:</a:t>
            </a:r>
          </a:p>
          <a:p>
            <a:endParaRPr lang="en-CA" u="sng" dirty="0"/>
          </a:p>
          <a:p>
            <a:r>
              <a:rPr lang="en-CA" sz="1600" dirty="0"/>
              <a:t>More detailed analysis could be done on these high growth counties to answer a few important questions:</a:t>
            </a:r>
          </a:p>
          <a:p>
            <a:endParaRPr lang="en-CA" sz="1600" dirty="0"/>
          </a:p>
          <a:p>
            <a:pPr marL="800100" lvl="1" indent="-342900">
              <a:buFont typeface="Arial" panose="020B0604020202020204" pitchFamily="34" charset="0"/>
              <a:buChar char="•"/>
            </a:pPr>
            <a:r>
              <a:rPr lang="en-CA" sz="1600" dirty="0"/>
              <a:t>Is inflow likely to continue vis-à-vis are the factors that draw people to these areas likely to continue?</a:t>
            </a:r>
          </a:p>
          <a:p>
            <a:pPr marL="800100" lvl="1" indent="-342900">
              <a:buFont typeface="Arial" panose="020B0604020202020204" pitchFamily="34" charset="0"/>
              <a:buChar char="•"/>
            </a:pPr>
            <a:r>
              <a:rPr lang="en-CA" sz="1600" dirty="0"/>
              <a:t>What is the impact of a growth on the less fortunate? E.g. Gentrification vs Better funded local social services…</a:t>
            </a:r>
          </a:p>
          <a:p>
            <a:pPr marL="800100" lvl="1" indent="-342900">
              <a:buFont typeface="Arial" panose="020B0604020202020204" pitchFamily="34" charset="0"/>
              <a:buChar char="•"/>
            </a:pPr>
            <a:r>
              <a:rPr lang="en-CA" sz="1600" dirty="0"/>
              <a:t>How do the values measured for these counties compare to state and national trends?</a:t>
            </a:r>
          </a:p>
          <a:p>
            <a:pPr marL="800100" lvl="1" indent="-342900">
              <a:buFont typeface="Arial" panose="020B0604020202020204" pitchFamily="34" charset="0"/>
              <a:buChar char="•"/>
            </a:pPr>
            <a:r>
              <a:rPr lang="en-CA" sz="1600" dirty="0"/>
              <a:t>Drill down to specific municipal areas in quantified high growth counties for impact studies.</a:t>
            </a:r>
          </a:p>
        </p:txBody>
      </p:sp>
    </p:spTree>
    <p:extLst>
      <p:ext uri="{BB962C8B-B14F-4D97-AF65-F5344CB8AC3E}">
        <p14:creationId xmlns:p14="http://schemas.microsoft.com/office/powerpoint/2010/main" val="34414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693319"/>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has growth in NC counties been generally uniform OR have some counties/areas experienced significantly more growth? </a:t>
            </a:r>
            <a:r>
              <a:rPr lang="en-CA" i="1" dirty="0"/>
              <a:t>Test hypothesis that growth is limited to already densely populated areas.</a:t>
            </a:r>
          </a:p>
          <a:p>
            <a:endParaRPr lang="en-CA" dirty="0"/>
          </a:p>
          <a:p>
            <a:endParaRPr lang="en-CA" dirty="0"/>
          </a:p>
          <a:p>
            <a:r>
              <a:rPr lang="en-CA" dirty="0"/>
              <a:t>2. For counties identified where strong inflow is identified through analysis, has the profile of these counties changed? To answer this question with balance we choose to analyze data through three lenses: Political , Economical &amp; School Enrollment.</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052A0-81B4-46D9-AB7E-F3C590874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095"/>
            <a:ext cx="7316867" cy="5030346"/>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High Growth County Profile Trends</a:t>
            </a:r>
          </a:p>
        </p:txBody>
      </p:sp>
      <p:grpSp>
        <p:nvGrpSpPr>
          <p:cNvPr id="4" name="Group 3">
            <a:extLst>
              <a:ext uri="{FF2B5EF4-FFF2-40B4-BE49-F238E27FC236}">
                <a16:creationId xmlns:a16="http://schemas.microsoft.com/office/drawing/2014/main" id="{BC46053C-A7D1-4A5E-871C-DF33B3F399D6}"/>
              </a:ext>
            </a:extLst>
          </p:cNvPr>
          <p:cNvGrpSpPr/>
          <p:nvPr/>
        </p:nvGrpSpPr>
        <p:grpSpPr>
          <a:xfrm>
            <a:off x="1836573" y="2132132"/>
            <a:ext cx="1782131" cy="1659129"/>
            <a:chOff x="6862892" y="2132132"/>
            <a:chExt cx="1782131" cy="1659129"/>
          </a:xfrm>
        </p:grpSpPr>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3"/>
            <a:stretch>
              <a:fillRect/>
            </a:stretch>
          </p:blipFill>
          <p:spPr>
            <a:xfrm>
              <a:off x="7022435" y="2132132"/>
              <a:ext cx="1463044" cy="1422961"/>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6862892" y="3421929"/>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grpSp>
      <p:grpSp>
        <p:nvGrpSpPr>
          <p:cNvPr id="6" name="Group 5">
            <a:extLst>
              <a:ext uri="{FF2B5EF4-FFF2-40B4-BE49-F238E27FC236}">
                <a16:creationId xmlns:a16="http://schemas.microsoft.com/office/drawing/2014/main" id="{892A9BE2-825D-4CF9-B82F-CC0EC812B8EB}"/>
              </a:ext>
            </a:extLst>
          </p:cNvPr>
          <p:cNvGrpSpPr/>
          <p:nvPr/>
        </p:nvGrpSpPr>
        <p:grpSpPr>
          <a:xfrm>
            <a:off x="4585352" y="1880392"/>
            <a:ext cx="1690272" cy="1926440"/>
            <a:chOff x="1627680" y="1864821"/>
            <a:chExt cx="1690272" cy="1926440"/>
          </a:xfrm>
        </p:grpSpPr>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4"/>
            <a:stretch>
              <a:fillRect/>
            </a:stretch>
          </p:blipFill>
          <p:spPr>
            <a:xfrm>
              <a:off x="1627680" y="1864821"/>
              <a:ext cx="1690272" cy="1690272"/>
            </a:xfrm>
            <a:prstGeom prst="rect">
              <a:avLst/>
            </a:prstGeom>
          </p:spPr>
        </p:pic>
        <p:sp>
          <p:nvSpPr>
            <p:cNvPr id="13" name="TextBox 12">
              <a:extLst>
                <a:ext uri="{FF2B5EF4-FFF2-40B4-BE49-F238E27FC236}">
                  <a16:creationId xmlns:a16="http://schemas.microsoft.com/office/drawing/2014/main" id="{4A83344B-8EBE-4B6E-B3BF-51BC32DBD6FD}"/>
                </a:ext>
              </a:extLst>
            </p:cNvPr>
            <p:cNvSpPr txBox="1"/>
            <p:nvPr/>
          </p:nvSpPr>
          <p:spPr>
            <a:xfrm>
              <a:off x="1765033" y="3421929"/>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grpSp>
      <p:grpSp>
        <p:nvGrpSpPr>
          <p:cNvPr id="5" name="Group 4">
            <a:extLst>
              <a:ext uri="{FF2B5EF4-FFF2-40B4-BE49-F238E27FC236}">
                <a16:creationId xmlns:a16="http://schemas.microsoft.com/office/drawing/2014/main" id="{C999BCE9-46FD-4D43-BDF5-8E5A682CD739}"/>
              </a:ext>
            </a:extLst>
          </p:cNvPr>
          <p:cNvGrpSpPr/>
          <p:nvPr/>
        </p:nvGrpSpPr>
        <p:grpSpPr>
          <a:xfrm>
            <a:off x="7025145" y="2226106"/>
            <a:ext cx="2153619" cy="1458751"/>
            <a:chOff x="4326916" y="2332510"/>
            <a:chExt cx="2153619" cy="1458751"/>
          </a:xfrm>
        </p:grpSpPr>
        <p:pic>
          <p:nvPicPr>
            <p:cNvPr id="3" name="Picture 2">
              <a:extLst>
                <a:ext uri="{FF2B5EF4-FFF2-40B4-BE49-F238E27FC236}">
                  <a16:creationId xmlns:a16="http://schemas.microsoft.com/office/drawing/2014/main" id="{66972B55-20CE-4F26-99D4-C7430EB4CB89}"/>
                </a:ext>
              </a:extLst>
            </p:cNvPr>
            <p:cNvPicPr>
              <a:picLocks noChangeAspect="1"/>
            </p:cNvPicPr>
            <p:nvPr/>
          </p:nvPicPr>
          <p:blipFill>
            <a:blip r:embed="rId5"/>
            <a:stretch>
              <a:fillRect/>
            </a:stretch>
          </p:blipFill>
          <p:spPr>
            <a:xfrm>
              <a:off x="4591375" y="2332510"/>
              <a:ext cx="1416398" cy="1271125"/>
            </a:xfrm>
            <a:prstGeom prst="rect">
              <a:avLst/>
            </a:prstGeom>
          </p:spPr>
        </p:pic>
        <p:sp>
          <p:nvSpPr>
            <p:cNvPr id="14" name="TextBox 13">
              <a:extLst>
                <a:ext uri="{FF2B5EF4-FFF2-40B4-BE49-F238E27FC236}">
                  <a16:creationId xmlns:a16="http://schemas.microsoft.com/office/drawing/2014/main" id="{4FA8AFF7-ED6D-4D47-8385-28653FF8BD1D}"/>
                </a:ext>
              </a:extLst>
            </p:cNvPr>
            <p:cNvSpPr txBox="1"/>
            <p:nvPr/>
          </p:nvSpPr>
          <p:spPr>
            <a:xfrm>
              <a:off x="4326916" y="3421929"/>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Education</a:t>
              </a:r>
            </a:p>
          </p:txBody>
        </p:sp>
      </p:grpSp>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pic>
        <p:nvPicPr>
          <p:cNvPr id="6" name="Picture 5" descr="A screenshot of a cell phone&#10;&#10;Description automatically generated">
            <a:extLst>
              <a:ext uri="{FF2B5EF4-FFF2-40B4-BE49-F238E27FC236}">
                <a16:creationId xmlns:a16="http://schemas.microsoft.com/office/drawing/2014/main" id="{CE28559E-0113-124B-A285-2DD127402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90" y="1328956"/>
            <a:ext cx="6443781" cy="4669971"/>
          </a:xfrm>
          <a:prstGeom prst="rect">
            <a:avLst/>
          </a:prstGeom>
        </p:spPr>
      </p:pic>
      <p:sp>
        <p:nvSpPr>
          <p:cNvPr id="8" name="TextBox 7">
            <a:extLst>
              <a:ext uri="{FF2B5EF4-FFF2-40B4-BE49-F238E27FC236}">
                <a16:creationId xmlns:a16="http://schemas.microsoft.com/office/drawing/2014/main" id="{9A9B0A21-ACE1-7547-BAF9-B81794D27FE2}"/>
              </a:ext>
            </a:extLst>
          </p:cNvPr>
          <p:cNvSpPr txBox="1"/>
          <p:nvPr/>
        </p:nvSpPr>
        <p:spPr>
          <a:xfrm>
            <a:off x="6651171" y="859073"/>
            <a:ext cx="3918858" cy="5786199"/>
          </a:xfrm>
          <a:prstGeom prst="rect">
            <a:avLst/>
          </a:prstGeom>
          <a:noFill/>
        </p:spPr>
        <p:txBody>
          <a:bodyPr wrap="square" rtlCol="0">
            <a:spAutoFit/>
          </a:bodyPr>
          <a:lstStyle/>
          <a:p>
            <a:r>
              <a:rPr lang="en-CA" sz="1600" dirty="0"/>
              <a:t>Data Source: North Carolina State Board of Elections </a:t>
            </a:r>
          </a:p>
          <a:p>
            <a:endParaRPr lang="en-CA" sz="1600" dirty="0"/>
          </a:p>
          <a:p>
            <a:r>
              <a:rPr lang="en-CA" sz="1600" dirty="0"/>
              <a:t>Goal: Explore voting trends in North Carolina between the 2012 and 2016 Presidential Elections </a:t>
            </a:r>
          </a:p>
          <a:p>
            <a:endParaRPr lang="en-CA" sz="1600" dirty="0"/>
          </a:p>
          <a:p>
            <a:r>
              <a:rPr lang="en-CA" sz="1600" dirty="0"/>
              <a:t>Approach: </a:t>
            </a:r>
          </a:p>
          <a:p>
            <a:r>
              <a:rPr lang="en-CA" sz="1600" dirty="0"/>
              <a:t>1. Downloaded two CSV files from NCSBE website</a:t>
            </a:r>
          </a:p>
          <a:p>
            <a:r>
              <a:rPr lang="en-CA" sz="1600" dirty="0"/>
              <a:t>2. Read CSV via Pandas</a:t>
            </a:r>
          </a:p>
          <a:p>
            <a:r>
              <a:rPr lang="en-CA" sz="1600" dirty="0"/>
              <a:t>3. Isolated Presidential Elections and developed a </a:t>
            </a:r>
            <a:r>
              <a:rPr lang="en-CA" sz="1600" dirty="0" err="1"/>
              <a:t>dataframe</a:t>
            </a:r>
            <a:r>
              <a:rPr lang="en-CA" sz="1600" dirty="0"/>
              <a:t> based off county and party </a:t>
            </a:r>
          </a:p>
          <a:p>
            <a:endParaRPr lang="en-CA" sz="1600" dirty="0"/>
          </a:p>
          <a:p>
            <a:r>
              <a:rPr lang="en-CA" sz="1600" dirty="0"/>
              <a:t>Total Population 2012: 9,749,123</a:t>
            </a:r>
          </a:p>
          <a:p>
            <a:r>
              <a:rPr lang="en-CA" sz="1600" dirty="0"/>
              <a:t>Total Votes 2012: 4,493,301</a:t>
            </a:r>
          </a:p>
          <a:p>
            <a:r>
              <a:rPr lang="en-CA" sz="1600" dirty="0"/>
              <a:t>Percentage: 46.08%</a:t>
            </a:r>
          </a:p>
          <a:p>
            <a:endParaRPr lang="en-CA" sz="1600" dirty="0"/>
          </a:p>
          <a:p>
            <a:r>
              <a:rPr lang="en-CA" sz="1600" dirty="0"/>
              <a:t>Total Population 2016: 10,156,679</a:t>
            </a:r>
          </a:p>
          <a:p>
            <a:r>
              <a:rPr lang="en-CA" sz="1600" dirty="0"/>
              <a:t>Total Votes 2012: 4,682,073</a:t>
            </a:r>
          </a:p>
          <a:p>
            <a:r>
              <a:rPr lang="en-CA" sz="1600" dirty="0"/>
              <a:t>Percentage: 46.09%</a:t>
            </a:r>
          </a:p>
          <a:p>
            <a:endParaRPr lang="en-US" dirty="0"/>
          </a:p>
        </p:txBody>
      </p:sp>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Voting in North Carolina</a:t>
            </a:r>
          </a:p>
        </p:txBody>
      </p:sp>
      <p:sp>
        <p:nvSpPr>
          <p:cNvPr id="8" name="TextBox 7">
            <a:extLst>
              <a:ext uri="{FF2B5EF4-FFF2-40B4-BE49-F238E27FC236}">
                <a16:creationId xmlns:a16="http://schemas.microsoft.com/office/drawing/2014/main" id="{9A9B0A21-ACE1-7547-BAF9-B81794D27FE2}"/>
              </a:ext>
            </a:extLst>
          </p:cNvPr>
          <p:cNvSpPr txBox="1"/>
          <p:nvPr/>
        </p:nvSpPr>
        <p:spPr>
          <a:xfrm>
            <a:off x="6651171" y="859073"/>
            <a:ext cx="3918858" cy="3693319"/>
          </a:xfrm>
          <a:prstGeom prst="rect">
            <a:avLst/>
          </a:prstGeom>
          <a:noFill/>
        </p:spPr>
        <p:txBody>
          <a:bodyPr wrap="square" rtlCol="0">
            <a:spAutoFit/>
          </a:bodyPr>
          <a:lstStyle/>
          <a:p>
            <a:r>
              <a:rPr lang="en-US" dirty="0"/>
              <a:t>Approach Cont.</a:t>
            </a:r>
          </a:p>
          <a:p>
            <a:r>
              <a:rPr lang="en-US" dirty="0"/>
              <a:t>4. Breakdown of Voting by Party in NC </a:t>
            </a:r>
          </a:p>
          <a:p>
            <a:endParaRPr lang="en-US" dirty="0"/>
          </a:p>
          <a:p>
            <a:r>
              <a:rPr lang="en-US" dirty="0"/>
              <a:t>2012</a:t>
            </a:r>
          </a:p>
          <a:p>
            <a:r>
              <a:rPr lang="en-US" dirty="0"/>
              <a:t>Dem: 48.48%</a:t>
            </a:r>
          </a:p>
          <a:p>
            <a:r>
              <a:rPr lang="en-US" dirty="0"/>
              <a:t>Lib: 0.99%</a:t>
            </a:r>
          </a:p>
          <a:p>
            <a:r>
              <a:rPr lang="en-US" dirty="0"/>
              <a:t>Rep: 50.52%</a:t>
            </a:r>
          </a:p>
          <a:p>
            <a:endParaRPr lang="en-US" dirty="0"/>
          </a:p>
          <a:p>
            <a:r>
              <a:rPr lang="en-US" dirty="0"/>
              <a:t>2016</a:t>
            </a:r>
          </a:p>
          <a:p>
            <a:r>
              <a:rPr lang="en-US" dirty="0"/>
              <a:t>Dem: 46.76%</a:t>
            </a:r>
          </a:p>
          <a:p>
            <a:r>
              <a:rPr lang="en-US" dirty="0"/>
              <a:t>Lib: 2.78%</a:t>
            </a:r>
          </a:p>
          <a:p>
            <a:r>
              <a:rPr lang="en-US" dirty="0"/>
              <a:t>Rep: 50.46%</a:t>
            </a:r>
          </a:p>
        </p:txBody>
      </p:sp>
      <p:pic>
        <p:nvPicPr>
          <p:cNvPr id="4" name="Picture 3" descr="A screenshot of a cell phone&#10;&#10;Description automatically generated">
            <a:extLst>
              <a:ext uri="{FF2B5EF4-FFF2-40B4-BE49-F238E27FC236}">
                <a16:creationId xmlns:a16="http://schemas.microsoft.com/office/drawing/2014/main" id="{1BAF3A8D-BD2C-5044-AE69-27C13E3D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57" y="859073"/>
            <a:ext cx="6466114" cy="5029200"/>
          </a:xfrm>
          <a:prstGeom prst="rect">
            <a:avLst/>
          </a:prstGeom>
        </p:spPr>
      </p:pic>
    </p:spTree>
    <p:extLst>
      <p:ext uri="{BB962C8B-B14F-4D97-AF65-F5344CB8AC3E}">
        <p14:creationId xmlns:p14="http://schemas.microsoft.com/office/powerpoint/2010/main" val="106784744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512</TotalTime>
  <Words>1169</Words>
  <Application>Microsoft Office PowerPoint</Application>
  <PresentationFormat>Widescreen</PresentationFormat>
  <Paragraphs>169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High Growth County Profile Trends</vt:lpstr>
      <vt:lpstr>Voting in North Carolina</vt:lpstr>
      <vt:lpstr>Voting in North Carolina</vt:lpstr>
      <vt:lpstr>Voting in North Carolina</vt:lpstr>
      <vt:lpstr>Voting in North Carolina</vt:lpstr>
      <vt:lpstr>Median Income in High Growth Counties </vt:lpstr>
      <vt:lpstr>College Enrollment </vt:lpstr>
      <vt:lpstr>PowerPoint Presentation</vt:lpstr>
      <vt:lpstr>Public / Non Public School Enrollment in High Growth Counties</vt:lpstr>
      <vt:lpstr>Conclusions /Where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72</cp:revision>
  <dcterms:created xsi:type="dcterms:W3CDTF">2020-01-03T13:07:14Z</dcterms:created>
  <dcterms:modified xsi:type="dcterms:W3CDTF">2020-01-21T21:46:41Z</dcterms:modified>
</cp:coreProperties>
</file>