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4"/>
  </p:notesMasterIdLst>
  <p:sldIdLst>
    <p:sldId id="256" r:id="rId2"/>
    <p:sldId id="270" r:id="rId3"/>
    <p:sldId id="271" r:id="rId4"/>
    <p:sldId id="272" r:id="rId5"/>
    <p:sldId id="273" r:id="rId6"/>
    <p:sldId id="275" r:id="rId7"/>
    <p:sldId id="277" r:id="rId8"/>
    <p:sldId id="278" r:id="rId9"/>
    <p:sldId id="279" r:id="rId10"/>
    <p:sldId id="280" r:id="rId11"/>
    <p:sldId id="281"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C4D60-9EE3-42B2-99BE-2D796BAC39BF}"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06A5C-5493-4DD7-8383-6C4B51B8A02F}" type="slidenum">
              <a:rPr lang="en-US" smtClean="0"/>
              <a:t>‹#›</a:t>
            </a:fld>
            <a:endParaRPr lang="en-US"/>
          </a:p>
        </p:txBody>
      </p:sp>
    </p:spTree>
    <p:extLst>
      <p:ext uri="{BB962C8B-B14F-4D97-AF65-F5344CB8AC3E}">
        <p14:creationId xmlns:p14="http://schemas.microsoft.com/office/powerpoint/2010/main" val="270148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3</a:t>
            </a:fld>
            <a:endParaRPr lang="en-US"/>
          </a:p>
        </p:txBody>
      </p:sp>
    </p:spTree>
    <p:extLst>
      <p:ext uri="{BB962C8B-B14F-4D97-AF65-F5344CB8AC3E}">
        <p14:creationId xmlns:p14="http://schemas.microsoft.com/office/powerpoint/2010/main" val="263997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7</a:t>
            </a:fld>
            <a:endParaRPr lang="en-US"/>
          </a:p>
        </p:txBody>
      </p:sp>
    </p:spTree>
    <p:extLst>
      <p:ext uri="{BB962C8B-B14F-4D97-AF65-F5344CB8AC3E}">
        <p14:creationId xmlns:p14="http://schemas.microsoft.com/office/powerpoint/2010/main" val="20426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36F1F6-4F4C-493F-8DC4-612848D97E6E}" type="datetimeFigureOut">
              <a:rPr lang="en-CA" smtClean="0"/>
              <a:t>2020-01-18</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2230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286928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4164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5256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36F1F6-4F4C-493F-8DC4-612848D97E6E}" type="datetimeFigureOut">
              <a:rPr lang="en-CA" smtClean="0"/>
              <a:t>2020-01-18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6F1F6-4F4C-493F-8DC4-612848D97E6E}" type="datetimeFigureOut">
              <a:rPr lang="en-CA" smtClean="0"/>
              <a:t>2020-01-18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1404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6F1F6-4F4C-493F-8DC4-612848D97E6E}" type="datetimeFigureOut">
              <a:rPr lang="en-CA" smtClean="0"/>
              <a:t>2020-01-18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6482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6F1F6-4F4C-493F-8DC4-612848D97E6E}" type="datetimeFigureOut">
              <a:rPr lang="en-CA" smtClean="0"/>
              <a:t>2020-01-18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97099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6F1F6-4F4C-493F-8DC4-612848D97E6E}" type="datetimeFigureOut">
              <a:rPr lang="en-CA" smtClean="0"/>
              <a:t>2020-01-18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9908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126725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60820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36F1F6-4F4C-493F-8DC4-612848D97E6E}" type="datetimeFigureOut">
              <a:rPr lang="en-CA" smtClean="0"/>
              <a:t>2020-01-18</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207291C-A1CD-44DD-A449-0F8B7C7770C3}" type="slidenum">
              <a:rPr lang="en-CA" smtClean="0"/>
              <a:t>‹#›</a:t>
            </a:fld>
            <a:endParaRPr lang="en-CA"/>
          </a:p>
        </p:txBody>
      </p:sp>
    </p:spTree>
    <p:extLst>
      <p:ext uri="{BB962C8B-B14F-4D97-AF65-F5344CB8AC3E}">
        <p14:creationId xmlns:p14="http://schemas.microsoft.com/office/powerpoint/2010/main" val="82288554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orthamerican.com/migration-map"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North Carolina Growth (Project 1)</a:t>
            </a:r>
          </a:p>
        </p:txBody>
      </p:sp>
      <p:sp>
        <p:nvSpPr>
          <p:cNvPr id="3" name="Subtitle 2"/>
          <p:cNvSpPr>
            <a:spLocks noGrp="1"/>
          </p:cNvSpPr>
          <p:nvPr>
            <p:ph type="subTitle" idx="1"/>
          </p:nvPr>
        </p:nvSpPr>
        <p:spPr/>
        <p:txBody>
          <a:bodyPr/>
          <a:lstStyle/>
          <a:p>
            <a:r>
              <a:rPr lang="en-CA" dirty="0"/>
              <a:t>Jessica Allard, Alexander Brown, Jasmine Garcia, Michael Hargroder</a:t>
            </a:r>
          </a:p>
        </p:txBody>
      </p:sp>
    </p:spTree>
    <p:extLst>
      <p:ext uri="{BB962C8B-B14F-4D97-AF65-F5344CB8AC3E}">
        <p14:creationId xmlns:p14="http://schemas.microsoft.com/office/powerpoint/2010/main" val="253894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fontScale="90000"/>
          </a:bodyPr>
          <a:lstStyle/>
          <a:p>
            <a:r>
              <a:rPr lang="en-US" dirty="0">
                <a:solidFill>
                  <a:schemeClr val="bg1"/>
                </a:solidFill>
              </a:rPr>
              <a:t>Public / Non Public School Enrollment</a:t>
            </a:r>
          </a:p>
        </p:txBody>
      </p:sp>
      <p:pic>
        <p:nvPicPr>
          <p:cNvPr id="4" name="Picture 3">
            <a:extLst>
              <a:ext uri="{FF2B5EF4-FFF2-40B4-BE49-F238E27FC236}">
                <a16:creationId xmlns:a16="http://schemas.microsoft.com/office/drawing/2014/main" id="{FE97AC0D-90E5-49D6-854B-251DCA4E3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57" y="1021552"/>
            <a:ext cx="4477733" cy="3034092"/>
          </a:xfrm>
          <a:prstGeom prst="rect">
            <a:avLst/>
          </a:prstGeom>
        </p:spPr>
      </p:pic>
      <p:pic>
        <p:nvPicPr>
          <p:cNvPr id="6" name="Picture 5">
            <a:extLst>
              <a:ext uri="{FF2B5EF4-FFF2-40B4-BE49-F238E27FC236}">
                <a16:creationId xmlns:a16="http://schemas.microsoft.com/office/drawing/2014/main" id="{CB8C20ED-2B43-4DCD-B8C1-49A4FEC50DB5}"/>
              </a:ext>
            </a:extLst>
          </p:cNvPr>
          <p:cNvPicPr>
            <a:picLocks noChangeAspect="1"/>
          </p:cNvPicPr>
          <p:nvPr/>
        </p:nvPicPr>
        <p:blipFill>
          <a:blip r:embed="rId3"/>
          <a:stretch>
            <a:fillRect/>
          </a:stretch>
        </p:blipFill>
        <p:spPr>
          <a:xfrm>
            <a:off x="301656" y="3860766"/>
            <a:ext cx="4477733" cy="3049406"/>
          </a:xfrm>
          <a:prstGeom prst="rect">
            <a:avLst/>
          </a:prstGeom>
        </p:spPr>
      </p:pic>
    </p:spTree>
    <p:extLst>
      <p:ext uri="{BB962C8B-B14F-4D97-AF65-F5344CB8AC3E}">
        <p14:creationId xmlns:p14="http://schemas.microsoft.com/office/powerpoint/2010/main" val="273373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Where Next?</a:t>
            </a:r>
          </a:p>
        </p:txBody>
      </p:sp>
    </p:spTree>
    <p:extLst>
      <p:ext uri="{BB962C8B-B14F-4D97-AF65-F5344CB8AC3E}">
        <p14:creationId xmlns:p14="http://schemas.microsoft.com/office/powerpoint/2010/main" val="34414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CA" dirty="0"/>
              <a:t>We could put our contact info here….</a:t>
            </a:r>
          </a:p>
        </p:txBody>
      </p:sp>
      <p:sp>
        <p:nvSpPr>
          <p:cNvPr id="9" name="Rectangle 8"/>
          <p:cNvSpPr/>
          <p:nvPr/>
        </p:nvSpPr>
        <p:spPr>
          <a:xfrm>
            <a:off x="0" y="0"/>
            <a:ext cx="11340123" cy="512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Thank You</a:t>
            </a:r>
          </a:p>
          <a:p>
            <a:pPr algn="ctr"/>
            <a:r>
              <a:rPr lang="en-CA" sz="4400" dirty="0"/>
              <a:t>&amp; </a:t>
            </a:r>
          </a:p>
          <a:p>
            <a:pPr algn="ctr"/>
            <a:r>
              <a:rPr lang="en-CA" sz="4400" dirty="0"/>
              <a:t>Any Questions</a:t>
            </a:r>
          </a:p>
        </p:txBody>
      </p:sp>
    </p:spTree>
    <p:extLst>
      <p:ext uri="{BB962C8B-B14F-4D97-AF65-F5344CB8AC3E}">
        <p14:creationId xmlns:p14="http://schemas.microsoft.com/office/powerpoint/2010/main" val="21180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Project Statement</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3693319"/>
          </a:xfrm>
          <a:prstGeom prst="rect">
            <a:avLst/>
          </a:prstGeom>
          <a:noFill/>
        </p:spPr>
        <p:txBody>
          <a:bodyPr wrap="square" rtlCol="0">
            <a:spAutoFit/>
          </a:bodyPr>
          <a:lstStyle/>
          <a:p>
            <a:r>
              <a:rPr lang="en-CA" dirty="0"/>
              <a:t>Between the years 2012 and 2018 North Carolina has regularly been identified as a top 5 inbound state by the US Migration Report*. The objective of our analysis is to drill into that fact and </a:t>
            </a:r>
            <a:r>
              <a:rPr lang="en-CA" u="sng" dirty="0"/>
              <a:t>explore 2 things</a:t>
            </a:r>
            <a:r>
              <a:rPr lang="en-CA" dirty="0"/>
              <a:t>:</a:t>
            </a:r>
          </a:p>
          <a:p>
            <a:endParaRPr lang="en-CA" dirty="0"/>
          </a:p>
          <a:p>
            <a:pPr marL="342900" indent="-342900">
              <a:buAutoNum type="arabicPeriod"/>
            </a:pPr>
            <a:r>
              <a:rPr lang="en-CA" dirty="0"/>
              <a:t>Given a net positive state inflow, has growth in NC counties been generally uniform OR have some counties/areas experienced significantly more growth? </a:t>
            </a:r>
            <a:r>
              <a:rPr lang="en-CA" i="1" dirty="0"/>
              <a:t>Test hypothesis that growth is limited to already densely populated areas.</a:t>
            </a:r>
          </a:p>
          <a:p>
            <a:endParaRPr lang="en-CA" dirty="0"/>
          </a:p>
          <a:p>
            <a:endParaRPr lang="en-CA" dirty="0"/>
          </a:p>
          <a:p>
            <a:r>
              <a:rPr lang="en-CA" dirty="0"/>
              <a:t>2. For counties identified where strong inflow is identified through analysis, has the profile of these counties changed? To answer this question with balance we choose to analyze data through three lenses: Political , Economical &amp; School Enrollment.</a:t>
            </a:r>
          </a:p>
          <a:p>
            <a:endParaRPr lang="en-CA" dirty="0"/>
          </a:p>
        </p:txBody>
      </p:sp>
      <p:pic>
        <p:nvPicPr>
          <p:cNvPr id="4" name="Picture 3">
            <a:hlinkClick r:id="rId2"/>
            <a:extLst>
              <a:ext uri="{FF2B5EF4-FFF2-40B4-BE49-F238E27FC236}">
                <a16:creationId xmlns:a16="http://schemas.microsoft.com/office/drawing/2014/main" id="{8C36463D-E1ED-42B9-9541-2E78D4B5EA26}"/>
              </a:ext>
            </a:extLst>
          </p:cNvPr>
          <p:cNvPicPr>
            <a:picLocks noChangeAspect="1"/>
          </p:cNvPicPr>
          <p:nvPr/>
        </p:nvPicPr>
        <p:blipFill>
          <a:blip r:embed="rId3"/>
          <a:stretch>
            <a:fillRect/>
          </a:stretch>
        </p:blipFill>
        <p:spPr>
          <a:xfrm>
            <a:off x="3318472" y="5019556"/>
            <a:ext cx="2484430" cy="1665305"/>
          </a:xfrm>
          <a:prstGeom prst="rect">
            <a:avLst/>
          </a:prstGeom>
        </p:spPr>
      </p:pic>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4"/>
          <a:stretch>
            <a:fillRect/>
          </a:stretch>
        </p:blipFill>
        <p:spPr>
          <a:xfrm>
            <a:off x="5719431" y="6124922"/>
            <a:ext cx="613109" cy="327695"/>
          </a:xfrm>
          <a:prstGeom prst="rect">
            <a:avLst/>
          </a:prstGeom>
        </p:spPr>
      </p:pic>
      <p:sp>
        <p:nvSpPr>
          <p:cNvPr id="6" name="TextBox 5">
            <a:extLst>
              <a:ext uri="{FF2B5EF4-FFF2-40B4-BE49-F238E27FC236}">
                <a16:creationId xmlns:a16="http://schemas.microsoft.com/office/drawing/2014/main" id="{F13A5F71-B7F5-4211-95C2-7D20827E4B10}"/>
              </a:ext>
            </a:extLst>
          </p:cNvPr>
          <p:cNvSpPr txBox="1"/>
          <p:nvPr/>
        </p:nvSpPr>
        <p:spPr>
          <a:xfrm>
            <a:off x="91770" y="6581001"/>
            <a:ext cx="9269046" cy="276999"/>
          </a:xfrm>
          <a:prstGeom prst="rect">
            <a:avLst/>
          </a:prstGeom>
          <a:noFill/>
        </p:spPr>
        <p:txBody>
          <a:bodyPr wrap="square" rtlCol="0">
            <a:spAutoFit/>
          </a:bodyPr>
          <a:lstStyle/>
          <a:p>
            <a:r>
              <a:rPr lang="en-CA" sz="1200" i="1" dirty="0"/>
              <a:t>* A summary and interactive map of the US Migration Report can be found at: </a:t>
            </a:r>
            <a:r>
              <a:rPr lang="en-US" sz="1200" dirty="0">
                <a:hlinkClick r:id="rId2"/>
              </a:rPr>
              <a:t>https://www.northamerican.com/migration-map</a:t>
            </a:r>
            <a:endParaRPr lang="en-CA" sz="1200" i="1" dirty="0"/>
          </a:p>
        </p:txBody>
      </p:sp>
    </p:spTree>
    <p:extLst>
      <p:ext uri="{BB962C8B-B14F-4D97-AF65-F5344CB8AC3E}">
        <p14:creationId xmlns:p14="http://schemas.microsoft.com/office/powerpoint/2010/main" val="34240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1 – Identifying Growth Counties</a:t>
            </a:r>
          </a:p>
        </p:txBody>
      </p:sp>
      <p:pic>
        <p:nvPicPr>
          <p:cNvPr id="29" name="Picture 28">
            <a:extLst>
              <a:ext uri="{FF2B5EF4-FFF2-40B4-BE49-F238E27FC236}">
                <a16:creationId xmlns:a16="http://schemas.microsoft.com/office/drawing/2014/main" id="{7B23F966-E2C6-4BEA-8A0D-F63C0CEC691A}"/>
              </a:ext>
            </a:extLst>
          </p:cNvPr>
          <p:cNvPicPr>
            <a:picLocks noChangeAspect="1"/>
          </p:cNvPicPr>
          <p:nvPr/>
        </p:nvPicPr>
        <p:blipFill>
          <a:blip r:embed="rId3"/>
          <a:stretch>
            <a:fillRect/>
          </a:stretch>
        </p:blipFill>
        <p:spPr>
          <a:xfrm>
            <a:off x="68431" y="341009"/>
            <a:ext cx="11066125" cy="4221564"/>
          </a:xfrm>
          <a:prstGeom prst="rect">
            <a:avLst/>
          </a:prstGeom>
        </p:spPr>
      </p:pic>
    </p:spTree>
    <p:extLst>
      <p:ext uri="{BB962C8B-B14F-4D97-AF65-F5344CB8AC3E}">
        <p14:creationId xmlns:p14="http://schemas.microsoft.com/office/powerpoint/2010/main" val="311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Initial County Plot</a:t>
            </a:r>
          </a:p>
        </p:txBody>
      </p:sp>
      <p:pic>
        <p:nvPicPr>
          <p:cNvPr id="8" name="Picture 7">
            <a:extLst>
              <a:ext uri="{FF2B5EF4-FFF2-40B4-BE49-F238E27FC236}">
                <a16:creationId xmlns:a16="http://schemas.microsoft.com/office/drawing/2014/main" id="{9442EF84-925B-40F9-A5C3-6A5BDA76E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6355"/>
            <a:ext cx="7029688" cy="5272266"/>
          </a:xfrm>
          <a:prstGeom prst="rect">
            <a:avLst/>
          </a:prstGeom>
        </p:spPr>
      </p:pic>
      <p:sp>
        <p:nvSpPr>
          <p:cNvPr id="11" name="TextBox 10">
            <a:extLst>
              <a:ext uri="{FF2B5EF4-FFF2-40B4-BE49-F238E27FC236}">
                <a16:creationId xmlns:a16="http://schemas.microsoft.com/office/drawing/2014/main" id="{9BFF31C3-3154-429E-9FE4-404FDA598281}"/>
              </a:ext>
            </a:extLst>
          </p:cNvPr>
          <p:cNvSpPr txBox="1"/>
          <p:nvPr/>
        </p:nvSpPr>
        <p:spPr>
          <a:xfrm>
            <a:off x="7131710" y="920621"/>
            <a:ext cx="4201013" cy="5416868"/>
          </a:xfrm>
          <a:prstGeom prst="rect">
            <a:avLst/>
          </a:prstGeom>
          <a:noFill/>
        </p:spPr>
        <p:txBody>
          <a:bodyPr wrap="square" rtlCol="0">
            <a:spAutoFit/>
          </a:bodyPr>
          <a:lstStyle/>
          <a:p>
            <a:r>
              <a:rPr lang="en-CA" sz="1600" dirty="0"/>
              <a:t>Goal:</a:t>
            </a:r>
          </a:p>
          <a:p>
            <a:r>
              <a:rPr lang="en-CA" sz="1600" dirty="0"/>
              <a:t> Determine if there were counties with exceptional growth between 2012 and 2018 on a % basis. </a:t>
            </a:r>
          </a:p>
          <a:p>
            <a:endParaRPr lang="en-CA" sz="1400" dirty="0"/>
          </a:p>
          <a:p>
            <a:r>
              <a:rPr lang="en-CA" sz="1400" dirty="0"/>
              <a:t>Approach:</a:t>
            </a:r>
          </a:p>
          <a:p>
            <a:pPr marL="342900" indent="-342900">
              <a:buAutoNum type="alphaLcPeriod"/>
            </a:pPr>
            <a:r>
              <a:rPr lang="en-CA" sz="1400" dirty="0"/>
              <a:t>Sourced csv file with distinct rows for each county in NC.</a:t>
            </a:r>
          </a:p>
          <a:p>
            <a:pPr marL="342900" indent="-342900">
              <a:buAutoNum type="alphaLcPeriod"/>
            </a:pPr>
            <a:r>
              <a:rPr lang="en-CA" sz="1400" dirty="0"/>
              <a:t>Imported csv with Pandas and create basic data frame</a:t>
            </a:r>
          </a:p>
          <a:p>
            <a:pPr marL="342900" indent="-342900">
              <a:buAutoNum type="alphaLcPeriod"/>
            </a:pPr>
            <a:r>
              <a:rPr lang="en-CA" sz="1400" dirty="0"/>
              <a:t>Add empty columns to data frame to hold start and end year population as well as geo coordinates.</a:t>
            </a:r>
          </a:p>
          <a:p>
            <a:pPr marL="342900" indent="-342900">
              <a:buAutoNum type="alphaLcPeriod"/>
            </a:pPr>
            <a:r>
              <a:rPr lang="en-CA" sz="1400" dirty="0"/>
              <a:t>Using rest API and python loop populate columns population and coordinate columns.</a:t>
            </a:r>
          </a:p>
          <a:p>
            <a:pPr marL="342900" indent="-342900">
              <a:buAutoNum type="alphaLcPeriod"/>
            </a:pPr>
            <a:r>
              <a:rPr lang="en-CA" sz="1400" dirty="0"/>
              <a:t>Create calculated column for % change and Boolean column for high growth (&gt; 10)</a:t>
            </a:r>
          </a:p>
          <a:p>
            <a:pPr marL="342900" indent="-342900">
              <a:buAutoNum type="alphaLcPeriod"/>
            </a:pPr>
            <a:r>
              <a:rPr lang="en-CA" sz="1400" dirty="0"/>
              <a:t>Used Matplotlib scatter plot to plot data frame</a:t>
            </a:r>
          </a:p>
          <a:p>
            <a:pPr marL="342900" indent="-342900">
              <a:buAutoNum type="alphaLcPeriod"/>
            </a:pPr>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378325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94637-8CD1-4B9F-B95B-120989C45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7" y="1322915"/>
            <a:ext cx="10631591" cy="4286034"/>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Map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92654" y="1322915"/>
            <a:ext cx="4072378" cy="4308872"/>
          </a:xfrm>
          <a:prstGeom prst="rect">
            <a:avLst/>
          </a:prstGeom>
          <a:solidFill>
            <a:schemeClr val="bg1"/>
          </a:solidFill>
        </p:spPr>
        <p:txBody>
          <a:bodyPr wrap="square" rtlCol="0">
            <a:spAutoFit/>
          </a:bodyPr>
          <a:lstStyle/>
          <a:p>
            <a:r>
              <a:rPr lang="en-CA" sz="1600" dirty="0"/>
              <a:t>Goal:</a:t>
            </a:r>
          </a:p>
          <a:p>
            <a:r>
              <a:rPr lang="en-CA" sz="1600" dirty="0"/>
              <a:t> Use </a:t>
            </a:r>
            <a:r>
              <a:rPr lang="en-CA" sz="1600" dirty="0" err="1"/>
              <a:t>gmaps</a:t>
            </a:r>
            <a:r>
              <a:rPr lang="en-CA" sz="1600" dirty="0"/>
              <a:t> to plot high growth counties to highlight regional clusters. </a:t>
            </a:r>
          </a:p>
          <a:p>
            <a:endParaRPr lang="en-CA" sz="1400" dirty="0"/>
          </a:p>
          <a:p>
            <a:r>
              <a:rPr lang="en-CA" sz="1400" dirty="0"/>
              <a:t>Approach:</a:t>
            </a:r>
          </a:p>
          <a:p>
            <a:pPr marL="342900" indent="-342900">
              <a:buAutoNum type="alphaLcPeriod"/>
            </a:pPr>
            <a:r>
              <a:rPr lang="en-CA" sz="1400" dirty="0"/>
              <a:t>Created second data frame based on data frame assembled for initial scatter plot. This data frame only contained rows where growth &gt; = 10%.</a:t>
            </a:r>
          </a:p>
          <a:p>
            <a:pPr marL="342900" indent="-342900">
              <a:buAutoNum type="alphaLcPeriod"/>
            </a:pPr>
            <a:r>
              <a:rPr lang="en-CA" sz="1400" dirty="0"/>
              <a:t>Created </a:t>
            </a:r>
            <a:r>
              <a:rPr lang="en-CA" sz="1400" dirty="0" err="1"/>
              <a:t>gmaps</a:t>
            </a:r>
            <a:r>
              <a:rPr lang="en-CA" sz="1400" dirty="0"/>
              <a:t> figure. </a:t>
            </a:r>
          </a:p>
          <a:p>
            <a:pPr marL="800100" lvl="1" indent="-342900">
              <a:buAutoNum type="alphaLcPeriod"/>
            </a:pPr>
            <a:r>
              <a:rPr lang="en-CA" sz="1400" dirty="0"/>
              <a:t>Added marker layer</a:t>
            </a:r>
          </a:p>
          <a:p>
            <a:pPr marL="800100" lvl="1" indent="-342900">
              <a:buAutoNum type="alphaLcPeriod"/>
            </a:pPr>
            <a:r>
              <a:rPr lang="en-CA" sz="1400" dirty="0"/>
              <a:t>Added heatmap </a:t>
            </a:r>
          </a:p>
          <a:p>
            <a:pPr marL="800100" lvl="1" indent="-342900">
              <a:buAutoNum type="alphaLcPeriod"/>
            </a:pPr>
            <a:endParaRPr lang="en-CA" sz="1400" dirty="0"/>
          </a:p>
          <a:p>
            <a:pPr marL="800100" lvl="1" indent="-342900">
              <a:buAutoNum type="alphaLcPeriod"/>
            </a:pPr>
            <a:endParaRPr lang="en-CA" sz="1400" dirty="0"/>
          </a:p>
          <a:p>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1635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Data Frame</a:t>
            </a:r>
          </a:p>
        </p:txBody>
      </p:sp>
      <p:pic>
        <p:nvPicPr>
          <p:cNvPr id="3" name="Picture 2">
            <a:extLst>
              <a:ext uri="{FF2B5EF4-FFF2-40B4-BE49-F238E27FC236}">
                <a16:creationId xmlns:a16="http://schemas.microsoft.com/office/drawing/2014/main" id="{B19C11F7-6993-4B5F-854C-42D403681301}"/>
              </a:ext>
            </a:extLst>
          </p:cNvPr>
          <p:cNvPicPr>
            <a:picLocks noChangeAspect="1"/>
          </p:cNvPicPr>
          <p:nvPr/>
        </p:nvPicPr>
        <p:blipFill>
          <a:blip r:embed="rId2"/>
          <a:stretch>
            <a:fillRect/>
          </a:stretch>
        </p:blipFill>
        <p:spPr>
          <a:xfrm>
            <a:off x="94268" y="2274681"/>
            <a:ext cx="10276339" cy="4258094"/>
          </a:xfrm>
          <a:prstGeom prst="rect">
            <a:avLst/>
          </a:prstGeom>
        </p:spPr>
      </p:pic>
      <p:sp>
        <p:nvSpPr>
          <p:cNvPr id="6" name="TextBox 5">
            <a:extLst>
              <a:ext uri="{FF2B5EF4-FFF2-40B4-BE49-F238E27FC236}">
                <a16:creationId xmlns:a16="http://schemas.microsoft.com/office/drawing/2014/main" id="{3901DCED-74E1-4C98-A337-DC951C92DAF4}"/>
              </a:ext>
            </a:extLst>
          </p:cNvPr>
          <p:cNvSpPr txBox="1"/>
          <p:nvPr/>
        </p:nvSpPr>
        <p:spPr>
          <a:xfrm>
            <a:off x="94268" y="1222025"/>
            <a:ext cx="10586302" cy="830997"/>
          </a:xfrm>
          <a:prstGeom prst="rect">
            <a:avLst/>
          </a:prstGeom>
          <a:solidFill>
            <a:schemeClr val="bg1"/>
          </a:solidFill>
        </p:spPr>
        <p:txBody>
          <a:bodyPr wrap="square" rtlCol="0">
            <a:spAutoFit/>
          </a:bodyPr>
          <a:lstStyle/>
          <a:p>
            <a:pPr marL="285750" indent="-285750">
              <a:buFontTx/>
              <a:buChar char="-"/>
            </a:pPr>
            <a:r>
              <a:rPr lang="en-CA" sz="1600" dirty="0"/>
              <a:t>Costal counties Brunswick and Pender are leading growth on a % basis..</a:t>
            </a:r>
          </a:p>
          <a:p>
            <a:pPr marL="285750" indent="-285750">
              <a:buFontTx/>
              <a:buChar char="-"/>
            </a:pPr>
            <a:r>
              <a:rPr lang="en-CA" sz="1600" dirty="0"/>
              <a:t>The most densely populated counties Wake and Mecklenburg have the strongest absolute growth and with near identical rates of change in bot % and absolute terms.</a:t>
            </a:r>
          </a:p>
        </p:txBody>
      </p:sp>
    </p:spTree>
    <p:extLst>
      <p:ext uri="{BB962C8B-B14F-4D97-AF65-F5344CB8AC3E}">
        <p14:creationId xmlns:p14="http://schemas.microsoft.com/office/powerpoint/2010/main" val="230230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2– High Growth County Profile Trends</a:t>
            </a:r>
          </a:p>
        </p:txBody>
      </p:sp>
      <p:pic>
        <p:nvPicPr>
          <p:cNvPr id="9" name="Picture 8">
            <a:extLst>
              <a:ext uri="{FF2B5EF4-FFF2-40B4-BE49-F238E27FC236}">
                <a16:creationId xmlns:a16="http://schemas.microsoft.com/office/drawing/2014/main" id="{8ED4EF22-C970-4772-A3C4-00F0A98F9032}"/>
              </a:ext>
            </a:extLst>
          </p:cNvPr>
          <p:cNvPicPr>
            <a:picLocks noChangeAspect="1"/>
          </p:cNvPicPr>
          <p:nvPr/>
        </p:nvPicPr>
        <p:blipFill>
          <a:blip r:embed="rId3"/>
          <a:stretch>
            <a:fillRect/>
          </a:stretch>
        </p:blipFill>
        <p:spPr>
          <a:xfrm>
            <a:off x="1349542" y="2121517"/>
            <a:ext cx="1463044" cy="1422961"/>
          </a:xfrm>
          <a:prstGeom prst="rect">
            <a:avLst/>
          </a:prstGeom>
        </p:spPr>
      </p:pic>
      <p:pic>
        <p:nvPicPr>
          <p:cNvPr id="10" name="Picture 9">
            <a:extLst>
              <a:ext uri="{FF2B5EF4-FFF2-40B4-BE49-F238E27FC236}">
                <a16:creationId xmlns:a16="http://schemas.microsoft.com/office/drawing/2014/main" id="{22461949-2DD9-47BD-8ECC-CB4FDB49E14B}"/>
              </a:ext>
            </a:extLst>
          </p:cNvPr>
          <p:cNvPicPr>
            <a:picLocks noChangeAspect="1"/>
          </p:cNvPicPr>
          <p:nvPr/>
        </p:nvPicPr>
        <p:blipFill>
          <a:blip r:embed="rId4"/>
          <a:stretch>
            <a:fillRect/>
          </a:stretch>
        </p:blipFill>
        <p:spPr>
          <a:xfrm>
            <a:off x="4556470" y="1854206"/>
            <a:ext cx="1690272" cy="1690272"/>
          </a:xfrm>
          <a:prstGeom prst="rect">
            <a:avLst/>
          </a:prstGeom>
        </p:spPr>
      </p:pic>
      <p:sp>
        <p:nvSpPr>
          <p:cNvPr id="11" name="TextBox 10">
            <a:extLst>
              <a:ext uri="{FF2B5EF4-FFF2-40B4-BE49-F238E27FC236}">
                <a16:creationId xmlns:a16="http://schemas.microsoft.com/office/drawing/2014/main" id="{B7D6C0C9-AEFA-4BCC-8263-1782AC6C83B6}"/>
              </a:ext>
            </a:extLst>
          </p:cNvPr>
          <p:cNvSpPr txBox="1"/>
          <p:nvPr/>
        </p:nvSpPr>
        <p:spPr>
          <a:xfrm>
            <a:off x="1189998" y="3544478"/>
            <a:ext cx="1782131"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Government</a:t>
            </a:r>
          </a:p>
        </p:txBody>
      </p:sp>
      <p:sp>
        <p:nvSpPr>
          <p:cNvPr id="13" name="TextBox 12">
            <a:extLst>
              <a:ext uri="{FF2B5EF4-FFF2-40B4-BE49-F238E27FC236}">
                <a16:creationId xmlns:a16="http://schemas.microsoft.com/office/drawing/2014/main" id="{4A83344B-8EBE-4B6E-B3BF-51BC32DBD6FD}"/>
              </a:ext>
            </a:extLst>
          </p:cNvPr>
          <p:cNvSpPr txBox="1"/>
          <p:nvPr/>
        </p:nvSpPr>
        <p:spPr>
          <a:xfrm>
            <a:off x="4640812" y="3508457"/>
            <a:ext cx="1463044"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Economy</a:t>
            </a:r>
          </a:p>
        </p:txBody>
      </p:sp>
      <p:sp>
        <p:nvSpPr>
          <p:cNvPr id="14" name="TextBox 13">
            <a:extLst>
              <a:ext uri="{FF2B5EF4-FFF2-40B4-BE49-F238E27FC236}">
                <a16:creationId xmlns:a16="http://schemas.microsoft.com/office/drawing/2014/main" id="{4FA8AFF7-ED6D-4D47-8385-28653FF8BD1D}"/>
              </a:ext>
            </a:extLst>
          </p:cNvPr>
          <p:cNvSpPr txBox="1"/>
          <p:nvPr/>
        </p:nvSpPr>
        <p:spPr>
          <a:xfrm>
            <a:off x="7433440" y="3492976"/>
            <a:ext cx="2153619"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Education</a:t>
            </a:r>
          </a:p>
        </p:txBody>
      </p:sp>
      <p:pic>
        <p:nvPicPr>
          <p:cNvPr id="3" name="Picture 2">
            <a:extLst>
              <a:ext uri="{FF2B5EF4-FFF2-40B4-BE49-F238E27FC236}">
                <a16:creationId xmlns:a16="http://schemas.microsoft.com/office/drawing/2014/main" id="{66972B55-20CE-4F26-99D4-C7430EB4CB89}"/>
              </a:ext>
            </a:extLst>
          </p:cNvPr>
          <p:cNvPicPr>
            <a:picLocks noChangeAspect="1"/>
          </p:cNvPicPr>
          <p:nvPr/>
        </p:nvPicPr>
        <p:blipFill>
          <a:blip r:embed="rId5"/>
          <a:stretch>
            <a:fillRect/>
          </a:stretch>
        </p:blipFill>
        <p:spPr>
          <a:xfrm>
            <a:off x="7772539" y="2273353"/>
            <a:ext cx="1416398" cy="1271125"/>
          </a:xfrm>
          <a:prstGeom prst="rect">
            <a:avLst/>
          </a:prstGeom>
        </p:spPr>
      </p:pic>
    </p:spTree>
    <p:extLst>
      <p:ext uri="{BB962C8B-B14F-4D97-AF65-F5344CB8AC3E}">
        <p14:creationId xmlns:p14="http://schemas.microsoft.com/office/powerpoint/2010/main" val="191698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Alex’s political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85504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Jasmine’s median income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6278815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394</TotalTime>
  <Words>493</Words>
  <Application>Microsoft Office PowerPoint</Application>
  <PresentationFormat>Widescreen</PresentationFormat>
  <Paragraphs>60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Century Schoolbook</vt:lpstr>
      <vt:lpstr>Wingdings 2</vt:lpstr>
      <vt:lpstr>View</vt:lpstr>
      <vt:lpstr>North Carolina Growth (Project 1)</vt:lpstr>
      <vt:lpstr>Project Statement</vt:lpstr>
      <vt:lpstr>Part 1 – Identifying Growth Counties</vt:lpstr>
      <vt:lpstr>Initial County Plot</vt:lpstr>
      <vt:lpstr>High Growth County Map Plot</vt:lpstr>
      <vt:lpstr>High Growth County Data Frame</vt:lpstr>
      <vt:lpstr>Part 2– High Growth County Profile Trends</vt:lpstr>
      <vt:lpstr>Some title</vt:lpstr>
      <vt:lpstr>Some title</vt:lpstr>
      <vt:lpstr>Public / Non Public School Enrollment</vt:lpstr>
      <vt:lpstr>Where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Michael Hargroder</dc:creator>
  <cp:lastModifiedBy>Michael Hargroder</cp:lastModifiedBy>
  <cp:revision>59</cp:revision>
  <dcterms:created xsi:type="dcterms:W3CDTF">2020-01-03T13:07:14Z</dcterms:created>
  <dcterms:modified xsi:type="dcterms:W3CDTF">2020-01-19T00:19:15Z</dcterms:modified>
</cp:coreProperties>
</file>