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59" r:id="rId6"/>
    <p:sldId id="266" r:id="rId7"/>
    <p:sldId id="269" r:id="rId8"/>
    <p:sldId id="270" r:id="rId9"/>
    <p:sldId id="271" r:id="rId10"/>
    <p:sldId id="272" r:id="rId11"/>
    <p:sldId id="27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E414-B657-144E-9A4A-1D3895B21725}" type="datetimeFigureOut">
              <a:rPr lang="en-US" smtClean="0"/>
              <a:t>18-05-23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90F7-5A19-F241-A827-C2C5E9BB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1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E542-559D-E645-9D20-E222353DA357}" type="datetimeFigureOut">
              <a:rPr lang="en-US" smtClean="0"/>
              <a:t>18-05-23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A260-039D-134E-AF46-40BFABD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jasgrewal.github.io</a:t>
            </a:r>
            <a:r>
              <a:rPr lang="en-US" dirty="0" smtClean="0"/>
              <a:t>/common/seminars/teaching/r_ggplot2_intermediate_23052018/</a:t>
            </a:r>
            <a:r>
              <a:rPr lang="en-US" dirty="0" err="1" smtClean="0"/>
              <a:t>ggplot_themes-panels.pdf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DA260-039D-134E-AF46-40BFABD76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61E1-5573-5444-AE2B-93967CAF4329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836692-98F4-494F-B7DA-77C7E17CDE93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41FA-E691-1342-B38F-DD5EC0ADDCB4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5402856-55B9-4644-9EB4-73C633351272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0746B63-2549-364D-97F8-4579AD2825F8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0384-90B6-2D4F-B4FB-ED474D717EEB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C26-D090-1B43-A2FD-EF9C0D74891E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2733-59AD-3847-AB1D-F7982CF07B7C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4D59-0013-A842-9615-CFF069B4B014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EAAF-E9F6-7A44-9B7B-A87FC0D527FE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6F5AB2-2258-6B42-8789-AE06C62D43EC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5A8F4D-938E-9045-AB90-D7BAC12CC7FC}" type="datetime1">
              <a:rPr lang="en-CA" smtClean="0"/>
              <a:t>18-05-23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7976-9889-CC4A-A346-4A61694BCE63}" type="datetime1">
              <a:rPr lang="en-CA" smtClean="0"/>
              <a:t>18-05-23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2C53-FB9E-DD47-ACEA-92DD53D75382}" type="datetime1">
              <a:rPr lang="en-CA" smtClean="0"/>
              <a:t>18-05-23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92580C-C8A6-A945-938B-927AEDE309EE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CCE51D-3BF4-4340-ACFA-7404CB4FE3A0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C34C4-6634-D346-A32C-E9BF871A18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grewal@bcgs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many face(t)s of ggplot2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intermediate tutorial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Jasleen Grewal | </a:t>
            </a:r>
            <a:r>
              <a:rPr lang="en-US" dirty="0" smtClean="0">
                <a:hlinkClick r:id="rId2"/>
              </a:rPr>
              <a:t>jgrewal@bcgsc.ca</a:t>
            </a:r>
            <a:endParaRPr lang="en-US" dirty="0" smtClean="0"/>
          </a:p>
          <a:p>
            <a:r>
              <a:rPr lang="en-US" dirty="0" smtClean="0"/>
              <a:t>PhD Student, Jones Lab</a:t>
            </a:r>
          </a:p>
          <a:p>
            <a:r>
              <a:rPr lang="en-US" dirty="0" smtClean="0"/>
              <a:t>Genome Sciences Centre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7BA6-88BA-984A-B102-BB28D6363143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020181" cy="365125"/>
          </a:xfrm>
        </p:spPr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25" y="5648325"/>
            <a:ext cx="549275" cy="396875"/>
          </a:xfrm>
        </p:spPr>
        <p:txBody>
          <a:bodyPr/>
          <a:lstStyle/>
          <a:p>
            <a:fld id="{CD6C34C4-6634-D346-A32C-E9BF871A18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dirty="0">
                <a:latin typeface="Times New Roman"/>
                <a:cs typeface="Times New Roman"/>
              </a:rPr>
              <a:t>guides(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guide_legend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override.aes</a:t>
            </a:r>
            <a:r>
              <a:rPr lang="en-US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dirty="0" err="1">
                <a:latin typeface="Times New Roman"/>
                <a:cs typeface="Times New Roman"/>
              </a:rPr>
              <a:t>ncol</a:t>
            </a:r>
            <a:r>
              <a:rPr lang="en-US" dirty="0">
                <a:latin typeface="Times New Roman"/>
                <a:cs typeface="Times New Roman"/>
              </a:rPr>
              <a:t>=2))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b="1" dirty="0" err="1">
                <a:latin typeface="Times New Roman"/>
                <a:cs typeface="Times New Roman"/>
              </a:rPr>
              <a:t>facet_grid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state~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ifelse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inmetro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==0, "Not in metro", "In metro")</a:t>
            </a:r>
            <a:r>
              <a:rPr lang="en-US" b="1" dirty="0">
                <a:latin typeface="Times New Roman"/>
                <a:cs typeface="Times New Roman"/>
              </a:rPr>
              <a:t>, scales = "</a:t>
            </a:r>
            <a:r>
              <a:rPr lang="en-US" b="1" dirty="0" err="1">
                <a:latin typeface="Times New Roman"/>
                <a:cs typeface="Times New Roman"/>
              </a:rPr>
              <a:t>free_x</a:t>
            </a:r>
            <a:r>
              <a:rPr lang="en-US" b="1" dirty="0">
                <a:latin typeface="Times New Roman"/>
                <a:cs typeface="Times New Roman"/>
              </a:rPr>
              <a:t>", space="</a:t>
            </a:r>
            <a:r>
              <a:rPr lang="en-US" b="1" dirty="0" smtClean="0">
                <a:latin typeface="Times New Roman"/>
                <a:cs typeface="Times New Roman"/>
              </a:rPr>
              <a:t>free”)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dirty="0">
                <a:latin typeface="Times New Roman"/>
                <a:cs typeface="Times New Roman"/>
              </a:rPr>
              <a:t>guides(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dirty="0" err="1">
                <a:latin typeface="Times New Roman"/>
                <a:cs typeface="Times New Roman"/>
              </a:rPr>
              <a:t>guide_legend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override.aes</a:t>
            </a:r>
            <a:r>
              <a:rPr lang="en-US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dirty="0" err="1">
                <a:latin typeface="Times New Roman"/>
                <a:cs typeface="Times New Roman"/>
              </a:rPr>
              <a:t>ncol</a:t>
            </a:r>
            <a:r>
              <a:rPr lang="en-US" dirty="0">
                <a:latin typeface="Times New Roman"/>
                <a:cs typeface="Times New Roman"/>
              </a:rPr>
              <a:t>=2))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facet_grid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state~ifelse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inmetro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==0, "Not in metro", "In metro"), scales = "</a:t>
            </a:r>
            <a:r>
              <a:rPr lang="en-US" dirty="0" err="1">
                <a:solidFill>
                  <a:srgbClr val="464647"/>
                </a:solidFill>
                <a:latin typeface="Times New Roman"/>
                <a:cs typeface="Times New Roman"/>
              </a:rPr>
              <a:t>free_x</a:t>
            </a:r>
            <a:r>
              <a:rPr lang="en-US" dirty="0">
                <a:solidFill>
                  <a:srgbClr val="464647"/>
                </a:solidFill>
                <a:latin typeface="Times New Roman"/>
                <a:cs typeface="Times New Roman"/>
              </a:rPr>
              <a:t>", space="free")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+ theme(</a:t>
            </a:r>
            <a:r>
              <a:rPr lang="en-US" b="1" dirty="0" err="1">
                <a:latin typeface="Times New Roman"/>
                <a:cs typeface="Times New Roman"/>
              </a:rPr>
              <a:t>plot.title</a:t>
            </a:r>
            <a:r>
              <a:rPr lang="en-US" b="1" dirty="0">
                <a:latin typeface="Times New Roman"/>
                <a:cs typeface="Times New Roman"/>
              </a:rPr>
              <a:t>=</a:t>
            </a:r>
            <a:r>
              <a:rPr lang="en-US" b="1" dirty="0" err="1">
                <a:latin typeface="Times New Roman"/>
                <a:cs typeface="Times New Roman"/>
              </a:rPr>
              <a:t>element_text</a:t>
            </a:r>
            <a:r>
              <a:rPr lang="en-US" b="1" dirty="0">
                <a:latin typeface="Times New Roman"/>
                <a:cs typeface="Times New Roman"/>
              </a:rPr>
              <a:t>(size=20, face = "</a:t>
            </a:r>
            <a:r>
              <a:rPr lang="en-US" b="1" dirty="0" err="1">
                <a:latin typeface="Times New Roman"/>
                <a:cs typeface="Times New Roman"/>
              </a:rPr>
              <a:t>bold.italic</a:t>
            </a:r>
            <a:r>
              <a:rPr lang="en-US" b="1" dirty="0">
                <a:latin typeface="Times New Roman"/>
                <a:cs typeface="Times New Roman"/>
              </a:rPr>
              <a:t>", </a:t>
            </a:r>
            <a:r>
              <a:rPr lang="en-US" b="1" dirty="0" err="1">
                <a:latin typeface="Times New Roman"/>
                <a:cs typeface="Times New Roman"/>
              </a:rPr>
              <a:t>hjust</a:t>
            </a:r>
            <a:r>
              <a:rPr lang="en-US" b="1" dirty="0">
                <a:latin typeface="Times New Roman"/>
                <a:cs typeface="Times New Roman"/>
              </a:rPr>
              <a:t>=1), </a:t>
            </a:r>
            <a:r>
              <a:rPr lang="en-US" b="1" dirty="0" err="1">
                <a:latin typeface="Times New Roman"/>
                <a:cs typeface="Times New Roman"/>
              </a:rPr>
              <a:t>legend.position</a:t>
            </a:r>
            <a:r>
              <a:rPr lang="en-US" b="1" dirty="0">
                <a:latin typeface="Times New Roman"/>
                <a:cs typeface="Times New Roman"/>
              </a:rPr>
              <a:t> = "top")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r>
              <a:rPr lang="en-CA" dirty="0" smtClean="0"/>
              <a:t>Tutorial links to this tutorial and previous one can be found at</a:t>
            </a:r>
          </a:p>
          <a:p>
            <a:pPr lvl="1"/>
            <a:r>
              <a:rPr lang="en-CA" b="1" i="1" dirty="0" err="1" smtClean="0"/>
              <a:t>jasgrewal.github.io</a:t>
            </a:r>
            <a:r>
              <a:rPr lang="en-CA" b="1" i="1" dirty="0" smtClean="0"/>
              <a:t>/common</a:t>
            </a:r>
          </a:p>
          <a:p>
            <a:r>
              <a:rPr lang="en-CA" dirty="0" smtClean="0"/>
              <a:t>Can email me at </a:t>
            </a:r>
            <a:r>
              <a:rPr lang="en-CA" b="1" i="1" dirty="0" err="1" smtClean="0"/>
              <a:t>jgrewal@bcgsc.ca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nice way to waste lunchtime?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Yes, if</a:t>
            </a:r>
          </a:p>
          <a:p>
            <a:pPr lvl="1"/>
            <a:r>
              <a:rPr lang="en-US" dirty="0" smtClean="0"/>
              <a:t>You have used ggplot2 before</a:t>
            </a:r>
          </a:p>
          <a:p>
            <a:pPr lvl="1"/>
            <a:r>
              <a:rPr lang="en-US" dirty="0" smtClean="0"/>
              <a:t>You want to learn </a:t>
            </a:r>
            <a:r>
              <a:rPr lang="en-US" dirty="0" smtClean="0"/>
              <a:t>about stylizing your plots, and </a:t>
            </a:r>
            <a:r>
              <a:rPr lang="en-US" dirty="0" smtClean="0"/>
              <a:t>plotting multiple variables in </a:t>
            </a:r>
            <a:r>
              <a:rPr lang="en-US" dirty="0" err="1" smtClean="0"/>
              <a:t>ggplot</a:t>
            </a:r>
            <a:endParaRPr lang="en-US" dirty="0" smtClean="0"/>
          </a:p>
          <a:p>
            <a:pPr lvl="1"/>
            <a:r>
              <a:rPr lang="en-US" dirty="0" smtClean="0"/>
              <a:t>You are familiar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No, if</a:t>
            </a:r>
          </a:p>
          <a:p>
            <a:pPr lvl="1"/>
            <a:r>
              <a:rPr lang="en-US" dirty="0" smtClean="0"/>
              <a:t>You are already an advanced </a:t>
            </a:r>
            <a:r>
              <a:rPr lang="en-US" dirty="0" smtClean="0"/>
              <a:t>R </a:t>
            </a:r>
            <a:r>
              <a:rPr lang="en-US" dirty="0" smtClean="0"/>
              <a:t>user </a:t>
            </a:r>
            <a:endParaRPr lang="en-US" dirty="0" smtClean="0"/>
          </a:p>
          <a:p>
            <a:pPr lvl="1"/>
            <a:r>
              <a:rPr lang="en-US" dirty="0" smtClean="0"/>
              <a:t>A purveyor of all things </a:t>
            </a:r>
            <a:r>
              <a:rPr lang="en-US" dirty="0" err="1" smtClean="0"/>
              <a:t>ggplot</a:t>
            </a:r>
            <a:endParaRPr lang="en-US" dirty="0" smtClean="0"/>
          </a:p>
          <a:p>
            <a:r>
              <a:rPr lang="en-US" dirty="0" smtClean="0"/>
              <a:t>Maybe, if</a:t>
            </a:r>
            <a:endParaRPr lang="en-US" dirty="0" smtClean="0"/>
          </a:p>
          <a:p>
            <a:pPr lvl="1"/>
            <a:r>
              <a:rPr lang="en-US" dirty="0" smtClean="0"/>
              <a:t>You have never used </a:t>
            </a:r>
            <a:r>
              <a:rPr lang="en-US" dirty="0" err="1" smtClean="0"/>
              <a:t>Rstudio</a:t>
            </a:r>
            <a:r>
              <a:rPr lang="en-US" dirty="0" smtClean="0"/>
              <a:t> or ggplot2 before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C4A1-F1F4-0842-A05D-8790DD0F64D2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grammar of ggplot2</a:t>
            </a:r>
          </a:p>
          <a:p>
            <a:r>
              <a:rPr lang="en-US" dirty="0" smtClean="0"/>
              <a:t>The different components of a </a:t>
            </a:r>
            <a:r>
              <a:rPr lang="en-US" dirty="0" err="1" smtClean="0"/>
              <a:t>ggplot</a:t>
            </a:r>
            <a:r>
              <a:rPr lang="en-US" dirty="0" smtClean="0"/>
              <a:t> </a:t>
            </a:r>
          </a:p>
          <a:p>
            <a:r>
              <a:rPr lang="en-US" smtClean="0"/>
              <a:t>Making </a:t>
            </a:r>
            <a:r>
              <a:rPr lang="en-US" dirty="0" smtClean="0"/>
              <a:t>scatterplots, histograms, boxplots, and density distributions with </a:t>
            </a:r>
            <a:r>
              <a:rPr lang="en-US" dirty="0" err="1" smtClean="0"/>
              <a:t>ggplot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A6D5-2883-1445-8BE8-863D84784107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you will shortly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legends / keys (</a:t>
            </a:r>
            <a:r>
              <a:rPr lang="en-US" i="1" dirty="0" smtClean="0"/>
              <a:t>guides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Splitting data points into panels (</a:t>
            </a:r>
            <a:r>
              <a:rPr lang="en-US" i="1" dirty="0" smtClean="0"/>
              <a:t>facets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Stylizing specific geometric attributes of the plot (</a:t>
            </a:r>
            <a:r>
              <a:rPr lang="en-US" i="1" dirty="0" smtClean="0"/>
              <a:t>themes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Handy themes to modify </a:t>
            </a:r>
            <a:r>
              <a:rPr lang="en-US" dirty="0" err="1" smtClean="0"/>
              <a:t>colour</a:t>
            </a:r>
            <a:r>
              <a:rPr lang="en-US" dirty="0" smtClean="0"/>
              <a:t> palettes and plot layouts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0E9-A53C-BF40-B874-0A570BAB4D4F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2003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Time to work through </a:t>
            </a:r>
            <a:br>
              <a:rPr lang="en-US" sz="4000" dirty="0" smtClean="0"/>
            </a:br>
            <a:r>
              <a:rPr lang="en-US" sz="4000" dirty="0" smtClean="0"/>
              <a:t>some code!</a:t>
            </a:r>
            <a:br>
              <a:rPr lang="en-US" sz="40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Open </a:t>
            </a:r>
            <a:r>
              <a:rPr lang="en-US" sz="3400" dirty="0" err="1" smtClean="0"/>
              <a:t>Rstudio</a:t>
            </a:r>
            <a:r>
              <a:rPr lang="en-US" sz="3400" dirty="0" smtClean="0"/>
              <a:t>, follow along either</a:t>
            </a:r>
            <a:br>
              <a:rPr lang="en-US" sz="3400" dirty="0" smtClean="0"/>
            </a:br>
            <a:r>
              <a:rPr lang="en-US" sz="2400" dirty="0" smtClean="0">
                <a:latin typeface="+mn-lt"/>
              </a:rPr>
              <a:t>- with me as I run the commands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- use </a:t>
            </a:r>
            <a:r>
              <a:rPr lang="en-US" sz="2400" dirty="0" err="1" smtClean="0">
                <a:latin typeface="+mn-lt"/>
              </a:rPr>
              <a:t>pdf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at </a:t>
            </a:r>
            <a:r>
              <a:rPr lang="en-US" sz="2400" b="1" dirty="0" err="1" smtClean="0">
                <a:latin typeface="+mn-lt"/>
              </a:rPr>
              <a:t>goo.gl</a:t>
            </a:r>
            <a:r>
              <a:rPr lang="en-US" sz="2400" b="1" dirty="0" smtClean="0">
                <a:latin typeface="+mn-lt"/>
              </a:rPr>
              <a:t>/</a:t>
            </a:r>
            <a:r>
              <a:rPr lang="en-US" sz="2400" b="1" dirty="0" err="1" smtClean="0">
                <a:latin typeface="+mn-lt"/>
              </a:rPr>
              <a:t>TSEhuD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- use HTML at </a:t>
            </a:r>
            <a:r>
              <a:rPr lang="en-US" sz="2400" b="1" dirty="0" err="1" smtClean="0">
                <a:latin typeface="+mn-lt"/>
              </a:rPr>
              <a:t>goo.gl</a:t>
            </a:r>
            <a:r>
              <a:rPr lang="en-US" sz="2400" b="1" dirty="0" smtClean="0">
                <a:latin typeface="+mn-lt"/>
              </a:rPr>
              <a:t>/</a:t>
            </a:r>
            <a:r>
              <a:rPr lang="en-US" sz="2400" b="1" dirty="0" err="1" smtClean="0">
                <a:latin typeface="+mn-lt"/>
              </a:rPr>
              <a:t>ZuzJMp</a:t>
            </a:r>
            <a:endParaRPr lang="en-US" sz="2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C464-D745-7C43-9212-4F9906086CAC}" type="datetime1">
              <a:rPr lang="en-CA" smtClean="0"/>
              <a:t>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/>
                <a:cs typeface="Times New Roman"/>
              </a:rPr>
              <a:t>ggplot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midwest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r>
              <a:rPr lang="en-US" b="1" dirty="0" err="1">
                <a:latin typeface="Times New Roman"/>
                <a:cs typeface="Times New Roman"/>
              </a:rPr>
              <a:t>aes</a:t>
            </a:r>
            <a:r>
              <a:rPr lang="en-US" b="1" dirty="0">
                <a:latin typeface="Times New Roman"/>
                <a:cs typeface="Times New Roman"/>
              </a:rPr>
              <a:t>(x=</a:t>
            </a:r>
            <a:r>
              <a:rPr lang="en-US" b="1" dirty="0" err="1">
                <a:latin typeface="Times New Roman"/>
                <a:cs typeface="Times New Roman"/>
              </a:rPr>
              <a:t>percollege</a:t>
            </a:r>
            <a:r>
              <a:rPr lang="en-US" b="1" dirty="0">
                <a:latin typeface="Times New Roman"/>
                <a:cs typeface="Times New Roman"/>
              </a:rPr>
              <a:t>, y=</a:t>
            </a:r>
            <a:r>
              <a:rPr lang="en-US" b="1" dirty="0" err="1">
                <a:latin typeface="Times New Roman"/>
                <a:cs typeface="Times New Roman"/>
              </a:rPr>
              <a:t>percbelowpoverty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r>
              <a:rPr lang="en-US" b="1" dirty="0" err="1">
                <a:latin typeface="Times New Roman"/>
                <a:cs typeface="Times New Roman"/>
              </a:rPr>
              <a:t>colour</a:t>
            </a:r>
            <a:r>
              <a:rPr lang="en-US" b="1" dirty="0">
                <a:latin typeface="Times New Roman"/>
                <a:cs typeface="Times New Roman"/>
              </a:rPr>
              <a:t>=state)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theme_solarized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base_size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=12)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+ </a:t>
            </a:r>
            <a:r>
              <a:rPr lang="en-US" b="1" dirty="0" err="1">
                <a:latin typeface="Times New Roman"/>
                <a:cs typeface="Times New Roman"/>
              </a:rPr>
              <a:t>stat_smooth</a:t>
            </a:r>
            <a:r>
              <a:rPr lang="en-US" b="1" dirty="0">
                <a:latin typeface="Times New Roman"/>
                <a:cs typeface="Times New Roman"/>
              </a:rPr>
              <a:t>(method='lm') + </a:t>
            </a:r>
            <a:r>
              <a:rPr lang="en-US" b="1" dirty="0" err="1">
                <a:latin typeface="Times New Roman"/>
                <a:cs typeface="Times New Roman"/>
              </a:rPr>
              <a:t>geom_point</a:t>
            </a:r>
            <a:r>
              <a:rPr lang="en-US" b="1" dirty="0">
                <a:latin typeface="Times New Roman"/>
                <a:cs typeface="Times New Roman"/>
              </a:rPr>
              <a:t>(alpha=0.5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</a:t>
            </a:r>
            <a:r>
              <a:rPr lang="en-US" b="1" dirty="0">
                <a:latin typeface="Times New Roman"/>
                <a:cs typeface="Times New Roman"/>
              </a:rPr>
              <a:t>+ labs(x="Percent college educated", y="Percentage below poverty </a:t>
            </a:r>
            <a:r>
              <a:rPr lang="en-US" b="1" dirty="0" smtClean="0">
                <a:latin typeface="Times New Roman"/>
                <a:cs typeface="Times New Roman"/>
              </a:rPr>
              <a:t>line”)</a:t>
            </a:r>
            <a:r>
              <a:rPr lang="en-US" b="1" dirty="0">
                <a:latin typeface="Times New Roman"/>
                <a:cs typeface="Times New Roman"/>
              </a:rPr>
              <a:t> + </a:t>
            </a:r>
            <a:r>
              <a:rPr lang="en-US" b="1" dirty="0" err="1">
                <a:latin typeface="Times New Roman"/>
                <a:cs typeface="Times New Roman"/>
              </a:rPr>
              <a:t>ggtitle</a:t>
            </a:r>
            <a:r>
              <a:rPr lang="en-US" b="1" dirty="0">
                <a:latin typeface="Times New Roman"/>
                <a:cs typeface="Times New Roman"/>
              </a:rPr>
              <a:t>("Does being in a metro area influence poverty?")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5810"/>
            <a:ext cx="8229600" cy="395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ggplot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midwest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aes</a:t>
            </a:r>
            <a:r>
              <a:rPr lang="en-US" dirty="0">
                <a:latin typeface="Times New Roman"/>
                <a:cs typeface="Times New Roman"/>
              </a:rPr>
              <a:t>(x=</a:t>
            </a:r>
            <a:r>
              <a:rPr lang="en-US" dirty="0" err="1">
                <a:latin typeface="Times New Roman"/>
                <a:cs typeface="Times New Roman"/>
              </a:rPr>
              <a:t>percollege</a:t>
            </a:r>
            <a:r>
              <a:rPr lang="en-US" dirty="0">
                <a:latin typeface="Times New Roman"/>
                <a:cs typeface="Times New Roman"/>
              </a:rPr>
              <a:t>, y=</a:t>
            </a:r>
            <a:r>
              <a:rPr lang="en-US" dirty="0" err="1">
                <a:latin typeface="Times New Roman"/>
                <a:cs typeface="Times New Roman"/>
              </a:rPr>
              <a:t>percbelowpoverty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colour</a:t>
            </a:r>
            <a:r>
              <a:rPr lang="en-US" dirty="0">
                <a:latin typeface="Times New Roman"/>
                <a:cs typeface="Times New Roman"/>
              </a:rPr>
              <a:t>=state)) + </a:t>
            </a:r>
            <a:r>
              <a:rPr lang="en-US" dirty="0" err="1">
                <a:latin typeface="Times New Roman"/>
                <a:cs typeface="Times New Roman"/>
              </a:rPr>
              <a:t>theme_solarized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base_size</a:t>
            </a:r>
            <a:r>
              <a:rPr lang="en-US" dirty="0">
                <a:latin typeface="Times New Roman"/>
                <a:cs typeface="Times New Roman"/>
              </a:rPr>
              <a:t>=12) + </a:t>
            </a:r>
            <a:r>
              <a:rPr lang="en-US" dirty="0" err="1">
                <a:latin typeface="Times New Roman"/>
                <a:cs typeface="Times New Roman"/>
              </a:rPr>
              <a:t>stat_smooth</a:t>
            </a:r>
            <a:r>
              <a:rPr lang="en-US" dirty="0">
                <a:latin typeface="Times New Roman"/>
                <a:cs typeface="Times New Roman"/>
              </a:rPr>
              <a:t>(method='lm') + </a:t>
            </a:r>
            <a:r>
              <a:rPr lang="en-US" dirty="0" err="1">
                <a:latin typeface="Times New Roman"/>
                <a:cs typeface="Times New Roman"/>
              </a:rPr>
              <a:t>geom_point</a:t>
            </a:r>
            <a:r>
              <a:rPr lang="en-US" dirty="0">
                <a:latin typeface="Times New Roman"/>
                <a:cs typeface="Times New Roman"/>
              </a:rPr>
              <a:t>(alpha=0.5) + labs(x="Percent college educated", y="Percentage below poverty line”) + </a:t>
            </a:r>
            <a:r>
              <a:rPr lang="en-US" dirty="0" err="1">
                <a:latin typeface="Times New Roman"/>
                <a:cs typeface="Times New Roman"/>
              </a:rPr>
              <a:t>ggtitle</a:t>
            </a:r>
            <a:r>
              <a:rPr lang="en-US" dirty="0">
                <a:latin typeface="Times New Roman"/>
                <a:cs typeface="Times New Roman"/>
              </a:rPr>
              <a:t>("Does being in a metro area influence poverty?"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b="1" dirty="0">
                <a:latin typeface="Times New Roman"/>
                <a:cs typeface="Times New Roman"/>
              </a:rPr>
              <a:t>guides(</a:t>
            </a:r>
            <a:r>
              <a:rPr lang="en-US" b="1" dirty="0" err="1">
                <a:latin typeface="Times New Roman"/>
                <a:cs typeface="Times New Roman"/>
              </a:rPr>
              <a:t>colour</a:t>
            </a:r>
            <a:r>
              <a:rPr lang="en-US" b="1" dirty="0">
                <a:latin typeface="Times New Roman"/>
                <a:cs typeface="Times New Roman"/>
              </a:rPr>
              <a:t> = </a:t>
            </a:r>
            <a:r>
              <a:rPr lang="en-US" b="1" dirty="0" err="1">
                <a:latin typeface="Times New Roman"/>
                <a:cs typeface="Times New Roman"/>
              </a:rPr>
              <a:t>guide_legend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override.aes</a:t>
            </a:r>
            <a:r>
              <a:rPr lang="en-US" b="1" dirty="0">
                <a:latin typeface="Times New Roman"/>
                <a:cs typeface="Times New Roman"/>
              </a:rPr>
              <a:t> = list(alpha = 1, size=2, fill="yellow"), title="American State", </a:t>
            </a:r>
            <a:r>
              <a:rPr lang="en-US" b="1" dirty="0" err="1">
                <a:latin typeface="Times New Roman"/>
                <a:cs typeface="Times New Roman"/>
              </a:rPr>
              <a:t>ncol</a:t>
            </a:r>
            <a:r>
              <a:rPr lang="en-US" b="1" dirty="0">
                <a:latin typeface="Times New Roman"/>
                <a:cs typeface="Times New Roman"/>
              </a:rPr>
              <a:t>=2)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81B-B2A7-7C4B-960E-D229F9D41CC6}" type="datetime1">
              <a:rPr lang="en-CA" smtClean="0"/>
              <a:t>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Graspods - Intermediate tutorial for ggplot2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34C4-6634-D346-A32C-E9BF871A1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155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65</TotalTime>
  <Words>1014</Words>
  <Application>Microsoft Macintosh PowerPoint</Application>
  <PresentationFormat>On-screen Show (4:3)</PresentationFormat>
  <Paragraphs>91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The many face(t)s of ggplot2 – intermediate tutorial</vt:lpstr>
      <vt:lpstr>Is this a nice way to waste lunchtime?</vt:lpstr>
      <vt:lpstr>Stuff you should know</vt:lpstr>
      <vt:lpstr>Stuff you will shortly know</vt:lpstr>
      <vt:lpstr>Time to work through  some code!  Open Rstudio, follow along either - with me as I run the commands - use pdf at goo.gl/TSEhuD - use HTML at goo.gl/ZuzJMp</vt:lpstr>
      <vt:lpstr>Solution – Exercise 2</vt:lpstr>
      <vt:lpstr>Solution – Exercise 2</vt:lpstr>
      <vt:lpstr>Solution – Exercise 2</vt:lpstr>
      <vt:lpstr>Solution – Exercise 2</vt:lpstr>
      <vt:lpstr>Solution – Exercise 2</vt:lpstr>
      <vt:lpstr>Solution – Exercise 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Jasleen Grewal</dc:creator>
  <cp:lastModifiedBy>Jasleen Grewal</cp:lastModifiedBy>
  <cp:revision>44</cp:revision>
  <dcterms:created xsi:type="dcterms:W3CDTF">2017-11-08T04:35:33Z</dcterms:created>
  <dcterms:modified xsi:type="dcterms:W3CDTF">2018-05-23T18:24:21Z</dcterms:modified>
</cp:coreProperties>
</file>