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60" r:id="rId6"/>
    <p:sldId id="264" r:id="rId7"/>
    <p:sldId id="265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4C3D9-5735-1945-BD86-82B8DB7ACDB2}" type="doc">
      <dgm:prSet loTypeId="urn:microsoft.com/office/officeart/2005/8/layout/radial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FE4B873-6CE1-5140-8864-A9697C98B0B3}">
      <dgm:prSet phldrT="[Text]"/>
      <dgm:spPr/>
      <dgm:t>
        <a:bodyPr/>
        <a:lstStyle/>
        <a:p>
          <a:r>
            <a:rPr lang="en-US" b="1" cap="none" spc="0" dirty="0" err="1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Neuro</a:t>
          </a:r>
          <a:r>
            <a:rPr lang="en-US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genomics</a:t>
          </a:r>
          <a:endParaRPr lang="en-US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6E4A70E-A0A5-DB4E-A7A4-E1ABC1F3A12D}" type="parTrans" cxnId="{13027B42-3E24-2E4E-B05B-9BC1A8F8EB86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934CB79-7FEC-ED47-9A99-BCF776F0236C}" type="sibTrans" cxnId="{13027B42-3E24-2E4E-B05B-9BC1A8F8EB86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52DEBE6-0AC3-0942-8FF3-27B914DD208B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Imaging studies (data)</a:t>
          </a:r>
          <a:endParaRPr lang="en-US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F9C1EBB-2CF3-2B4B-A257-720C11222A50}" type="parTrans" cxnId="{56BBEAA1-5FE9-4E45-9CEC-BE906DF765D3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804FA51-E39A-EF48-8465-E6A9FB6328B3}" type="sibTrans" cxnId="{56BBEAA1-5FE9-4E45-9CEC-BE906DF765D3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67F389E-4C88-E940-9DFA-B378F14D8D76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Next Generation Sequencing data</a:t>
          </a:r>
          <a:endParaRPr lang="en-US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7AF8C2B-F2C7-8948-B630-47467D5758C2}" type="parTrans" cxnId="{10C160A6-CFF8-3747-BA6F-8DE5703219E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20F0576-C1B6-4140-B087-46190ED17C39}" type="sibTrans" cxnId="{10C160A6-CFF8-3747-BA6F-8DE5703219E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275FEB4-A1B0-AC43-BC92-BB74D030C5F8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Model organisms</a:t>
          </a:r>
          <a:endParaRPr lang="en-US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9908BFB-8720-264D-B775-F820F341130A}" type="parTrans" cxnId="{7BA2BD5F-4097-0A4A-A972-82999F57269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122C840-637B-3448-BFFB-F64444939F65}" type="sibTrans" cxnId="{7BA2BD5F-4097-0A4A-A972-82999F57269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3CA36D1-8202-A04B-8497-6BAF4BD381EB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Development patterns</a:t>
          </a:r>
          <a:endParaRPr lang="en-US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713EA63-A7AA-9940-ADAF-D17CD395EBF9}" type="parTrans" cxnId="{100D2C30-8520-814D-BBDC-2E5ADE21F484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86EABD3-52A7-5E4E-85E6-C2C6B7884712}" type="sibTrans" cxnId="{100D2C30-8520-814D-BBDC-2E5ADE21F484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965A7F9-E349-5E46-A37B-584B0232F290}">
      <dgm:prSet phldrT="[Text]"/>
      <dgm:spPr/>
      <dgm:t>
        <a:bodyPr/>
        <a:lstStyle/>
        <a:p>
          <a:r>
            <a:rPr lang="en-US" b="1" cap="none" spc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Study of psychiatric </a:t>
          </a:r>
          <a:r>
            <a:rPr lang="en-US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disorders</a:t>
          </a:r>
          <a:endParaRPr lang="en-US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788FDF7-9E2F-6242-BE52-D1DEBBB8815D}" type="parTrans" cxnId="{FADC5160-21B6-9143-A2DD-0A3D5C378A33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C1A2183-043E-CB45-BE77-F76737A9A15F}" type="sibTrans" cxnId="{FADC5160-21B6-9143-A2DD-0A3D5C378A33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55D3861-8FF5-234A-89E1-EC05A70DEA63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Microarray data</a:t>
          </a:r>
          <a:endParaRPr lang="en-US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5DC8B18-EC4D-FB4E-9C7A-849B2B99CA5A}" type="parTrans" cxnId="{CC6C5AD6-2F3E-A74C-AB63-81E95C1448F7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A3D00C4-A3C0-6648-B228-0C7A17739E21}" type="sibTrans" cxnId="{CC6C5AD6-2F3E-A74C-AB63-81E95C1448F7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2F697FE-512C-6846-992D-06503DCB88D4}" type="pres">
      <dgm:prSet presAssocID="{26F4C3D9-5735-1945-BD86-82B8DB7ACDB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2EC1BF-6898-5548-B1FF-1B10F0029C11}" type="pres">
      <dgm:prSet presAssocID="{0FE4B873-6CE1-5140-8864-A9697C98B0B3}" presName="centerShape" presStyleLbl="node0" presStyleIdx="0" presStyleCnt="1"/>
      <dgm:spPr/>
      <dgm:t>
        <a:bodyPr/>
        <a:lstStyle/>
        <a:p>
          <a:endParaRPr lang="en-US"/>
        </a:p>
      </dgm:t>
    </dgm:pt>
    <dgm:pt modelId="{5DDDEEE5-CF98-454F-8A92-37A9050FF015}" type="pres">
      <dgm:prSet presAssocID="{CF9C1EBB-2CF3-2B4B-A257-720C11222A50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E164109A-02FD-5045-9355-FFE24BCCE383}" type="pres">
      <dgm:prSet presAssocID="{352DEBE6-0AC3-0942-8FF3-27B914DD208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220FD-442E-3449-B565-0CE946C2E27B}" type="pres">
      <dgm:prSet presAssocID="{B5DC8B18-EC4D-FB4E-9C7A-849B2B99CA5A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F9E9173D-F36F-6A4E-853D-4421F00C54B9}" type="pres">
      <dgm:prSet presAssocID="{855D3861-8FF5-234A-89E1-EC05A70DEA6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49884-F194-6146-9B06-DBE84D0FF90E}" type="pres">
      <dgm:prSet presAssocID="{E7AF8C2B-F2C7-8948-B630-47467D5758C2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CB9F9983-4FA9-B646-933C-38EADAB8F79D}" type="pres">
      <dgm:prSet presAssocID="{567F389E-4C88-E940-9DFA-B378F14D8D7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0E043-FACE-7042-B6B8-226660EA995D}" type="pres">
      <dgm:prSet presAssocID="{D9908BFB-8720-264D-B775-F820F341130A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848BAD90-E79A-0548-BB75-905D077D2961}" type="pres">
      <dgm:prSet presAssocID="{2275FEB4-A1B0-AC43-BC92-BB74D030C5F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5B3-6CB4-A04F-986D-F44277242397}" type="pres">
      <dgm:prSet presAssocID="{1713EA63-A7AA-9940-ADAF-D17CD395EBF9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1EE8196D-CAA1-BB43-806C-B610230747F1}" type="pres">
      <dgm:prSet presAssocID="{F3CA36D1-8202-A04B-8497-6BAF4BD381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DD121-68D4-6F44-9199-B78F31DA51D6}" type="pres">
      <dgm:prSet presAssocID="{D788FDF7-9E2F-6242-BE52-D1DEBBB8815D}" presName="parTrans" presStyleLbl="bgSibTrans2D1" presStyleIdx="5" presStyleCnt="6" custAng="10800000" custScaleX="56448" custLinFactNeighborX="-14868"/>
      <dgm:spPr/>
      <dgm:t>
        <a:bodyPr/>
        <a:lstStyle/>
        <a:p>
          <a:endParaRPr lang="en-US"/>
        </a:p>
      </dgm:t>
    </dgm:pt>
    <dgm:pt modelId="{BDFE7BC9-0773-C048-8930-89FEB036A3A3}" type="pres">
      <dgm:prSet presAssocID="{9965A7F9-E349-5E46-A37B-584B0232F29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334D83-01F6-D94F-A3B6-178690FFC187}" type="presOf" srcId="{26F4C3D9-5735-1945-BD86-82B8DB7ACDB2}" destId="{22F697FE-512C-6846-992D-06503DCB88D4}" srcOrd="0" destOrd="0" presId="urn:microsoft.com/office/officeart/2005/8/layout/radial4"/>
    <dgm:cxn modelId="{764B58B7-9C36-FE4A-BC2A-1F068FCA3385}" type="presOf" srcId="{CF9C1EBB-2CF3-2B4B-A257-720C11222A50}" destId="{5DDDEEE5-CF98-454F-8A92-37A9050FF015}" srcOrd="0" destOrd="0" presId="urn:microsoft.com/office/officeart/2005/8/layout/radial4"/>
    <dgm:cxn modelId="{CEDB89ED-E4EC-CB41-ABC0-066FE4250E96}" type="presOf" srcId="{0FE4B873-6CE1-5140-8864-A9697C98B0B3}" destId="{A62EC1BF-6898-5548-B1FF-1B10F0029C11}" srcOrd="0" destOrd="0" presId="urn:microsoft.com/office/officeart/2005/8/layout/radial4"/>
    <dgm:cxn modelId="{D2BD60DE-48CF-1E41-AA7E-B92F052FCA6B}" type="presOf" srcId="{1713EA63-A7AA-9940-ADAF-D17CD395EBF9}" destId="{489245B3-6CB4-A04F-986D-F44277242397}" srcOrd="0" destOrd="0" presId="urn:microsoft.com/office/officeart/2005/8/layout/radial4"/>
    <dgm:cxn modelId="{9F01FF9A-03EB-7B46-B37A-92749C07B7CF}" type="presOf" srcId="{855D3861-8FF5-234A-89E1-EC05A70DEA63}" destId="{F9E9173D-F36F-6A4E-853D-4421F00C54B9}" srcOrd="0" destOrd="0" presId="urn:microsoft.com/office/officeart/2005/8/layout/radial4"/>
    <dgm:cxn modelId="{56BBEAA1-5FE9-4E45-9CEC-BE906DF765D3}" srcId="{0FE4B873-6CE1-5140-8864-A9697C98B0B3}" destId="{352DEBE6-0AC3-0942-8FF3-27B914DD208B}" srcOrd="0" destOrd="0" parTransId="{CF9C1EBB-2CF3-2B4B-A257-720C11222A50}" sibTransId="{4804FA51-E39A-EF48-8465-E6A9FB6328B3}"/>
    <dgm:cxn modelId="{1A06CD5A-AA20-444C-956C-15FC71A803CC}" type="presOf" srcId="{B5DC8B18-EC4D-FB4E-9C7A-849B2B99CA5A}" destId="{8FD220FD-442E-3449-B565-0CE946C2E27B}" srcOrd="0" destOrd="0" presId="urn:microsoft.com/office/officeart/2005/8/layout/radial4"/>
    <dgm:cxn modelId="{100D2C30-8520-814D-BBDC-2E5ADE21F484}" srcId="{0FE4B873-6CE1-5140-8864-A9697C98B0B3}" destId="{F3CA36D1-8202-A04B-8497-6BAF4BD381EB}" srcOrd="4" destOrd="0" parTransId="{1713EA63-A7AA-9940-ADAF-D17CD395EBF9}" sibTransId="{E86EABD3-52A7-5E4E-85E6-C2C6B7884712}"/>
    <dgm:cxn modelId="{4B1A83AC-4E29-DF4D-B90F-275792E8E2A4}" type="presOf" srcId="{D788FDF7-9E2F-6242-BE52-D1DEBBB8815D}" destId="{53EDD121-68D4-6F44-9199-B78F31DA51D6}" srcOrd="0" destOrd="0" presId="urn:microsoft.com/office/officeart/2005/8/layout/radial4"/>
    <dgm:cxn modelId="{10C160A6-CFF8-3747-BA6F-8DE5703219E5}" srcId="{0FE4B873-6CE1-5140-8864-A9697C98B0B3}" destId="{567F389E-4C88-E940-9DFA-B378F14D8D76}" srcOrd="2" destOrd="0" parTransId="{E7AF8C2B-F2C7-8948-B630-47467D5758C2}" sibTransId="{620F0576-C1B6-4140-B087-46190ED17C39}"/>
    <dgm:cxn modelId="{73E7891E-C2E8-384D-B79E-16138A6F98F5}" type="presOf" srcId="{2275FEB4-A1B0-AC43-BC92-BB74D030C5F8}" destId="{848BAD90-E79A-0548-BB75-905D077D2961}" srcOrd="0" destOrd="0" presId="urn:microsoft.com/office/officeart/2005/8/layout/radial4"/>
    <dgm:cxn modelId="{FADC5160-21B6-9143-A2DD-0A3D5C378A33}" srcId="{0FE4B873-6CE1-5140-8864-A9697C98B0B3}" destId="{9965A7F9-E349-5E46-A37B-584B0232F290}" srcOrd="5" destOrd="0" parTransId="{D788FDF7-9E2F-6242-BE52-D1DEBBB8815D}" sibTransId="{8C1A2183-043E-CB45-BE77-F76737A9A15F}"/>
    <dgm:cxn modelId="{13027B42-3E24-2E4E-B05B-9BC1A8F8EB86}" srcId="{26F4C3D9-5735-1945-BD86-82B8DB7ACDB2}" destId="{0FE4B873-6CE1-5140-8864-A9697C98B0B3}" srcOrd="0" destOrd="0" parTransId="{D6E4A70E-A0A5-DB4E-A7A4-E1ABC1F3A12D}" sibTransId="{E934CB79-7FEC-ED47-9A99-BCF776F0236C}"/>
    <dgm:cxn modelId="{0A6E8336-FDE2-0948-AB4A-6BEA7B9DA3B0}" type="presOf" srcId="{F3CA36D1-8202-A04B-8497-6BAF4BD381EB}" destId="{1EE8196D-CAA1-BB43-806C-B610230747F1}" srcOrd="0" destOrd="0" presId="urn:microsoft.com/office/officeart/2005/8/layout/radial4"/>
    <dgm:cxn modelId="{09CEA2C7-402B-D04A-B23C-33E43564ABD1}" type="presOf" srcId="{567F389E-4C88-E940-9DFA-B378F14D8D76}" destId="{CB9F9983-4FA9-B646-933C-38EADAB8F79D}" srcOrd="0" destOrd="0" presId="urn:microsoft.com/office/officeart/2005/8/layout/radial4"/>
    <dgm:cxn modelId="{7BA2BD5F-4097-0A4A-A972-82999F572695}" srcId="{0FE4B873-6CE1-5140-8864-A9697C98B0B3}" destId="{2275FEB4-A1B0-AC43-BC92-BB74D030C5F8}" srcOrd="3" destOrd="0" parTransId="{D9908BFB-8720-264D-B775-F820F341130A}" sibTransId="{9122C840-637B-3448-BFFB-F64444939F65}"/>
    <dgm:cxn modelId="{F5B17360-DDA3-0A41-8D1E-420114BEB72E}" type="presOf" srcId="{E7AF8C2B-F2C7-8948-B630-47467D5758C2}" destId="{ED249884-F194-6146-9B06-DBE84D0FF90E}" srcOrd="0" destOrd="0" presId="urn:microsoft.com/office/officeart/2005/8/layout/radial4"/>
    <dgm:cxn modelId="{153261C7-47BC-2249-A1DD-069E527F804C}" type="presOf" srcId="{352DEBE6-0AC3-0942-8FF3-27B914DD208B}" destId="{E164109A-02FD-5045-9355-FFE24BCCE383}" srcOrd="0" destOrd="0" presId="urn:microsoft.com/office/officeart/2005/8/layout/radial4"/>
    <dgm:cxn modelId="{CC6C5AD6-2F3E-A74C-AB63-81E95C1448F7}" srcId="{0FE4B873-6CE1-5140-8864-A9697C98B0B3}" destId="{855D3861-8FF5-234A-89E1-EC05A70DEA63}" srcOrd="1" destOrd="0" parTransId="{B5DC8B18-EC4D-FB4E-9C7A-849B2B99CA5A}" sibTransId="{5A3D00C4-A3C0-6648-B228-0C7A17739E21}"/>
    <dgm:cxn modelId="{DC24BF67-2810-D54C-B446-4E23A595053D}" type="presOf" srcId="{D9908BFB-8720-264D-B775-F820F341130A}" destId="{8B00E043-FACE-7042-B6B8-226660EA995D}" srcOrd="0" destOrd="0" presId="urn:microsoft.com/office/officeart/2005/8/layout/radial4"/>
    <dgm:cxn modelId="{D94F4080-81D2-A14B-A221-6A1273051FB6}" type="presOf" srcId="{9965A7F9-E349-5E46-A37B-584B0232F290}" destId="{BDFE7BC9-0773-C048-8930-89FEB036A3A3}" srcOrd="0" destOrd="0" presId="urn:microsoft.com/office/officeart/2005/8/layout/radial4"/>
    <dgm:cxn modelId="{E8C1967F-2896-0B49-A47E-639EFE0ECFE8}" type="presParOf" srcId="{22F697FE-512C-6846-992D-06503DCB88D4}" destId="{A62EC1BF-6898-5548-B1FF-1B10F0029C11}" srcOrd="0" destOrd="0" presId="urn:microsoft.com/office/officeart/2005/8/layout/radial4"/>
    <dgm:cxn modelId="{EAD26C06-1DC0-AD4E-8A31-C9A8A7BB80DA}" type="presParOf" srcId="{22F697FE-512C-6846-992D-06503DCB88D4}" destId="{5DDDEEE5-CF98-454F-8A92-37A9050FF015}" srcOrd="1" destOrd="0" presId="urn:microsoft.com/office/officeart/2005/8/layout/radial4"/>
    <dgm:cxn modelId="{ADA6F11B-6CEA-854F-BC9B-3ABE202C2E4A}" type="presParOf" srcId="{22F697FE-512C-6846-992D-06503DCB88D4}" destId="{E164109A-02FD-5045-9355-FFE24BCCE383}" srcOrd="2" destOrd="0" presId="urn:microsoft.com/office/officeart/2005/8/layout/radial4"/>
    <dgm:cxn modelId="{06553A96-87D1-4B4A-98AB-A73047BCC76D}" type="presParOf" srcId="{22F697FE-512C-6846-992D-06503DCB88D4}" destId="{8FD220FD-442E-3449-B565-0CE946C2E27B}" srcOrd="3" destOrd="0" presId="urn:microsoft.com/office/officeart/2005/8/layout/radial4"/>
    <dgm:cxn modelId="{BBB24DD9-E5CF-8C40-AB32-6DFED4FADE16}" type="presParOf" srcId="{22F697FE-512C-6846-992D-06503DCB88D4}" destId="{F9E9173D-F36F-6A4E-853D-4421F00C54B9}" srcOrd="4" destOrd="0" presId="urn:microsoft.com/office/officeart/2005/8/layout/radial4"/>
    <dgm:cxn modelId="{966AA230-5ACC-2D4E-826E-955CCF063768}" type="presParOf" srcId="{22F697FE-512C-6846-992D-06503DCB88D4}" destId="{ED249884-F194-6146-9B06-DBE84D0FF90E}" srcOrd="5" destOrd="0" presId="urn:microsoft.com/office/officeart/2005/8/layout/radial4"/>
    <dgm:cxn modelId="{0C70D567-E662-B04F-8E27-5B2A295D0EBC}" type="presParOf" srcId="{22F697FE-512C-6846-992D-06503DCB88D4}" destId="{CB9F9983-4FA9-B646-933C-38EADAB8F79D}" srcOrd="6" destOrd="0" presId="urn:microsoft.com/office/officeart/2005/8/layout/radial4"/>
    <dgm:cxn modelId="{188EAD53-B3D1-CB41-BB6D-A062124A4CF3}" type="presParOf" srcId="{22F697FE-512C-6846-992D-06503DCB88D4}" destId="{8B00E043-FACE-7042-B6B8-226660EA995D}" srcOrd="7" destOrd="0" presId="urn:microsoft.com/office/officeart/2005/8/layout/radial4"/>
    <dgm:cxn modelId="{D3AE72A5-4B0D-034D-AA3D-011CB1D8BABE}" type="presParOf" srcId="{22F697FE-512C-6846-992D-06503DCB88D4}" destId="{848BAD90-E79A-0548-BB75-905D077D2961}" srcOrd="8" destOrd="0" presId="urn:microsoft.com/office/officeart/2005/8/layout/radial4"/>
    <dgm:cxn modelId="{3E679764-17B1-AC46-A848-1B040421081E}" type="presParOf" srcId="{22F697FE-512C-6846-992D-06503DCB88D4}" destId="{489245B3-6CB4-A04F-986D-F44277242397}" srcOrd="9" destOrd="0" presId="urn:microsoft.com/office/officeart/2005/8/layout/radial4"/>
    <dgm:cxn modelId="{DAB12D8E-8065-7F44-9A1C-AE138D8A1105}" type="presParOf" srcId="{22F697FE-512C-6846-992D-06503DCB88D4}" destId="{1EE8196D-CAA1-BB43-806C-B610230747F1}" srcOrd="10" destOrd="0" presId="urn:microsoft.com/office/officeart/2005/8/layout/radial4"/>
    <dgm:cxn modelId="{AAE7C065-3347-3940-A9FC-2406CF7F4D4D}" type="presParOf" srcId="{22F697FE-512C-6846-992D-06503DCB88D4}" destId="{53EDD121-68D4-6F44-9199-B78F31DA51D6}" srcOrd="11" destOrd="0" presId="urn:microsoft.com/office/officeart/2005/8/layout/radial4"/>
    <dgm:cxn modelId="{CE5F2405-1EC6-BF40-88C4-4129B1F7C4AD}" type="presParOf" srcId="{22F697FE-512C-6846-992D-06503DCB88D4}" destId="{BDFE7BC9-0773-C048-8930-89FEB036A3A3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EC1BF-6898-5548-B1FF-1B10F0029C11}">
      <dsp:nvSpPr>
        <dsp:cNvPr id="0" name=""/>
        <dsp:cNvSpPr/>
      </dsp:nvSpPr>
      <dsp:spPr>
        <a:xfrm>
          <a:off x="2578940" y="2714808"/>
          <a:ext cx="1887352" cy="18873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cap="none" spc="0" dirty="0" err="1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Neuro</a:t>
          </a:r>
          <a:r>
            <a:rPr lang="en-US" sz="2100" b="1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genomics</a:t>
          </a:r>
          <a:endParaRPr lang="en-US" sz="21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855336" y="2991204"/>
        <a:ext cx="1334560" cy="1334560"/>
      </dsp:txXfrm>
    </dsp:sp>
    <dsp:sp modelId="{5DDDEEE5-CF98-454F-8A92-37A9050FF015}">
      <dsp:nvSpPr>
        <dsp:cNvPr id="0" name=""/>
        <dsp:cNvSpPr/>
      </dsp:nvSpPr>
      <dsp:spPr>
        <a:xfrm rot="10800000">
          <a:off x="661284" y="3389537"/>
          <a:ext cx="1812184" cy="53789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4109A-02FD-5045-9355-FFE24BCCE383}">
      <dsp:nvSpPr>
        <dsp:cNvPr id="0" name=""/>
        <dsp:cNvSpPr/>
      </dsp:nvSpPr>
      <dsp:spPr>
        <a:xfrm>
          <a:off x="711" y="3130026"/>
          <a:ext cx="1321146" cy="1056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Imaging studies (data)</a:t>
          </a:r>
          <a:endParaRPr lang="en-US" sz="14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1667" y="3160982"/>
        <a:ext cx="1259234" cy="995005"/>
      </dsp:txXfrm>
    </dsp:sp>
    <dsp:sp modelId="{8FD220FD-442E-3449-B565-0CE946C2E27B}">
      <dsp:nvSpPr>
        <dsp:cNvPr id="0" name=""/>
        <dsp:cNvSpPr/>
      </dsp:nvSpPr>
      <dsp:spPr>
        <a:xfrm rot="12960000">
          <a:off x="1034702" y="2240276"/>
          <a:ext cx="1812184" cy="53789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2075728"/>
            <a:satOff val="-10"/>
            <a:lumOff val="-2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9173D-F36F-6A4E-853D-4421F00C54B9}">
      <dsp:nvSpPr>
        <dsp:cNvPr id="0" name=""/>
        <dsp:cNvSpPr/>
      </dsp:nvSpPr>
      <dsp:spPr>
        <a:xfrm>
          <a:off x="547177" y="1448177"/>
          <a:ext cx="1321146" cy="1056917"/>
        </a:xfrm>
        <a:prstGeom prst="roundRect">
          <a:avLst>
            <a:gd name="adj" fmla="val 10000"/>
          </a:avLst>
        </a:prstGeom>
        <a:solidFill>
          <a:schemeClr val="accent4">
            <a:hueOff val="-2075728"/>
            <a:satOff val="-10"/>
            <a:lumOff val="-2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Microarray data</a:t>
          </a:r>
          <a:endParaRPr lang="en-US" sz="14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578133" y="1479133"/>
        <a:ext cx="1259234" cy="995005"/>
      </dsp:txXfrm>
    </dsp:sp>
    <dsp:sp modelId="{ED249884-F194-6146-9B06-DBE84D0FF90E}">
      <dsp:nvSpPr>
        <dsp:cNvPr id="0" name=""/>
        <dsp:cNvSpPr/>
      </dsp:nvSpPr>
      <dsp:spPr>
        <a:xfrm rot="15120000">
          <a:off x="2012322" y="1529993"/>
          <a:ext cx="1812184" cy="53789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151457"/>
            <a:satOff val="-20"/>
            <a:lumOff val="-5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F9983-4FA9-B646-933C-38EADAB8F79D}">
      <dsp:nvSpPr>
        <dsp:cNvPr id="0" name=""/>
        <dsp:cNvSpPr/>
      </dsp:nvSpPr>
      <dsp:spPr>
        <a:xfrm>
          <a:off x="1977843" y="408737"/>
          <a:ext cx="1321146" cy="1056917"/>
        </a:xfrm>
        <a:prstGeom prst="roundRect">
          <a:avLst>
            <a:gd name="adj" fmla="val 10000"/>
          </a:avLst>
        </a:prstGeom>
        <a:solidFill>
          <a:schemeClr val="accent4">
            <a:hueOff val="-4151457"/>
            <a:satOff val="-20"/>
            <a:lumOff val="-5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Next Generation Sequencing data</a:t>
          </a:r>
          <a:endParaRPr lang="en-US" sz="14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08799" y="439693"/>
        <a:ext cx="1259234" cy="995005"/>
      </dsp:txXfrm>
    </dsp:sp>
    <dsp:sp modelId="{8B00E043-FACE-7042-B6B8-226660EA995D}">
      <dsp:nvSpPr>
        <dsp:cNvPr id="0" name=""/>
        <dsp:cNvSpPr/>
      </dsp:nvSpPr>
      <dsp:spPr>
        <a:xfrm rot="17280000">
          <a:off x="3220726" y="1529993"/>
          <a:ext cx="1812184" cy="53789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6227186"/>
            <a:satOff val="-29"/>
            <a:lumOff val="-8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BAD90-E79A-0548-BB75-905D077D2961}">
      <dsp:nvSpPr>
        <dsp:cNvPr id="0" name=""/>
        <dsp:cNvSpPr/>
      </dsp:nvSpPr>
      <dsp:spPr>
        <a:xfrm>
          <a:off x="3746243" y="408737"/>
          <a:ext cx="1321146" cy="1056917"/>
        </a:xfrm>
        <a:prstGeom prst="roundRect">
          <a:avLst>
            <a:gd name="adj" fmla="val 10000"/>
          </a:avLst>
        </a:prstGeom>
        <a:solidFill>
          <a:schemeClr val="accent4">
            <a:hueOff val="-6227186"/>
            <a:satOff val="-29"/>
            <a:lumOff val="-8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Model organisms</a:t>
          </a:r>
          <a:endParaRPr lang="en-US" sz="14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777199" y="439693"/>
        <a:ext cx="1259234" cy="995005"/>
      </dsp:txXfrm>
    </dsp:sp>
    <dsp:sp modelId="{489245B3-6CB4-A04F-986D-F44277242397}">
      <dsp:nvSpPr>
        <dsp:cNvPr id="0" name=""/>
        <dsp:cNvSpPr/>
      </dsp:nvSpPr>
      <dsp:spPr>
        <a:xfrm rot="19440000">
          <a:off x="4198346" y="2240276"/>
          <a:ext cx="1812184" cy="53789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8302914"/>
            <a:satOff val="-39"/>
            <a:lumOff val="-11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8196D-CAA1-BB43-806C-B610230747F1}">
      <dsp:nvSpPr>
        <dsp:cNvPr id="0" name=""/>
        <dsp:cNvSpPr/>
      </dsp:nvSpPr>
      <dsp:spPr>
        <a:xfrm>
          <a:off x="5176909" y="1448177"/>
          <a:ext cx="1321146" cy="1056917"/>
        </a:xfrm>
        <a:prstGeom prst="roundRect">
          <a:avLst>
            <a:gd name="adj" fmla="val 10000"/>
          </a:avLst>
        </a:prstGeom>
        <a:solidFill>
          <a:schemeClr val="accent4">
            <a:hueOff val="-8302914"/>
            <a:satOff val="-39"/>
            <a:lumOff val="-11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Development patterns</a:t>
          </a:r>
          <a:endParaRPr lang="en-US" sz="14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5207865" y="1479133"/>
        <a:ext cx="1259234" cy="995005"/>
      </dsp:txXfrm>
    </dsp:sp>
    <dsp:sp modelId="{53EDD121-68D4-6F44-9199-B78F31DA51D6}">
      <dsp:nvSpPr>
        <dsp:cNvPr id="0" name=""/>
        <dsp:cNvSpPr/>
      </dsp:nvSpPr>
      <dsp:spPr>
        <a:xfrm rot="10800000">
          <a:off x="4696949" y="3389537"/>
          <a:ext cx="1022942" cy="53789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10378642"/>
            <a:satOff val="-49"/>
            <a:lumOff val="-1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E7BC9-0773-C048-8930-89FEB036A3A3}">
      <dsp:nvSpPr>
        <dsp:cNvPr id="0" name=""/>
        <dsp:cNvSpPr/>
      </dsp:nvSpPr>
      <dsp:spPr>
        <a:xfrm>
          <a:off x="5723375" y="3130026"/>
          <a:ext cx="1321146" cy="1056917"/>
        </a:xfrm>
        <a:prstGeom prst="roundRect">
          <a:avLst>
            <a:gd name="adj" fmla="val 10000"/>
          </a:avLst>
        </a:prstGeom>
        <a:solidFill>
          <a:schemeClr val="accent4">
            <a:hueOff val="-10378642"/>
            <a:satOff val="-49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Study of psychiatric </a:t>
          </a:r>
          <a:r>
            <a:rPr lang="en-US" sz="1400" b="1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disorders</a:t>
          </a:r>
          <a:endParaRPr lang="en-US" sz="14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5754331" y="3160982"/>
        <a:ext cx="1259234" cy="99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E573-2F10-DE48-BC66-E264B6038FE2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A40E9-1734-D944-B1CE-6E0844A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1001 genomes</a:t>
            </a:r>
            <a:r>
              <a:rPr lang="en-US" baseline="0" dirty="0" smtClean="0"/>
              <a:t> project; 10,000 </a:t>
            </a:r>
            <a:r>
              <a:rPr lang="en-US" baseline="0" smtClean="0"/>
              <a:t>genomes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A40E9-1734-D944-B1CE-6E0844A0A9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84152C-D32D-2148-B2B5-CE66FDB5D201}" type="datetimeFigureOut">
              <a:rPr lang="en-US" smtClean="0"/>
              <a:t>16-02-26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0239ED-6A45-BB49-9D9C-913D3BD4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Neurogenomi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Neurogenomics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exercise in writing out an entire field of research on </a:t>
            </a:r>
            <a:r>
              <a:rPr lang="en-US" i="1" dirty="0" smtClean="0"/>
              <a:t>Wikipedia</a:t>
            </a:r>
          </a:p>
          <a:p>
            <a:r>
              <a:rPr lang="en-US" dirty="0" smtClean="0"/>
              <a:t>By </a:t>
            </a:r>
            <a:r>
              <a:rPr lang="en-US" b="1" dirty="0" err="1" smtClean="0"/>
              <a:t>Shamsuddin</a:t>
            </a:r>
            <a:r>
              <a:rPr lang="en-US" b="1" dirty="0" smtClean="0"/>
              <a:t> A. </a:t>
            </a:r>
            <a:r>
              <a:rPr lang="en-US" b="1" dirty="0" err="1" smtClean="0"/>
              <a:t>Bhuiyan</a:t>
            </a:r>
            <a:r>
              <a:rPr lang="en-US" b="1" dirty="0" smtClean="0"/>
              <a:t> &amp; Jasleen Grewal</a:t>
            </a:r>
          </a:p>
        </p:txBody>
      </p:sp>
    </p:spTree>
    <p:extLst>
      <p:ext uri="{BB962C8B-B14F-4D97-AF65-F5344CB8AC3E}">
        <p14:creationId xmlns:p14="http://schemas.microsoft.com/office/powerpoint/2010/main" val="35863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Neurogenomics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b="1" i="1" dirty="0" smtClean="0"/>
              <a:t>part of</a:t>
            </a:r>
            <a:r>
              <a:rPr lang="en-US" i="1" dirty="0" smtClean="0"/>
              <a:t> </a:t>
            </a:r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b="1" i="1" dirty="0" smtClean="0"/>
              <a:t>one of the main areas of focus o</a:t>
            </a:r>
            <a:r>
              <a:rPr lang="en-US" i="1" dirty="0" smtClean="0"/>
              <a:t>f </a:t>
            </a:r>
            <a:r>
              <a:rPr lang="en-US" dirty="0" err="1" smtClean="0"/>
              <a:t>neuroinformatics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b="1" i="1" dirty="0" smtClean="0"/>
              <a:t>not</a:t>
            </a:r>
            <a:r>
              <a:rPr lang="en-US" i="1" dirty="0" smtClean="0"/>
              <a:t> </a:t>
            </a:r>
            <a:r>
              <a:rPr lang="en-US" dirty="0" err="1" smtClean="0"/>
              <a:t>neurogenetics</a:t>
            </a:r>
            <a:endParaRPr lang="en-US" dirty="0" smtClean="0"/>
          </a:p>
          <a:p>
            <a:pPr lvl="1"/>
            <a:r>
              <a:rPr lang="en-US" dirty="0" smtClean="0"/>
              <a:t>Is 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4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err="1" smtClean="0"/>
              <a:t>Neurogenomics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6522268"/>
              </p:ext>
            </p:extLst>
          </p:nvPr>
        </p:nvGraphicFramePr>
        <p:xfrm>
          <a:off x="1041679" y="1847100"/>
          <a:ext cx="7045234" cy="501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12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Houston, we are live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76755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hlinkClick r:id="rId2"/>
              </a:rPr>
              <a:t>https://en.wikipedia.org/wiki/Neurogenomics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did we write?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460"/>
              </p:ext>
            </p:extLst>
          </p:nvPr>
        </p:nvGraphicFramePr>
        <p:xfrm>
          <a:off x="1186375" y="2843751"/>
          <a:ext cx="6948770" cy="234847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474385"/>
                <a:gridCol w="3474385"/>
              </a:tblGrid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</a:tr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Novel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40,000 words</a:t>
                      </a:r>
                      <a:endParaRPr lang="en-US" dirty="0"/>
                    </a:p>
                  </a:txBody>
                  <a:tcPr/>
                </a:tc>
              </a:tr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Novella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17,500 – 40,000 words</a:t>
                      </a:r>
                      <a:endParaRPr lang="en-US" dirty="0"/>
                    </a:p>
                  </a:txBody>
                  <a:tcPr/>
                </a:tc>
              </a:tr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Novelette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7,500 – 17,500</a:t>
                      </a:r>
                      <a:r>
                        <a:rPr lang="en-US" baseline="0" dirty="0" smtClean="0"/>
                        <a:t> words</a:t>
                      </a:r>
                      <a:endParaRPr lang="en-US" dirty="0"/>
                    </a:p>
                  </a:txBody>
                  <a:tcPr/>
                </a:tc>
              </a:tr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Short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7,500</a:t>
                      </a:r>
                      <a:r>
                        <a:rPr lang="en-US" baseline="0" dirty="0" smtClean="0"/>
                        <a:t> words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71211" y="6292951"/>
            <a:ext cx="420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Word_count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did we write?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77447"/>
              </p:ext>
            </p:extLst>
          </p:nvPr>
        </p:nvGraphicFramePr>
        <p:xfrm>
          <a:off x="1186375" y="2843751"/>
          <a:ext cx="6948770" cy="234847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474385"/>
                <a:gridCol w="3474385"/>
              </a:tblGrid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</a:tr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Novel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40,000 words</a:t>
                      </a:r>
                      <a:endParaRPr lang="en-US" dirty="0"/>
                    </a:p>
                  </a:txBody>
                  <a:tcPr/>
                </a:tc>
              </a:tr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Novella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17,500 – 40,000 words</a:t>
                      </a:r>
                      <a:endParaRPr lang="en-US" dirty="0"/>
                    </a:p>
                  </a:txBody>
                  <a:tcPr/>
                </a:tc>
              </a:tr>
              <a:tr h="46969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Novelette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7,500 – 17,500</a:t>
                      </a:r>
                      <a:r>
                        <a:rPr lang="en-US" baseline="0" dirty="0" smtClean="0"/>
                        <a:t> words</a:t>
                      </a:r>
                      <a:endParaRPr lang="en-US" dirty="0"/>
                    </a:p>
                  </a:txBody>
                  <a:tcPr/>
                </a:tc>
              </a:tr>
              <a:tr h="469695">
                <a:tc>
                  <a:txBody>
                    <a:bodyPr/>
                    <a:lstStyle/>
                    <a:p>
                      <a:r>
                        <a:rPr lang="en-US" dirty="0" smtClean="0"/>
                        <a:t>Short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7,500</a:t>
                      </a:r>
                      <a:r>
                        <a:rPr lang="en-US" baseline="0" dirty="0" smtClean="0"/>
                        <a:t> words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71211" y="6292951"/>
            <a:ext cx="420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Word_count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6026" y="5524020"/>
            <a:ext cx="18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9195 words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5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Sub-topics left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Controversies in </a:t>
            </a:r>
            <a:r>
              <a:rPr lang="en-US" dirty="0" err="1" smtClean="0"/>
              <a:t>neurogenomics</a:t>
            </a:r>
            <a:r>
              <a:rPr lang="en-US" dirty="0" smtClean="0"/>
              <a:t> research</a:t>
            </a:r>
          </a:p>
          <a:p>
            <a:pPr lvl="1"/>
            <a:r>
              <a:rPr lang="en-US" dirty="0" smtClean="0"/>
              <a:t>Causes of autism</a:t>
            </a:r>
          </a:p>
          <a:p>
            <a:pPr lvl="1"/>
            <a:r>
              <a:rPr lang="en-US" dirty="0" smtClean="0"/>
              <a:t>Genomics based diagnosis of psychiatric disorders </a:t>
            </a:r>
          </a:p>
          <a:p>
            <a:r>
              <a:rPr lang="en-US" dirty="0" smtClean="0"/>
              <a:t>Relationship between genotypes and spectrum disorders</a:t>
            </a:r>
          </a:p>
          <a:p>
            <a:r>
              <a:rPr lang="en-US" dirty="0" smtClean="0"/>
              <a:t>Patterns of inheritance </a:t>
            </a:r>
          </a:p>
          <a:p>
            <a:pPr lvl="1"/>
            <a:r>
              <a:rPr lang="en-US" dirty="0" smtClean="0"/>
              <a:t>already covered under </a:t>
            </a:r>
            <a:r>
              <a:rPr lang="en-US" dirty="0" err="1" smtClean="0"/>
              <a:t>neurogenetics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Additional focus on non-psychiatric disorders and diseases</a:t>
            </a:r>
          </a:p>
          <a:p>
            <a:pPr lvl="1"/>
            <a:r>
              <a:rPr lang="en-US" dirty="0" smtClean="0"/>
              <a:t>Ex. GBM</a:t>
            </a:r>
          </a:p>
          <a:p>
            <a:r>
              <a:rPr lang="en-US" dirty="0" smtClean="0"/>
              <a:t>More </a:t>
            </a:r>
            <a:r>
              <a:rPr lang="en-US" dirty="0"/>
              <a:t>W</a:t>
            </a:r>
            <a:r>
              <a:rPr lang="en-US" dirty="0" smtClean="0"/>
              <a:t>ikipedia pages</a:t>
            </a:r>
          </a:p>
        </p:txBody>
      </p:sp>
    </p:spTree>
    <p:extLst>
      <p:ext uri="{BB962C8B-B14F-4D97-AF65-F5344CB8AC3E}">
        <p14:creationId xmlns:p14="http://schemas.microsoft.com/office/powerpoint/2010/main" val="50831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Neurogenomics</a:t>
            </a:r>
            <a:r>
              <a:rPr lang="en-US" dirty="0" smtClean="0"/>
              <a:t> is a </a:t>
            </a:r>
            <a:r>
              <a:rPr lang="en-US" b="1" dirty="0" smtClean="0"/>
              <a:t>vast</a:t>
            </a:r>
            <a:r>
              <a:rPr lang="en-US" dirty="0" smtClean="0"/>
              <a:t> field</a:t>
            </a:r>
          </a:p>
          <a:p>
            <a:r>
              <a:rPr lang="en-US" dirty="0" smtClean="0"/>
              <a:t>Translation of personal genomics into psychiatric disorders is </a:t>
            </a:r>
            <a:r>
              <a:rPr lang="is-IS" dirty="0" smtClean="0"/>
              <a:t>….</a:t>
            </a:r>
            <a:r>
              <a:rPr lang="en-US" dirty="0" smtClean="0"/>
              <a:t>tricky</a:t>
            </a:r>
          </a:p>
          <a:p>
            <a:r>
              <a:rPr lang="en-US" dirty="0" smtClean="0"/>
              <a:t>Wikipedia has lots of grammar Nazis – bots and humans</a:t>
            </a:r>
          </a:p>
          <a:p>
            <a:r>
              <a:rPr lang="en-US" dirty="0" smtClean="0"/>
              <a:t>Wikipedia articles are well policed</a:t>
            </a:r>
          </a:p>
          <a:p>
            <a:pPr lvl="1"/>
            <a:r>
              <a:rPr lang="en-US" dirty="0" smtClean="0"/>
              <a:t>Ergo, Wikipedia is an authentic source of information</a:t>
            </a:r>
          </a:p>
          <a:p>
            <a:r>
              <a:rPr lang="en-US" dirty="0" smtClean="0"/>
              <a:t>Writing scientific reviews is not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5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71" y="2114182"/>
            <a:ext cx="4499484" cy="4499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64" y="3507598"/>
            <a:ext cx="2847169" cy="25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3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173</TotalTime>
  <Words>268</Words>
  <Application>Microsoft Macintosh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Neurogenomics</vt:lpstr>
      <vt:lpstr>Motivation</vt:lpstr>
      <vt:lpstr>What is Neurogenomics?</vt:lpstr>
      <vt:lpstr>Houston, we are live</vt:lpstr>
      <vt:lpstr>How much did we write?</vt:lpstr>
      <vt:lpstr>How much did we write?</vt:lpstr>
      <vt:lpstr>Sub-topics left to be discussed</vt:lpstr>
      <vt:lpstr>Learning outcomes</vt:lpstr>
      <vt:lpstr>Q/A?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Neurogenomics</dc:title>
  <dc:creator>Jasleen Grewal</dc:creator>
  <cp:lastModifiedBy>Jasleen Grewal</cp:lastModifiedBy>
  <cp:revision>14</cp:revision>
  <cp:lastPrinted>2016-02-26T07:13:49Z</cp:lastPrinted>
  <dcterms:created xsi:type="dcterms:W3CDTF">2016-02-25T20:47:16Z</dcterms:created>
  <dcterms:modified xsi:type="dcterms:W3CDTF">2016-02-26T17:51:05Z</dcterms:modified>
</cp:coreProperties>
</file>