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4"/>
  </p:notesMasterIdLst>
  <p:handoutMasterIdLst>
    <p:handoutMasterId r:id="rId55"/>
  </p:handoutMasterIdLst>
  <p:sldIdLst>
    <p:sldId id="257" r:id="rId2"/>
    <p:sldId id="258" r:id="rId3"/>
    <p:sldId id="259" r:id="rId4"/>
    <p:sldId id="303" r:id="rId5"/>
    <p:sldId id="266" r:id="rId6"/>
    <p:sldId id="267" r:id="rId7"/>
    <p:sldId id="305" r:id="rId8"/>
    <p:sldId id="268" r:id="rId9"/>
    <p:sldId id="270" r:id="rId10"/>
    <p:sldId id="272" r:id="rId11"/>
    <p:sldId id="296" r:id="rId12"/>
    <p:sldId id="308" r:id="rId13"/>
    <p:sldId id="309" r:id="rId14"/>
    <p:sldId id="331" r:id="rId15"/>
    <p:sldId id="276" r:id="rId16"/>
    <p:sldId id="277" r:id="rId17"/>
    <p:sldId id="279" r:id="rId18"/>
    <p:sldId id="319" r:id="rId19"/>
    <p:sldId id="280" r:id="rId20"/>
    <p:sldId id="320" r:id="rId21"/>
    <p:sldId id="333" r:id="rId22"/>
    <p:sldId id="336" r:id="rId23"/>
    <p:sldId id="323" r:id="rId24"/>
    <p:sldId id="339" r:id="rId25"/>
    <p:sldId id="324" r:id="rId26"/>
    <p:sldId id="282" r:id="rId27"/>
    <p:sldId id="322" r:id="rId28"/>
    <p:sldId id="344" r:id="rId29"/>
    <p:sldId id="286" r:id="rId30"/>
    <p:sldId id="289" r:id="rId31"/>
    <p:sldId id="346" r:id="rId32"/>
    <p:sldId id="290" r:id="rId33"/>
    <p:sldId id="338" r:id="rId34"/>
    <p:sldId id="327" r:id="rId35"/>
    <p:sldId id="351" r:id="rId36"/>
    <p:sldId id="348" r:id="rId37"/>
    <p:sldId id="350" r:id="rId38"/>
    <p:sldId id="349" r:id="rId39"/>
    <p:sldId id="347" r:id="rId40"/>
    <p:sldId id="332" r:id="rId41"/>
    <p:sldId id="329" r:id="rId42"/>
    <p:sldId id="330" r:id="rId43"/>
    <p:sldId id="341" r:id="rId44"/>
    <p:sldId id="342" r:id="rId45"/>
    <p:sldId id="343" r:id="rId46"/>
    <p:sldId id="326" r:id="rId47"/>
    <p:sldId id="295" r:id="rId48"/>
    <p:sldId id="306" r:id="rId49"/>
    <p:sldId id="291" r:id="rId50"/>
    <p:sldId id="314" r:id="rId51"/>
    <p:sldId id="292" r:id="rId52"/>
    <p:sldId id="294" r:id="rId53"/>
  </p:sldIdLst>
  <p:sldSz cx="9144000" cy="6858000" type="screen4x3"/>
  <p:notesSz cx="6858000" cy="9144000"/>
  <p:defaultTextStyle>
    <a:defPPr>
      <a:defRPr lang="en-US"/>
    </a:defPPr>
    <a:lvl1pPr algn="l" rtl="0" fontAlgn="base">
      <a:spcBef>
        <a:spcPct val="0"/>
      </a:spcBef>
      <a:spcAft>
        <a:spcPct val="0"/>
      </a:spcAft>
      <a:defRPr sz="1400" kern="1200">
        <a:solidFill>
          <a:srgbClr val="000000"/>
        </a:solidFill>
        <a:latin typeface="Arial" charset="0"/>
        <a:ea typeface="ＭＳ Ｐゴシック" charset="0"/>
        <a:cs typeface="Arial" charset="0"/>
        <a:sym typeface="Arial" charset="0"/>
      </a:defRPr>
    </a:lvl1pPr>
    <a:lvl2pPr marL="457200" algn="l" rtl="0" fontAlgn="base">
      <a:spcBef>
        <a:spcPct val="0"/>
      </a:spcBef>
      <a:spcAft>
        <a:spcPct val="0"/>
      </a:spcAft>
      <a:defRPr sz="1400" kern="1200">
        <a:solidFill>
          <a:srgbClr val="000000"/>
        </a:solidFill>
        <a:latin typeface="Arial" charset="0"/>
        <a:ea typeface="ＭＳ Ｐゴシック" charset="0"/>
        <a:cs typeface="Arial" charset="0"/>
        <a:sym typeface="Arial" charset="0"/>
      </a:defRPr>
    </a:lvl2pPr>
    <a:lvl3pPr marL="914400" algn="l" rtl="0" fontAlgn="base">
      <a:spcBef>
        <a:spcPct val="0"/>
      </a:spcBef>
      <a:spcAft>
        <a:spcPct val="0"/>
      </a:spcAft>
      <a:defRPr sz="1400" kern="1200">
        <a:solidFill>
          <a:srgbClr val="000000"/>
        </a:solidFill>
        <a:latin typeface="Arial" charset="0"/>
        <a:ea typeface="ＭＳ Ｐゴシック" charset="0"/>
        <a:cs typeface="Arial" charset="0"/>
        <a:sym typeface="Arial" charset="0"/>
      </a:defRPr>
    </a:lvl3pPr>
    <a:lvl4pPr marL="1371600" algn="l" rtl="0" fontAlgn="base">
      <a:spcBef>
        <a:spcPct val="0"/>
      </a:spcBef>
      <a:spcAft>
        <a:spcPct val="0"/>
      </a:spcAft>
      <a:defRPr sz="1400" kern="1200">
        <a:solidFill>
          <a:srgbClr val="000000"/>
        </a:solidFill>
        <a:latin typeface="Arial" charset="0"/>
        <a:ea typeface="ＭＳ Ｐゴシック" charset="0"/>
        <a:cs typeface="Arial" charset="0"/>
        <a:sym typeface="Arial" charset="0"/>
      </a:defRPr>
    </a:lvl4pPr>
    <a:lvl5pPr marL="1828800" algn="l" rtl="0" fontAlgn="base">
      <a:spcBef>
        <a:spcPct val="0"/>
      </a:spcBef>
      <a:spcAft>
        <a:spcPct val="0"/>
      </a:spcAft>
      <a:defRPr sz="1400" kern="1200">
        <a:solidFill>
          <a:srgbClr val="000000"/>
        </a:solidFill>
        <a:latin typeface="Arial" charset="0"/>
        <a:ea typeface="ＭＳ Ｐゴシック" charset="0"/>
        <a:cs typeface="Arial" charset="0"/>
        <a:sym typeface="Arial" charset="0"/>
      </a:defRPr>
    </a:lvl5pPr>
    <a:lvl6pPr marL="2286000" algn="l" defTabSz="457200" rtl="0" eaLnBrk="1" latinLnBrk="0" hangingPunct="1">
      <a:defRPr sz="1400" kern="1200">
        <a:solidFill>
          <a:srgbClr val="000000"/>
        </a:solidFill>
        <a:latin typeface="Arial" charset="0"/>
        <a:ea typeface="ＭＳ Ｐゴシック" charset="0"/>
        <a:cs typeface="Arial" charset="0"/>
        <a:sym typeface="Arial" charset="0"/>
      </a:defRPr>
    </a:lvl6pPr>
    <a:lvl7pPr marL="2743200" algn="l" defTabSz="457200" rtl="0" eaLnBrk="1" latinLnBrk="0" hangingPunct="1">
      <a:defRPr sz="1400" kern="1200">
        <a:solidFill>
          <a:srgbClr val="000000"/>
        </a:solidFill>
        <a:latin typeface="Arial" charset="0"/>
        <a:ea typeface="ＭＳ Ｐゴシック" charset="0"/>
        <a:cs typeface="Arial" charset="0"/>
        <a:sym typeface="Arial" charset="0"/>
      </a:defRPr>
    </a:lvl7pPr>
    <a:lvl8pPr marL="3200400" algn="l" defTabSz="457200" rtl="0" eaLnBrk="1" latinLnBrk="0" hangingPunct="1">
      <a:defRPr sz="1400" kern="1200">
        <a:solidFill>
          <a:srgbClr val="000000"/>
        </a:solidFill>
        <a:latin typeface="Arial" charset="0"/>
        <a:ea typeface="ＭＳ Ｐゴシック" charset="0"/>
        <a:cs typeface="Arial" charset="0"/>
        <a:sym typeface="Arial" charset="0"/>
      </a:defRPr>
    </a:lvl8pPr>
    <a:lvl9pPr marL="3657600" algn="l" defTabSz="457200" rtl="0" eaLnBrk="1" latinLnBrk="0" hangingPunct="1">
      <a:defRPr sz="1400" kern="1200">
        <a:solidFill>
          <a:srgbClr val="000000"/>
        </a:solidFill>
        <a:latin typeface="Arial" charset="0"/>
        <a:ea typeface="ＭＳ Ｐゴシック" charset="0"/>
        <a:cs typeface="Arial" charset="0"/>
        <a:sym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B3B6A0FC-1D7D-4BFA-8165-5470051ABA8B}">
  <a:tblStyle styleId="{B3B6A0FC-1D7D-4BFA-8165-5470051ABA8B}"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0" d="100"/>
          <a:sy n="90" d="100"/>
        </p:scale>
        <p:origin x="-896"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234" name="Header Placeholder 1"/>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5235" name="Date Placeholder 2"/>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fld id="{1EC2C61C-147F-D445-8AF7-EB83EE3C231E}" type="datetimeFigureOut">
              <a:rPr lang="en-US"/>
              <a:pPr/>
              <a:t>16-01-15</a:t>
            </a:fld>
            <a:endParaRPr lang="en-US"/>
          </a:p>
        </p:txBody>
      </p:sp>
      <p:sp>
        <p:nvSpPr>
          <p:cNvPr id="95236" name="Footer Placeholder 3"/>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5237" name="Slide Number Placeholder 4"/>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3FD8E87C-D2B5-3C47-92FA-C6164465084D}" type="slidenum">
              <a:rPr lang="en-US"/>
              <a:pPr/>
              <a:t>‹#›</a:t>
            </a:fld>
            <a:endParaRPr lang="en-US"/>
          </a:p>
        </p:txBody>
      </p:sp>
    </p:spTree>
    <p:extLst>
      <p:ext uri="{BB962C8B-B14F-4D97-AF65-F5344CB8AC3E}">
        <p14:creationId xmlns:p14="http://schemas.microsoft.com/office/powerpoint/2010/main" val="33223526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Shape 3"/>
          <p:cNvSpPr txBox="1">
            <a:spLocks noGrp="1"/>
          </p:cNvSpPr>
          <p:nvPr>
            <p:ph type="hdr" idx="2"/>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t" anchorCtr="0" compatLnSpc="1">
            <a:prstTxWarp prst="textNoShape">
              <a:avLst/>
            </a:prstTxWarp>
          </a:bodyPr>
          <a:lstStyle>
            <a:lvl1pPr eaLnBrk="1" hangingPunct="1">
              <a:defRPr sz="1200">
                <a:solidFill>
                  <a:srgbClr val="000000"/>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endParaRPr lang="en-US"/>
          </a:p>
        </p:txBody>
      </p:sp>
      <p:sp>
        <p:nvSpPr>
          <p:cNvPr id="54275" name="Shape 4"/>
          <p:cNvSpPr txBox="1">
            <a:spLocks noGrp="1"/>
          </p:cNvSpPr>
          <p:nvPr>
            <p:ph type="dt" idx="10"/>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t" anchorCtr="0" compatLnSpc="1">
            <a:prstTxWarp prst="textNoShape">
              <a:avLst/>
            </a:prstTxWarp>
          </a:bodyPr>
          <a:lstStyle>
            <a:lvl1pPr algn="r" eaLnBrk="1" hangingPunct="1">
              <a:defRPr sz="1200">
                <a:solidFill>
                  <a:srgbClr val="000000"/>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endParaRPr lang="en-US"/>
          </a:p>
        </p:txBody>
      </p:sp>
      <p:sp>
        <p:nvSpPr>
          <p:cNvPr id="54276" name="Shape 5"/>
          <p:cNvSpPr>
            <a:spLocks noGrp="1" noRot="1" noChangeAspect="1"/>
          </p:cNvSpPr>
          <p:nvPr>
            <p:ph type="sldImg" idx="3"/>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 name="Shape 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pPr lvl="0"/>
            <a:endParaRPr noProof="0">
              <a:sym typeface="Calibri"/>
            </a:endParaRPr>
          </a:p>
        </p:txBody>
      </p:sp>
      <p:sp>
        <p:nvSpPr>
          <p:cNvPr id="54278" name="Shape 7"/>
          <p:cNvSpPr txBox="1">
            <a:spLocks noGrp="1"/>
          </p:cNvSpPr>
          <p:nvPr>
            <p:ph type="ftr" idx="11"/>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b" anchorCtr="0" compatLnSpc="1">
            <a:prstTxWarp prst="textNoShape">
              <a:avLst/>
            </a:prstTxWarp>
          </a:bodyPr>
          <a:lstStyle>
            <a:lvl1pPr eaLnBrk="1" hangingPunct="1">
              <a:defRPr sz="1200">
                <a:solidFill>
                  <a:srgbClr val="000000"/>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endParaRPr lang="en-US"/>
          </a:p>
        </p:txBody>
      </p:sp>
      <p:sp>
        <p:nvSpPr>
          <p:cNvPr id="54279" name="Shape 8"/>
          <p:cNvSpPr txBox="1">
            <a:spLocks noGrp="1"/>
          </p:cNvSpPr>
          <p:nvPr>
            <p:ph type="sldNum" idx="12"/>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45700" rIns="91425" bIns="45700" numCol="1" anchor="b" anchorCtr="0" compatLnSpc="1">
            <a:prstTxWarp prst="textNoShape">
              <a:avLst/>
            </a:prstTxWarp>
          </a:bodyPr>
          <a:lstStyle>
            <a:lvl1pPr algn="r" eaLnBrk="1" hangingPunct="1">
              <a:buSzPct val="25000"/>
              <a:defRPr sz="1200">
                <a:solidFill>
                  <a:srgbClr val="000000"/>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fld id="{5042FD26-0C08-6E44-B7F7-9DF64EF06CD6}" type="slidenum">
              <a:rPr lang="en-US"/>
              <a:pPr/>
              <a:t>‹#›</a:t>
            </a:fld>
            <a:endParaRPr lang="en-US"/>
          </a:p>
        </p:txBody>
      </p:sp>
    </p:spTree>
    <p:extLst>
      <p:ext uri="{BB962C8B-B14F-4D97-AF65-F5344CB8AC3E}">
        <p14:creationId xmlns:p14="http://schemas.microsoft.com/office/powerpoint/2010/main" val="2962432998"/>
      </p:ext>
    </p:extLst>
  </p:cSld>
  <p:clrMap bg1="lt1" tx1="dk1" bg2="dk2" tx2="lt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742950" indent="-285750" algn="l" defTabSz="457200" rtl="0" fontAlgn="base">
      <a:spcBef>
        <a:spcPct val="30000"/>
      </a:spcBef>
      <a:spcAft>
        <a:spcPct val="0"/>
      </a:spcAft>
      <a:defRPr sz="1200" kern="1200">
        <a:solidFill>
          <a:schemeClr val="tx1"/>
        </a:solidFill>
        <a:latin typeface="+mn-lt"/>
        <a:ea typeface="ＭＳ Ｐゴシック" charset="0"/>
        <a:cs typeface="+mn-cs"/>
      </a:defRPr>
    </a:lvl2pPr>
    <a:lvl3pPr marL="1143000" indent="-2286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600200" indent="-228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2057400" indent="-2286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5297" name="Shape 98"/>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r>
              <a:rPr lang="en-US" dirty="0" smtClean="0">
                <a:solidFill>
                  <a:srgbClr val="000000"/>
                </a:solidFill>
                <a:latin typeface="Calibri" charset="0"/>
                <a:ea typeface="ＭＳ Ｐゴシック" charset="0"/>
                <a:cs typeface="Calibri" charset="0"/>
                <a:sym typeface="Calibri" charset="0"/>
              </a:rPr>
              <a:t/>
            </a:r>
            <a:br>
              <a:rPr lang="en-US" dirty="0" smtClean="0">
                <a:solidFill>
                  <a:srgbClr val="000000"/>
                </a:solidFill>
                <a:latin typeface="Calibri" charset="0"/>
                <a:ea typeface="ＭＳ Ｐゴシック" charset="0"/>
                <a:cs typeface="Calibri" charset="0"/>
                <a:sym typeface="Calibri" charset="0"/>
              </a:rPr>
            </a:br>
            <a:endParaRPr lang="en-US" dirty="0">
              <a:solidFill>
                <a:srgbClr val="000000"/>
              </a:solidFill>
              <a:latin typeface="Calibri" charset="0"/>
              <a:ea typeface="ＭＳ Ｐゴシック" charset="0"/>
              <a:cs typeface="Calibri" charset="0"/>
              <a:sym typeface="Calibri" charset="0"/>
            </a:endParaRPr>
          </a:p>
        </p:txBody>
      </p:sp>
      <p:sp>
        <p:nvSpPr>
          <p:cNvPr id="55298" name="Shape 99"/>
          <p:cNvSpPr>
            <a:spLocks noGrp="1" noRot="1" noChangeAspect="1" noTextEdit="1"/>
          </p:cNvSpPr>
          <p:nvPr>
            <p:ph type="sldImg" idx="2"/>
          </p:nvPr>
        </p:nvSpPr>
        <p:spPr>
          <a:noFill/>
          <a:ln>
            <a:headEnd/>
            <a:tailEn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5537" name="Shape 223"/>
          <p:cNvSpPr>
            <a:spLocks noGrp="1" noRot="1" noChangeAspect="1" noTextEdit="1"/>
          </p:cNvSpPr>
          <p:nvPr>
            <p:ph type="sldImg" idx="2"/>
          </p:nvPr>
        </p:nvSpPr>
        <p:spPr>
          <a:noFill/>
        </p:spPr>
      </p:sp>
      <p:sp>
        <p:nvSpPr>
          <p:cNvPr id="65538" name="Shape 224"/>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00" bIns="45700" numCol="1" compatLnSpc="1">
            <a:prstTxWarp prst="textNoShape">
              <a:avLst/>
            </a:prstTxWarp>
          </a:bodyPr>
          <a:lstStyle/>
          <a:p>
            <a:pPr>
              <a:spcBef>
                <a:spcPct val="0"/>
              </a:spcBef>
              <a:buSzPct val="25000"/>
            </a:pPr>
            <a:r>
              <a:rPr lang="en-US" sz="1200" b="0" i="0" u="none" strike="noStrike" kern="1200" cap="none" dirty="0" smtClean="0">
                <a:solidFill>
                  <a:schemeClr val="dk1"/>
                </a:solidFill>
                <a:latin typeface="Calibri"/>
                <a:ea typeface="Calibri"/>
                <a:cs typeface="Calibri"/>
                <a:sym typeface="Calibri"/>
              </a:rPr>
              <a:t>To put the divergence of the </a:t>
            </a:r>
            <a:r>
              <a:rPr lang="en-US" sz="1200" b="0" i="0" u="none" strike="noStrike" kern="1200" cap="none" dirty="0" err="1" smtClean="0">
                <a:solidFill>
                  <a:schemeClr val="dk1"/>
                </a:solidFill>
                <a:latin typeface="Calibri"/>
                <a:ea typeface="Calibri"/>
                <a:cs typeface="Calibri"/>
                <a:sym typeface="Calibri"/>
              </a:rPr>
              <a:t>Neandertal</a:t>
            </a:r>
            <a:r>
              <a:rPr lang="en-US" sz="1200" b="0" i="0" u="none" strike="noStrike" kern="1200" cap="none" dirty="0" smtClean="0">
                <a:solidFill>
                  <a:schemeClr val="dk1"/>
                </a:solidFill>
                <a:latin typeface="Calibri"/>
                <a:ea typeface="Calibri"/>
                <a:cs typeface="Calibri"/>
                <a:sym typeface="Calibri"/>
              </a:rPr>
              <a:t> genomes into perspective with regard to present-day humans, we sequenced the genomes of one San from Southern Africa, one Yoruba from West Africa, one Papua New Guinean, one Han Chinese, and one French from Western Europe to 4- to 6-fold coverage on the </a:t>
            </a:r>
            <a:r>
              <a:rPr lang="en-US" sz="1200" b="0" i="0" u="none" strike="noStrike" kern="1200" cap="none" dirty="0" err="1" smtClean="0">
                <a:solidFill>
                  <a:schemeClr val="dk1"/>
                </a:solidFill>
                <a:latin typeface="Calibri"/>
                <a:ea typeface="Calibri"/>
                <a:cs typeface="Calibri"/>
                <a:sym typeface="Calibri"/>
              </a:rPr>
              <a:t>Illumina</a:t>
            </a:r>
            <a:r>
              <a:rPr lang="en-US" sz="1200" b="0" i="0" u="none" strike="noStrike" kern="1200" cap="none" dirty="0" smtClean="0">
                <a:solidFill>
                  <a:schemeClr val="dk1"/>
                </a:solidFill>
                <a:latin typeface="Calibri"/>
                <a:ea typeface="Calibri"/>
                <a:cs typeface="Calibri"/>
                <a:sym typeface="Calibri"/>
              </a:rPr>
              <a:t> GAII platform (SOM Text 9). These sequences were aligned to the chimpanzee and human reference genomes and analyzed using a similar approach to that used for the </a:t>
            </a:r>
            <a:r>
              <a:rPr lang="en-US" sz="1200" b="0" i="0" u="none" strike="noStrike" kern="1200" cap="none" dirty="0" err="1" smtClean="0">
                <a:solidFill>
                  <a:schemeClr val="dk1"/>
                </a:solidFill>
                <a:latin typeface="Calibri"/>
                <a:ea typeface="Calibri"/>
                <a:cs typeface="Calibri"/>
                <a:sym typeface="Calibri"/>
              </a:rPr>
              <a:t>Neandertal</a:t>
            </a:r>
            <a:r>
              <a:rPr lang="en-US" sz="1200" b="0" i="0" u="none" strike="noStrike" kern="1200" cap="none" dirty="0" smtClean="0">
                <a:solidFill>
                  <a:schemeClr val="dk1"/>
                </a:solidFill>
                <a:latin typeface="Calibri"/>
                <a:ea typeface="Calibri"/>
                <a:cs typeface="Calibri"/>
                <a:sym typeface="Calibri"/>
              </a:rPr>
              <a:t> data. Autosomal DNA sequences of these individuals diverged 8.2 to 10.3% back along the lineage leading to the human reference genome, considerably less than the 12.7% seen in </a:t>
            </a:r>
            <a:r>
              <a:rPr lang="en-US" sz="1200" b="0" i="0" u="none" strike="noStrike" kern="1200" cap="none" dirty="0" err="1" smtClean="0">
                <a:solidFill>
                  <a:schemeClr val="dk1"/>
                </a:solidFill>
                <a:latin typeface="Calibri"/>
                <a:ea typeface="Calibri"/>
                <a:cs typeface="Calibri"/>
                <a:sym typeface="Calibri"/>
              </a:rPr>
              <a:t>Neandertals</a:t>
            </a:r>
            <a:r>
              <a:rPr lang="en-US" sz="1200" b="0" i="0" u="none" strike="noStrike" kern="1200" cap="none" dirty="0" smtClean="0">
                <a:solidFill>
                  <a:schemeClr val="dk1"/>
                </a:solidFill>
                <a:latin typeface="Calibri"/>
                <a:ea typeface="Calibri"/>
                <a:cs typeface="Calibri"/>
                <a:sym typeface="Calibri"/>
              </a:rPr>
              <a:t> (SOM Text 10).</a:t>
            </a:r>
            <a:endParaRPr lang="en-US" u="sng" dirty="0">
              <a:solidFill>
                <a:srgbClr val="000000"/>
              </a:solidFill>
              <a:latin typeface="Calibri" charset="0"/>
              <a:ea typeface="ＭＳ Ｐゴシック" charset="0"/>
              <a:cs typeface="Calibri" charset="0"/>
              <a:sym typeface="Calibri" charset="0"/>
            </a:endParaRPr>
          </a:p>
        </p:txBody>
      </p:sp>
      <p:sp>
        <p:nvSpPr>
          <p:cNvPr id="65539" name="Shape 225"/>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fld id="{A9C558E4-A3F3-114A-8E5C-FC93D4534471}" type="slidenum">
              <a:rPr lang="en-US" sz="1200">
                <a:latin typeface="Calibri" charset="0"/>
                <a:cs typeface="Calibri" charset="0"/>
                <a:sym typeface="Calibri" charset="0"/>
              </a:rPr>
              <a:pPr eaLnBrk="1" hangingPunct="1"/>
              <a:t>10</a:t>
            </a:fld>
            <a:endParaRPr lang="en-US" sz="1200">
              <a:latin typeface="Calibri" charset="0"/>
              <a:cs typeface="Calibri" charset="0"/>
              <a:sym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6561" name="Shape 148"/>
          <p:cNvSpPr>
            <a:spLocks noGrp="1" noRot="1" noChangeAspect="1" noTextEdit="1"/>
          </p:cNvSpPr>
          <p:nvPr>
            <p:ph type="sldImg" idx="2"/>
          </p:nvPr>
        </p:nvSpPr>
        <p:spPr>
          <a:noFill/>
          <a:ln>
            <a:headEnd/>
            <a:tailEnd/>
          </a:ln>
        </p:spPr>
      </p:sp>
      <p:sp>
        <p:nvSpPr>
          <p:cNvPr id="66562" name="Shape 149"/>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r>
              <a:rPr lang="en-US">
                <a:solidFill>
                  <a:srgbClr val="000000"/>
                </a:solidFill>
                <a:latin typeface="Calibri" charset="0"/>
                <a:ea typeface="ＭＳ Ｐゴシック" charset="0"/>
                <a:cs typeface="Calibri" charset="0"/>
                <a:sym typeface="Calibri" charset="0"/>
              </a:rPr>
              <a:t>Only 0.001% of DNA sequences determined from typical well-preserved Neanderthal specimens are derived from mtDNA</a:t>
            </a:r>
          </a:p>
        </p:txBody>
      </p:sp>
      <p:sp>
        <p:nvSpPr>
          <p:cNvPr id="66563" name="Shape 150"/>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Clr>
                <a:srgbClr val="000000"/>
              </a:buClr>
              <a:buFont typeface="Arial" charset="0"/>
              <a:buNone/>
            </a:pPr>
            <a:fld id="{8A76FD07-9777-0D46-8C62-A55998FFBAB8}" type="slidenum">
              <a:rPr lang="en-US"/>
              <a:pPr algn="l" eaLnBrk="1" hangingPunct="1">
                <a:buClr>
                  <a:srgbClr val="000000"/>
                </a:buClr>
                <a:buFont typeface="Arial" charset="0"/>
                <a:buNone/>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7585" name="Shape 148"/>
          <p:cNvSpPr>
            <a:spLocks noGrp="1" noRot="1" noChangeAspect="1" noTextEdit="1"/>
          </p:cNvSpPr>
          <p:nvPr>
            <p:ph type="sldImg" idx="2"/>
          </p:nvPr>
        </p:nvSpPr>
        <p:spPr>
          <a:noFill/>
          <a:ln>
            <a:headEnd/>
            <a:tailEnd/>
          </a:ln>
        </p:spPr>
      </p:sp>
      <p:sp>
        <p:nvSpPr>
          <p:cNvPr id="67586" name="Shape 149"/>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r>
              <a:rPr lang="en-US">
                <a:solidFill>
                  <a:srgbClr val="000000"/>
                </a:solidFill>
                <a:latin typeface="Calibri" charset="0"/>
                <a:ea typeface="ＭＳ Ｐゴシック" charset="0"/>
                <a:cs typeface="Calibri" charset="0"/>
                <a:sym typeface="Calibri" charset="0"/>
              </a:rPr>
              <a:t>Only 0.001% of DNA sequences determined from typical well-preserved Neanderthal specimens are derived from mtDNA</a:t>
            </a:r>
          </a:p>
        </p:txBody>
      </p:sp>
      <p:sp>
        <p:nvSpPr>
          <p:cNvPr id="67587" name="Shape 150"/>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Clr>
                <a:srgbClr val="000000"/>
              </a:buClr>
              <a:buFont typeface="Arial" charset="0"/>
              <a:buNone/>
            </a:pPr>
            <a:fld id="{EE5466CF-67C7-8644-B6BB-125960CEF997}" type="slidenum">
              <a:rPr lang="en-US"/>
              <a:pPr algn="l" eaLnBrk="1" hangingPunct="1">
                <a:buClr>
                  <a:srgbClr val="000000"/>
                </a:buClr>
                <a:buFont typeface="Arial" charset="0"/>
                <a:buNone/>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8609" name="Shape 148"/>
          <p:cNvSpPr>
            <a:spLocks noGrp="1" noRot="1" noChangeAspect="1" noTextEdit="1"/>
          </p:cNvSpPr>
          <p:nvPr>
            <p:ph type="sldImg" idx="2"/>
          </p:nvPr>
        </p:nvSpPr>
        <p:spPr>
          <a:noFill/>
          <a:ln>
            <a:headEnd/>
            <a:tailEnd/>
          </a:ln>
        </p:spPr>
      </p:sp>
      <p:sp>
        <p:nvSpPr>
          <p:cNvPr id="68610" name="Shape 149"/>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r>
              <a:rPr lang="en-US">
                <a:solidFill>
                  <a:srgbClr val="000000"/>
                </a:solidFill>
                <a:latin typeface="Calibri" charset="0"/>
                <a:ea typeface="ＭＳ Ｐゴシック" charset="0"/>
                <a:cs typeface="Calibri" charset="0"/>
                <a:sym typeface="Calibri" charset="0"/>
              </a:rPr>
              <a:t>MrBayes was then run with default MCMC parameters with the above substitution model for 5,000,000 generations sampling every 1000 generations with a burn-in of 1,000,000 generations. </a:t>
            </a:r>
          </a:p>
        </p:txBody>
      </p:sp>
      <p:sp>
        <p:nvSpPr>
          <p:cNvPr id="68611" name="Shape 150"/>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Clr>
                <a:srgbClr val="000000"/>
              </a:buClr>
              <a:buFont typeface="Arial" charset="0"/>
              <a:buNone/>
            </a:pPr>
            <a:fld id="{3B2F6F5C-6891-9647-B4F8-1D03EA65E04B}" type="slidenum">
              <a:rPr lang="en-US"/>
              <a:pPr algn="l" eaLnBrk="1" hangingPunct="1">
                <a:buClr>
                  <a:srgbClr val="000000"/>
                </a:buClr>
                <a:buFont typeface="Arial" charset="0"/>
                <a:buNone/>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8609" name="Shape 148"/>
          <p:cNvSpPr>
            <a:spLocks noGrp="1" noRot="1" noChangeAspect="1" noTextEdit="1"/>
          </p:cNvSpPr>
          <p:nvPr>
            <p:ph type="sldImg" idx="2"/>
          </p:nvPr>
        </p:nvSpPr>
        <p:spPr>
          <a:noFill/>
          <a:ln>
            <a:headEnd/>
            <a:tailEnd/>
          </a:ln>
        </p:spPr>
      </p:sp>
      <p:sp>
        <p:nvSpPr>
          <p:cNvPr id="68610" name="Shape 149"/>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r>
              <a:rPr lang="en-US">
                <a:solidFill>
                  <a:srgbClr val="000000"/>
                </a:solidFill>
                <a:latin typeface="Calibri" charset="0"/>
                <a:ea typeface="ＭＳ Ｐゴシック" charset="0"/>
                <a:cs typeface="Calibri" charset="0"/>
                <a:sym typeface="Calibri" charset="0"/>
              </a:rPr>
              <a:t>MrBayes was then run with default MCMC parameters with the above substitution model for 5,000,000 generations sampling every 1000 generations with a burn-in of 1,000,000 generations. </a:t>
            </a:r>
          </a:p>
        </p:txBody>
      </p:sp>
      <p:sp>
        <p:nvSpPr>
          <p:cNvPr id="68611" name="Shape 150"/>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Clr>
                <a:srgbClr val="000000"/>
              </a:buClr>
              <a:buFont typeface="Arial" charset="0"/>
              <a:buNone/>
            </a:pPr>
            <a:fld id="{3B2F6F5C-6891-9647-B4F8-1D03EA65E04B}" type="slidenum">
              <a:rPr lang="en-US"/>
              <a:pPr algn="l" eaLnBrk="1" hangingPunct="1">
                <a:buClr>
                  <a:srgbClr val="000000"/>
                </a:buClr>
                <a:buFont typeface="Arial" charset="0"/>
                <a:buNone/>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0657" name="Shape 256"/>
          <p:cNvSpPr>
            <a:spLocks noGrp="1" noRot="1" noChangeAspect="1" noTextEdit="1"/>
          </p:cNvSpPr>
          <p:nvPr>
            <p:ph type="sldImg" idx="2"/>
          </p:nvPr>
        </p:nvSpPr>
        <p:spPr>
          <a:noFill/>
          <a:ln>
            <a:headEnd/>
            <a:tailEnd/>
          </a:ln>
        </p:spPr>
      </p:sp>
      <p:sp>
        <p:nvSpPr>
          <p:cNvPr id="70658" name="Shape 257"/>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70659" name="Shape 258"/>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Clr>
                <a:srgbClr val="000000"/>
              </a:buClr>
              <a:buFont typeface="Arial" charset="0"/>
              <a:buNone/>
            </a:pPr>
            <a:fld id="{937F8F8C-EE87-4240-AC02-FB25E623306F}" type="slidenum">
              <a:rPr lang="en-US"/>
              <a:pPr algn="l" eaLnBrk="1" hangingPunct="1">
                <a:buClr>
                  <a:srgbClr val="000000"/>
                </a:buClr>
                <a:buFont typeface="Arial" charset="0"/>
                <a:buNone/>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3729" name="Shape 264"/>
          <p:cNvSpPr>
            <a:spLocks noGrp="1" noRot="1" noChangeAspect="1" noTextEdit="1"/>
          </p:cNvSpPr>
          <p:nvPr>
            <p:ph type="sldImg" idx="2"/>
          </p:nvPr>
        </p:nvSpPr>
        <p:spPr>
          <a:noFill/>
          <a:ln>
            <a:headEnd/>
            <a:tailEnd/>
          </a:ln>
        </p:spPr>
      </p:sp>
      <p:sp>
        <p:nvSpPr>
          <p:cNvPr id="73730" name="Shape 265"/>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73731" name="Shape 266"/>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Clr>
                <a:srgbClr val="000000"/>
              </a:buClr>
              <a:buFont typeface="Arial" charset="0"/>
              <a:buNone/>
            </a:pPr>
            <a:fld id="{DFB14E59-0FA5-0E47-B106-23C548A700D2}" type="slidenum">
              <a:rPr lang="en-US"/>
              <a:pPr algn="l" eaLnBrk="1" hangingPunct="1">
                <a:buClr>
                  <a:srgbClr val="000000"/>
                </a:buClr>
                <a:buFont typeface="Arial" charset="0"/>
                <a:buNone/>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5777" name="Shape 280"/>
          <p:cNvSpPr>
            <a:spLocks noGrp="1" noRot="1" noChangeAspect="1" noTextEdit="1"/>
          </p:cNvSpPr>
          <p:nvPr>
            <p:ph type="sldImg" idx="2"/>
          </p:nvPr>
        </p:nvSpPr>
        <p:spPr>
          <a:noFill/>
          <a:ln>
            <a:headEnd/>
            <a:tailEnd/>
          </a:ln>
        </p:spPr>
      </p:sp>
      <p:sp>
        <p:nvSpPr>
          <p:cNvPr id="75778" name="Shape 28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75779" name="Shape 282"/>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SzTx/>
            </a:pPr>
            <a:fld id="{7BC14A21-CA5C-9649-B9A5-A42F195C2D54}" type="slidenum">
              <a:rPr lang="en-US"/>
              <a:pPr algn="l" eaLnBrk="1" hangingPunct="1">
                <a:buSzTx/>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6801" name="Shape 288"/>
          <p:cNvSpPr>
            <a:spLocks noGrp="1" noRot="1" noChangeAspect="1" noTextEdit="1"/>
          </p:cNvSpPr>
          <p:nvPr>
            <p:ph type="sldImg" idx="2"/>
          </p:nvPr>
        </p:nvSpPr>
        <p:spPr>
          <a:noFill/>
          <a:ln>
            <a:headEnd/>
            <a:tailEnd/>
          </a:ln>
        </p:spPr>
      </p:sp>
      <p:sp>
        <p:nvSpPr>
          <p:cNvPr id="76802" name="Shape 289"/>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76803" name="Shape 290"/>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Clr>
                <a:srgbClr val="000000"/>
              </a:buClr>
              <a:buFont typeface="Arial" charset="0"/>
              <a:buNone/>
            </a:pPr>
            <a:fld id="{19727F38-83AA-7F4A-A346-2B2DB01D7C34}" type="slidenum">
              <a:rPr lang="en-US"/>
              <a:pPr algn="l" eaLnBrk="1" hangingPunct="1">
                <a:buClr>
                  <a:srgbClr val="000000"/>
                </a:buClr>
                <a:buFont typeface="Arial" charset="0"/>
                <a:buNone/>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6801" name="Shape 288"/>
          <p:cNvSpPr>
            <a:spLocks noGrp="1" noRot="1" noChangeAspect="1" noTextEdit="1"/>
          </p:cNvSpPr>
          <p:nvPr>
            <p:ph type="sldImg" idx="2"/>
          </p:nvPr>
        </p:nvSpPr>
        <p:spPr>
          <a:noFill/>
          <a:ln>
            <a:headEnd/>
            <a:tailEnd/>
          </a:ln>
        </p:spPr>
      </p:sp>
      <p:sp>
        <p:nvSpPr>
          <p:cNvPr id="76802" name="Shape 289"/>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76803" name="Shape 290"/>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Clr>
                <a:srgbClr val="000000"/>
              </a:buClr>
              <a:buFont typeface="Arial" charset="0"/>
              <a:buNone/>
            </a:pPr>
            <a:fld id="{19727F38-83AA-7F4A-A346-2B2DB01D7C34}" type="slidenum">
              <a:rPr lang="en-US"/>
              <a:pPr algn="l" eaLnBrk="1" hangingPunct="1">
                <a:buClr>
                  <a:srgbClr val="000000"/>
                </a:buClr>
                <a:buFont typeface="Arial" charset="0"/>
                <a:buNone/>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6321" name="Shape 105"/>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56322" name="Shape 106"/>
          <p:cNvSpPr>
            <a:spLocks noGrp="1" noRot="1" noChangeAspect="1" noTextEdit="1"/>
          </p:cNvSpPr>
          <p:nvPr>
            <p:ph type="sldImg" idx="2"/>
          </p:nvPr>
        </p:nvSpPr>
        <p:spPr>
          <a:noFill/>
          <a:ln>
            <a:headEnd/>
            <a:tailEn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6801" name="Shape 288"/>
          <p:cNvSpPr>
            <a:spLocks noGrp="1" noRot="1" noChangeAspect="1" noTextEdit="1"/>
          </p:cNvSpPr>
          <p:nvPr>
            <p:ph type="sldImg" idx="2"/>
          </p:nvPr>
        </p:nvSpPr>
        <p:spPr>
          <a:noFill/>
          <a:ln>
            <a:headEnd/>
            <a:tailEnd/>
          </a:ln>
        </p:spPr>
      </p:sp>
      <p:sp>
        <p:nvSpPr>
          <p:cNvPr id="76802" name="Shape 289"/>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76803" name="Shape 290"/>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Clr>
                <a:srgbClr val="000000"/>
              </a:buClr>
              <a:buFont typeface="Arial" charset="0"/>
              <a:buNone/>
            </a:pPr>
            <a:fld id="{19727F38-83AA-7F4A-A346-2B2DB01D7C34}" type="slidenum">
              <a:rPr lang="en-US"/>
              <a:pPr algn="l" eaLnBrk="1" hangingPunct="1">
                <a:buClr>
                  <a:srgbClr val="000000"/>
                </a:buClr>
                <a:buFont typeface="Arial" charset="0"/>
                <a:buNone/>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8849" name="Shape 304"/>
          <p:cNvSpPr>
            <a:spLocks noGrp="1" noRot="1" noChangeAspect="1" noTextEdit="1"/>
          </p:cNvSpPr>
          <p:nvPr>
            <p:ph type="sldImg" idx="2"/>
          </p:nvPr>
        </p:nvSpPr>
        <p:spPr>
          <a:noFill/>
          <a:ln>
            <a:headEnd/>
            <a:tailEnd/>
          </a:ln>
        </p:spPr>
      </p:sp>
      <p:sp>
        <p:nvSpPr>
          <p:cNvPr id="78850" name="Shape 305"/>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78851" name="Shape 306"/>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Clr>
                <a:srgbClr val="000000"/>
              </a:buClr>
              <a:buFont typeface="Arial" charset="0"/>
              <a:buNone/>
            </a:pPr>
            <a:fld id="{31BF5FB1-2F99-D542-853A-9FF84A4B727E}" type="slidenum">
              <a:rPr lang="en-US"/>
              <a:pPr algn="l" eaLnBrk="1" hangingPunct="1">
                <a:buClr>
                  <a:srgbClr val="000000"/>
                </a:buClr>
                <a:buFont typeface="Arial" charset="0"/>
                <a:buNone/>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9873" name="Shape 304"/>
          <p:cNvSpPr>
            <a:spLocks noGrp="1" noRot="1" noChangeAspect="1" noTextEdit="1"/>
          </p:cNvSpPr>
          <p:nvPr>
            <p:ph type="sldImg" idx="2"/>
          </p:nvPr>
        </p:nvSpPr>
        <p:spPr>
          <a:noFill/>
          <a:ln>
            <a:headEnd/>
            <a:tailEnd/>
          </a:ln>
        </p:spPr>
      </p:sp>
      <p:sp>
        <p:nvSpPr>
          <p:cNvPr id="79874" name="Shape 305"/>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79875" name="Shape 306"/>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Clr>
                <a:srgbClr val="000000"/>
              </a:buClr>
              <a:buFont typeface="Arial" charset="0"/>
              <a:buNone/>
            </a:pPr>
            <a:fld id="{24A76CCC-CDE4-6C41-8D3A-8DE9AEB268D1}" type="slidenum">
              <a:rPr lang="en-US"/>
              <a:pPr algn="l" eaLnBrk="1" hangingPunct="1">
                <a:buClr>
                  <a:srgbClr val="000000"/>
                </a:buClr>
                <a:buFont typeface="Arial" charset="0"/>
                <a:buNone/>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9873" name="Shape 304"/>
          <p:cNvSpPr>
            <a:spLocks noGrp="1" noRot="1" noChangeAspect="1" noTextEdit="1"/>
          </p:cNvSpPr>
          <p:nvPr>
            <p:ph type="sldImg" idx="2"/>
          </p:nvPr>
        </p:nvSpPr>
        <p:spPr>
          <a:noFill/>
          <a:ln>
            <a:headEnd/>
            <a:tailEnd/>
          </a:ln>
        </p:spPr>
      </p:sp>
      <p:sp>
        <p:nvSpPr>
          <p:cNvPr id="79874" name="Shape 305"/>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79875" name="Shape 306"/>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Clr>
                <a:srgbClr val="000000"/>
              </a:buClr>
              <a:buFont typeface="Arial" charset="0"/>
              <a:buNone/>
            </a:pPr>
            <a:fld id="{24A76CCC-CDE4-6C41-8D3A-8DE9AEB268D1}" type="slidenum">
              <a:rPr lang="en-US"/>
              <a:pPr algn="l" eaLnBrk="1" hangingPunct="1">
                <a:buClr>
                  <a:srgbClr val="000000"/>
                </a:buClr>
                <a:buFont typeface="Arial" charset="0"/>
                <a:buNone/>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0897" name="Shape 304"/>
          <p:cNvSpPr>
            <a:spLocks noGrp="1" noRot="1" noChangeAspect="1" noTextEdit="1"/>
          </p:cNvSpPr>
          <p:nvPr>
            <p:ph type="sldImg" idx="2"/>
          </p:nvPr>
        </p:nvSpPr>
        <p:spPr>
          <a:noFill/>
          <a:ln>
            <a:headEnd/>
            <a:tailEnd/>
          </a:ln>
        </p:spPr>
      </p:sp>
      <p:sp>
        <p:nvSpPr>
          <p:cNvPr id="80898" name="Shape 305"/>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80899" name="Shape 306"/>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Clr>
                <a:srgbClr val="000000"/>
              </a:buClr>
              <a:buFont typeface="Arial" charset="0"/>
              <a:buNone/>
            </a:pPr>
            <a:fld id="{07552E28-9640-F847-80CE-8CC897C7BFF3}" type="slidenum">
              <a:rPr lang="en-US"/>
              <a:pPr algn="l" eaLnBrk="1" hangingPunct="1">
                <a:buClr>
                  <a:srgbClr val="000000"/>
                </a:buClr>
                <a:buFont typeface="Arial" charset="0"/>
                <a:buNone/>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1921" name="Shape 304"/>
          <p:cNvSpPr>
            <a:spLocks noGrp="1" noRot="1" noChangeAspect="1" noTextEdit="1"/>
          </p:cNvSpPr>
          <p:nvPr>
            <p:ph type="sldImg" idx="2"/>
          </p:nvPr>
        </p:nvSpPr>
        <p:spPr>
          <a:noFill/>
          <a:ln>
            <a:headEnd/>
            <a:tailEnd/>
          </a:ln>
        </p:spPr>
      </p:sp>
      <p:sp>
        <p:nvSpPr>
          <p:cNvPr id="81922" name="Shape 305"/>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81923" name="Shape 306"/>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Clr>
                <a:srgbClr val="000000"/>
              </a:buClr>
              <a:buFont typeface="Arial" charset="0"/>
              <a:buNone/>
            </a:pPr>
            <a:fld id="{B1724AAA-4B2D-684D-ABAC-E76A12A3F7EB}" type="slidenum">
              <a:rPr lang="en-US"/>
              <a:pPr algn="l" eaLnBrk="1" hangingPunct="1">
                <a:buClr>
                  <a:srgbClr val="000000"/>
                </a:buClr>
                <a:buFont typeface="Arial" charset="0"/>
                <a:buNone/>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0897" name="Shape 304"/>
          <p:cNvSpPr>
            <a:spLocks noGrp="1" noRot="1" noChangeAspect="1" noTextEdit="1"/>
          </p:cNvSpPr>
          <p:nvPr>
            <p:ph type="sldImg" idx="2"/>
          </p:nvPr>
        </p:nvSpPr>
        <p:spPr>
          <a:noFill/>
          <a:ln>
            <a:headEnd/>
            <a:tailEnd/>
          </a:ln>
        </p:spPr>
      </p:sp>
      <p:sp>
        <p:nvSpPr>
          <p:cNvPr id="80898" name="Shape 305"/>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80899" name="Shape 306"/>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Clr>
                <a:srgbClr val="000000"/>
              </a:buClr>
              <a:buFont typeface="Arial" charset="0"/>
              <a:buNone/>
            </a:pPr>
            <a:fld id="{07552E28-9640-F847-80CE-8CC897C7BFF3}" type="slidenum">
              <a:rPr lang="en-US"/>
              <a:pPr algn="l" eaLnBrk="1" hangingPunct="1">
                <a:buClr>
                  <a:srgbClr val="000000"/>
                </a:buClr>
                <a:buFont typeface="Arial" charset="0"/>
                <a:buNone/>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2945" name="Shape 336"/>
          <p:cNvSpPr>
            <a:spLocks noGrp="1" noRot="1" noChangeAspect="1" noTextEdit="1"/>
          </p:cNvSpPr>
          <p:nvPr>
            <p:ph type="sldImg" idx="2"/>
          </p:nvPr>
        </p:nvSpPr>
        <p:spPr>
          <a:noFill/>
          <a:ln>
            <a:headEnd/>
            <a:tailEnd/>
          </a:ln>
        </p:spPr>
      </p:sp>
      <p:sp>
        <p:nvSpPr>
          <p:cNvPr id="82946" name="Shape 337"/>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82947" name="Shape 338"/>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Clr>
                <a:srgbClr val="000000"/>
              </a:buClr>
              <a:buFont typeface="Arial" charset="0"/>
              <a:buNone/>
            </a:pPr>
            <a:fld id="{2AD6975F-63F7-4D43-87D9-B5DDE316D83D}" type="slidenum">
              <a:rPr lang="en-US"/>
              <a:pPr algn="l" eaLnBrk="1" hangingPunct="1">
                <a:buClr>
                  <a:srgbClr val="000000"/>
                </a:buClr>
                <a:buFont typeface="Arial" charset="0"/>
                <a:buNone/>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3969" name="Shape 360"/>
          <p:cNvSpPr>
            <a:spLocks noGrp="1" noRot="1" noChangeAspect="1" noTextEdit="1"/>
          </p:cNvSpPr>
          <p:nvPr>
            <p:ph type="sldImg" idx="2"/>
          </p:nvPr>
        </p:nvSpPr>
        <p:spPr>
          <a:noFill/>
          <a:ln>
            <a:headEnd/>
            <a:tailEnd/>
          </a:ln>
        </p:spPr>
      </p:sp>
      <p:sp>
        <p:nvSpPr>
          <p:cNvPr id="83970" name="Shape 36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83971" name="Shape 362"/>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Clr>
                <a:srgbClr val="000000"/>
              </a:buClr>
              <a:buFont typeface="Arial" charset="0"/>
              <a:buNone/>
            </a:pPr>
            <a:fld id="{C913D530-6033-734D-8C77-22AF92441F0B}" type="slidenum">
              <a:rPr lang="en-US"/>
              <a:pPr algn="l" eaLnBrk="1" hangingPunct="1">
                <a:buClr>
                  <a:srgbClr val="000000"/>
                </a:buClr>
                <a:buFont typeface="Arial" charset="0"/>
                <a:buNone/>
              </a:pPr>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6017" name="Shape 122"/>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86018" name="Shape 123"/>
          <p:cNvSpPr>
            <a:spLocks noGrp="1" noRot="1" noChangeAspect="1" noTextEdit="1"/>
          </p:cNvSpPr>
          <p:nvPr>
            <p:ph type="sldImg" idx="2"/>
          </p:nvPr>
        </p:nvSpPr>
        <p:spPr>
          <a:noFill/>
          <a:ln>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7345" name="Shape 114"/>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57346" name="Shape 115"/>
          <p:cNvSpPr>
            <a:spLocks noGrp="1" noRot="1" noChangeAspect="1" noTextEdit="1"/>
          </p:cNvSpPr>
          <p:nvPr>
            <p:ph type="sldImg" idx="2"/>
          </p:nvPr>
        </p:nvSpPr>
        <p:spPr>
          <a:noFill/>
          <a:ln>
            <a:headEnd/>
            <a:tailEnd/>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4993" name="Shape 368"/>
          <p:cNvSpPr>
            <a:spLocks noGrp="1" noRot="1" noChangeAspect="1" noTextEdit="1"/>
          </p:cNvSpPr>
          <p:nvPr>
            <p:ph type="sldImg" idx="2"/>
          </p:nvPr>
        </p:nvSpPr>
        <p:spPr>
          <a:noFill/>
          <a:ln>
            <a:headEnd/>
            <a:tailEnd/>
          </a:ln>
        </p:spPr>
      </p:sp>
      <p:sp>
        <p:nvSpPr>
          <p:cNvPr id="84994" name="Shape 369"/>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84995" name="Shape 370"/>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Clr>
                <a:srgbClr val="000000"/>
              </a:buClr>
              <a:buFont typeface="Arial" charset="0"/>
              <a:buNone/>
            </a:pPr>
            <a:fld id="{5DE86B31-D67D-C848-A448-9423A13E8DD1}" type="slidenum">
              <a:rPr lang="en-US"/>
              <a:pPr algn="l" eaLnBrk="1" hangingPunct="1">
                <a:buClr>
                  <a:srgbClr val="000000"/>
                </a:buClr>
                <a:buFont typeface="Arial" charset="0"/>
                <a:buNone/>
              </a:pPr>
              <a:t>32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2465" name="Shape 166"/>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r>
              <a:rPr lang="en-US" dirty="0" err="1" smtClean="0">
                <a:solidFill>
                  <a:srgbClr val="000000"/>
                </a:solidFill>
                <a:latin typeface="Calibri" charset="0"/>
                <a:ea typeface="ＭＳ Ｐゴシック" charset="0"/>
                <a:cs typeface="Calibri" charset="0"/>
                <a:sym typeface="Calibri" charset="0"/>
              </a:rPr>
              <a:t>Vindija</a:t>
            </a:r>
            <a:r>
              <a:rPr lang="en-US" dirty="0" smtClean="0">
                <a:solidFill>
                  <a:srgbClr val="000000"/>
                </a:solidFill>
                <a:latin typeface="Calibri" charset="0"/>
                <a:ea typeface="ＭＳ Ｐゴシック" charset="0"/>
                <a:cs typeface="Calibri" charset="0"/>
                <a:sym typeface="Calibri" charset="0"/>
              </a:rPr>
              <a:t> draft genome did not correct for deamination rates. </a:t>
            </a:r>
            <a:r>
              <a:rPr lang="en-US" dirty="0" err="1" smtClean="0">
                <a:solidFill>
                  <a:srgbClr val="000000"/>
                </a:solidFill>
                <a:latin typeface="Calibri" charset="0"/>
                <a:ea typeface="ＭＳ Ｐゴシック" charset="0"/>
                <a:cs typeface="Calibri" charset="0"/>
                <a:sym typeface="Calibri" charset="0"/>
              </a:rPr>
              <a:t>Denisovan</a:t>
            </a:r>
            <a:r>
              <a:rPr lang="en-US" baseline="0" dirty="0" smtClean="0">
                <a:solidFill>
                  <a:srgbClr val="000000"/>
                </a:solidFill>
                <a:latin typeface="Calibri" charset="0"/>
                <a:ea typeface="ＭＳ Ｐゴシック" charset="0"/>
                <a:cs typeface="Calibri" charset="0"/>
                <a:sym typeface="Calibri" charset="0"/>
              </a:rPr>
              <a:t> sample did. Also consider Caucasus geographically proximal to </a:t>
            </a:r>
            <a:r>
              <a:rPr lang="en-US" baseline="0" dirty="0" err="1" smtClean="0">
                <a:solidFill>
                  <a:srgbClr val="000000"/>
                </a:solidFill>
                <a:latin typeface="Calibri" charset="0"/>
                <a:ea typeface="ＭＳ Ｐゴシック" charset="0"/>
                <a:cs typeface="Calibri" charset="0"/>
                <a:sym typeface="Calibri" charset="0"/>
              </a:rPr>
              <a:t>Denisovan</a:t>
            </a:r>
            <a:r>
              <a:rPr lang="en-US" baseline="0" dirty="0" smtClean="0">
                <a:solidFill>
                  <a:srgbClr val="000000"/>
                </a:solidFill>
                <a:latin typeface="Calibri" charset="0"/>
                <a:ea typeface="ＭＳ Ｐゴシック" charset="0"/>
                <a:cs typeface="Calibri" charset="0"/>
                <a:sym typeface="Calibri" charset="0"/>
              </a:rPr>
              <a:t> Cave, than is </a:t>
            </a:r>
            <a:r>
              <a:rPr lang="en-US" baseline="0" dirty="0" err="1" smtClean="0">
                <a:solidFill>
                  <a:srgbClr val="000000"/>
                </a:solidFill>
                <a:latin typeface="Calibri" charset="0"/>
                <a:ea typeface="ＭＳ Ｐゴシック" charset="0"/>
                <a:cs typeface="Calibri" charset="0"/>
                <a:sym typeface="Calibri" charset="0"/>
              </a:rPr>
              <a:t>Vindija</a:t>
            </a:r>
            <a:r>
              <a:rPr lang="en-US" baseline="0" dirty="0" smtClean="0">
                <a:solidFill>
                  <a:srgbClr val="000000"/>
                </a:solidFill>
                <a:latin typeface="Calibri" charset="0"/>
                <a:ea typeface="ＭＳ Ｐゴシック" charset="0"/>
                <a:cs typeface="Calibri" charset="0"/>
                <a:sym typeface="Calibri" charset="0"/>
              </a:rPr>
              <a:t> -&gt; suggestive of 2 different </a:t>
            </a:r>
            <a:r>
              <a:rPr lang="en-US" baseline="0" dirty="0" err="1" smtClean="0">
                <a:solidFill>
                  <a:srgbClr val="000000"/>
                </a:solidFill>
                <a:latin typeface="Calibri" charset="0"/>
                <a:ea typeface="ＭＳ Ｐゴシック" charset="0"/>
                <a:cs typeface="Calibri" charset="0"/>
                <a:sym typeface="Calibri" charset="0"/>
              </a:rPr>
              <a:t>neanderthal</a:t>
            </a:r>
            <a:r>
              <a:rPr lang="en-US" baseline="0" smtClean="0">
                <a:solidFill>
                  <a:srgbClr val="000000"/>
                </a:solidFill>
                <a:latin typeface="Calibri" charset="0"/>
                <a:ea typeface="ＭＳ Ｐゴシック" charset="0"/>
                <a:cs typeface="Calibri" charset="0"/>
                <a:sym typeface="Calibri" charset="0"/>
              </a:rPr>
              <a:t> populations</a:t>
            </a:r>
            <a:endParaRPr lang="en-US">
              <a:solidFill>
                <a:srgbClr val="000000"/>
              </a:solidFill>
              <a:latin typeface="Calibri" charset="0"/>
              <a:ea typeface="ＭＳ Ｐゴシック" charset="0"/>
              <a:cs typeface="Calibri" charset="0"/>
              <a:sym typeface="Calibri" charset="0"/>
            </a:endParaRPr>
          </a:p>
        </p:txBody>
      </p:sp>
      <p:sp>
        <p:nvSpPr>
          <p:cNvPr id="62466" name="Shape 167"/>
          <p:cNvSpPr>
            <a:spLocks noGrp="1" noRot="1" noChangeAspect="1" noTextEdit="1"/>
          </p:cNvSpPr>
          <p:nvPr>
            <p:ph type="sldImg" idx="2"/>
          </p:nvPr>
        </p:nvSpPr>
        <p:spPr>
          <a:noFill/>
          <a:ln>
            <a:headEnd/>
            <a:tailEnd/>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7041" name="Shape 392"/>
          <p:cNvSpPr>
            <a:spLocks noGrp="1" noRot="1" noChangeAspect="1" noTextEdit="1"/>
          </p:cNvSpPr>
          <p:nvPr>
            <p:ph type="sldImg" idx="2"/>
          </p:nvPr>
        </p:nvSpPr>
        <p:spPr>
          <a:noFill/>
          <a:ln>
            <a:headEnd/>
            <a:tailEnd/>
          </a:ln>
        </p:spPr>
      </p:sp>
      <p:sp>
        <p:nvSpPr>
          <p:cNvPr id="87042" name="Shape 393"/>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87043" name="Shape 394"/>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Clr>
                <a:srgbClr val="000000"/>
              </a:buClr>
              <a:buFont typeface="Arial" charset="0"/>
              <a:buNone/>
            </a:pPr>
            <a:fld id="{8E432083-4459-2D48-B2FA-99F04072E1E3}" type="slidenum">
              <a:rPr lang="en-US"/>
              <a:pPr algn="l" eaLnBrk="1" hangingPunct="1">
                <a:buClr>
                  <a:srgbClr val="000000"/>
                </a:buClr>
                <a:buFont typeface="Arial" charset="0"/>
                <a:buNone/>
              </a:pPr>
              <a:t>34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9873" name="Shape 304"/>
          <p:cNvSpPr>
            <a:spLocks noGrp="1" noRot="1" noChangeAspect="1" noTextEdit="1"/>
          </p:cNvSpPr>
          <p:nvPr>
            <p:ph type="sldImg" idx="2"/>
          </p:nvPr>
        </p:nvSpPr>
        <p:spPr>
          <a:noFill/>
          <a:ln>
            <a:headEnd/>
            <a:tailEnd/>
          </a:ln>
        </p:spPr>
      </p:sp>
      <p:sp>
        <p:nvSpPr>
          <p:cNvPr id="79874" name="Shape 305"/>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79875" name="Shape 306"/>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Clr>
                <a:srgbClr val="000000"/>
              </a:buClr>
              <a:buFont typeface="Arial" charset="0"/>
              <a:buNone/>
            </a:pPr>
            <a:fld id="{24A76CCC-CDE4-6C41-8D3A-8DE9AEB268D1}" type="slidenum">
              <a:rPr lang="en-US"/>
              <a:pPr algn="l" eaLnBrk="1" hangingPunct="1">
                <a:buClr>
                  <a:srgbClr val="000000"/>
                </a:buClr>
                <a:buFont typeface="Arial" charset="0"/>
                <a:buNone/>
              </a:pPr>
              <a:t>36</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9873" name="Shape 304"/>
          <p:cNvSpPr>
            <a:spLocks noGrp="1" noRot="1" noChangeAspect="1" noTextEdit="1"/>
          </p:cNvSpPr>
          <p:nvPr>
            <p:ph type="sldImg" idx="2"/>
          </p:nvPr>
        </p:nvSpPr>
        <p:spPr>
          <a:noFill/>
          <a:ln>
            <a:headEnd/>
            <a:tailEnd/>
          </a:ln>
        </p:spPr>
      </p:sp>
      <p:sp>
        <p:nvSpPr>
          <p:cNvPr id="79874" name="Shape 305"/>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79875" name="Shape 306"/>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Clr>
                <a:srgbClr val="000000"/>
              </a:buClr>
              <a:buFont typeface="Arial" charset="0"/>
              <a:buNone/>
            </a:pPr>
            <a:fld id="{24A76CCC-CDE4-6C41-8D3A-8DE9AEB268D1}" type="slidenum">
              <a:rPr lang="en-US"/>
              <a:pPr algn="l" eaLnBrk="1" hangingPunct="1">
                <a:buClr>
                  <a:srgbClr val="000000"/>
                </a:buClr>
                <a:buFont typeface="Arial" charset="0"/>
                <a:buNone/>
              </a:pPr>
              <a:t>38</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4753" name="Shape 272"/>
          <p:cNvSpPr>
            <a:spLocks noGrp="1" noRot="1" noChangeAspect="1" noTextEdit="1"/>
          </p:cNvSpPr>
          <p:nvPr>
            <p:ph type="sldImg" idx="2"/>
          </p:nvPr>
        </p:nvSpPr>
        <p:spPr>
          <a:noFill/>
          <a:ln>
            <a:headEnd/>
            <a:tailEnd/>
          </a:ln>
        </p:spPr>
      </p:sp>
      <p:sp>
        <p:nvSpPr>
          <p:cNvPr id="74754" name="Shape 273"/>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74755" name="Shape 274"/>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Clr>
                <a:srgbClr val="000000"/>
              </a:buClr>
              <a:buFont typeface="Arial" charset="0"/>
              <a:buNone/>
            </a:pPr>
            <a:fld id="{BBC5C751-539F-BF43-AA57-9D02F12787AE}" type="slidenum">
              <a:rPr lang="en-US"/>
              <a:pPr algn="l" eaLnBrk="1" hangingPunct="1">
                <a:buClr>
                  <a:srgbClr val="000000"/>
                </a:buClr>
                <a:buFont typeface="Arial" charset="0"/>
                <a:buNone/>
              </a:pPr>
              <a:t>40</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9633" name="Shape 248"/>
          <p:cNvSpPr>
            <a:spLocks noGrp="1" noRot="1" noChangeAspect="1" noTextEdit="1"/>
          </p:cNvSpPr>
          <p:nvPr>
            <p:ph type="sldImg" idx="2"/>
          </p:nvPr>
        </p:nvSpPr>
        <p:spPr>
          <a:noFill/>
          <a:ln>
            <a:headEnd/>
            <a:tailEnd/>
          </a:ln>
        </p:spPr>
      </p:sp>
      <p:sp>
        <p:nvSpPr>
          <p:cNvPr id="69634" name="Shape 249"/>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69635" name="Shape 250"/>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Clr>
                <a:srgbClr val="000000"/>
              </a:buClr>
              <a:buFont typeface="Arial" charset="0"/>
              <a:buNone/>
            </a:pPr>
            <a:fld id="{DCA8368F-2765-994A-9B4D-9B23DD58DAE6}" type="slidenum">
              <a:rPr lang="en-US"/>
              <a:pPr algn="l" eaLnBrk="1" hangingPunct="1">
                <a:buClr>
                  <a:srgbClr val="000000"/>
                </a:buClr>
                <a:buFont typeface="Arial" charset="0"/>
                <a:buNone/>
              </a:pPr>
              <a:t>41</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2705" name="Shape 248"/>
          <p:cNvSpPr>
            <a:spLocks noGrp="1" noRot="1" noChangeAspect="1" noTextEdit="1"/>
          </p:cNvSpPr>
          <p:nvPr>
            <p:ph type="sldImg" idx="2"/>
          </p:nvPr>
        </p:nvSpPr>
        <p:spPr>
          <a:noFill/>
          <a:ln>
            <a:headEnd/>
            <a:tailEnd/>
          </a:ln>
        </p:spPr>
      </p:sp>
      <p:sp>
        <p:nvSpPr>
          <p:cNvPr id="72706" name="Shape 249"/>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72707" name="Shape 250"/>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Clr>
                <a:srgbClr val="000000"/>
              </a:buClr>
              <a:buFont typeface="Arial" charset="0"/>
              <a:buNone/>
            </a:pPr>
            <a:fld id="{4A99F810-9008-E648-BB2E-3835938D0FE7}" type="slidenum">
              <a:rPr lang="en-US"/>
              <a:pPr algn="l" eaLnBrk="1" hangingPunct="1">
                <a:buClr>
                  <a:srgbClr val="000000"/>
                </a:buClr>
                <a:buFont typeface="Arial" charset="0"/>
                <a:buNone/>
              </a:pPr>
              <a:t>42</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6801" name="Shape 288"/>
          <p:cNvSpPr>
            <a:spLocks noGrp="1" noRot="1" noChangeAspect="1" noTextEdit="1"/>
          </p:cNvSpPr>
          <p:nvPr>
            <p:ph type="sldImg" idx="2"/>
          </p:nvPr>
        </p:nvSpPr>
        <p:spPr>
          <a:noFill/>
          <a:ln>
            <a:headEnd/>
            <a:tailEnd/>
          </a:ln>
        </p:spPr>
      </p:sp>
      <p:sp>
        <p:nvSpPr>
          <p:cNvPr id="76802" name="Shape 289"/>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76803" name="Shape 290"/>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Clr>
                <a:srgbClr val="000000"/>
              </a:buClr>
              <a:buFont typeface="Arial" charset="0"/>
              <a:buNone/>
            </a:pPr>
            <a:fld id="{19727F38-83AA-7F4A-A346-2B2DB01D7C34}" type="slidenum">
              <a:rPr lang="en-US"/>
              <a:pPr algn="l" eaLnBrk="1" hangingPunct="1">
                <a:buClr>
                  <a:srgbClr val="000000"/>
                </a:buClr>
                <a:buFont typeface="Arial" charset="0"/>
                <a:buNone/>
              </a:pPr>
              <a:t>43</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7825" name="Shape 296"/>
          <p:cNvSpPr>
            <a:spLocks noGrp="1" noRot="1" noChangeAspect="1" noTextEdit="1"/>
          </p:cNvSpPr>
          <p:nvPr>
            <p:ph type="sldImg" idx="2"/>
          </p:nvPr>
        </p:nvSpPr>
        <p:spPr>
          <a:noFill/>
          <a:ln>
            <a:headEnd/>
            <a:tailEnd/>
          </a:ln>
        </p:spPr>
      </p:sp>
      <p:sp>
        <p:nvSpPr>
          <p:cNvPr id="77826" name="Shape 297"/>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77827" name="Shape 298"/>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Clr>
                <a:srgbClr val="000000"/>
              </a:buClr>
              <a:buFont typeface="Arial" charset="0"/>
              <a:buNone/>
            </a:pPr>
            <a:fld id="{5F2F4041-540D-1D4C-A23B-D7A5E0FD8150}" type="slidenum">
              <a:rPr lang="en-US"/>
              <a:pPr algn="l" eaLnBrk="1" hangingPunct="1">
                <a:buClr>
                  <a:srgbClr val="000000"/>
                </a:buClr>
                <a:buFont typeface="Arial" charset="0"/>
                <a:buNone/>
              </a:pPr>
              <a:t>44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9393" name="Shape 166"/>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59394" name="Shape 167"/>
          <p:cNvSpPr>
            <a:spLocks noGrp="1" noRot="1" noChangeAspect="1" noTextEdit="1"/>
          </p:cNvSpPr>
          <p:nvPr>
            <p:ph type="sldImg" idx="2"/>
          </p:nvPr>
        </p:nvSpPr>
        <p:spPr>
          <a:noFill/>
          <a:ln>
            <a:headEnd/>
            <a:tailEnd/>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8065" name="Shape 352"/>
          <p:cNvSpPr>
            <a:spLocks noGrp="1" noRot="1" noChangeAspect="1" noTextEdit="1"/>
          </p:cNvSpPr>
          <p:nvPr>
            <p:ph type="sldImg" idx="2"/>
          </p:nvPr>
        </p:nvSpPr>
        <p:spPr>
          <a:noFill/>
          <a:ln>
            <a:headEnd/>
            <a:tailEnd/>
          </a:ln>
        </p:spPr>
      </p:sp>
      <p:sp>
        <p:nvSpPr>
          <p:cNvPr id="88066" name="Shape 353"/>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88067" name="Shape 354"/>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Clr>
                <a:srgbClr val="000000"/>
              </a:buClr>
              <a:buFont typeface="Arial" charset="0"/>
              <a:buNone/>
            </a:pPr>
            <a:fld id="{3B3C8EB0-94B7-7A40-AD17-BE00A486BF9A}" type="slidenum">
              <a:rPr lang="en-US"/>
              <a:pPr algn="l" eaLnBrk="1" hangingPunct="1">
                <a:buClr>
                  <a:srgbClr val="000000"/>
                </a:buClr>
                <a:buFont typeface="Arial" charset="0"/>
                <a:buNone/>
              </a:pPr>
              <a:t>46</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9089" name="Shape 139"/>
          <p:cNvSpPr>
            <a:spLocks noGrp="1" noRot="1" noChangeAspect="1" noTextEdit="1"/>
          </p:cNvSpPr>
          <p:nvPr>
            <p:ph type="sldImg" idx="2"/>
          </p:nvPr>
        </p:nvSpPr>
        <p:spPr>
          <a:noFill/>
          <a:ln>
            <a:headEnd/>
            <a:tailEnd/>
          </a:ln>
        </p:spPr>
      </p:sp>
      <p:sp>
        <p:nvSpPr>
          <p:cNvPr id="89090" name="Shape 140"/>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89091" name="Shape 141"/>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SzTx/>
            </a:pPr>
            <a:fld id="{C7111222-B804-194E-A909-AEC636233D15}" type="slidenum">
              <a:rPr lang="en-US"/>
              <a:pPr algn="l" eaLnBrk="1" hangingPunct="1">
                <a:buSzTx/>
              </a:pPr>
              <a:t>47</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0113" name="Shape 157"/>
          <p:cNvSpPr>
            <a:spLocks noGrp="1" noRot="1" noChangeAspect="1" noTextEdit="1"/>
          </p:cNvSpPr>
          <p:nvPr>
            <p:ph type="sldImg" idx="2"/>
          </p:nvPr>
        </p:nvSpPr>
        <p:spPr>
          <a:noFill/>
          <a:ln>
            <a:headEnd/>
            <a:tailEnd/>
          </a:ln>
        </p:spPr>
      </p:sp>
      <p:sp>
        <p:nvSpPr>
          <p:cNvPr id="90114" name="Shape 158"/>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90115" name="Shape 159"/>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SzTx/>
            </a:pPr>
            <a:fld id="{49B5995E-3FE7-6446-9C87-50288684FEB1}" type="slidenum">
              <a:rPr lang="en-US"/>
              <a:pPr algn="l" eaLnBrk="1" hangingPunct="1">
                <a:buSzTx/>
              </a:pPr>
              <a:t>48</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1137" name="Shape 376"/>
          <p:cNvSpPr>
            <a:spLocks noGrp="1" noRot="1" noChangeAspect="1" noTextEdit="1"/>
          </p:cNvSpPr>
          <p:nvPr>
            <p:ph type="sldImg" idx="2"/>
          </p:nvPr>
        </p:nvSpPr>
        <p:spPr>
          <a:noFill/>
          <a:ln>
            <a:headEnd/>
            <a:tailEnd/>
          </a:ln>
        </p:spPr>
      </p:sp>
      <p:sp>
        <p:nvSpPr>
          <p:cNvPr id="91138" name="Shape 377"/>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91139" name="Shape 378"/>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Clr>
                <a:srgbClr val="000000"/>
              </a:buClr>
              <a:buFont typeface="Arial" charset="0"/>
              <a:buNone/>
            </a:pPr>
            <a:fld id="{C1E82504-6F9A-D048-A001-36E7B9A47B1B}" type="slidenum">
              <a:rPr lang="en-US"/>
              <a:pPr algn="l" eaLnBrk="1" hangingPunct="1">
                <a:buClr>
                  <a:srgbClr val="000000"/>
                </a:buClr>
                <a:buFont typeface="Arial" charset="0"/>
                <a:buNone/>
              </a:pPr>
              <a:t>49</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2161" name="Shape 148"/>
          <p:cNvSpPr>
            <a:spLocks noGrp="1" noRot="1" noChangeAspect="1" noTextEdit="1"/>
          </p:cNvSpPr>
          <p:nvPr>
            <p:ph type="sldImg" idx="2"/>
          </p:nvPr>
        </p:nvSpPr>
        <p:spPr>
          <a:noFill/>
          <a:ln>
            <a:headEnd/>
            <a:tailEnd/>
          </a:ln>
        </p:spPr>
      </p:sp>
      <p:sp>
        <p:nvSpPr>
          <p:cNvPr id="92162" name="Shape 149"/>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r>
              <a:rPr lang="en-US">
                <a:solidFill>
                  <a:srgbClr val="000000"/>
                </a:solidFill>
                <a:latin typeface="Calibri" charset="0"/>
                <a:ea typeface="ＭＳ Ｐゴシック" charset="0"/>
                <a:cs typeface="Calibri" charset="0"/>
                <a:sym typeface="Calibri" charset="0"/>
              </a:rPr>
              <a:t>Only 0.001% of DNA sequences determined from typical well-preserved Neanderthal specimens are derived from mtDNA</a:t>
            </a:r>
          </a:p>
        </p:txBody>
      </p:sp>
      <p:sp>
        <p:nvSpPr>
          <p:cNvPr id="92163" name="Shape 150"/>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Clr>
                <a:srgbClr val="000000"/>
              </a:buClr>
              <a:buFont typeface="Arial" charset="0"/>
              <a:buNone/>
            </a:pPr>
            <a:fld id="{2BC65DD5-1109-8E41-B80F-38D2F988FE88}" type="slidenum">
              <a:rPr lang="en-US"/>
              <a:pPr algn="l" eaLnBrk="1" hangingPunct="1">
                <a:buClr>
                  <a:srgbClr val="000000"/>
                </a:buClr>
                <a:buFont typeface="Arial" charset="0"/>
                <a:buNone/>
              </a:pPr>
              <a:t>50</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3185" name="Shape 384"/>
          <p:cNvSpPr>
            <a:spLocks noGrp="1" noRot="1" noChangeAspect="1" noTextEdit="1"/>
          </p:cNvSpPr>
          <p:nvPr>
            <p:ph type="sldImg" idx="2"/>
          </p:nvPr>
        </p:nvSpPr>
        <p:spPr>
          <a:noFill/>
          <a:ln>
            <a:headEnd/>
            <a:tailEnd/>
          </a:ln>
        </p:spPr>
      </p:sp>
      <p:sp>
        <p:nvSpPr>
          <p:cNvPr id="93186" name="Shape 385"/>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93187" name="Shape 386"/>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Clr>
                <a:srgbClr val="000000"/>
              </a:buClr>
              <a:buFont typeface="Arial" charset="0"/>
              <a:buNone/>
            </a:pPr>
            <a:fld id="{1C9CA540-155E-2C40-88B9-E04ADEE688FB}" type="slidenum">
              <a:rPr lang="en-US"/>
              <a:pPr algn="l" eaLnBrk="1" hangingPunct="1">
                <a:buClr>
                  <a:srgbClr val="000000"/>
                </a:buClr>
                <a:buFont typeface="Arial" charset="0"/>
                <a:buNone/>
              </a:pPr>
              <a:t>51</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4209" name="Shape 400"/>
          <p:cNvSpPr>
            <a:spLocks noGrp="1" noRot="1" noChangeAspect="1" noTextEdit="1"/>
          </p:cNvSpPr>
          <p:nvPr>
            <p:ph type="sldImg" idx="2"/>
          </p:nvPr>
        </p:nvSpPr>
        <p:spPr>
          <a:noFill/>
          <a:ln>
            <a:headEnd/>
            <a:tailEnd/>
          </a:ln>
        </p:spPr>
      </p:sp>
      <p:sp>
        <p:nvSpPr>
          <p:cNvPr id="94210" name="Shape 40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94211" name="Shape 402"/>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Clr>
                <a:srgbClr val="000000"/>
              </a:buClr>
              <a:buFont typeface="Arial" charset="0"/>
              <a:buNone/>
            </a:pPr>
            <a:fld id="{D8B3FA35-4334-D34F-A6B7-72FD2D176EA3}" type="slidenum">
              <a:rPr lang="en-US"/>
              <a:pPr algn="l" eaLnBrk="1" hangingPunct="1">
                <a:buClr>
                  <a:srgbClr val="000000"/>
                </a:buClr>
                <a:buFont typeface="Arial" charset="0"/>
                <a:buNone/>
              </a:pPr>
              <a:t>52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0417" name="Shape 174"/>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60418" name="Shape 175"/>
          <p:cNvSpPr>
            <a:spLocks noGrp="1" noRot="1" noChangeAspect="1" noTextEdit="1"/>
          </p:cNvSpPr>
          <p:nvPr>
            <p:ph type="sldImg" idx="2"/>
          </p:nvPr>
        </p:nvSpPr>
        <p:spPr>
          <a:noFill/>
          <a:ln>
            <a:headEnd/>
            <a:tailEn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41" name="Shape 182"/>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61442" name="Shape 183"/>
          <p:cNvSpPr>
            <a:spLocks noGrp="1" noRot="1" noChangeAspect="1" noTextEdit="1"/>
          </p:cNvSpPr>
          <p:nvPr>
            <p:ph type="sldImg" idx="2"/>
          </p:nvPr>
        </p:nvSpPr>
        <p:spPr>
          <a:noFill/>
          <a:ln>
            <a:headEnd/>
            <a:tailEn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2465" name="Shape 166"/>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62466" name="Shape 167"/>
          <p:cNvSpPr>
            <a:spLocks noGrp="1" noRot="1" noChangeAspect="1" noTextEdit="1"/>
          </p:cNvSpPr>
          <p:nvPr>
            <p:ph type="sldImg" idx="2"/>
          </p:nvPr>
        </p:nvSpPr>
        <p:spPr>
          <a:noFill/>
          <a:ln>
            <a:headEnd/>
            <a:tailEn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3489" name="Shape 190"/>
          <p:cNvSpPr>
            <a:spLocks noGrp="1" noRot="1" noChangeAspect="1" noTextEdit="1"/>
          </p:cNvSpPr>
          <p:nvPr>
            <p:ph type="sldImg" idx="2"/>
          </p:nvPr>
        </p:nvSpPr>
        <p:spPr>
          <a:noFill/>
          <a:ln>
            <a:headEnd/>
            <a:tailEnd/>
          </a:ln>
        </p:spPr>
      </p:sp>
      <p:sp>
        <p:nvSpPr>
          <p:cNvPr id="63490" name="Shape 19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solidFill>
                <a:srgbClr val="000000"/>
              </a:solidFill>
              <a:latin typeface="Calibri" charset="0"/>
              <a:ea typeface="ＭＳ Ｐゴシック" charset="0"/>
              <a:cs typeface="Calibri" charset="0"/>
              <a:sym typeface="Calibri" charset="0"/>
            </a:endParaRPr>
          </a:p>
        </p:txBody>
      </p:sp>
      <p:sp>
        <p:nvSpPr>
          <p:cNvPr id="63491" name="Shape 192"/>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Clr>
                <a:srgbClr val="000000"/>
              </a:buClr>
              <a:buFont typeface="Arial" charset="0"/>
              <a:buNone/>
            </a:pPr>
            <a:fld id="{CDC9303E-E9AC-5D43-91F3-CBC07E3DA05A}" type="slidenum">
              <a:rPr lang="en-US"/>
              <a:pPr algn="l" eaLnBrk="1" hangingPunct="1">
                <a:buClr>
                  <a:srgbClr val="000000"/>
                </a:buClr>
                <a:buFont typeface="Arial" charset="0"/>
                <a:buNone/>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4513" name="Shape 206"/>
          <p:cNvSpPr>
            <a:spLocks noGrp="1" noRot="1" noChangeAspect="1" noTextEdit="1"/>
          </p:cNvSpPr>
          <p:nvPr>
            <p:ph type="sldImg" idx="2"/>
          </p:nvPr>
        </p:nvSpPr>
        <p:spPr>
          <a:noFill/>
          <a:ln>
            <a:headEnd/>
            <a:tailEnd/>
          </a:ln>
        </p:spPr>
      </p:sp>
      <p:sp>
        <p:nvSpPr>
          <p:cNvPr id="64514" name="Shape 207"/>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r>
              <a:rPr lang="en-US" dirty="0" smtClean="0">
                <a:solidFill>
                  <a:srgbClr val="000000"/>
                </a:solidFill>
                <a:latin typeface="Calibri" charset="0"/>
                <a:ea typeface="ＭＳ Ｐゴシック" charset="0"/>
                <a:cs typeface="Calibri" charset="0"/>
                <a:sym typeface="Calibri" charset="0"/>
              </a:rPr>
              <a:t>Treated to remove deamination affected sites; &lt;1% modern human contamination</a:t>
            </a:r>
            <a:endParaRPr lang="en-US" dirty="0">
              <a:solidFill>
                <a:srgbClr val="000000"/>
              </a:solidFill>
              <a:latin typeface="Calibri" charset="0"/>
              <a:ea typeface="ＭＳ Ｐゴシック" charset="0"/>
              <a:cs typeface="Calibri" charset="0"/>
              <a:sym typeface="Calibri" charset="0"/>
            </a:endParaRPr>
          </a:p>
        </p:txBody>
      </p:sp>
      <p:sp>
        <p:nvSpPr>
          <p:cNvPr id="64515" name="Shape 208"/>
          <p:cNvSpPr>
            <a:spLocks noGrp="1"/>
          </p:cNvSpPr>
          <p:nvPr>
            <p:ph type="sldNum" sz="quarter" idx="12"/>
          </p:nvPr>
        </p:nvSpPr>
        <p:spPr>
          <a:noFill/>
        </p:spPr>
        <p:txBody>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buClr>
                <a:srgbClr val="000000"/>
              </a:buClr>
              <a:buFont typeface="Arial" charset="0"/>
              <a:buNone/>
            </a:pPr>
            <a:fld id="{E0A3D0B9-F132-4D44-ABF7-65D42284E07F}" type="slidenum">
              <a:rPr lang="en-US"/>
              <a:pPr algn="l" eaLnBrk="1" hangingPunct="1">
                <a:buClr>
                  <a:srgbClr val="000000"/>
                </a:buClr>
                <a:buFont typeface="Arial" charset="0"/>
                <a:buNone/>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7619999" cy="1143000"/>
          </a:xfrm>
          <a:prstGeom prst="rect">
            <a:avLst/>
          </a:prstGeom>
          <a:noFill/>
          <a:ln>
            <a:noFill/>
          </a:ln>
        </p:spPr>
        <p:txBody>
          <a:bodyPr/>
          <a:lstStyle>
            <a:lvl1pPr marL="0" marR="0" lvl="0" indent="0" algn="l" rtl="0">
              <a:spcBef>
                <a:spcPts val="0"/>
              </a:spcBef>
              <a:buClr>
                <a:schemeClr val="dk2"/>
              </a:buClr>
              <a:buFont typeface="Cambria"/>
              <a:buNone/>
              <a:defRPr sz="4600" b="0" i="0" u="none" strike="noStrike" cap="none">
                <a:solidFill>
                  <a:schemeClr val="dk2"/>
                </a:solidFill>
                <a:latin typeface="Cambria"/>
                <a:ea typeface="Cambria"/>
                <a:cs typeface="Cambria"/>
                <a:sym typeface="Cambr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457200" y="1600200"/>
            <a:ext cx="7619999" cy="4800600"/>
          </a:xfrm>
          <a:prstGeom prst="rect">
            <a:avLst/>
          </a:prstGeom>
          <a:noFill/>
          <a:ln>
            <a:noFill/>
          </a:ln>
        </p:spPr>
        <p:txBody>
          <a:bodyPr/>
          <a:lstStyle>
            <a:lvl1pPr marL="342900" marR="0" lvl="0" indent="-88900" algn="l" rtl="0">
              <a:spcBef>
                <a:spcPts val="440"/>
              </a:spcBef>
              <a:buClr>
                <a:schemeClr val="accent1"/>
              </a:buClr>
              <a:buSzPct val="100000"/>
              <a:buFont typeface="Arial"/>
              <a:buChar char="•"/>
              <a:defRPr sz="2200" b="0" i="0" u="none" strike="noStrike" cap="none">
                <a:solidFill>
                  <a:schemeClr val="dk1"/>
                </a:solidFill>
                <a:latin typeface="Calibri"/>
                <a:ea typeface="Calibri"/>
                <a:cs typeface="Calibri"/>
                <a:sym typeface="Calibri"/>
              </a:defRPr>
            </a:lvl1pPr>
            <a:lvl2pPr marL="640080" marR="0" lvl="1" indent="-106680" algn="l" rtl="0">
              <a:spcBef>
                <a:spcPts val="400"/>
              </a:spcBef>
              <a:buClr>
                <a:schemeClr val="accent2"/>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116839" algn="l" rtl="0">
              <a:spcBef>
                <a:spcPts val="360"/>
              </a:spcBef>
              <a:buClr>
                <a:schemeClr val="accent3"/>
              </a:buClr>
              <a:buSzPct val="100000"/>
              <a:buFont typeface="Arial"/>
              <a:buChar char="•"/>
              <a:defRPr sz="1800" b="0" i="0" u="none" strike="noStrike" cap="none">
                <a:solidFill>
                  <a:schemeClr val="dk1"/>
                </a:solidFill>
                <a:latin typeface="Calibri"/>
                <a:ea typeface="Calibri"/>
                <a:cs typeface="Calibri"/>
                <a:sym typeface="Calibri"/>
              </a:defRPr>
            </a:lvl3pPr>
            <a:lvl4pPr marL="1280160" marR="0" lvl="3" indent="-137160" algn="l" rtl="0">
              <a:spcBef>
                <a:spcPts val="320"/>
              </a:spcBef>
              <a:buClr>
                <a:schemeClr val="accent4"/>
              </a:buClr>
              <a:buSzPct val="100000"/>
              <a:buFont typeface="Arial"/>
              <a:buChar char="•"/>
              <a:defRPr sz="1600" b="0" i="0" u="none" strike="noStrike" cap="none">
                <a:solidFill>
                  <a:schemeClr val="dk1"/>
                </a:solidFill>
                <a:latin typeface="Calibri"/>
                <a:ea typeface="Calibri"/>
                <a:cs typeface="Calibri"/>
                <a:sym typeface="Calibri"/>
              </a:defRPr>
            </a:lvl4pPr>
            <a:lvl5pPr marL="1554480" marR="0" lvl="4" indent="-144780" algn="l" rtl="0">
              <a:spcBef>
                <a:spcPts val="280"/>
              </a:spcBef>
              <a:buClr>
                <a:schemeClr val="accent5"/>
              </a:buClr>
              <a:buSzPct val="100000"/>
              <a:buFont typeface="Arial"/>
              <a:buChar char="•"/>
              <a:defRPr sz="1400" b="0" i="0" u="none" strike="noStrike" cap="none">
                <a:solidFill>
                  <a:schemeClr val="dk1"/>
                </a:solidFill>
                <a:latin typeface="Calibri"/>
                <a:ea typeface="Calibri"/>
                <a:cs typeface="Calibri"/>
                <a:sym typeface="Calibri"/>
              </a:defRPr>
            </a:lvl5pPr>
            <a:lvl6pPr marL="1737360" marR="0" lvl="5" indent="-99060" algn="l" rtl="0">
              <a:spcBef>
                <a:spcPts val="280"/>
              </a:spcBef>
              <a:buClr>
                <a:schemeClr val="accent1"/>
              </a:buClr>
              <a:buSzPct val="100000"/>
              <a:buFont typeface="Arial"/>
              <a:buChar char="•"/>
              <a:defRPr sz="1400" b="0" i="0" u="none" strike="noStrike" cap="none">
                <a:solidFill>
                  <a:schemeClr val="dk1"/>
                </a:solidFill>
                <a:latin typeface="Calibri"/>
                <a:ea typeface="Calibri"/>
                <a:cs typeface="Calibri"/>
                <a:sym typeface="Calibri"/>
              </a:defRPr>
            </a:lvl6pPr>
            <a:lvl7pPr marL="1920240" marR="0" lvl="6" indent="-104139" algn="l" rtl="0">
              <a:spcBef>
                <a:spcPts val="280"/>
              </a:spcBef>
              <a:buClr>
                <a:schemeClr val="accent2"/>
              </a:buClr>
              <a:buSzPct val="100000"/>
              <a:buFont typeface="Arial"/>
              <a:buChar char="•"/>
              <a:defRPr sz="1400" b="0" i="0" u="none" strike="noStrike" cap="none">
                <a:solidFill>
                  <a:schemeClr val="dk1"/>
                </a:solidFill>
                <a:latin typeface="Calibri"/>
                <a:ea typeface="Calibri"/>
                <a:cs typeface="Calibri"/>
                <a:sym typeface="Calibri"/>
              </a:defRPr>
            </a:lvl7pPr>
            <a:lvl8pPr marL="2103120" marR="0" lvl="7" indent="-96520" algn="l" rtl="0">
              <a:spcBef>
                <a:spcPts val="280"/>
              </a:spcBef>
              <a:buClr>
                <a:schemeClr val="accent3"/>
              </a:buClr>
              <a:buSzPct val="100000"/>
              <a:buFont typeface="Arial"/>
              <a:buChar char="•"/>
              <a:defRPr sz="1400" b="0" i="0" u="none" strike="noStrike" cap="none">
                <a:solidFill>
                  <a:schemeClr val="dk1"/>
                </a:solidFill>
                <a:latin typeface="Calibri"/>
                <a:ea typeface="Calibri"/>
                <a:cs typeface="Calibri"/>
                <a:sym typeface="Calibri"/>
              </a:defRPr>
            </a:lvl8pPr>
            <a:lvl9pPr marL="2286000" marR="0" lvl="8" indent="-101600" algn="l" rtl="0">
              <a:spcBef>
                <a:spcPts val="280"/>
              </a:spcBef>
              <a:buClr>
                <a:schemeClr val="accent4"/>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 name="Shape 22"/>
          <p:cNvSpPr>
            <a:spLocks noGrp="1"/>
          </p:cNvSpPr>
          <p:nvPr>
            <p:ph type="sldNum" idx="10"/>
          </p:nvPr>
        </p:nvSpPr>
        <p:spPr/>
        <p:txBody>
          <a:bodyPr/>
          <a:lstStyle>
            <a:lvl1pPr>
              <a:defRPr/>
            </a:lvl1pPr>
          </a:lstStyle>
          <a:p>
            <a:fld id="{0D1366D2-545D-1A4A-9A6A-7F555438CE33}" type="slidenum">
              <a:rPr lang="en-US"/>
              <a:pPr/>
              <a:t>‹#›</a:t>
            </a:fld>
            <a:endParaRPr lang="en-US"/>
          </a:p>
        </p:txBody>
      </p:sp>
      <p:sp>
        <p:nvSpPr>
          <p:cNvPr id="5" name="Shape 15"/>
          <p:cNvSpPr txBox="1">
            <a:spLocks noGrp="1"/>
          </p:cNvSpPr>
          <p:nvPr>
            <p:ph type="ftr" idx="11"/>
          </p:nvPr>
        </p:nvSpPr>
        <p:spPr/>
        <p:txBody>
          <a:bodyPr/>
          <a:lstStyle>
            <a:lvl1pP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a:t>14-Jan-16</a:t>
            </a:r>
            <a:endParaRPr lang="en-US"/>
          </a:p>
        </p:txBody>
      </p:sp>
    </p:spTree>
    <p:extLst>
      <p:ext uri="{BB962C8B-B14F-4D97-AF65-F5344CB8AC3E}">
        <p14:creationId xmlns:p14="http://schemas.microsoft.com/office/powerpoint/2010/main" val="77664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3"/>
        <p:cNvGrpSpPr/>
        <p:nvPr/>
      </p:nvGrpSpPr>
      <p:grpSpPr>
        <a:xfrm>
          <a:off x="0" y="0"/>
          <a:ext cx="0" cy="0"/>
          <a:chOff x="0" y="0"/>
          <a:chExt cx="0" cy="0"/>
        </a:xfrm>
      </p:grpSpPr>
      <p:sp>
        <p:nvSpPr>
          <p:cNvPr id="24" name="Shape 24"/>
          <p:cNvSpPr txBox="1">
            <a:spLocks noGrp="1"/>
          </p:cNvSpPr>
          <p:nvPr>
            <p:ph type="ctrTitle"/>
          </p:nvPr>
        </p:nvSpPr>
        <p:spPr>
          <a:xfrm>
            <a:off x="685800" y="1905000"/>
            <a:ext cx="7543800" cy="2593975"/>
          </a:xfrm>
          <a:prstGeom prst="rect">
            <a:avLst/>
          </a:prstGeom>
          <a:noFill/>
          <a:ln>
            <a:noFill/>
          </a:ln>
        </p:spPr>
        <p:txBody>
          <a:bodyPr anchor="b"/>
          <a:lstStyle>
            <a:lvl1pPr marL="0" marR="0" lvl="0" indent="0" algn="l" rtl="0">
              <a:spcBef>
                <a:spcPts val="0"/>
              </a:spcBef>
              <a:buClr>
                <a:schemeClr val="dk2"/>
              </a:buClr>
              <a:buFont typeface="Cambria"/>
              <a:buNone/>
              <a:defRPr sz="6600" b="0" i="0" u="none" strike="noStrike" cap="none">
                <a:solidFill>
                  <a:schemeClr val="dk2"/>
                </a:solidFill>
                <a:latin typeface="Cambria"/>
                <a:ea typeface="Cambria"/>
                <a:cs typeface="Cambria"/>
                <a:sym typeface="Cambr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subTitle" idx="1"/>
          </p:nvPr>
        </p:nvSpPr>
        <p:spPr>
          <a:xfrm>
            <a:off x="685800" y="4572000"/>
            <a:ext cx="6461759" cy="1066799"/>
          </a:xfrm>
          <a:prstGeom prst="rect">
            <a:avLst/>
          </a:prstGeom>
          <a:noFill/>
          <a:ln>
            <a:noFill/>
          </a:ln>
        </p:spPr>
        <p:txBody>
          <a:bodyPr/>
          <a:lstStyle>
            <a:lvl1pPr marL="0" marR="0" lvl="0" indent="0" algn="l" rtl="0">
              <a:spcBef>
                <a:spcPts val="400"/>
              </a:spcBef>
              <a:buClr>
                <a:schemeClr val="accent1"/>
              </a:buClr>
              <a:buFont typeface="Arial"/>
              <a:buNone/>
              <a:defRPr sz="2000" b="0" i="0" u="none" strike="noStrike" cap="none">
                <a:solidFill>
                  <a:srgbClr val="888888"/>
                </a:solidFill>
                <a:latin typeface="Calibri"/>
                <a:ea typeface="Calibri"/>
                <a:cs typeface="Calibri"/>
                <a:sym typeface="Calibri"/>
              </a:defRPr>
            </a:lvl1pPr>
            <a:lvl2pPr marL="457200" marR="0" lvl="1" indent="0" algn="ctr" rtl="0">
              <a:spcBef>
                <a:spcPts val="400"/>
              </a:spcBef>
              <a:buClr>
                <a:schemeClr val="accent2"/>
              </a:buClr>
              <a:buFont typeface="Arial"/>
              <a:buNone/>
              <a:defRPr sz="2000" b="0" i="0" u="none" strike="noStrike" cap="none">
                <a:solidFill>
                  <a:srgbClr val="888888"/>
                </a:solidFill>
                <a:latin typeface="Calibri"/>
                <a:ea typeface="Calibri"/>
                <a:cs typeface="Calibri"/>
                <a:sym typeface="Calibri"/>
              </a:defRPr>
            </a:lvl2pPr>
            <a:lvl3pPr marL="914400" marR="0" lvl="2" indent="0" algn="ctr" rtl="0">
              <a:spcBef>
                <a:spcPts val="360"/>
              </a:spcBef>
              <a:buClr>
                <a:schemeClr val="accent3"/>
              </a:buClr>
              <a:buFont typeface="Arial"/>
              <a:buNone/>
              <a:defRPr sz="1800" b="0" i="0" u="none" strike="noStrike" cap="none">
                <a:solidFill>
                  <a:srgbClr val="888888"/>
                </a:solidFill>
                <a:latin typeface="Calibri"/>
                <a:ea typeface="Calibri"/>
                <a:cs typeface="Calibri"/>
                <a:sym typeface="Calibri"/>
              </a:defRPr>
            </a:lvl3pPr>
            <a:lvl4pPr marL="1371600" marR="0" lvl="3" indent="0" algn="ctr" rtl="0">
              <a:spcBef>
                <a:spcPts val="320"/>
              </a:spcBef>
              <a:buClr>
                <a:schemeClr val="accent4"/>
              </a:buClr>
              <a:buFont typeface="Arial"/>
              <a:buNone/>
              <a:defRPr sz="1600" b="0" i="0" u="none" strike="noStrike" cap="none">
                <a:solidFill>
                  <a:srgbClr val="888888"/>
                </a:solidFill>
                <a:latin typeface="Calibri"/>
                <a:ea typeface="Calibri"/>
                <a:cs typeface="Calibri"/>
                <a:sym typeface="Calibri"/>
              </a:defRPr>
            </a:lvl4pPr>
            <a:lvl5pPr marL="1828800" marR="0" lvl="4" indent="0" algn="ctr" rtl="0">
              <a:spcBef>
                <a:spcPts val="280"/>
              </a:spcBef>
              <a:buClr>
                <a:schemeClr val="accent5"/>
              </a:buClr>
              <a:buFont typeface="Arial"/>
              <a:buNone/>
              <a:defRPr sz="1400" b="0" i="0" u="none" strike="noStrike" cap="none">
                <a:solidFill>
                  <a:srgbClr val="888888"/>
                </a:solidFill>
                <a:latin typeface="Calibri"/>
                <a:ea typeface="Calibri"/>
                <a:cs typeface="Calibri"/>
                <a:sym typeface="Calibri"/>
              </a:defRPr>
            </a:lvl5pPr>
            <a:lvl6pPr marL="2286000" marR="0" lvl="5" indent="0" algn="ctr" rtl="0">
              <a:spcBef>
                <a:spcPts val="280"/>
              </a:spcBef>
              <a:buClr>
                <a:schemeClr val="accent1"/>
              </a:buClr>
              <a:buFont typeface="Arial"/>
              <a:buNone/>
              <a:defRPr sz="1400" b="0" i="0" u="none" strike="noStrike" cap="none">
                <a:solidFill>
                  <a:srgbClr val="888888"/>
                </a:solidFill>
                <a:latin typeface="Calibri"/>
                <a:ea typeface="Calibri"/>
                <a:cs typeface="Calibri"/>
                <a:sym typeface="Calibri"/>
              </a:defRPr>
            </a:lvl6pPr>
            <a:lvl7pPr marL="2743200" marR="0" lvl="6" indent="0" algn="ctr" rtl="0">
              <a:spcBef>
                <a:spcPts val="280"/>
              </a:spcBef>
              <a:buClr>
                <a:schemeClr val="accent2"/>
              </a:buClr>
              <a:buFont typeface="Arial"/>
              <a:buNone/>
              <a:defRPr sz="1400" b="0" i="0" u="none" strike="noStrike" cap="none">
                <a:solidFill>
                  <a:srgbClr val="888888"/>
                </a:solidFill>
                <a:latin typeface="Calibri"/>
                <a:ea typeface="Calibri"/>
                <a:cs typeface="Calibri"/>
                <a:sym typeface="Calibri"/>
              </a:defRPr>
            </a:lvl7pPr>
            <a:lvl8pPr marL="3200400" marR="0" lvl="7" indent="0" algn="ctr" rtl="0">
              <a:spcBef>
                <a:spcPts val="280"/>
              </a:spcBef>
              <a:buClr>
                <a:schemeClr val="accent3"/>
              </a:buClr>
              <a:buFont typeface="Arial"/>
              <a:buNone/>
              <a:defRPr sz="1400" b="0" i="0" u="none" strike="noStrike" cap="none">
                <a:solidFill>
                  <a:srgbClr val="888888"/>
                </a:solidFill>
                <a:latin typeface="Calibri"/>
                <a:ea typeface="Calibri"/>
                <a:cs typeface="Calibri"/>
                <a:sym typeface="Calibri"/>
              </a:defRPr>
            </a:lvl8pPr>
            <a:lvl9pPr marL="3657600" marR="0" lvl="8" indent="0" algn="ctr" rtl="0">
              <a:spcBef>
                <a:spcPts val="280"/>
              </a:spcBef>
              <a:buClr>
                <a:schemeClr val="accent4"/>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4" name="Shape 28"/>
          <p:cNvSpPr>
            <a:spLocks noGrp="1"/>
          </p:cNvSpPr>
          <p:nvPr>
            <p:ph type="sldNum" idx="10"/>
          </p:nvPr>
        </p:nvSpPr>
        <p:spPr/>
        <p:txBody>
          <a:bodyPr/>
          <a:lstStyle>
            <a:lvl1pPr>
              <a:defRPr/>
            </a:lvl1pPr>
          </a:lstStyle>
          <a:p>
            <a:fld id="{07978176-A3C3-0D4E-89DC-B3188D67571B}" type="slidenum">
              <a:rPr lang="en-US"/>
              <a:pPr/>
              <a:t>‹#›</a:t>
            </a:fld>
            <a:endParaRPr lang="en-US"/>
          </a:p>
        </p:txBody>
      </p:sp>
      <p:sp>
        <p:nvSpPr>
          <p:cNvPr id="5" name="Shape 15"/>
          <p:cNvSpPr txBox="1">
            <a:spLocks noGrp="1"/>
          </p:cNvSpPr>
          <p:nvPr>
            <p:ph type="ftr" idx="11"/>
          </p:nvPr>
        </p:nvSpPr>
        <p:spPr/>
        <p:txBody>
          <a:bodyPr/>
          <a:lstStyle>
            <a:lvl1pP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a:t>14-Jan-16</a:t>
            </a:r>
            <a:endParaRPr lang="en-US"/>
          </a:p>
        </p:txBody>
      </p:sp>
    </p:spTree>
    <p:extLst>
      <p:ext uri="{BB962C8B-B14F-4D97-AF65-F5344CB8AC3E}">
        <p14:creationId xmlns:p14="http://schemas.microsoft.com/office/powerpoint/2010/main" val="3785924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274637"/>
            <a:ext cx="7619999" cy="1143000"/>
          </a:xfrm>
          <a:prstGeom prst="rect">
            <a:avLst/>
          </a:prstGeom>
          <a:noFill/>
          <a:ln>
            <a:noFill/>
          </a:ln>
        </p:spPr>
        <p:txBody>
          <a:bodyPr/>
          <a:lstStyle>
            <a:lvl1pPr marL="0" marR="0" lvl="0" indent="0" algn="l" rtl="0">
              <a:spcBef>
                <a:spcPts val="0"/>
              </a:spcBef>
              <a:buClr>
                <a:schemeClr val="dk2"/>
              </a:buClr>
              <a:buFont typeface="Cambria"/>
              <a:buNone/>
              <a:defRPr sz="4600" b="0" i="0" u="none" strike="noStrike" cap="none">
                <a:solidFill>
                  <a:schemeClr val="dk2"/>
                </a:solidFill>
                <a:latin typeface="Cambria"/>
                <a:ea typeface="Cambria"/>
                <a:cs typeface="Cambria"/>
                <a:sym typeface="Cambr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7" name="Shape 37"/>
          <p:cNvSpPr txBox="1">
            <a:spLocks noGrp="1"/>
          </p:cNvSpPr>
          <p:nvPr>
            <p:ph type="body" idx="1"/>
          </p:nvPr>
        </p:nvSpPr>
        <p:spPr>
          <a:xfrm>
            <a:off x="457200" y="1536191"/>
            <a:ext cx="3657600" cy="4590288"/>
          </a:xfrm>
          <a:prstGeom prst="rect">
            <a:avLst/>
          </a:prstGeom>
          <a:noFill/>
          <a:ln>
            <a:noFill/>
          </a:ln>
        </p:spPr>
        <p:txBody>
          <a:bodyPr/>
          <a:lstStyle>
            <a:lvl1pPr marL="342900" marR="0" lvl="0" indent="-50800" algn="l" rtl="0">
              <a:spcBef>
                <a:spcPts val="560"/>
              </a:spcBef>
              <a:buClr>
                <a:schemeClr val="accent1"/>
              </a:buClr>
              <a:buSzPct val="100000"/>
              <a:buFont typeface="Arial"/>
              <a:buChar char="•"/>
              <a:defRPr sz="2800" b="0" i="0" u="none" strike="noStrike" cap="none">
                <a:solidFill>
                  <a:schemeClr val="dk1"/>
                </a:solidFill>
                <a:latin typeface="Calibri"/>
                <a:ea typeface="Calibri"/>
                <a:cs typeface="Calibri"/>
                <a:sym typeface="Calibri"/>
              </a:defRPr>
            </a:lvl1pPr>
            <a:lvl2pPr marL="640080" marR="0" lvl="1" indent="-81280" algn="l" rtl="0">
              <a:spcBef>
                <a:spcPts val="48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2pPr>
            <a:lvl3pPr marL="1005839" marR="0" lvl="2" indent="-104139" algn="l" rtl="0">
              <a:spcBef>
                <a:spcPts val="400"/>
              </a:spcBef>
              <a:buClr>
                <a:schemeClr val="accent3"/>
              </a:buClr>
              <a:buSzPct val="100000"/>
              <a:buFont typeface="Arial"/>
              <a:buChar char="•"/>
              <a:defRPr sz="2000" b="0" i="0" u="none" strike="noStrike" cap="none">
                <a:solidFill>
                  <a:schemeClr val="dk1"/>
                </a:solidFill>
                <a:latin typeface="Calibri"/>
                <a:ea typeface="Calibri"/>
                <a:cs typeface="Calibri"/>
                <a:sym typeface="Calibri"/>
              </a:defRPr>
            </a:lvl3pPr>
            <a:lvl4pPr marL="1280160" marR="0" lvl="3" indent="-124460" algn="l" rtl="0">
              <a:spcBef>
                <a:spcPts val="360"/>
              </a:spcBef>
              <a:buClr>
                <a:schemeClr val="accent4"/>
              </a:buClr>
              <a:buSzPct val="100000"/>
              <a:buFont typeface="Arial"/>
              <a:buChar char="•"/>
              <a:defRPr sz="1800" b="0" i="0" u="none" strike="noStrike" cap="none">
                <a:solidFill>
                  <a:schemeClr val="dk1"/>
                </a:solidFill>
                <a:latin typeface="Calibri"/>
                <a:ea typeface="Calibri"/>
                <a:cs typeface="Calibri"/>
                <a:sym typeface="Calibri"/>
              </a:defRPr>
            </a:lvl4pPr>
            <a:lvl5pPr marL="1554480" marR="0" lvl="4" indent="-119380" algn="l" rtl="0">
              <a:spcBef>
                <a:spcPts val="360"/>
              </a:spcBef>
              <a:buClr>
                <a:schemeClr val="accent5"/>
              </a:buClr>
              <a:buSzPct val="100000"/>
              <a:buFont typeface="Arial"/>
              <a:buChar char="•"/>
              <a:defRPr sz="1800" b="0" i="0" u="none" strike="noStrike" cap="none">
                <a:solidFill>
                  <a:schemeClr val="dk1"/>
                </a:solidFill>
                <a:latin typeface="Calibri"/>
                <a:ea typeface="Calibri"/>
                <a:cs typeface="Calibri"/>
                <a:sym typeface="Calibri"/>
              </a:defRPr>
            </a:lvl5pPr>
            <a:lvl6pPr marL="1737360" marR="0" lvl="5" indent="-73660" algn="l" rtl="0">
              <a:spcBef>
                <a:spcPts val="360"/>
              </a:spcBef>
              <a:buClr>
                <a:schemeClr val="accent1"/>
              </a:buClr>
              <a:buSzPct val="100000"/>
              <a:buFont typeface="Arial"/>
              <a:buChar char="•"/>
              <a:defRPr sz="1800" b="0" i="0" u="none" strike="noStrike" cap="none">
                <a:solidFill>
                  <a:schemeClr val="dk1"/>
                </a:solidFill>
                <a:latin typeface="Calibri"/>
                <a:ea typeface="Calibri"/>
                <a:cs typeface="Calibri"/>
                <a:sym typeface="Calibri"/>
              </a:defRPr>
            </a:lvl6pPr>
            <a:lvl7pPr marL="1920240" marR="0" lvl="6" indent="-78739" algn="l" rtl="0">
              <a:spcBef>
                <a:spcPts val="360"/>
              </a:spcBef>
              <a:buClr>
                <a:schemeClr val="accent2"/>
              </a:buClr>
              <a:buSzPct val="100000"/>
              <a:buFont typeface="Arial"/>
              <a:buChar char="•"/>
              <a:defRPr sz="1800" b="0" i="0" u="none" strike="noStrike" cap="none">
                <a:solidFill>
                  <a:schemeClr val="dk1"/>
                </a:solidFill>
                <a:latin typeface="Calibri"/>
                <a:ea typeface="Calibri"/>
                <a:cs typeface="Calibri"/>
                <a:sym typeface="Calibri"/>
              </a:defRPr>
            </a:lvl7pPr>
            <a:lvl8pPr marL="2103120" marR="0" lvl="7" indent="-71120" algn="l" rtl="0">
              <a:spcBef>
                <a:spcPts val="360"/>
              </a:spcBef>
              <a:buClr>
                <a:schemeClr val="accent3"/>
              </a:buClr>
              <a:buSzPct val="100000"/>
              <a:buFont typeface="Arial"/>
              <a:buChar char="•"/>
              <a:defRPr sz="1800" b="0" i="0" u="none" strike="noStrike" cap="none">
                <a:solidFill>
                  <a:schemeClr val="dk1"/>
                </a:solidFill>
                <a:latin typeface="Calibri"/>
                <a:ea typeface="Calibri"/>
                <a:cs typeface="Calibri"/>
                <a:sym typeface="Calibri"/>
              </a:defRPr>
            </a:lvl8pPr>
            <a:lvl9pPr marL="2286000" marR="0" lvl="8" indent="-76200" algn="l" rtl="0">
              <a:spcBef>
                <a:spcPts val="360"/>
              </a:spcBef>
              <a:buClr>
                <a:schemeClr val="accent4"/>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body" idx="2"/>
          </p:nvPr>
        </p:nvSpPr>
        <p:spPr>
          <a:xfrm>
            <a:off x="4419600" y="1536191"/>
            <a:ext cx="3657600" cy="4590288"/>
          </a:xfrm>
          <a:prstGeom prst="rect">
            <a:avLst/>
          </a:prstGeom>
          <a:noFill/>
          <a:ln>
            <a:noFill/>
          </a:ln>
        </p:spPr>
        <p:txBody>
          <a:bodyPr/>
          <a:lstStyle>
            <a:lvl1pPr marL="342900" marR="0" lvl="0" indent="-50800" algn="l" rtl="0">
              <a:spcBef>
                <a:spcPts val="560"/>
              </a:spcBef>
              <a:buClr>
                <a:schemeClr val="accent1"/>
              </a:buClr>
              <a:buSzPct val="100000"/>
              <a:buFont typeface="Arial"/>
              <a:buChar char="•"/>
              <a:defRPr sz="2800" b="0" i="0" u="none" strike="noStrike" cap="none">
                <a:solidFill>
                  <a:schemeClr val="dk1"/>
                </a:solidFill>
                <a:latin typeface="Calibri"/>
                <a:ea typeface="Calibri"/>
                <a:cs typeface="Calibri"/>
                <a:sym typeface="Calibri"/>
              </a:defRPr>
            </a:lvl1pPr>
            <a:lvl2pPr marL="640080" marR="0" lvl="1" indent="-81280" algn="l" rtl="0">
              <a:spcBef>
                <a:spcPts val="48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2pPr>
            <a:lvl3pPr marL="1005839" marR="0" lvl="2" indent="-104139" algn="l" rtl="0">
              <a:spcBef>
                <a:spcPts val="400"/>
              </a:spcBef>
              <a:buClr>
                <a:schemeClr val="accent3"/>
              </a:buClr>
              <a:buSzPct val="100000"/>
              <a:buFont typeface="Arial"/>
              <a:buChar char="•"/>
              <a:defRPr sz="2000" b="0" i="0" u="none" strike="noStrike" cap="none">
                <a:solidFill>
                  <a:schemeClr val="dk1"/>
                </a:solidFill>
                <a:latin typeface="Calibri"/>
                <a:ea typeface="Calibri"/>
                <a:cs typeface="Calibri"/>
                <a:sym typeface="Calibri"/>
              </a:defRPr>
            </a:lvl3pPr>
            <a:lvl4pPr marL="1280160" marR="0" lvl="3" indent="-124460" algn="l" rtl="0">
              <a:spcBef>
                <a:spcPts val="360"/>
              </a:spcBef>
              <a:buClr>
                <a:schemeClr val="accent4"/>
              </a:buClr>
              <a:buSzPct val="100000"/>
              <a:buFont typeface="Arial"/>
              <a:buChar char="•"/>
              <a:defRPr sz="1800" b="0" i="0" u="none" strike="noStrike" cap="none">
                <a:solidFill>
                  <a:schemeClr val="dk1"/>
                </a:solidFill>
                <a:latin typeface="Calibri"/>
                <a:ea typeface="Calibri"/>
                <a:cs typeface="Calibri"/>
                <a:sym typeface="Calibri"/>
              </a:defRPr>
            </a:lvl4pPr>
            <a:lvl5pPr marL="1554480" marR="0" lvl="4" indent="-119380" algn="l" rtl="0">
              <a:spcBef>
                <a:spcPts val="360"/>
              </a:spcBef>
              <a:buClr>
                <a:schemeClr val="accent5"/>
              </a:buClr>
              <a:buSzPct val="100000"/>
              <a:buFont typeface="Arial"/>
              <a:buChar char="•"/>
              <a:defRPr sz="1800" b="0" i="0" u="none" strike="noStrike" cap="none">
                <a:solidFill>
                  <a:schemeClr val="dk1"/>
                </a:solidFill>
                <a:latin typeface="Calibri"/>
                <a:ea typeface="Calibri"/>
                <a:cs typeface="Calibri"/>
                <a:sym typeface="Calibri"/>
              </a:defRPr>
            </a:lvl5pPr>
            <a:lvl6pPr marL="1737360" marR="0" lvl="5" indent="-73660" algn="l" rtl="0">
              <a:spcBef>
                <a:spcPts val="360"/>
              </a:spcBef>
              <a:buClr>
                <a:schemeClr val="accent1"/>
              </a:buClr>
              <a:buSzPct val="100000"/>
              <a:buFont typeface="Arial"/>
              <a:buChar char="•"/>
              <a:defRPr sz="1800" b="0" i="0" u="none" strike="noStrike" cap="none">
                <a:solidFill>
                  <a:schemeClr val="dk1"/>
                </a:solidFill>
                <a:latin typeface="Calibri"/>
                <a:ea typeface="Calibri"/>
                <a:cs typeface="Calibri"/>
                <a:sym typeface="Calibri"/>
              </a:defRPr>
            </a:lvl6pPr>
            <a:lvl7pPr marL="1920240" marR="0" lvl="6" indent="-78739" algn="l" rtl="0">
              <a:spcBef>
                <a:spcPts val="360"/>
              </a:spcBef>
              <a:buClr>
                <a:schemeClr val="accent2"/>
              </a:buClr>
              <a:buSzPct val="100000"/>
              <a:buFont typeface="Arial"/>
              <a:buChar char="•"/>
              <a:defRPr sz="1800" b="0" i="0" u="none" strike="noStrike" cap="none">
                <a:solidFill>
                  <a:schemeClr val="dk1"/>
                </a:solidFill>
                <a:latin typeface="Calibri"/>
                <a:ea typeface="Calibri"/>
                <a:cs typeface="Calibri"/>
                <a:sym typeface="Calibri"/>
              </a:defRPr>
            </a:lvl7pPr>
            <a:lvl8pPr marL="2103120" marR="0" lvl="7" indent="-71120" algn="l" rtl="0">
              <a:spcBef>
                <a:spcPts val="360"/>
              </a:spcBef>
              <a:buClr>
                <a:schemeClr val="accent3"/>
              </a:buClr>
              <a:buSzPct val="100000"/>
              <a:buFont typeface="Arial"/>
              <a:buChar char="•"/>
              <a:defRPr sz="1800" b="0" i="0" u="none" strike="noStrike" cap="none">
                <a:solidFill>
                  <a:schemeClr val="dk1"/>
                </a:solidFill>
                <a:latin typeface="Calibri"/>
                <a:ea typeface="Calibri"/>
                <a:cs typeface="Calibri"/>
                <a:sym typeface="Calibri"/>
              </a:defRPr>
            </a:lvl8pPr>
            <a:lvl9pPr marL="2286000" marR="0" lvl="8" indent="-76200" algn="l" rtl="0">
              <a:spcBef>
                <a:spcPts val="360"/>
              </a:spcBef>
              <a:buClr>
                <a:schemeClr val="accent4"/>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 name="Shape 41"/>
          <p:cNvSpPr>
            <a:spLocks noGrp="1"/>
          </p:cNvSpPr>
          <p:nvPr>
            <p:ph type="sldNum" idx="10"/>
          </p:nvPr>
        </p:nvSpPr>
        <p:spPr/>
        <p:txBody>
          <a:bodyPr/>
          <a:lstStyle>
            <a:lvl1pPr>
              <a:defRPr/>
            </a:lvl1pPr>
          </a:lstStyle>
          <a:p>
            <a:fld id="{3DD5D820-ACF5-9446-B208-CC1722F1EF9B}" type="slidenum">
              <a:rPr lang="en-US"/>
              <a:pPr/>
              <a:t>‹#›</a:t>
            </a:fld>
            <a:endParaRPr lang="en-US"/>
          </a:p>
        </p:txBody>
      </p:sp>
      <p:sp>
        <p:nvSpPr>
          <p:cNvPr id="6" name="Shape 15"/>
          <p:cNvSpPr txBox="1">
            <a:spLocks noGrp="1"/>
          </p:cNvSpPr>
          <p:nvPr>
            <p:ph type="ftr" idx="11"/>
          </p:nvPr>
        </p:nvSpPr>
        <p:spPr/>
        <p:txBody>
          <a:bodyPr/>
          <a:lstStyle>
            <a:lvl1pP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a:t>14-Jan-16</a:t>
            </a:r>
            <a:endParaRPr lang="en-US"/>
          </a:p>
        </p:txBody>
      </p:sp>
    </p:spTree>
    <p:extLst>
      <p:ext uri="{BB962C8B-B14F-4D97-AF65-F5344CB8AC3E}">
        <p14:creationId xmlns:p14="http://schemas.microsoft.com/office/powerpoint/2010/main" val="935854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57200" y="274637"/>
            <a:ext cx="7619999" cy="1143000"/>
          </a:xfrm>
          <a:prstGeom prst="rect">
            <a:avLst/>
          </a:prstGeom>
          <a:noFill/>
          <a:ln>
            <a:noFill/>
          </a:ln>
        </p:spPr>
        <p:txBody>
          <a:bodyPr/>
          <a:lstStyle>
            <a:lvl1pPr marL="0" marR="0" lvl="0" indent="0" algn="l" rtl="0">
              <a:spcBef>
                <a:spcPts val="0"/>
              </a:spcBef>
              <a:buClr>
                <a:schemeClr val="dk2"/>
              </a:buClr>
              <a:buFont typeface="Cambria"/>
              <a:buNone/>
              <a:defRPr sz="4600" b="0" i="0" u="none" strike="noStrike" cap="none">
                <a:solidFill>
                  <a:schemeClr val="dk2"/>
                </a:solidFill>
                <a:latin typeface="Cambria"/>
                <a:ea typeface="Cambria"/>
                <a:cs typeface="Cambria"/>
                <a:sym typeface="Cambr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4" name="Shape 44"/>
          <p:cNvSpPr txBox="1">
            <a:spLocks noGrp="1"/>
          </p:cNvSpPr>
          <p:nvPr>
            <p:ph type="body" idx="1"/>
          </p:nvPr>
        </p:nvSpPr>
        <p:spPr>
          <a:xfrm>
            <a:off x="457200" y="1535112"/>
            <a:ext cx="3657600" cy="639762"/>
          </a:xfrm>
          <a:prstGeom prst="rect">
            <a:avLst/>
          </a:prstGeom>
          <a:noFill/>
          <a:ln>
            <a:noFill/>
          </a:ln>
        </p:spPr>
        <p:txBody>
          <a:bodyPr anchor="b"/>
          <a:lstStyle>
            <a:lvl1pPr marL="0" marR="0" lvl="0" indent="0" algn="ctr" rtl="0">
              <a:spcBef>
                <a:spcPts val="400"/>
              </a:spcBef>
              <a:buClr>
                <a:schemeClr val="accent1"/>
              </a:buClr>
              <a:buFont typeface="Arial"/>
              <a:buNone/>
              <a:defRPr sz="2000" b="1" i="0" u="none" strike="noStrike" cap="none">
                <a:solidFill>
                  <a:schemeClr val="dk2"/>
                </a:solidFill>
                <a:latin typeface="Calibri"/>
                <a:ea typeface="Calibri"/>
                <a:cs typeface="Calibri"/>
                <a:sym typeface="Calibri"/>
              </a:defRPr>
            </a:lvl1pPr>
            <a:lvl2pPr marL="457200" marR="0" lvl="1" indent="0" algn="l" rtl="0">
              <a:spcBef>
                <a:spcPts val="400"/>
              </a:spcBef>
              <a:buClr>
                <a:schemeClr val="accent2"/>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accent3"/>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accent4"/>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accent5"/>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accent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accent2"/>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accent3"/>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accent4"/>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2"/>
          </p:nvPr>
        </p:nvSpPr>
        <p:spPr>
          <a:xfrm>
            <a:off x="457200" y="2174875"/>
            <a:ext cx="3657600" cy="3951287"/>
          </a:xfrm>
          <a:prstGeom prst="rect">
            <a:avLst/>
          </a:prstGeom>
          <a:noFill/>
          <a:ln>
            <a:noFill/>
          </a:ln>
        </p:spPr>
        <p:txBody>
          <a:bodyPr/>
          <a:lstStyle>
            <a:lvl1pPr marL="342900" marR="0" lvl="0" indent="-76200" algn="l" rtl="0">
              <a:spcBef>
                <a:spcPts val="480"/>
              </a:spcBef>
              <a:buClr>
                <a:schemeClr val="accent1"/>
              </a:buClr>
              <a:buSzPct val="100000"/>
              <a:buFont typeface="Arial"/>
              <a:buChar char="•"/>
              <a:defRPr sz="2400" b="0" i="0" u="none" strike="noStrike" cap="none">
                <a:solidFill>
                  <a:schemeClr val="dk1"/>
                </a:solidFill>
                <a:latin typeface="Calibri"/>
                <a:ea typeface="Calibri"/>
                <a:cs typeface="Calibri"/>
                <a:sym typeface="Calibri"/>
              </a:defRPr>
            </a:lvl1pPr>
            <a:lvl2pPr marL="640080" marR="0" lvl="1" indent="-106680" algn="l" rtl="0">
              <a:spcBef>
                <a:spcPts val="400"/>
              </a:spcBef>
              <a:buClr>
                <a:schemeClr val="accent2"/>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116839" algn="l" rtl="0">
              <a:spcBef>
                <a:spcPts val="360"/>
              </a:spcBef>
              <a:buClr>
                <a:schemeClr val="accent3"/>
              </a:buClr>
              <a:buSzPct val="100000"/>
              <a:buFont typeface="Arial"/>
              <a:buChar char="•"/>
              <a:defRPr sz="1800" b="0" i="0" u="none" strike="noStrike" cap="none">
                <a:solidFill>
                  <a:schemeClr val="dk1"/>
                </a:solidFill>
                <a:latin typeface="Calibri"/>
                <a:ea typeface="Calibri"/>
                <a:cs typeface="Calibri"/>
                <a:sym typeface="Calibri"/>
              </a:defRPr>
            </a:lvl3pPr>
            <a:lvl4pPr marL="1280160" marR="0" lvl="3" indent="-137160" algn="l" rtl="0">
              <a:spcBef>
                <a:spcPts val="320"/>
              </a:spcBef>
              <a:buClr>
                <a:schemeClr val="accent4"/>
              </a:buClr>
              <a:buSzPct val="100000"/>
              <a:buFont typeface="Arial"/>
              <a:buChar char="•"/>
              <a:defRPr sz="1600" b="0" i="0" u="none" strike="noStrike" cap="none">
                <a:solidFill>
                  <a:schemeClr val="dk1"/>
                </a:solidFill>
                <a:latin typeface="Calibri"/>
                <a:ea typeface="Calibri"/>
                <a:cs typeface="Calibri"/>
                <a:sym typeface="Calibri"/>
              </a:defRPr>
            </a:lvl4pPr>
            <a:lvl5pPr marL="1554480" marR="0" lvl="4" indent="-132080" algn="l" rtl="0">
              <a:spcBef>
                <a:spcPts val="320"/>
              </a:spcBef>
              <a:buClr>
                <a:schemeClr val="accent5"/>
              </a:buClr>
              <a:buSzPct val="100000"/>
              <a:buFont typeface="Arial"/>
              <a:buChar char="•"/>
              <a:defRPr sz="1600" b="0" i="0" u="none" strike="noStrike" cap="none">
                <a:solidFill>
                  <a:schemeClr val="dk1"/>
                </a:solidFill>
                <a:latin typeface="Calibri"/>
                <a:ea typeface="Calibri"/>
                <a:cs typeface="Calibri"/>
                <a:sym typeface="Calibri"/>
              </a:defRPr>
            </a:lvl5pPr>
            <a:lvl6pPr marL="1737360" marR="0" lvl="5" indent="-86360" algn="l" rtl="0">
              <a:spcBef>
                <a:spcPts val="320"/>
              </a:spcBef>
              <a:buClr>
                <a:schemeClr val="accent1"/>
              </a:buClr>
              <a:buSzPct val="100000"/>
              <a:buFont typeface="Arial"/>
              <a:buChar char="•"/>
              <a:defRPr sz="1600" b="0" i="0" u="none" strike="noStrike" cap="none">
                <a:solidFill>
                  <a:schemeClr val="dk1"/>
                </a:solidFill>
                <a:latin typeface="Calibri"/>
                <a:ea typeface="Calibri"/>
                <a:cs typeface="Calibri"/>
                <a:sym typeface="Calibri"/>
              </a:defRPr>
            </a:lvl6pPr>
            <a:lvl7pPr marL="1920240" marR="0" lvl="6" indent="-91439" algn="l" rtl="0">
              <a:spcBef>
                <a:spcPts val="320"/>
              </a:spcBef>
              <a:buClr>
                <a:schemeClr val="accent2"/>
              </a:buClr>
              <a:buSzPct val="100000"/>
              <a:buFont typeface="Arial"/>
              <a:buChar char="•"/>
              <a:defRPr sz="1600" b="0" i="0" u="none" strike="noStrike" cap="none">
                <a:solidFill>
                  <a:schemeClr val="dk1"/>
                </a:solidFill>
                <a:latin typeface="Calibri"/>
                <a:ea typeface="Calibri"/>
                <a:cs typeface="Calibri"/>
                <a:sym typeface="Calibri"/>
              </a:defRPr>
            </a:lvl7pPr>
            <a:lvl8pPr marL="2103120" marR="0" lvl="7" indent="-83820" algn="l" rtl="0">
              <a:spcBef>
                <a:spcPts val="320"/>
              </a:spcBef>
              <a:buClr>
                <a:schemeClr val="accent3"/>
              </a:buClr>
              <a:buSzPct val="100000"/>
              <a:buFont typeface="Arial"/>
              <a:buChar char="•"/>
              <a:defRPr sz="1600" b="0" i="0" u="none" strike="noStrike" cap="none">
                <a:solidFill>
                  <a:schemeClr val="dk1"/>
                </a:solidFill>
                <a:latin typeface="Calibri"/>
                <a:ea typeface="Calibri"/>
                <a:cs typeface="Calibri"/>
                <a:sym typeface="Calibri"/>
              </a:defRPr>
            </a:lvl8pPr>
            <a:lvl9pPr marL="2286000" marR="0" lvl="8" indent="-88900" algn="l" rtl="0">
              <a:spcBef>
                <a:spcPts val="320"/>
              </a:spcBef>
              <a:buClr>
                <a:schemeClr val="accent4"/>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3"/>
          </p:nvPr>
        </p:nvSpPr>
        <p:spPr>
          <a:xfrm>
            <a:off x="4419600" y="1535112"/>
            <a:ext cx="3657600" cy="639762"/>
          </a:xfrm>
          <a:prstGeom prst="rect">
            <a:avLst/>
          </a:prstGeom>
          <a:noFill/>
          <a:ln>
            <a:noFill/>
          </a:ln>
        </p:spPr>
        <p:txBody>
          <a:bodyPr anchor="b"/>
          <a:lstStyle>
            <a:lvl1pPr marL="0" marR="0" lvl="0" indent="0" algn="ctr" rtl="0">
              <a:spcBef>
                <a:spcPts val="400"/>
              </a:spcBef>
              <a:buClr>
                <a:schemeClr val="accent1"/>
              </a:buClr>
              <a:buFont typeface="Arial"/>
              <a:buNone/>
              <a:defRPr sz="2000" b="1" i="0" u="none" strike="noStrike" cap="none">
                <a:solidFill>
                  <a:schemeClr val="dk2"/>
                </a:solidFill>
                <a:latin typeface="Calibri"/>
                <a:ea typeface="Calibri"/>
                <a:cs typeface="Calibri"/>
                <a:sym typeface="Calibri"/>
              </a:defRPr>
            </a:lvl1pPr>
            <a:lvl2pPr marL="457200" marR="0" lvl="1" indent="0" algn="l" rtl="0">
              <a:spcBef>
                <a:spcPts val="400"/>
              </a:spcBef>
              <a:buClr>
                <a:schemeClr val="accent2"/>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accent3"/>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accent4"/>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accent5"/>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accent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accent2"/>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accent3"/>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accent4"/>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body" idx="4"/>
          </p:nvPr>
        </p:nvSpPr>
        <p:spPr>
          <a:xfrm>
            <a:off x="4419600" y="2174875"/>
            <a:ext cx="3657600" cy="3951287"/>
          </a:xfrm>
          <a:prstGeom prst="rect">
            <a:avLst/>
          </a:prstGeom>
          <a:noFill/>
          <a:ln>
            <a:noFill/>
          </a:ln>
        </p:spPr>
        <p:txBody>
          <a:bodyPr/>
          <a:lstStyle>
            <a:lvl1pPr marL="342900" marR="0" lvl="0" indent="-76200" algn="l" rtl="0">
              <a:spcBef>
                <a:spcPts val="480"/>
              </a:spcBef>
              <a:buClr>
                <a:schemeClr val="accent1"/>
              </a:buClr>
              <a:buSzPct val="100000"/>
              <a:buFont typeface="Arial"/>
              <a:buChar char="•"/>
              <a:defRPr sz="2400" b="0" i="0" u="none" strike="noStrike" cap="none">
                <a:solidFill>
                  <a:schemeClr val="dk1"/>
                </a:solidFill>
                <a:latin typeface="Calibri"/>
                <a:ea typeface="Calibri"/>
                <a:cs typeface="Calibri"/>
                <a:sym typeface="Calibri"/>
              </a:defRPr>
            </a:lvl1pPr>
            <a:lvl2pPr marL="640080" marR="0" lvl="1" indent="-106680" algn="l" rtl="0">
              <a:spcBef>
                <a:spcPts val="400"/>
              </a:spcBef>
              <a:buClr>
                <a:schemeClr val="accent2"/>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116839" algn="l" rtl="0">
              <a:spcBef>
                <a:spcPts val="360"/>
              </a:spcBef>
              <a:buClr>
                <a:schemeClr val="accent3"/>
              </a:buClr>
              <a:buSzPct val="100000"/>
              <a:buFont typeface="Arial"/>
              <a:buChar char="•"/>
              <a:defRPr sz="1800" b="0" i="0" u="none" strike="noStrike" cap="none">
                <a:solidFill>
                  <a:schemeClr val="dk1"/>
                </a:solidFill>
                <a:latin typeface="Calibri"/>
                <a:ea typeface="Calibri"/>
                <a:cs typeface="Calibri"/>
                <a:sym typeface="Calibri"/>
              </a:defRPr>
            </a:lvl3pPr>
            <a:lvl4pPr marL="1280160" marR="0" lvl="3" indent="-137160" algn="l" rtl="0">
              <a:spcBef>
                <a:spcPts val="320"/>
              </a:spcBef>
              <a:buClr>
                <a:schemeClr val="accent4"/>
              </a:buClr>
              <a:buSzPct val="100000"/>
              <a:buFont typeface="Arial"/>
              <a:buChar char="•"/>
              <a:defRPr sz="1600" b="0" i="0" u="none" strike="noStrike" cap="none">
                <a:solidFill>
                  <a:schemeClr val="dk1"/>
                </a:solidFill>
                <a:latin typeface="Calibri"/>
                <a:ea typeface="Calibri"/>
                <a:cs typeface="Calibri"/>
                <a:sym typeface="Calibri"/>
              </a:defRPr>
            </a:lvl4pPr>
            <a:lvl5pPr marL="1554480" marR="0" lvl="4" indent="-132080" algn="l" rtl="0">
              <a:spcBef>
                <a:spcPts val="320"/>
              </a:spcBef>
              <a:buClr>
                <a:schemeClr val="accent5"/>
              </a:buClr>
              <a:buSzPct val="100000"/>
              <a:buFont typeface="Arial"/>
              <a:buChar char="•"/>
              <a:defRPr sz="1600" b="0" i="0" u="none" strike="noStrike" cap="none">
                <a:solidFill>
                  <a:schemeClr val="dk1"/>
                </a:solidFill>
                <a:latin typeface="Calibri"/>
                <a:ea typeface="Calibri"/>
                <a:cs typeface="Calibri"/>
                <a:sym typeface="Calibri"/>
              </a:defRPr>
            </a:lvl5pPr>
            <a:lvl6pPr marL="1737360" marR="0" lvl="5" indent="-86360" algn="l" rtl="0">
              <a:spcBef>
                <a:spcPts val="320"/>
              </a:spcBef>
              <a:buClr>
                <a:schemeClr val="accent1"/>
              </a:buClr>
              <a:buSzPct val="100000"/>
              <a:buFont typeface="Arial"/>
              <a:buChar char="•"/>
              <a:defRPr sz="1600" b="0" i="0" u="none" strike="noStrike" cap="none">
                <a:solidFill>
                  <a:schemeClr val="dk1"/>
                </a:solidFill>
                <a:latin typeface="Calibri"/>
                <a:ea typeface="Calibri"/>
                <a:cs typeface="Calibri"/>
                <a:sym typeface="Calibri"/>
              </a:defRPr>
            </a:lvl6pPr>
            <a:lvl7pPr marL="1920240" marR="0" lvl="6" indent="-91439" algn="l" rtl="0">
              <a:spcBef>
                <a:spcPts val="320"/>
              </a:spcBef>
              <a:buClr>
                <a:schemeClr val="accent2"/>
              </a:buClr>
              <a:buSzPct val="100000"/>
              <a:buFont typeface="Arial"/>
              <a:buChar char="•"/>
              <a:defRPr sz="1600" b="0" i="0" u="none" strike="noStrike" cap="none">
                <a:solidFill>
                  <a:schemeClr val="dk1"/>
                </a:solidFill>
                <a:latin typeface="Calibri"/>
                <a:ea typeface="Calibri"/>
                <a:cs typeface="Calibri"/>
                <a:sym typeface="Calibri"/>
              </a:defRPr>
            </a:lvl7pPr>
            <a:lvl8pPr marL="2103120" marR="0" lvl="7" indent="-83820" algn="l" rtl="0">
              <a:spcBef>
                <a:spcPts val="320"/>
              </a:spcBef>
              <a:buClr>
                <a:schemeClr val="accent3"/>
              </a:buClr>
              <a:buSzPct val="100000"/>
              <a:buFont typeface="Arial"/>
              <a:buChar char="•"/>
              <a:defRPr sz="1600" b="0" i="0" u="none" strike="noStrike" cap="none">
                <a:solidFill>
                  <a:schemeClr val="dk1"/>
                </a:solidFill>
                <a:latin typeface="Calibri"/>
                <a:ea typeface="Calibri"/>
                <a:cs typeface="Calibri"/>
                <a:sym typeface="Calibri"/>
              </a:defRPr>
            </a:lvl8pPr>
            <a:lvl9pPr marL="2286000" marR="0" lvl="8" indent="-88900" algn="l" rtl="0">
              <a:spcBef>
                <a:spcPts val="320"/>
              </a:spcBef>
              <a:buClr>
                <a:schemeClr val="accent4"/>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7" name="Shape 50"/>
          <p:cNvSpPr>
            <a:spLocks noGrp="1"/>
          </p:cNvSpPr>
          <p:nvPr>
            <p:ph type="sldNum" idx="10"/>
          </p:nvPr>
        </p:nvSpPr>
        <p:spPr/>
        <p:txBody>
          <a:bodyPr/>
          <a:lstStyle>
            <a:lvl1pPr>
              <a:defRPr/>
            </a:lvl1pPr>
          </a:lstStyle>
          <a:p>
            <a:fld id="{A3EC06E9-4B67-D348-AC68-B9F44197CC92}" type="slidenum">
              <a:rPr lang="en-US"/>
              <a:pPr/>
              <a:t>‹#›</a:t>
            </a:fld>
            <a:endParaRPr lang="en-US"/>
          </a:p>
        </p:txBody>
      </p:sp>
      <p:sp>
        <p:nvSpPr>
          <p:cNvPr id="8" name="Shape 15"/>
          <p:cNvSpPr txBox="1">
            <a:spLocks noGrp="1"/>
          </p:cNvSpPr>
          <p:nvPr>
            <p:ph type="ftr" idx="11"/>
          </p:nvPr>
        </p:nvSpPr>
        <p:spPr/>
        <p:txBody>
          <a:bodyPr/>
          <a:lstStyle>
            <a:lvl1pP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a:t>14-Jan-16</a:t>
            </a:r>
            <a:endParaRPr lang="en-US"/>
          </a:p>
        </p:txBody>
      </p:sp>
    </p:spTree>
    <p:extLst>
      <p:ext uri="{BB962C8B-B14F-4D97-AF65-F5344CB8AC3E}">
        <p14:creationId xmlns:p14="http://schemas.microsoft.com/office/powerpoint/2010/main" val="614860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6"/>
        <p:cNvGrpSpPr/>
        <p:nvPr/>
      </p:nvGrpSpPr>
      <p:grpSpPr>
        <a:xfrm>
          <a:off x="0" y="0"/>
          <a:ext cx="0" cy="0"/>
          <a:chOff x="0" y="0"/>
          <a:chExt cx="0" cy="0"/>
        </a:xfrm>
      </p:grpSpPr>
      <p:sp>
        <p:nvSpPr>
          <p:cNvPr id="2" name="Shape 59"/>
          <p:cNvSpPr>
            <a:spLocks noGrp="1"/>
          </p:cNvSpPr>
          <p:nvPr>
            <p:ph type="sldNum" idx="10"/>
          </p:nvPr>
        </p:nvSpPr>
        <p:spPr/>
        <p:txBody>
          <a:bodyPr/>
          <a:lstStyle>
            <a:lvl1pPr>
              <a:defRPr/>
            </a:lvl1pPr>
          </a:lstStyle>
          <a:p>
            <a:fld id="{127C0297-0E58-F24D-9161-2AC31D9D0B82}" type="slidenum">
              <a:rPr lang="en-US"/>
              <a:pPr/>
              <a:t>‹#›</a:t>
            </a:fld>
            <a:endParaRPr lang="en-US"/>
          </a:p>
        </p:txBody>
      </p:sp>
      <p:sp>
        <p:nvSpPr>
          <p:cNvPr id="3" name="Shape 15"/>
          <p:cNvSpPr txBox="1">
            <a:spLocks noGrp="1"/>
          </p:cNvSpPr>
          <p:nvPr>
            <p:ph type="ftr" idx="11"/>
          </p:nvPr>
        </p:nvSpPr>
        <p:spPr/>
        <p:txBody>
          <a:bodyPr/>
          <a:lstStyle>
            <a:lvl1pP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a:t>14-Jan-16</a:t>
            </a:r>
            <a:endParaRPr lang="en-US"/>
          </a:p>
        </p:txBody>
      </p:sp>
    </p:spTree>
    <p:extLst>
      <p:ext uri="{BB962C8B-B14F-4D97-AF65-F5344CB8AC3E}">
        <p14:creationId xmlns:p14="http://schemas.microsoft.com/office/powerpoint/2010/main" val="3025049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04801" y="5495544"/>
            <a:ext cx="7772400" cy="594359"/>
          </a:xfrm>
          <a:prstGeom prst="rect">
            <a:avLst/>
          </a:prstGeom>
          <a:noFill/>
          <a:ln>
            <a:noFill/>
          </a:ln>
        </p:spPr>
        <p:txBody>
          <a:bodyPr anchor="b"/>
          <a:lstStyle>
            <a:lvl1pPr marL="0" marR="0" lvl="0" indent="0" algn="ctr" rtl="0">
              <a:spcBef>
                <a:spcPts val="0"/>
              </a:spcBef>
              <a:buClr>
                <a:schemeClr val="dk2"/>
              </a:buClr>
              <a:buFont typeface="Cambria"/>
              <a:buNone/>
              <a:defRPr sz="2200" b="1" i="0" u="none" strike="noStrike" cap="none">
                <a:solidFill>
                  <a:schemeClr val="dk2"/>
                </a:solidFill>
                <a:latin typeface="Cambria"/>
                <a:ea typeface="Cambria"/>
                <a:cs typeface="Cambria"/>
                <a:sym typeface="Cambr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2" name="Shape 62"/>
          <p:cNvSpPr txBox="1">
            <a:spLocks noGrp="1"/>
          </p:cNvSpPr>
          <p:nvPr>
            <p:ph type="body" idx="1"/>
          </p:nvPr>
        </p:nvSpPr>
        <p:spPr>
          <a:xfrm>
            <a:off x="304798" y="6096000"/>
            <a:ext cx="7772400" cy="609599"/>
          </a:xfrm>
          <a:prstGeom prst="rect">
            <a:avLst/>
          </a:prstGeom>
          <a:noFill/>
          <a:ln>
            <a:noFill/>
          </a:ln>
        </p:spPr>
        <p:txBody>
          <a:bodyPr/>
          <a:lstStyle>
            <a:lvl1pPr marL="0" marR="0" lvl="0" indent="0" algn="ctr" rtl="0">
              <a:spcBef>
                <a:spcPts val="320"/>
              </a:spcBef>
              <a:buClr>
                <a:schemeClr val="accent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accent2"/>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accent3"/>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accent4"/>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accent5"/>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accent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accent2"/>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accent3"/>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accent4"/>
              </a:buClr>
              <a:buFont typeface="Arial"/>
              <a:buNone/>
              <a:defRPr sz="900" b="0" i="0" u="none" strike="noStrike" cap="none">
                <a:solidFill>
                  <a:schemeClr val="dk1"/>
                </a:solidFill>
                <a:latin typeface="Calibri"/>
                <a:ea typeface="Calibri"/>
                <a:cs typeface="Calibri"/>
                <a:sym typeface="Calibri"/>
              </a:defRPr>
            </a:lvl9pPr>
          </a:lstStyle>
          <a:p>
            <a:endParaRPr dirty="0"/>
          </a:p>
        </p:txBody>
      </p:sp>
      <p:sp>
        <p:nvSpPr>
          <p:cNvPr id="66" name="Shape 66"/>
          <p:cNvSpPr txBox="1">
            <a:spLocks noGrp="1"/>
          </p:cNvSpPr>
          <p:nvPr>
            <p:ph type="body" idx="2"/>
          </p:nvPr>
        </p:nvSpPr>
        <p:spPr>
          <a:xfrm>
            <a:off x="304800" y="381000"/>
            <a:ext cx="7772400" cy="4942839"/>
          </a:xfrm>
          <a:prstGeom prst="rect">
            <a:avLst/>
          </a:prstGeom>
          <a:noFill/>
          <a:ln>
            <a:noFill/>
          </a:ln>
        </p:spPr>
        <p:txBody>
          <a:bodyPr/>
          <a:lstStyle>
            <a:lvl1pPr marL="342900" marR="0" lvl="0" indent="-88900" algn="l" rtl="0">
              <a:spcBef>
                <a:spcPts val="440"/>
              </a:spcBef>
              <a:buClr>
                <a:schemeClr val="accent1"/>
              </a:buClr>
              <a:buSzPct val="100000"/>
              <a:buFont typeface="Arial"/>
              <a:buChar char="•"/>
              <a:defRPr sz="2200" b="0" i="0" u="none" strike="noStrike" cap="none">
                <a:solidFill>
                  <a:schemeClr val="dk1"/>
                </a:solidFill>
                <a:latin typeface="Calibri"/>
                <a:ea typeface="Calibri"/>
                <a:cs typeface="Calibri"/>
                <a:sym typeface="Calibri"/>
              </a:defRPr>
            </a:lvl1pPr>
            <a:lvl2pPr marL="640080" marR="0" lvl="1" indent="-106680" algn="l" rtl="0">
              <a:spcBef>
                <a:spcPts val="400"/>
              </a:spcBef>
              <a:buClr>
                <a:schemeClr val="accent2"/>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116839" algn="l" rtl="0">
              <a:spcBef>
                <a:spcPts val="360"/>
              </a:spcBef>
              <a:buClr>
                <a:schemeClr val="accent3"/>
              </a:buClr>
              <a:buSzPct val="100000"/>
              <a:buFont typeface="Arial"/>
              <a:buChar char="•"/>
              <a:defRPr sz="1800" b="0" i="0" u="none" strike="noStrike" cap="none">
                <a:solidFill>
                  <a:schemeClr val="dk1"/>
                </a:solidFill>
                <a:latin typeface="Calibri"/>
                <a:ea typeface="Calibri"/>
                <a:cs typeface="Calibri"/>
                <a:sym typeface="Calibri"/>
              </a:defRPr>
            </a:lvl3pPr>
            <a:lvl4pPr marL="1280160" marR="0" lvl="3" indent="-137160" algn="l" rtl="0">
              <a:spcBef>
                <a:spcPts val="320"/>
              </a:spcBef>
              <a:buClr>
                <a:schemeClr val="accent4"/>
              </a:buClr>
              <a:buSzPct val="100000"/>
              <a:buFont typeface="Arial"/>
              <a:buChar char="•"/>
              <a:defRPr sz="1600" b="0" i="0" u="none" strike="noStrike" cap="none">
                <a:solidFill>
                  <a:schemeClr val="dk1"/>
                </a:solidFill>
                <a:latin typeface="Calibri"/>
                <a:ea typeface="Calibri"/>
                <a:cs typeface="Calibri"/>
                <a:sym typeface="Calibri"/>
              </a:defRPr>
            </a:lvl4pPr>
            <a:lvl5pPr marL="1554480" marR="0" lvl="4" indent="-144780" algn="l" rtl="0">
              <a:spcBef>
                <a:spcPts val="280"/>
              </a:spcBef>
              <a:buClr>
                <a:schemeClr val="accent5"/>
              </a:buClr>
              <a:buSzPct val="100000"/>
              <a:buFont typeface="Arial"/>
              <a:buChar char="•"/>
              <a:defRPr sz="1400" b="0" i="0" u="none" strike="noStrike" cap="none">
                <a:solidFill>
                  <a:schemeClr val="dk1"/>
                </a:solidFill>
                <a:latin typeface="Calibri"/>
                <a:ea typeface="Calibri"/>
                <a:cs typeface="Calibri"/>
                <a:sym typeface="Calibri"/>
              </a:defRPr>
            </a:lvl5pPr>
            <a:lvl6pPr marL="1737360" marR="0" lvl="5" indent="-99060" algn="l" rtl="0">
              <a:spcBef>
                <a:spcPts val="280"/>
              </a:spcBef>
              <a:buClr>
                <a:schemeClr val="accent1"/>
              </a:buClr>
              <a:buSzPct val="100000"/>
              <a:buFont typeface="Arial"/>
              <a:buChar char="•"/>
              <a:defRPr sz="1400" b="0" i="0" u="none" strike="noStrike" cap="none">
                <a:solidFill>
                  <a:schemeClr val="dk1"/>
                </a:solidFill>
                <a:latin typeface="Calibri"/>
                <a:ea typeface="Calibri"/>
                <a:cs typeface="Calibri"/>
                <a:sym typeface="Calibri"/>
              </a:defRPr>
            </a:lvl6pPr>
            <a:lvl7pPr marL="1920240" marR="0" lvl="6" indent="-104139" algn="l" rtl="0">
              <a:spcBef>
                <a:spcPts val="280"/>
              </a:spcBef>
              <a:buClr>
                <a:schemeClr val="accent2"/>
              </a:buClr>
              <a:buSzPct val="100000"/>
              <a:buFont typeface="Arial"/>
              <a:buChar char="•"/>
              <a:defRPr sz="1400" b="0" i="0" u="none" strike="noStrike" cap="none">
                <a:solidFill>
                  <a:schemeClr val="dk1"/>
                </a:solidFill>
                <a:latin typeface="Calibri"/>
                <a:ea typeface="Calibri"/>
                <a:cs typeface="Calibri"/>
                <a:sym typeface="Calibri"/>
              </a:defRPr>
            </a:lvl7pPr>
            <a:lvl8pPr marL="2103120" marR="0" lvl="7" indent="-96520" algn="l" rtl="0">
              <a:spcBef>
                <a:spcPts val="280"/>
              </a:spcBef>
              <a:buClr>
                <a:schemeClr val="accent3"/>
              </a:buClr>
              <a:buSzPct val="100000"/>
              <a:buFont typeface="Arial"/>
              <a:buChar char="•"/>
              <a:defRPr sz="1400" b="0" i="0" u="none" strike="noStrike" cap="none">
                <a:solidFill>
                  <a:schemeClr val="dk1"/>
                </a:solidFill>
                <a:latin typeface="Calibri"/>
                <a:ea typeface="Calibri"/>
                <a:cs typeface="Calibri"/>
                <a:sym typeface="Calibri"/>
              </a:defRPr>
            </a:lvl8pPr>
            <a:lvl9pPr marL="2286000" marR="0" lvl="8" indent="-101600" algn="l" rtl="0">
              <a:spcBef>
                <a:spcPts val="280"/>
              </a:spcBef>
              <a:buClr>
                <a:schemeClr val="accent4"/>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 name="Shape 65"/>
          <p:cNvSpPr>
            <a:spLocks noGrp="1"/>
          </p:cNvSpPr>
          <p:nvPr>
            <p:ph type="sldNum" idx="10"/>
          </p:nvPr>
        </p:nvSpPr>
        <p:spPr/>
        <p:txBody>
          <a:bodyPr/>
          <a:lstStyle>
            <a:lvl1pPr>
              <a:defRPr/>
            </a:lvl1pPr>
          </a:lstStyle>
          <a:p>
            <a:fld id="{34CC8B1E-1BD1-0944-9377-57A30C0A21BC}" type="slidenum">
              <a:rPr lang="en-US"/>
              <a:pPr/>
              <a:t>‹#›</a:t>
            </a:fld>
            <a:endParaRPr lang="en-US"/>
          </a:p>
        </p:txBody>
      </p:sp>
      <p:sp>
        <p:nvSpPr>
          <p:cNvPr id="6" name="Shape 15"/>
          <p:cNvSpPr txBox="1">
            <a:spLocks noGrp="1"/>
          </p:cNvSpPr>
          <p:nvPr>
            <p:ph type="ftr" idx="11"/>
          </p:nvPr>
        </p:nvSpPr>
        <p:spPr/>
        <p:txBody>
          <a:bodyPr/>
          <a:lstStyle>
            <a:lvl1pP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a:t>14-Jan-16</a:t>
            </a:r>
            <a:endParaRPr lang="en-US"/>
          </a:p>
        </p:txBody>
      </p:sp>
    </p:spTree>
    <p:extLst>
      <p:ext uri="{BB962C8B-B14F-4D97-AF65-F5344CB8AC3E}">
        <p14:creationId xmlns:p14="http://schemas.microsoft.com/office/powerpoint/2010/main" val="1184243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01752" y="5495278"/>
            <a:ext cx="7772400" cy="594625"/>
          </a:xfrm>
          <a:prstGeom prst="rect">
            <a:avLst/>
          </a:prstGeom>
          <a:noFill/>
          <a:ln>
            <a:noFill/>
          </a:ln>
        </p:spPr>
        <p:txBody>
          <a:bodyPr anchor="b"/>
          <a:lstStyle>
            <a:lvl1pPr marL="0" marR="0" lvl="0" indent="0" algn="ctr" rtl="0">
              <a:spcBef>
                <a:spcPts val="0"/>
              </a:spcBef>
              <a:buClr>
                <a:schemeClr val="dk2"/>
              </a:buClr>
              <a:buFont typeface="Cambria"/>
              <a:buNone/>
              <a:defRPr sz="2200" b="1" i="0" u="none" strike="noStrike" cap="none">
                <a:solidFill>
                  <a:schemeClr val="dk2"/>
                </a:solidFill>
                <a:latin typeface="Cambria"/>
                <a:ea typeface="Cambria"/>
                <a:cs typeface="Cambria"/>
                <a:sym typeface="Cambr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9" name="Shape 69"/>
          <p:cNvSpPr>
            <a:spLocks noGrp="1"/>
          </p:cNvSpPr>
          <p:nvPr>
            <p:ph type="pic" idx="2"/>
          </p:nvPr>
        </p:nvSpPr>
        <p:spPr>
          <a:xfrm>
            <a:off x="0" y="0"/>
            <a:ext cx="8458200" cy="5486399"/>
          </a:xfrm>
          <a:prstGeom prst="rect">
            <a:avLst/>
          </a:prstGeom>
          <a:noFill/>
          <a:ln>
            <a:noFill/>
          </a:ln>
        </p:spPr>
        <p:txBody>
          <a:bodyPr/>
          <a:lstStyle>
            <a:lvl1pPr marL="0" marR="0" lvl="0" indent="0" algn="l" rtl="0">
              <a:spcBef>
                <a:spcPts val="640"/>
              </a:spcBef>
              <a:buClr>
                <a:schemeClr val="accent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accent2"/>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accent3"/>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accent4"/>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accent5"/>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accent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accent2"/>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accent3"/>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accent4"/>
              </a:buClr>
              <a:buFont typeface="Arial"/>
              <a:buNone/>
              <a:defRPr sz="2000" b="0" i="0" u="none" strike="noStrike" cap="none">
                <a:solidFill>
                  <a:schemeClr val="dk1"/>
                </a:solidFill>
                <a:latin typeface="Calibri"/>
                <a:ea typeface="Calibri"/>
                <a:cs typeface="Calibri"/>
                <a:sym typeface="Calibri"/>
              </a:defRPr>
            </a:lvl9pPr>
          </a:lstStyle>
          <a:p>
            <a:pPr lvl="0"/>
            <a:endParaRPr noProof="0">
              <a:sym typeface="Calibri"/>
            </a:endParaRPr>
          </a:p>
        </p:txBody>
      </p:sp>
      <p:sp>
        <p:nvSpPr>
          <p:cNvPr id="70" name="Shape 70"/>
          <p:cNvSpPr txBox="1">
            <a:spLocks noGrp="1"/>
          </p:cNvSpPr>
          <p:nvPr>
            <p:ph type="body" idx="1"/>
          </p:nvPr>
        </p:nvSpPr>
        <p:spPr>
          <a:xfrm>
            <a:off x="301752" y="6096000"/>
            <a:ext cx="7772400" cy="612648"/>
          </a:xfrm>
          <a:prstGeom prst="rect">
            <a:avLst/>
          </a:prstGeom>
          <a:noFill/>
          <a:ln>
            <a:noFill/>
          </a:ln>
        </p:spPr>
        <p:txBody>
          <a:bodyPr/>
          <a:lstStyle>
            <a:lvl1pPr marL="0" marR="0" lvl="0" indent="0" algn="ctr" rtl="0">
              <a:spcBef>
                <a:spcPts val="320"/>
              </a:spcBef>
              <a:buClr>
                <a:schemeClr val="accent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accent2"/>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accent3"/>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accent4"/>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accent5"/>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accent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accent2"/>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accent3"/>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accent4"/>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 name="Shape 72"/>
          <p:cNvSpPr>
            <a:spLocks noGrp="1"/>
          </p:cNvSpPr>
          <p:nvPr>
            <p:ph type="sldNum" idx="10"/>
          </p:nvPr>
        </p:nvSpPr>
        <p:spPr/>
        <p:txBody>
          <a:bodyPr/>
          <a:lstStyle>
            <a:lvl1pPr>
              <a:defRPr/>
            </a:lvl1pPr>
          </a:lstStyle>
          <a:p>
            <a:fld id="{A833423F-F760-1641-B8E3-6ABD3744E9AB}" type="slidenum">
              <a:rPr lang="en-US"/>
              <a:pPr/>
              <a:t>‹#›</a:t>
            </a:fld>
            <a:endParaRPr lang="en-US"/>
          </a:p>
        </p:txBody>
      </p:sp>
      <p:sp>
        <p:nvSpPr>
          <p:cNvPr id="6" name="Shape 15"/>
          <p:cNvSpPr txBox="1">
            <a:spLocks noGrp="1"/>
          </p:cNvSpPr>
          <p:nvPr>
            <p:ph type="ftr" idx="11"/>
          </p:nvPr>
        </p:nvSpPr>
        <p:spPr/>
        <p:txBody>
          <a:bodyPr/>
          <a:lstStyle>
            <a:lvl1pP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a:t>14-Jan-16</a:t>
            </a:r>
            <a:endParaRPr lang="en-US"/>
          </a:p>
        </p:txBody>
      </p:sp>
    </p:spTree>
    <p:extLst>
      <p:ext uri="{BB962C8B-B14F-4D97-AF65-F5344CB8AC3E}">
        <p14:creationId xmlns:p14="http://schemas.microsoft.com/office/powerpoint/2010/main" val="3522091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rot="5400000">
            <a:off x="4579937" y="2324100"/>
            <a:ext cx="5851525" cy="1752600"/>
          </a:xfrm>
          <a:prstGeom prst="rect">
            <a:avLst/>
          </a:prstGeom>
          <a:noFill/>
          <a:ln>
            <a:noFill/>
          </a:ln>
        </p:spPr>
        <p:txBody>
          <a:bodyPr anchor="b"/>
          <a:lstStyle>
            <a:lvl1pPr marL="0" marR="0" lvl="0" indent="0" algn="l" rtl="0">
              <a:spcBef>
                <a:spcPts val="0"/>
              </a:spcBef>
              <a:buClr>
                <a:schemeClr val="dk2"/>
              </a:buClr>
              <a:buFont typeface="Cambria"/>
              <a:buNone/>
              <a:defRPr sz="4600" b="0" i="0" u="none" strike="noStrike" cap="none">
                <a:solidFill>
                  <a:schemeClr val="dk2"/>
                </a:solidFill>
                <a:latin typeface="Cambria"/>
                <a:ea typeface="Cambria"/>
                <a:cs typeface="Cambria"/>
                <a:sym typeface="Cambr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2" name="Shape 82"/>
          <p:cNvSpPr txBox="1">
            <a:spLocks noGrp="1"/>
          </p:cNvSpPr>
          <p:nvPr>
            <p:ph type="body" idx="1"/>
          </p:nvPr>
        </p:nvSpPr>
        <p:spPr>
          <a:xfrm rot="5400000">
            <a:off x="541337" y="190500"/>
            <a:ext cx="5851525" cy="6019799"/>
          </a:xfrm>
          <a:prstGeom prst="rect">
            <a:avLst/>
          </a:prstGeom>
          <a:noFill/>
          <a:ln>
            <a:noFill/>
          </a:ln>
        </p:spPr>
        <p:txBody>
          <a:bodyPr/>
          <a:lstStyle>
            <a:lvl1pPr marL="342900" marR="0" lvl="0" indent="-88900" algn="l" rtl="0">
              <a:spcBef>
                <a:spcPts val="440"/>
              </a:spcBef>
              <a:buClr>
                <a:schemeClr val="accent1"/>
              </a:buClr>
              <a:buSzPct val="100000"/>
              <a:buFont typeface="Arial"/>
              <a:buChar char="•"/>
              <a:defRPr sz="2200" b="0" i="0" u="none" strike="noStrike" cap="none">
                <a:solidFill>
                  <a:schemeClr val="dk1"/>
                </a:solidFill>
                <a:latin typeface="Calibri"/>
                <a:ea typeface="Calibri"/>
                <a:cs typeface="Calibri"/>
                <a:sym typeface="Calibri"/>
              </a:defRPr>
            </a:lvl1pPr>
            <a:lvl2pPr marL="640080" marR="0" lvl="1" indent="-106680" algn="l" rtl="0">
              <a:spcBef>
                <a:spcPts val="400"/>
              </a:spcBef>
              <a:buClr>
                <a:schemeClr val="accent2"/>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116839" algn="l" rtl="0">
              <a:spcBef>
                <a:spcPts val="360"/>
              </a:spcBef>
              <a:buClr>
                <a:schemeClr val="accent3"/>
              </a:buClr>
              <a:buSzPct val="100000"/>
              <a:buFont typeface="Arial"/>
              <a:buChar char="•"/>
              <a:defRPr sz="1800" b="0" i="0" u="none" strike="noStrike" cap="none">
                <a:solidFill>
                  <a:schemeClr val="dk1"/>
                </a:solidFill>
                <a:latin typeface="Calibri"/>
                <a:ea typeface="Calibri"/>
                <a:cs typeface="Calibri"/>
                <a:sym typeface="Calibri"/>
              </a:defRPr>
            </a:lvl3pPr>
            <a:lvl4pPr marL="1280160" marR="0" lvl="3" indent="-137160" algn="l" rtl="0">
              <a:spcBef>
                <a:spcPts val="320"/>
              </a:spcBef>
              <a:buClr>
                <a:schemeClr val="accent4"/>
              </a:buClr>
              <a:buSzPct val="100000"/>
              <a:buFont typeface="Arial"/>
              <a:buChar char="•"/>
              <a:defRPr sz="1600" b="0" i="0" u="none" strike="noStrike" cap="none">
                <a:solidFill>
                  <a:schemeClr val="dk1"/>
                </a:solidFill>
                <a:latin typeface="Calibri"/>
                <a:ea typeface="Calibri"/>
                <a:cs typeface="Calibri"/>
                <a:sym typeface="Calibri"/>
              </a:defRPr>
            </a:lvl4pPr>
            <a:lvl5pPr marL="1554480" marR="0" lvl="4" indent="-144780" algn="l" rtl="0">
              <a:spcBef>
                <a:spcPts val="280"/>
              </a:spcBef>
              <a:buClr>
                <a:schemeClr val="accent5"/>
              </a:buClr>
              <a:buSzPct val="100000"/>
              <a:buFont typeface="Arial"/>
              <a:buChar char="•"/>
              <a:defRPr sz="1400" b="0" i="0" u="none" strike="noStrike" cap="none">
                <a:solidFill>
                  <a:schemeClr val="dk1"/>
                </a:solidFill>
                <a:latin typeface="Calibri"/>
                <a:ea typeface="Calibri"/>
                <a:cs typeface="Calibri"/>
                <a:sym typeface="Calibri"/>
              </a:defRPr>
            </a:lvl5pPr>
            <a:lvl6pPr marL="1737360" marR="0" lvl="5" indent="-99060" algn="l" rtl="0">
              <a:spcBef>
                <a:spcPts val="280"/>
              </a:spcBef>
              <a:buClr>
                <a:schemeClr val="accent1"/>
              </a:buClr>
              <a:buSzPct val="100000"/>
              <a:buFont typeface="Arial"/>
              <a:buChar char="•"/>
              <a:defRPr sz="1400" b="0" i="0" u="none" strike="noStrike" cap="none">
                <a:solidFill>
                  <a:schemeClr val="dk1"/>
                </a:solidFill>
                <a:latin typeface="Calibri"/>
                <a:ea typeface="Calibri"/>
                <a:cs typeface="Calibri"/>
                <a:sym typeface="Calibri"/>
              </a:defRPr>
            </a:lvl6pPr>
            <a:lvl7pPr marL="1920240" marR="0" lvl="6" indent="-104139" algn="l" rtl="0">
              <a:spcBef>
                <a:spcPts val="280"/>
              </a:spcBef>
              <a:buClr>
                <a:schemeClr val="accent2"/>
              </a:buClr>
              <a:buSzPct val="100000"/>
              <a:buFont typeface="Arial"/>
              <a:buChar char="•"/>
              <a:defRPr sz="1400" b="0" i="0" u="none" strike="noStrike" cap="none">
                <a:solidFill>
                  <a:schemeClr val="dk1"/>
                </a:solidFill>
                <a:latin typeface="Calibri"/>
                <a:ea typeface="Calibri"/>
                <a:cs typeface="Calibri"/>
                <a:sym typeface="Calibri"/>
              </a:defRPr>
            </a:lvl7pPr>
            <a:lvl8pPr marL="2103120" marR="0" lvl="7" indent="-96520" algn="l" rtl="0">
              <a:spcBef>
                <a:spcPts val="280"/>
              </a:spcBef>
              <a:buClr>
                <a:schemeClr val="accent3"/>
              </a:buClr>
              <a:buSzPct val="100000"/>
              <a:buFont typeface="Arial"/>
              <a:buChar char="•"/>
              <a:defRPr sz="1400" b="0" i="0" u="none" strike="noStrike" cap="none">
                <a:solidFill>
                  <a:schemeClr val="dk1"/>
                </a:solidFill>
                <a:latin typeface="Calibri"/>
                <a:ea typeface="Calibri"/>
                <a:cs typeface="Calibri"/>
                <a:sym typeface="Calibri"/>
              </a:defRPr>
            </a:lvl8pPr>
            <a:lvl9pPr marL="2286000" marR="0" lvl="8" indent="-101600" algn="l" rtl="0">
              <a:spcBef>
                <a:spcPts val="280"/>
              </a:spcBef>
              <a:buClr>
                <a:schemeClr val="accent4"/>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 name="Shape 85"/>
          <p:cNvSpPr>
            <a:spLocks noGrp="1"/>
          </p:cNvSpPr>
          <p:nvPr>
            <p:ph type="sldNum" idx="10"/>
          </p:nvPr>
        </p:nvSpPr>
        <p:spPr/>
        <p:txBody>
          <a:bodyPr/>
          <a:lstStyle>
            <a:lvl1pPr>
              <a:defRPr/>
            </a:lvl1pPr>
          </a:lstStyle>
          <a:p>
            <a:fld id="{D530B34E-8B96-F341-A9CB-2325020B1DFF}" type="slidenum">
              <a:rPr lang="en-US"/>
              <a:pPr/>
              <a:t>‹#›</a:t>
            </a:fld>
            <a:endParaRPr lang="en-US"/>
          </a:p>
        </p:txBody>
      </p:sp>
      <p:sp>
        <p:nvSpPr>
          <p:cNvPr id="5" name="Shape 15"/>
          <p:cNvSpPr txBox="1">
            <a:spLocks noGrp="1"/>
          </p:cNvSpPr>
          <p:nvPr>
            <p:ph type="ftr" idx="11"/>
          </p:nvPr>
        </p:nvSpPr>
        <p:spPr/>
        <p:txBody>
          <a:bodyPr/>
          <a:lstStyle>
            <a:lvl1pP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a:t>14-Jan-16</a:t>
            </a:r>
            <a:endParaRPr lang="en-US"/>
          </a:p>
        </p:txBody>
      </p:sp>
    </p:spTree>
    <p:extLst>
      <p:ext uri="{BB962C8B-B14F-4D97-AF65-F5344CB8AC3E}">
        <p14:creationId xmlns:p14="http://schemas.microsoft.com/office/powerpoint/2010/main" val="29468580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75000">
              <a:schemeClr val="lt1"/>
            </a:gs>
            <a:gs pos="100000">
              <a:srgbClr val="D8D8D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74638"/>
            <a:ext cx="7620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p>
            <a:pPr lvl="0"/>
            <a:endParaRPr lang="en-US">
              <a:sym typeface="Arial" charset="0"/>
            </a:endParaRPr>
          </a:p>
        </p:txBody>
      </p:sp>
      <p:sp>
        <p:nvSpPr>
          <p:cNvPr id="1027" name="Shape 11"/>
          <p:cNvSpPr txBox="1">
            <a:spLocks noGrp="1"/>
          </p:cNvSpPr>
          <p:nvPr>
            <p:ph type="body" idx="1"/>
          </p:nvPr>
        </p:nvSpPr>
        <p:spPr bwMode="auto">
          <a:xfrm>
            <a:off x="457200" y="1600200"/>
            <a:ext cx="7620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t" anchorCtr="0" compatLnSpc="1">
            <a:prstTxWarp prst="textNoShape">
              <a:avLst/>
            </a:prstTxWarp>
          </a:bodyPr>
          <a:lstStyle/>
          <a:p>
            <a:pPr lvl="0"/>
            <a:endParaRPr lang="en-US">
              <a:sym typeface="Arial" charset="0"/>
            </a:endParaRPr>
          </a:p>
        </p:txBody>
      </p:sp>
      <p:sp>
        <p:nvSpPr>
          <p:cNvPr id="1028" name="Shape 12"/>
          <p:cNvSpPr>
            <a:spLocks noChangeArrowheads="1"/>
          </p:cNvSpPr>
          <p:nvPr/>
        </p:nvSpPr>
        <p:spPr bwMode="auto">
          <a:xfrm>
            <a:off x="8458200" y="0"/>
            <a:ext cx="685800" cy="6858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ctr"/>
          <a:lstStyle/>
          <a:p>
            <a:pPr algn="ctr"/>
            <a:endParaRPr lang="en-US" sz="1800">
              <a:solidFill>
                <a:srgbClr val="FFFFFF"/>
              </a:solidFill>
              <a:latin typeface="Calibri" charset="0"/>
              <a:cs typeface="Calibri" charset="0"/>
              <a:sym typeface="Calibri" charset="0"/>
            </a:endParaRPr>
          </a:p>
        </p:txBody>
      </p:sp>
      <p:sp>
        <p:nvSpPr>
          <p:cNvPr id="1029" name="Shape 13"/>
          <p:cNvSpPr>
            <a:spLocks noChangeArrowheads="1"/>
          </p:cNvSpPr>
          <p:nvPr/>
        </p:nvSpPr>
        <p:spPr bwMode="auto">
          <a:xfrm>
            <a:off x="8458200" y="5486400"/>
            <a:ext cx="685800" cy="685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ctr"/>
          <a:lstStyle/>
          <a:p>
            <a:pPr algn="ctr"/>
            <a:endParaRPr lang="en-US" sz="1800">
              <a:solidFill>
                <a:srgbClr val="FFFFFF"/>
              </a:solidFill>
              <a:latin typeface="Calibri" charset="0"/>
              <a:cs typeface="Calibri" charset="0"/>
              <a:sym typeface="Calibri" charset="0"/>
            </a:endParaRPr>
          </a:p>
        </p:txBody>
      </p:sp>
      <p:sp>
        <p:nvSpPr>
          <p:cNvPr id="1030" name="Shape 14"/>
          <p:cNvSpPr>
            <a:spLocks noGrp="1"/>
          </p:cNvSpPr>
          <p:nvPr>
            <p:ph type="sldNum" idx="12"/>
          </p:nvPr>
        </p:nvSpPr>
        <p:spPr bwMode="auto">
          <a:xfrm>
            <a:off x="8531225" y="5648325"/>
            <a:ext cx="549275" cy="396875"/>
          </a:xfrm>
          <a:prstGeom prst="bracketPair">
            <a:avLst>
              <a:gd name="adj" fmla="val 16667"/>
            </a:avLst>
          </a:prstGeom>
          <a:noFill/>
          <a:ln w="19050">
            <a:solidFill>
              <a:srgbClr val="FFFFFF"/>
            </a:solidFill>
            <a:round/>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lvl1pPr algn="ctr">
              <a:buSzPct val="25000"/>
              <a:defRPr sz="1800">
                <a:solidFill>
                  <a:srgbClr val="FFFFFF"/>
                </a:solidFill>
                <a:latin typeface="Calibri" charset="0"/>
                <a:cs typeface="Calibri" charset="0"/>
                <a:sym typeface="Calibri" charset="0"/>
              </a:defRPr>
            </a:lvl1pPr>
          </a:lstStyle>
          <a:p>
            <a:fld id="{E19F0A47-7A8D-DF48-9D8E-4773BCED91A8}" type="slidenum">
              <a:rPr lang="en-US"/>
              <a:pPr/>
              <a:t>‹#›</a:t>
            </a:fld>
            <a:endParaRPr lang="en-US"/>
          </a:p>
        </p:txBody>
      </p:sp>
      <p:sp>
        <p:nvSpPr>
          <p:cNvPr id="1031" name="Shape 15"/>
          <p:cNvSpPr txBox="1">
            <a:spLocks noGrp="1"/>
          </p:cNvSpPr>
          <p:nvPr>
            <p:ph type="ftr" idx="11"/>
          </p:nvPr>
        </p:nvSpPr>
        <p:spPr bwMode="auto">
          <a:xfrm rot="-54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a:t>14-Jan-16</a:t>
            </a:r>
            <a:endParaRPr lang="en-US"/>
          </a:p>
        </p:txBody>
      </p:sp>
      <p:sp>
        <p:nvSpPr>
          <p:cNvPr id="1032" name="Date Placeholder 2"/>
          <p:cNvSpPr>
            <a:spLocks noGrp="1"/>
          </p:cNvSpPr>
          <p:nvPr>
            <p:ph type="dt" sz="half" idx="2"/>
          </p:nvPr>
        </p:nvSpPr>
        <p:spPr bwMode="auto">
          <a:xfrm rot="5400000">
            <a:off x="7731126" y="884237"/>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r>
              <a:rPr lang="en-CA"/>
              <a:t>16-01-15</a:t>
            </a:r>
            <a:endParaRPr lang="en-US"/>
          </a:p>
        </p:txBody>
      </p:sp>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Lst>
  <p:hf hdr="0" ftr="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ＭＳ Ｐゴシック" charset="0"/>
          <a:cs typeface="Arial"/>
          <a:sym typeface="Arial" charset="0"/>
          <a:rtl val="0"/>
        </a:defRPr>
      </a:lvl1pPr>
      <a:lvl2pPr algn="l" rtl="0" eaLnBrk="0" fontAlgn="base" hangingPunct="0">
        <a:spcBef>
          <a:spcPct val="0"/>
        </a:spcBef>
        <a:spcAft>
          <a:spcPct val="0"/>
        </a:spcAft>
        <a:defRPr sz="1400">
          <a:solidFill>
            <a:srgbClr val="000000"/>
          </a:solidFill>
          <a:latin typeface="Arial" charset="0"/>
          <a:ea typeface="ＭＳ Ｐゴシック" charset="0"/>
          <a:cs typeface="Arial" charset="0"/>
          <a:sym typeface="Arial" charset="0"/>
        </a:defRPr>
      </a:lvl2pPr>
      <a:lvl3pPr algn="l" rtl="0" eaLnBrk="0" fontAlgn="base" hangingPunct="0">
        <a:spcBef>
          <a:spcPct val="0"/>
        </a:spcBef>
        <a:spcAft>
          <a:spcPct val="0"/>
        </a:spcAft>
        <a:defRPr sz="1400">
          <a:solidFill>
            <a:srgbClr val="000000"/>
          </a:solidFill>
          <a:latin typeface="Arial" charset="0"/>
          <a:ea typeface="ＭＳ Ｐゴシック" charset="0"/>
          <a:cs typeface="Arial" charset="0"/>
          <a:sym typeface="Arial" charset="0"/>
        </a:defRPr>
      </a:lvl3pPr>
      <a:lvl4pPr algn="l" rtl="0" eaLnBrk="0" fontAlgn="base" hangingPunct="0">
        <a:spcBef>
          <a:spcPct val="0"/>
        </a:spcBef>
        <a:spcAft>
          <a:spcPct val="0"/>
        </a:spcAft>
        <a:defRPr sz="1400">
          <a:solidFill>
            <a:srgbClr val="000000"/>
          </a:solidFill>
          <a:latin typeface="Arial" charset="0"/>
          <a:ea typeface="ＭＳ Ｐゴシック" charset="0"/>
          <a:cs typeface="Arial" charset="0"/>
          <a:sym typeface="Arial" charset="0"/>
        </a:defRPr>
      </a:lvl4pPr>
      <a:lvl5pPr algn="l" rtl="0" eaLnBrk="0" fontAlgn="base" hangingPunct="0">
        <a:spcBef>
          <a:spcPct val="0"/>
        </a:spcBef>
        <a:spcAft>
          <a:spcPct val="0"/>
        </a:spcAft>
        <a:defRPr sz="1400">
          <a:solidFill>
            <a:srgbClr val="000000"/>
          </a:solidFill>
          <a:latin typeface="Arial" charset="0"/>
          <a:ea typeface="ＭＳ Ｐゴシック" charset="0"/>
          <a:cs typeface="Arial" charset="0"/>
          <a:sym typeface="Arial" charset="0"/>
        </a:defRPr>
      </a:lvl5pPr>
      <a:lvl6pPr marL="457200" algn="l" rtl="0" eaLnBrk="0" fontAlgn="base" hangingPunct="0">
        <a:spcBef>
          <a:spcPct val="0"/>
        </a:spcBef>
        <a:spcAft>
          <a:spcPct val="0"/>
        </a:spcAft>
        <a:defRPr sz="1400">
          <a:solidFill>
            <a:srgbClr val="000000"/>
          </a:solidFill>
          <a:latin typeface="Arial" charset="0"/>
          <a:ea typeface="ＭＳ Ｐゴシック" charset="0"/>
          <a:cs typeface="Arial" charset="0"/>
          <a:sym typeface="Arial" charset="0"/>
        </a:defRPr>
      </a:lvl6pPr>
      <a:lvl7pPr marL="914400" algn="l" rtl="0" eaLnBrk="0" fontAlgn="base" hangingPunct="0">
        <a:spcBef>
          <a:spcPct val="0"/>
        </a:spcBef>
        <a:spcAft>
          <a:spcPct val="0"/>
        </a:spcAft>
        <a:defRPr sz="1400">
          <a:solidFill>
            <a:srgbClr val="000000"/>
          </a:solidFill>
          <a:latin typeface="Arial" charset="0"/>
          <a:ea typeface="ＭＳ Ｐゴシック" charset="0"/>
          <a:cs typeface="Arial" charset="0"/>
          <a:sym typeface="Arial" charset="0"/>
        </a:defRPr>
      </a:lvl7pPr>
      <a:lvl8pPr marL="1371600" algn="l" rtl="0" eaLnBrk="0" fontAlgn="base" hangingPunct="0">
        <a:spcBef>
          <a:spcPct val="0"/>
        </a:spcBef>
        <a:spcAft>
          <a:spcPct val="0"/>
        </a:spcAft>
        <a:defRPr sz="1400">
          <a:solidFill>
            <a:srgbClr val="000000"/>
          </a:solidFill>
          <a:latin typeface="Arial" charset="0"/>
          <a:ea typeface="ＭＳ Ｐゴシック" charset="0"/>
          <a:cs typeface="Arial" charset="0"/>
          <a:sym typeface="Arial" charset="0"/>
        </a:defRPr>
      </a:lvl8pPr>
      <a:lvl9pPr marL="1828800" algn="l" rtl="0" eaLnBrk="0" fontAlgn="base" hangingPunct="0">
        <a:spcBef>
          <a:spcPct val="0"/>
        </a:spcBef>
        <a:spcAft>
          <a:spcPct val="0"/>
        </a:spcAft>
        <a:defRPr sz="1400">
          <a:solidFill>
            <a:srgbClr val="000000"/>
          </a:solidFill>
          <a:latin typeface="Arial" charset="0"/>
          <a:ea typeface="ＭＳ Ｐゴシック" charset="0"/>
          <a:cs typeface="Arial" charset="0"/>
          <a:sym typeface="Arial" charset="0"/>
        </a:defRPr>
      </a:lvl9pPr>
    </p:titleStyle>
    <p:bodyStyle>
      <a:defPPr marR="0" lvl="0" algn="l" rtl="0">
        <a:lnSpc>
          <a:spcPct val="100000"/>
        </a:lnSpc>
        <a:spcBef>
          <a:spcPts val="0"/>
        </a:spcBef>
        <a:spcAft>
          <a:spcPts val="0"/>
        </a:spcAft>
      </a:defPPr>
      <a:lvl1pPr marL="342900" indent="-342900" algn="l" rtl="0" eaLnBrk="0" fontAlgn="base" hangingPunct="0">
        <a:spcBef>
          <a:spcPct val="0"/>
        </a:spcBef>
        <a:spcAft>
          <a:spcPct val="0"/>
        </a:spcAft>
        <a:defRPr sz="1400">
          <a:solidFill>
            <a:srgbClr val="000000"/>
          </a:solidFill>
          <a:latin typeface="Arial"/>
          <a:ea typeface="ＭＳ Ｐゴシック" charset="0"/>
          <a:cs typeface="Arial"/>
          <a:sym typeface="Arial" charset="0"/>
          <a:rtl val="0"/>
        </a:defRPr>
      </a:lvl1pPr>
      <a:lvl2pPr marL="742950" lvl="1" indent="-285750" algn="l" rtl="0" eaLnBrk="0" fontAlgn="base" hangingPunct="0">
        <a:spcBef>
          <a:spcPct val="0"/>
        </a:spcBef>
        <a:spcAft>
          <a:spcPct val="0"/>
        </a:spcAft>
        <a:defRPr sz="1400">
          <a:solidFill>
            <a:srgbClr val="000000"/>
          </a:solidFill>
          <a:latin typeface="Arial"/>
          <a:ea typeface="Arial"/>
          <a:cs typeface="Arial"/>
          <a:sym typeface="Arial" charset="0"/>
          <a:rtl val="0"/>
        </a:defRPr>
      </a:lvl2pPr>
      <a:lvl3pPr marL="1143000" lvl="2" indent="-228600" algn="l" rtl="0" eaLnBrk="0" fontAlgn="base" hangingPunct="0">
        <a:spcBef>
          <a:spcPct val="0"/>
        </a:spcBef>
        <a:spcAft>
          <a:spcPct val="0"/>
        </a:spcAft>
        <a:defRPr sz="1400">
          <a:solidFill>
            <a:srgbClr val="000000"/>
          </a:solidFill>
          <a:latin typeface="Arial"/>
          <a:ea typeface="Arial"/>
          <a:cs typeface="Arial"/>
          <a:sym typeface="Arial" charset="0"/>
          <a:rtl val="0"/>
        </a:defRPr>
      </a:lvl3pPr>
      <a:lvl4pPr marL="1600200" lvl="3" indent="-228600" algn="l" rtl="0" eaLnBrk="0" fontAlgn="base" hangingPunct="0">
        <a:spcBef>
          <a:spcPct val="0"/>
        </a:spcBef>
        <a:spcAft>
          <a:spcPct val="0"/>
        </a:spcAft>
        <a:defRPr sz="1400">
          <a:solidFill>
            <a:srgbClr val="000000"/>
          </a:solidFill>
          <a:latin typeface="Arial"/>
          <a:ea typeface="Arial"/>
          <a:cs typeface="Arial"/>
          <a:sym typeface="Arial" charset="0"/>
          <a:rtl val="0"/>
        </a:defRPr>
      </a:lvl4pPr>
      <a:lvl5pPr marL="2057400" lvl="4" indent="-228600" algn="l" rtl="0" eaLnBrk="0" fontAlgn="base" hangingPunct="0">
        <a:spcBef>
          <a:spcPct val="0"/>
        </a:spcBef>
        <a:spcAft>
          <a:spcPct val="0"/>
        </a:spcAft>
        <a:defRPr sz="1400">
          <a:solidFill>
            <a:srgbClr val="000000"/>
          </a:solidFill>
          <a:latin typeface="Arial"/>
          <a:ea typeface="Arial"/>
          <a:cs typeface="Arial"/>
          <a:sym typeface="Arial" charset="0"/>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hyperlink" Target="http://johnhawks.net/weblog/hawks.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3" Type="http://schemas.openxmlformats.org/officeDocument/2006/relationships/hyperlink" Target="http://johnhawks.net/weblog/reviews/neandertals/neandertal_dna/altai-neandertal-genome-2013.html" TargetMode="External"/><Relationship Id="rId4" Type="http://schemas.openxmlformats.org/officeDocument/2006/relationships/hyperlink" Target="http://johnhawks.net/weblog/reviews/neandertals/neandertal_dna/sima-de-los-huesos-dna-meyer-2013.html" TargetMode="External"/><Relationship Id="rId5" Type="http://schemas.openxmlformats.org/officeDocument/2006/relationships/hyperlink" Target="http://siberiantimes.com/science/casestudy/news/n0356-fresh-discoveries-of-ancient-mans-bone-in-altai-mountains-cave/" TargetMode="External"/><Relationship Id="rId6" Type="http://schemas.openxmlformats.org/officeDocument/2006/relationships/hyperlink" Target="http://science.sciencemag.org/content/328/5979/710.full" TargetMode="External"/><Relationship Id="rId7" Type="http://schemas.openxmlformats.org/officeDocument/2006/relationships/hyperlink" Target="http://www.nature.com/nature/journal/v505/n7481/extref/nature12886-s1.pdf" TargetMode="External"/><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hape 101"/>
          <p:cNvSpPr txBox="1">
            <a:spLocks noGrp="1"/>
          </p:cNvSpPr>
          <p:nvPr>
            <p:ph type="ctrTitle"/>
          </p:nvPr>
        </p:nvSpPr>
        <p:spPr>
          <a:xfrm>
            <a:off x="593725" y="3206750"/>
            <a:ext cx="7872413" cy="1920875"/>
          </a:xfrm>
        </p:spPr>
        <p:txBody>
          <a:bodyPr tIns="45700" bIns="45700"/>
          <a:lstStyle/>
          <a:p>
            <a:pPr eaLnBrk="1" hangingPunct="1">
              <a:spcBef>
                <a:spcPct val="0"/>
              </a:spcBef>
              <a:buClr>
                <a:srgbClr val="3E3D2D"/>
              </a:buClr>
              <a:buSzPct val="25000"/>
              <a:buFont typeface="Cambria" charset="0"/>
              <a:buNone/>
            </a:pPr>
            <a:r>
              <a:rPr lang="en-US" sz="5700">
                <a:solidFill>
                  <a:srgbClr val="3E3D2D"/>
                </a:solidFill>
                <a:latin typeface="Cambria" charset="0"/>
                <a:ea typeface="ＭＳ Ｐゴシック" charset="0"/>
                <a:cs typeface="Cambria" charset="0"/>
                <a:sym typeface="Cambria" charset="0"/>
              </a:rPr>
              <a:t>The complete genome sequence of a Neanderthal </a:t>
            </a:r>
            <a:br>
              <a:rPr lang="en-US" sz="5700">
                <a:solidFill>
                  <a:srgbClr val="3E3D2D"/>
                </a:solidFill>
                <a:latin typeface="Cambria" charset="0"/>
                <a:ea typeface="ＭＳ Ｐゴシック" charset="0"/>
                <a:cs typeface="Cambria" charset="0"/>
                <a:sym typeface="Cambria" charset="0"/>
              </a:rPr>
            </a:br>
            <a:r>
              <a:rPr lang="en-US" sz="5700">
                <a:solidFill>
                  <a:srgbClr val="3E3D2D"/>
                </a:solidFill>
                <a:latin typeface="Cambria" charset="0"/>
                <a:ea typeface="ＭＳ Ｐゴシック" charset="0"/>
                <a:cs typeface="Cambria" charset="0"/>
                <a:sym typeface="Cambria" charset="0"/>
              </a:rPr>
              <a:t>from the Altai Mountains</a:t>
            </a:r>
          </a:p>
        </p:txBody>
      </p:sp>
      <p:sp>
        <p:nvSpPr>
          <p:cNvPr id="10242" name="Shape 102"/>
          <p:cNvSpPr txBox="1">
            <a:spLocks noGrp="1"/>
          </p:cNvSpPr>
          <p:nvPr>
            <p:ph type="subTitle" idx="1"/>
          </p:nvPr>
        </p:nvSpPr>
        <p:spPr>
          <a:xfrm>
            <a:off x="493713" y="5257800"/>
            <a:ext cx="7196137" cy="569913"/>
          </a:xfrm>
        </p:spPr>
        <p:txBody>
          <a:bodyPr tIns="45700" bIns="45700"/>
          <a:lstStyle>
            <a:lvl1pPr algn="ctr">
              <a:defRPr sz="1400">
                <a:solidFill>
                  <a:srgbClr val="000000"/>
                </a:solidFill>
                <a:latin typeface="Arial" charset="0"/>
                <a:ea typeface="ＭＳ Ｐゴシック" charset="0"/>
                <a:cs typeface="Arial" charset="0"/>
                <a:sym typeface="Arial" charset="0"/>
              </a:defRPr>
            </a:lvl1pPr>
            <a:lvl2pPr algn="ctr">
              <a:defRPr sz="1400">
                <a:solidFill>
                  <a:srgbClr val="000000"/>
                </a:solidFill>
                <a:latin typeface="Arial" charset="0"/>
                <a:ea typeface="Arial" charset="0"/>
                <a:cs typeface="Arial" charset="0"/>
                <a:sym typeface="Arial" charset="0"/>
              </a:defRPr>
            </a:lvl2pPr>
            <a:lvl3pPr algn="ctr">
              <a:defRPr sz="1400">
                <a:solidFill>
                  <a:srgbClr val="000000"/>
                </a:solidFill>
                <a:latin typeface="Arial" charset="0"/>
                <a:ea typeface="Arial" charset="0"/>
                <a:cs typeface="Arial" charset="0"/>
                <a:sym typeface="Arial" charset="0"/>
              </a:defRPr>
            </a:lvl3pPr>
            <a:lvl4pPr algn="ctr">
              <a:defRPr sz="1400">
                <a:solidFill>
                  <a:srgbClr val="000000"/>
                </a:solidFill>
                <a:latin typeface="Arial" charset="0"/>
                <a:ea typeface="Arial" charset="0"/>
                <a:cs typeface="Arial" charset="0"/>
                <a:sym typeface="Arial" charset="0"/>
              </a:defRPr>
            </a:lvl4pPr>
            <a:lvl5pPr algn="ctr">
              <a:defRPr sz="1400">
                <a:solidFill>
                  <a:srgbClr val="000000"/>
                </a:solidFill>
                <a:latin typeface="Arial" charset="0"/>
                <a:ea typeface="Arial" charset="0"/>
                <a:cs typeface="Arial" charset="0"/>
                <a:sym typeface="Arial" charset="0"/>
              </a:defRPr>
            </a:lvl5pPr>
            <a:lvl6pPr marL="2514600" indent="-228600" algn="ctr"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algn="ctr"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algn="ctr"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algn="ctr"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l" eaLnBrk="1" hangingPunct="1">
              <a:spcBef>
                <a:spcPct val="0"/>
              </a:spcBef>
              <a:buSzPct val="25000"/>
              <a:buFontTx/>
              <a:buNone/>
            </a:pPr>
            <a:r>
              <a:rPr lang="en-US" sz="2000">
                <a:solidFill>
                  <a:srgbClr val="888888"/>
                </a:solidFill>
                <a:latin typeface="Calibri" charset="0"/>
                <a:cs typeface="Calibri" charset="0"/>
                <a:sym typeface="Calibri" charset="0"/>
              </a:rPr>
              <a:t>Prüfer et al., Nature, 2 January 2014. 10.1038/nature12886</a:t>
            </a:r>
          </a:p>
        </p:txBody>
      </p:sp>
      <p:sp>
        <p:nvSpPr>
          <p:cNvPr id="10243" name="Shape 103"/>
          <p:cNvSpPr txBox="1">
            <a:spLocks noChangeArrowheads="1"/>
          </p:cNvSpPr>
          <p:nvPr/>
        </p:nvSpPr>
        <p:spPr bwMode="auto">
          <a:xfrm>
            <a:off x="493713" y="5697538"/>
            <a:ext cx="7196137"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buClr>
                <a:srgbClr val="544E43"/>
              </a:buClr>
              <a:buSzPct val="25000"/>
              <a:buFont typeface="Noto Sans Symbols" charset="0"/>
              <a:buNone/>
            </a:pPr>
            <a:r>
              <a:rPr lang="en-US" sz="2000">
                <a:solidFill>
                  <a:srgbClr val="544E43"/>
                </a:solidFill>
                <a:latin typeface="Cambria" charset="0"/>
                <a:cs typeface="Cambria" charset="0"/>
                <a:sym typeface="Cambria" charset="0"/>
              </a:rPr>
              <a:t>Critical paper review by Jasleen Grewal (PhD Student, UBC)</a:t>
            </a:r>
          </a:p>
        </p:txBody>
      </p:sp>
      <p:sp>
        <p:nvSpPr>
          <p:cNvPr id="10244" name="Slide Number Placeholder 2"/>
          <p:cNvSpPr>
            <a:spLocks noGrp="1"/>
          </p:cNvSpPr>
          <p:nvPr>
            <p:ph type="sldNum" sz="quarter" idx="10"/>
          </p:nvPr>
        </p:nvSpPr>
        <p:spPr>
          <a:noFill/>
        </p:spPr>
        <p:txBody>
          <a:bodyPr/>
          <a:lstStyle/>
          <a:p>
            <a:fld id="{453AA2F0-755B-2B4C-A22A-D13FA5544CBF}" type="slidenum">
              <a:rPr lang="en-US"/>
              <a:pPr/>
              <a:t>1</a:t>
            </a:fld>
            <a:endParaRPr lang="en-US"/>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hape 227"/>
          <p:cNvSpPr txBox="1">
            <a:spLocks noGrp="1"/>
          </p:cNvSpPr>
          <p:nvPr>
            <p:ph type="title"/>
          </p:nvPr>
        </p:nvSpPr>
        <p:spPr>
          <a:xfrm>
            <a:off x="457200" y="274638"/>
            <a:ext cx="7620000" cy="1143000"/>
          </a:xfrm>
        </p:spPr>
        <p:txBody>
          <a:bodyPr tIns="45700" bIns="45700"/>
          <a:lstStyle/>
          <a:p>
            <a:pPr eaLnBrk="1" hangingPunct="1">
              <a:spcBef>
                <a:spcPct val="0"/>
              </a:spcBef>
              <a:buClr>
                <a:srgbClr val="3E3D2D"/>
              </a:buClr>
              <a:buSzPct val="25000"/>
              <a:buFont typeface="Cambria" charset="0"/>
              <a:buNone/>
            </a:pPr>
            <a:r>
              <a:rPr lang="en-US" sz="4400">
                <a:solidFill>
                  <a:srgbClr val="3E3D2D"/>
                </a:solidFill>
                <a:latin typeface="Cambria" charset="0"/>
                <a:ea typeface="ＭＳ Ｐゴシック" charset="0"/>
                <a:cs typeface="Cambria" charset="0"/>
                <a:sym typeface="Cambria" charset="0"/>
              </a:rPr>
              <a:t>What makes a modern human?</a:t>
            </a:r>
          </a:p>
        </p:txBody>
      </p:sp>
      <p:pic>
        <p:nvPicPr>
          <p:cNvPr id="20482" name="Shape 230"/>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 y="1358900"/>
            <a:ext cx="8077200" cy="513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Slide Number Placeholder 1"/>
          <p:cNvSpPr>
            <a:spLocks noGrp="1"/>
          </p:cNvSpPr>
          <p:nvPr>
            <p:ph type="sldNum" sz="quarter" idx="10"/>
          </p:nvPr>
        </p:nvSpPr>
        <p:spPr>
          <a:noFill/>
        </p:spPr>
        <p:txBody>
          <a:bodyPr/>
          <a:lstStyle/>
          <a:p>
            <a:fld id="{0D18643B-51F1-5A4B-AD3B-FB22CD184A5B}" type="slidenum">
              <a:rPr lang="en-US"/>
              <a:pPr/>
              <a:t>10</a:t>
            </a:fld>
            <a:endParaRPr lang="en-US"/>
          </a:p>
        </p:txBody>
      </p:sp>
      <p:sp>
        <p:nvSpPr>
          <p:cNvPr id="5"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hape 152"/>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a:solidFill>
                  <a:srgbClr val="3E3D2D"/>
                </a:solidFill>
                <a:latin typeface="Cambria" charset="0"/>
                <a:ea typeface="ＭＳ Ｐゴシック" charset="0"/>
                <a:cs typeface="Cambria" charset="0"/>
                <a:sym typeface="Cambria" charset="0"/>
              </a:rPr>
              <a:t>Sequencing DNA from fossils</a:t>
            </a:r>
          </a:p>
        </p:txBody>
      </p:sp>
      <p:sp>
        <p:nvSpPr>
          <p:cNvPr id="153" name="Shape 153"/>
          <p:cNvSpPr txBox="1">
            <a:spLocks noGrp="1"/>
          </p:cNvSpPr>
          <p:nvPr>
            <p:ph type="body" idx="1"/>
          </p:nvPr>
        </p:nvSpPr>
        <p:spPr>
          <a:xfrm>
            <a:off x="457200" y="1600200"/>
            <a:ext cx="7620000" cy="4800600"/>
          </a:xfrm>
        </p:spPr>
        <p:txBody>
          <a:bodyPr>
            <a:noAutofit/>
          </a:bodyPr>
          <a:lstStyle/>
          <a:p>
            <a:pPr marL="457200" indent="-228600" eaLnBrk="1" fontAlgn="auto" hangingPunct="1">
              <a:spcBef>
                <a:spcPts val="0"/>
              </a:spcBef>
              <a:spcAft>
                <a:spcPts val="0"/>
              </a:spcAft>
              <a:defRPr/>
            </a:pPr>
            <a:r>
              <a:rPr lang="en-US" dirty="0"/>
              <a:t>Fragmented DNA (random pieces)</a:t>
            </a:r>
          </a:p>
          <a:p>
            <a:pPr marL="914400" lvl="1" indent="-228600" eaLnBrk="1" fontAlgn="auto" hangingPunct="1">
              <a:spcBef>
                <a:spcPts val="0"/>
              </a:spcBef>
              <a:spcAft>
                <a:spcPts val="0"/>
              </a:spcAft>
              <a:defRPr/>
            </a:pPr>
            <a:r>
              <a:rPr lang="en-US" dirty="0" smtClean="0"/>
              <a:t>&lt;200 </a:t>
            </a:r>
            <a:r>
              <a:rPr lang="en-US" dirty="0" err="1" smtClean="0"/>
              <a:t>bp</a:t>
            </a:r>
            <a:r>
              <a:rPr lang="en-US" dirty="0" smtClean="0"/>
              <a:t> fragments of nuclear DNA</a:t>
            </a:r>
          </a:p>
          <a:p>
            <a:pPr marL="914400" lvl="1" indent="-228600" eaLnBrk="1" fontAlgn="auto" hangingPunct="1">
              <a:spcBef>
                <a:spcPts val="0"/>
              </a:spcBef>
              <a:spcAft>
                <a:spcPts val="0"/>
              </a:spcAft>
              <a:defRPr/>
            </a:pPr>
            <a:r>
              <a:rPr lang="en-US" dirty="0" smtClean="0"/>
              <a:t>Chemical effects (deamination)</a:t>
            </a:r>
          </a:p>
          <a:p>
            <a:pPr marL="914400" lvl="1" indent="-228600" eaLnBrk="1" fontAlgn="auto" hangingPunct="1">
              <a:spcBef>
                <a:spcPts val="0"/>
              </a:spcBef>
              <a:spcAft>
                <a:spcPts val="0"/>
              </a:spcAft>
              <a:defRPr/>
            </a:pPr>
            <a:r>
              <a:rPr lang="en-US" dirty="0" smtClean="0"/>
              <a:t>Bacterial contamination, modern human contamination</a:t>
            </a:r>
            <a:endParaRPr lang="en-US" dirty="0"/>
          </a:p>
          <a:p>
            <a:pPr marL="914400" lvl="1" indent="-228600" eaLnBrk="1" fontAlgn="auto" hangingPunct="1">
              <a:spcBef>
                <a:spcPts val="0"/>
              </a:spcBef>
              <a:spcAft>
                <a:spcPts val="0"/>
              </a:spcAft>
              <a:defRPr/>
            </a:pPr>
            <a:endParaRPr lang="en-US" dirty="0"/>
          </a:p>
          <a:p>
            <a:pPr marL="457200" indent="-228600" eaLnBrk="1" fontAlgn="auto" hangingPunct="1">
              <a:spcBef>
                <a:spcPts val="0"/>
              </a:spcBef>
              <a:spcAft>
                <a:spcPts val="0"/>
              </a:spcAft>
              <a:defRPr/>
            </a:pPr>
            <a:r>
              <a:rPr lang="en-US" dirty="0" err="1"/>
              <a:t>mtDNA</a:t>
            </a:r>
            <a:r>
              <a:rPr lang="en-US" dirty="0"/>
              <a:t> is well suited for genome-scale ancient DNA sequencing </a:t>
            </a:r>
            <a:r>
              <a:rPr lang="en-US" dirty="0" smtClean="0"/>
              <a:t>projects</a:t>
            </a:r>
            <a:r>
              <a:rPr lang="en-US" baseline="30000" dirty="0" smtClean="0"/>
              <a:t>1</a:t>
            </a:r>
            <a:endParaRPr lang="en-US" baseline="30000" dirty="0"/>
          </a:p>
          <a:p>
            <a:pPr marL="914400" lvl="1" indent="-228600" eaLnBrk="1" fontAlgn="auto" hangingPunct="1">
              <a:spcBef>
                <a:spcPts val="0"/>
              </a:spcBef>
              <a:spcAft>
                <a:spcPts val="0"/>
              </a:spcAft>
              <a:defRPr/>
            </a:pPr>
            <a:r>
              <a:rPr lang="en-US" dirty="0"/>
              <a:t>Smaller size relative to nuclear genome</a:t>
            </a:r>
          </a:p>
          <a:p>
            <a:pPr marL="914400" lvl="1" indent="-228600" eaLnBrk="1" fontAlgn="auto" hangingPunct="1">
              <a:spcBef>
                <a:spcPts val="0"/>
              </a:spcBef>
              <a:spcAft>
                <a:spcPts val="0"/>
              </a:spcAft>
              <a:defRPr/>
            </a:pPr>
            <a:r>
              <a:rPr lang="en-US" dirty="0"/>
              <a:t>Higher relative abundance (hundreds of </a:t>
            </a:r>
            <a:r>
              <a:rPr lang="en-US" dirty="0" err="1"/>
              <a:t>mtDNAs</a:t>
            </a:r>
            <a:r>
              <a:rPr lang="en-US" dirty="0"/>
              <a:t> per nuclear genome)</a:t>
            </a:r>
          </a:p>
          <a:p>
            <a:pPr marL="914400" lvl="1" indent="-228600" eaLnBrk="1" fontAlgn="auto" hangingPunct="1">
              <a:spcBef>
                <a:spcPts val="0"/>
              </a:spcBef>
              <a:spcAft>
                <a:spcPts val="0"/>
              </a:spcAft>
              <a:defRPr/>
            </a:pPr>
            <a:r>
              <a:rPr lang="en-US" dirty="0"/>
              <a:t>Ancestry tracing (track the ‘mothers’ in a lineage</a:t>
            </a:r>
            <a:r>
              <a:rPr lang="en-US" dirty="0" smtClean="0"/>
              <a:t>) and discrimination between different populations</a:t>
            </a:r>
            <a:endParaRPr lang="en-US" dirty="0"/>
          </a:p>
          <a:p>
            <a:pPr marL="0" indent="0" eaLnBrk="1" fontAlgn="auto" hangingPunct="1">
              <a:spcBef>
                <a:spcPts val="0"/>
              </a:spcBef>
              <a:spcAft>
                <a:spcPts val="0"/>
              </a:spcAft>
              <a:buFont typeface="Arial"/>
              <a:buNone/>
              <a:defRPr/>
            </a:pPr>
            <a:endParaRPr dirty="0"/>
          </a:p>
        </p:txBody>
      </p:sp>
      <p:sp>
        <p:nvSpPr>
          <p:cNvPr id="155" name="Shape 155"/>
          <p:cNvSpPr/>
          <p:nvPr/>
        </p:nvSpPr>
        <p:spPr>
          <a:xfrm>
            <a:off x="0" y="6032500"/>
            <a:ext cx="8367713" cy="554038"/>
          </a:xfrm>
          <a:prstGeom prst="rect">
            <a:avLst/>
          </a:prstGeom>
          <a:noFill/>
          <a:ln>
            <a:noFill/>
          </a:ln>
        </p:spPr>
        <p:txBody>
          <a:bodyPr lIns="91425" tIns="45700" rIns="91425" bIns="45700"/>
          <a:lstStyle/>
          <a:p>
            <a:pPr marL="457200" indent="-295275" fontAlgn="auto">
              <a:lnSpc>
                <a:spcPct val="115000"/>
              </a:lnSpc>
              <a:spcBef>
                <a:spcPts val="0"/>
              </a:spcBef>
              <a:spcAft>
                <a:spcPts val="0"/>
              </a:spcAft>
              <a:buClr>
                <a:srgbClr val="333333"/>
              </a:buClr>
              <a:buSzPct val="95454"/>
              <a:buFontTx/>
              <a:buAutoNum type="arabicPeriod"/>
              <a:defRPr/>
            </a:pPr>
            <a:r>
              <a:rPr lang="en-US" sz="1050" kern="0" dirty="0">
                <a:solidFill>
                  <a:srgbClr val="333333"/>
                </a:solidFill>
                <a:latin typeface="Arial"/>
                <a:ea typeface="Arial"/>
                <a:cs typeface="Arial"/>
                <a:sym typeface="Arial"/>
                <a:rtl val="0"/>
              </a:rPr>
              <a:t>A. W. Briggs et al., Targeted retrieval and analysis of five </a:t>
            </a:r>
            <a:r>
              <a:rPr lang="en-US" sz="1050" kern="0" dirty="0" err="1">
                <a:solidFill>
                  <a:srgbClr val="333333"/>
                </a:solidFill>
                <a:latin typeface="Arial"/>
                <a:ea typeface="Arial"/>
                <a:cs typeface="Arial"/>
                <a:sym typeface="Arial"/>
                <a:rtl val="0"/>
              </a:rPr>
              <a:t>Neandertal</a:t>
            </a:r>
            <a:r>
              <a:rPr lang="en-US" sz="1050" kern="0" dirty="0">
                <a:solidFill>
                  <a:srgbClr val="333333"/>
                </a:solidFill>
                <a:latin typeface="Arial"/>
                <a:ea typeface="Arial"/>
                <a:cs typeface="Arial"/>
                <a:sym typeface="Arial"/>
                <a:rtl val="0"/>
              </a:rPr>
              <a:t> </a:t>
            </a:r>
            <a:r>
              <a:rPr lang="en-US" sz="1050" kern="0" dirty="0" err="1">
                <a:solidFill>
                  <a:srgbClr val="333333"/>
                </a:solidFill>
                <a:latin typeface="Arial"/>
                <a:ea typeface="Arial"/>
                <a:cs typeface="Arial"/>
                <a:sym typeface="Arial"/>
                <a:rtl val="0"/>
              </a:rPr>
              <a:t>mtDNA</a:t>
            </a:r>
            <a:r>
              <a:rPr lang="en-US" sz="1050" kern="0" dirty="0">
                <a:solidFill>
                  <a:srgbClr val="333333"/>
                </a:solidFill>
                <a:latin typeface="Arial"/>
                <a:ea typeface="Arial"/>
                <a:cs typeface="Arial"/>
                <a:sym typeface="Arial"/>
                <a:rtl val="0"/>
              </a:rPr>
              <a:t> genomes. </a:t>
            </a:r>
            <a:r>
              <a:rPr lang="en-US" sz="1050" i="1" kern="0" dirty="0">
                <a:solidFill>
                  <a:srgbClr val="333333"/>
                </a:solidFill>
                <a:latin typeface="Arial"/>
                <a:ea typeface="Arial"/>
                <a:cs typeface="Arial"/>
                <a:sym typeface="Arial"/>
                <a:rtl val="0"/>
              </a:rPr>
              <a:t>Science</a:t>
            </a:r>
            <a:r>
              <a:rPr lang="en-US" sz="1050" kern="0" dirty="0">
                <a:solidFill>
                  <a:srgbClr val="333333"/>
                </a:solidFill>
                <a:latin typeface="Arial"/>
                <a:ea typeface="Arial"/>
                <a:cs typeface="Arial"/>
                <a:sym typeface="Arial"/>
                <a:rtl val="0"/>
              </a:rPr>
              <a:t> 325, 318 (2009). doi:10.1126/science.1174462 pmid:</a:t>
            </a:r>
            <a:r>
              <a:rPr lang="en-US" sz="1050" kern="0" dirty="0" smtClean="0">
                <a:solidFill>
                  <a:srgbClr val="333333"/>
                </a:solidFill>
                <a:latin typeface="Arial"/>
                <a:ea typeface="Arial"/>
                <a:cs typeface="Arial"/>
                <a:sym typeface="Arial"/>
                <a:rtl val="0"/>
              </a:rPr>
              <a:t>19608918</a:t>
            </a:r>
            <a:endParaRPr lang="en-US" sz="1050" kern="0" dirty="0">
              <a:solidFill>
                <a:srgbClr val="333333"/>
              </a:solidFill>
              <a:latin typeface="Arial"/>
              <a:ea typeface="Arial"/>
              <a:cs typeface="Arial"/>
              <a:sym typeface="Arial"/>
              <a:rtl val="0"/>
            </a:endParaRPr>
          </a:p>
        </p:txBody>
      </p:sp>
      <p:sp>
        <p:nvSpPr>
          <p:cNvPr id="21508" name="Slide Number Placeholder 1"/>
          <p:cNvSpPr>
            <a:spLocks noGrp="1"/>
          </p:cNvSpPr>
          <p:nvPr>
            <p:ph type="sldNum" sz="quarter" idx="10"/>
          </p:nvPr>
        </p:nvSpPr>
        <p:spPr>
          <a:noFill/>
        </p:spPr>
        <p:txBody>
          <a:bodyPr/>
          <a:lstStyle/>
          <a:p>
            <a:fld id="{546C735A-22C0-7F47-8D67-85372F3751D2}" type="slidenum">
              <a:rPr lang="en-US"/>
              <a:pPr/>
              <a:t>11</a:t>
            </a:fld>
            <a:endParaRPr lang="en-US"/>
          </a:p>
        </p:txBody>
      </p:sp>
      <p:sp>
        <p:nvSpPr>
          <p:cNvPr id="6"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hape 152"/>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a:solidFill>
                  <a:srgbClr val="3E3D2D"/>
                </a:solidFill>
                <a:latin typeface="Cambria" charset="0"/>
                <a:ea typeface="ＭＳ Ｐゴシック" charset="0"/>
                <a:cs typeface="Cambria" charset="0"/>
                <a:sym typeface="Cambria" charset="0"/>
              </a:rPr>
              <a:t>Altai Mountain Sample</a:t>
            </a:r>
          </a:p>
        </p:txBody>
      </p:sp>
      <p:sp>
        <p:nvSpPr>
          <p:cNvPr id="22530" name="Shape 153"/>
          <p:cNvSpPr txBox="1">
            <a:spLocks noGrp="1"/>
          </p:cNvSpPr>
          <p:nvPr>
            <p:ph type="body" idx="1"/>
          </p:nvPr>
        </p:nvSpPr>
        <p:spPr>
          <a:xfrm>
            <a:off x="457200" y="1600200"/>
            <a:ext cx="7620000" cy="4800600"/>
          </a:xfrm>
        </p:spPr>
        <p:txBody>
          <a:bodyPr/>
          <a:lstStyle>
            <a:lvl1pPr marL="457200" indent="-228600">
              <a:defRPr sz="1400">
                <a:solidFill>
                  <a:srgbClr val="000000"/>
                </a:solidFill>
                <a:latin typeface="Arial" charset="0"/>
                <a:ea typeface="ＭＳ Ｐゴシック" charset="0"/>
                <a:cs typeface="Arial" charset="0"/>
                <a:sym typeface="Arial" charset="0"/>
              </a:defRPr>
            </a:lvl1pPr>
            <a:lvl2pPr marL="754063" indent="-228600">
              <a:defRPr sz="1400">
                <a:solidFill>
                  <a:srgbClr val="000000"/>
                </a:solidFill>
                <a:latin typeface="Arial" charset="0"/>
                <a:ea typeface="Arial" charset="0"/>
                <a:cs typeface="Arial" charset="0"/>
                <a:sym typeface="Arial" charset="0"/>
              </a:defRPr>
            </a:lvl2pPr>
            <a:lvl3pPr marL="1119188">
              <a:defRPr sz="1400">
                <a:solidFill>
                  <a:srgbClr val="000000"/>
                </a:solidFill>
                <a:latin typeface="Arial" charset="0"/>
                <a:ea typeface="Arial" charset="0"/>
                <a:cs typeface="Arial" charset="0"/>
                <a:sym typeface="Arial" charset="0"/>
              </a:defRPr>
            </a:lvl3pPr>
            <a:lvl4pPr>
              <a:defRPr sz="1400">
                <a:solidFill>
                  <a:srgbClr val="000000"/>
                </a:solidFill>
                <a:latin typeface="Arial" charset="0"/>
                <a:ea typeface="Arial" charset="0"/>
                <a:cs typeface="Arial" charset="0"/>
                <a:sym typeface="Arial" charset="0"/>
              </a:defRPr>
            </a:lvl4pPr>
            <a:lvl5pPr>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spcBef>
                <a:spcPct val="0"/>
              </a:spcBef>
              <a:buSzTx/>
              <a:buFontTx/>
              <a:buChar char="•"/>
            </a:pPr>
            <a:r>
              <a:rPr lang="en-US" sz="2200" dirty="0">
                <a:latin typeface="Calibri" charset="0"/>
                <a:cs typeface="Calibri" charset="0"/>
                <a:sym typeface="Calibri" charset="0"/>
              </a:rPr>
              <a:t>Initial sequencing of random DNA fragments </a:t>
            </a:r>
          </a:p>
          <a:p>
            <a:pPr lvl="1" eaLnBrk="1" hangingPunct="1">
              <a:spcBef>
                <a:spcPct val="0"/>
              </a:spcBef>
              <a:buSzTx/>
              <a:buFont typeface="Arial" charset="0"/>
              <a:buChar char="•"/>
            </a:pPr>
            <a:r>
              <a:rPr lang="en-US" sz="2000" dirty="0" err="1">
                <a:latin typeface="Calibri" charset="0"/>
                <a:ea typeface="ＭＳ Ｐゴシック" charset="0"/>
                <a:cs typeface="Calibri" charset="0"/>
                <a:sym typeface="Calibri" charset="0"/>
              </a:rPr>
              <a:t>mtDNA</a:t>
            </a:r>
            <a:r>
              <a:rPr lang="en-US" sz="2000" dirty="0">
                <a:latin typeface="Calibri" charset="0"/>
                <a:ea typeface="ＭＳ Ｐゴシック" charset="0"/>
                <a:cs typeface="Calibri" charset="0"/>
                <a:sym typeface="Calibri" charset="0"/>
              </a:rPr>
              <a:t> seemed closely related to the Neanderthal </a:t>
            </a:r>
            <a:r>
              <a:rPr lang="en-US" sz="2000" dirty="0" err="1">
                <a:latin typeface="Calibri" charset="0"/>
                <a:ea typeface="ＭＳ Ｐゴシック" charset="0"/>
                <a:cs typeface="Calibri" charset="0"/>
                <a:sym typeface="Calibri" charset="0"/>
              </a:rPr>
              <a:t>mtDNAs</a:t>
            </a:r>
            <a:endParaRPr lang="en-US" sz="2000" dirty="0">
              <a:latin typeface="Calibri" charset="0"/>
              <a:ea typeface="ＭＳ Ｐゴシック" charset="0"/>
              <a:cs typeface="Calibri" charset="0"/>
              <a:sym typeface="Calibri" charset="0"/>
            </a:endParaRPr>
          </a:p>
          <a:p>
            <a:pPr lvl="2" indent="-228600" eaLnBrk="1" hangingPunct="1">
              <a:spcBef>
                <a:spcPct val="0"/>
              </a:spcBef>
              <a:buClr>
                <a:srgbClr val="FF6700"/>
              </a:buClr>
              <a:buSzTx/>
              <a:buFontTx/>
              <a:buChar char="•"/>
            </a:pPr>
            <a:r>
              <a:rPr lang="en-US" sz="1800" dirty="0">
                <a:latin typeface="Calibri" charset="0"/>
                <a:ea typeface="ＭＳ Ｐゴシック" charset="0"/>
                <a:cs typeface="Calibri" charset="0"/>
                <a:sym typeface="Calibri" charset="0"/>
              </a:rPr>
              <a:t>Aligned to the Neanderthal mitochondrial </a:t>
            </a:r>
            <a:r>
              <a:rPr lang="en-US" sz="1800" dirty="0" smtClean="0">
                <a:latin typeface="Calibri" charset="0"/>
                <a:ea typeface="ＭＳ Ｐゴシック" charset="0"/>
                <a:cs typeface="Calibri" charset="0"/>
                <a:sym typeface="Calibri" charset="0"/>
              </a:rPr>
              <a:t>genome</a:t>
            </a:r>
            <a:endParaRPr lang="en-US" sz="2000" dirty="0" smtClean="0">
              <a:latin typeface="Calibri" charset="0"/>
              <a:ea typeface="ＭＳ Ｐゴシック" charset="0"/>
              <a:cs typeface="Calibri" charset="0"/>
              <a:sym typeface="Calibri" charset="0"/>
            </a:endParaRPr>
          </a:p>
          <a:p>
            <a:pPr lvl="1" eaLnBrk="1" hangingPunct="1">
              <a:spcBef>
                <a:spcPct val="0"/>
              </a:spcBef>
              <a:buSzTx/>
              <a:buFont typeface="Arial" charset="0"/>
              <a:buChar char="•"/>
            </a:pPr>
            <a:r>
              <a:rPr lang="en-US" sz="2000" dirty="0" smtClean="0">
                <a:latin typeface="Calibri" charset="0"/>
                <a:ea typeface="ＭＳ Ｐゴシック" charset="0"/>
                <a:cs typeface="Calibri" charset="0"/>
                <a:sym typeface="Calibri" charset="0"/>
              </a:rPr>
              <a:t>70</a:t>
            </a:r>
            <a:r>
              <a:rPr lang="en-US" sz="2000" dirty="0">
                <a:latin typeface="Calibri" charset="0"/>
                <a:ea typeface="ＭＳ Ｐゴシック" charset="0"/>
                <a:cs typeface="Calibri" charset="0"/>
                <a:sym typeface="Calibri" charset="0"/>
              </a:rPr>
              <a:t>% aligned to the human genome</a:t>
            </a:r>
            <a:r>
              <a:rPr lang="en-US" sz="2000" dirty="0" smtClean="0">
                <a:latin typeface="Calibri" charset="0"/>
                <a:ea typeface="ＭＳ Ｐゴシック" charset="0"/>
                <a:cs typeface="Calibri" charset="0"/>
                <a:sym typeface="Calibri" charset="0"/>
              </a:rPr>
              <a:t>!</a:t>
            </a:r>
            <a:endParaRPr lang="en-US" sz="1800" dirty="0">
              <a:latin typeface="Calibri" charset="0"/>
              <a:ea typeface="ＭＳ Ｐゴシック" charset="0"/>
              <a:cs typeface="Calibri" charset="0"/>
              <a:sym typeface="Calibri" charset="0"/>
            </a:endParaRPr>
          </a:p>
          <a:p>
            <a:pPr lvl="1" eaLnBrk="1" hangingPunct="1">
              <a:spcBef>
                <a:spcPct val="0"/>
              </a:spcBef>
              <a:buSzTx/>
              <a:buFont typeface="Arial" charset="0"/>
              <a:buChar char="•"/>
            </a:pPr>
            <a:r>
              <a:rPr lang="en-US" sz="2000" dirty="0">
                <a:latin typeface="Calibri" charset="0"/>
                <a:ea typeface="ＭＳ Ｐゴシック" charset="0"/>
                <a:cs typeface="Calibri" charset="0"/>
                <a:sym typeface="Calibri" charset="0"/>
              </a:rPr>
              <a:t>X chromosome enriched : </a:t>
            </a:r>
            <a:r>
              <a:rPr lang="en-US" sz="2000" dirty="0" smtClean="0">
                <a:latin typeface="Calibri" charset="0"/>
                <a:ea typeface="ＭＳ Ｐゴシック" charset="0"/>
                <a:cs typeface="Calibri" charset="0"/>
                <a:sym typeface="Calibri" charset="0"/>
              </a:rPr>
              <a:t>Female</a:t>
            </a:r>
          </a:p>
          <a:p>
            <a:pPr lvl="1" eaLnBrk="1" hangingPunct="1">
              <a:spcBef>
                <a:spcPct val="0"/>
              </a:spcBef>
              <a:buSzTx/>
              <a:buFont typeface="Arial" charset="0"/>
              <a:buChar char="•"/>
            </a:pPr>
            <a:r>
              <a:rPr lang="en-US" sz="2000" dirty="0" smtClean="0">
                <a:latin typeface="Calibri" charset="0"/>
                <a:ea typeface="ＭＳ Ｐゴシック" charset="0"/>
                <a:cs typeface="Calibri" charset="0"/>
                <a:sym typeface="Calibri" charset="0"/>
              </a:rPr>
              <a:t>52 x coverage nuclear genome sequencing</a:t>
            </a:r>
          </a:p>
          <a:p>
            <a:pPr lvl="1" eaLnBrk="1" hangingPunct="1">
              <a:spcBef>
                <a:spcPct val="0"/>
              </a:spcBef>
              <a:buSzTx/>
              <a:buFont typeface="Arial" charset="0"/>
              <a:buChar char="•"/>
            </a:pPr>
            <a:endParaRPr lang="en-US" sz="2000" dirty="0">
              <a:latin typeface="Calibri" charset="0"/>
              <a:ea typeface="ＭＳ Ｐゴシック" charset="0"/>
              <a:cs typeface="Calibri" charset="0"/>
              <a:sym typeface="Calibri" charset="0"/>
            </a:endParaRPr>
          </a:p>
          <a:p>
            <a:pPr lvl="1" eaLnBrk="1" hangingPunct="1">
              <a:spcBef>
                <a:spcPct val="0"/>
              </a:spcBef>
              <a:buSzTx/>
              <a:buFont typeface="Arial" charset="0"/>
              <a:buChar char="•"/>
            </a:pPr>
            <a:r>
              <a:rPr lang="en-US" sz="2000" dirty="0">
                <a:latin typeface="Calibri" charset="0"/>
                <a:ea typeface="ＭＳ Ｐゴシック" charset="0"/>
                <a:cs typeface="Calibri" charset="0"/>
                <a:sym typeface="Calibri" charset="0"/>
              </a:rPr>
              <a:t>Female Neanderthal </a:t>
            </a:r>
            <a:r>
              <a:rPr lang="en-US" sz="2000" dirty="0" smtClean="0">
                <a:latin typeface="Calibri" charset="0"/>
                <a:ea typeface="ＭＳ Ｐゴシック" charset="0"/>
                <a:cs typeface="Calibri" charset="0"/>
                <a:sym typeface="Calibri" charset="0"/>
              </a:rPr>
              <a:t>sample</a:t>
            </a:r>
          </a:p>
          <a:p>
            <a:pPr lvl="1" eaLnBrk="1" hangingPunct="1">
              <a:spcBef>
                <a:spcPct val="0"/>
              </a:spcBef>
              <a:buSzTx/>
              <a:buFont typeface="Arial" charset="0"/>
              <a:buChar char="•"/>
            </a:pPr>
            <a:r>
              <a:rPr lang="en-US" sz="2000" dirty="0" smtClean="0">
                <a:latin typeface="Calibri" charset="0"/>
                <a:ea typeface="ＭＳ Ｐゴシック" charset="0"/>
                <a:cs typeface="Calibri" charset="0"/>
                <a:sym typeface="Calibri" charset="0"/>
              </a:rPr>
              <a:t>How does it cluster (</a:t>
            </a:r>
            <a:r>
              <a:rPr lang="en-US" sz="2000" dirty="0" err="1" smtClean="0">
                <a:latin typeface="Calibri" charset="0"/>
                <a:ea typeface="ＭＳ Ｐゴシック" charset="0"/>
                <a:cs typeface="Calibri" charset="0"/>
                <a:sym typeface="Calibri" charset="0"/>
              </a:rPr>
              <a:t>mtDNA</a:t>
            </a:r>
            <a:r>
              <a:rPr lang="en-US" sz="2000" dirty="0" smtClean="0">
                <a:latin typeface="Calibri" charset="0"/>
                <a:ea typeface="ＭＳ Ｐゴシック" charset="0"/>
                <a:cs typeface="Calibri" charset="0"/>
                <a:sym typeface="Calibri" charset="0"/>
              </a:rPr>
              <a:t>)?</a:t>
            </a:r>
            <a:endParaRPr lang="en-US" sz="2000" dirty="0">
              <a:latin typeface="Calibri" charset="0"/>
              <a:ea typeface="ＭＳ Ｐゴシック" charset="0"/>
              <a:cs typeface="Calibri" charset="0"/>
              <a:sym typeface="Calibri" charset="0"/>
            </a:endParaRPr>
          </a:p>
        </p:txBody>
      </p:sp>
      <p:sp>
        <p:nvSpPr>
          <p:cNvPr id="22531" name="Slide Number Placeholder 1"/>
          <p:cNvSpPr>
            <a:spLocks noGrp="1"/>
          </p:cNvSpPr>
          <p:nvPr>
            <p:ph type="sldNum" sz="quarter" idx="10"/>
          </p:nvPr>
        </p:nvSpPr>
        <p:spPr>
          <a:noFill/>
        </p:spPr>
        <p:txBody>
          <a:bodyPr/>
          <a:lstStyle/>
          <a:p>
            <a:fld id="{D7C01215-AEB7-4640-AB83-28809A34E748}" type="slidenum">
              <a:rPr lang="en-US"/>
              <a:pPr/>
              <a:t>12</a:t>
            </a:fld>
            <a:endParaRPr lang="en-US"/>
          </a:p>
        </p:txBody>
      </p:sp>
      <p:sp>
        <p:nvSpPr>
          <p:cNvPr id="5"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hape 152"/>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a:solidFill>
                  <a:srgbClr val="3E3D2D"/>
                </a:solidFill>
                <a:latin typeface="Cambria" charset="0"/>
                <a:ea typeface="ＭＳ Ｐゴシック" charset="0"/>
                <a:cs typeface="Cambria" charset="0"/>
                <a:sym typeface="Cambria" charset="0"/>
              </a:rPr>
              <a:t>Phylogenetics analysis</a:t>
            </a:r>
          </a:p>
        </p:txBody>
      </p:sp>
      <p:sp>
        <p:nvSpPr>
          <p:cNvPr id="23554" name="Shape 153"/>
          <p:cNvSpPr txBox="1">
            <a:spLocks noGrp="1"/>
          </p:cNvSpPr>
          <p:nvPr>
            <p:ph type="body" idx="1"/>
          </p:nvPr>
        </p:nvSpPr>
        <p:spPr>
          <a:xfrm>
            <a:off x="457200" y="1600200"/>
            <a:ext cx="7620000" cy="1447800"/>
          </a:xfrm>
        </p:spPr>
        <p:txBody>
          <a:bodyPr/>
          <a:lstStyle>
            <a:lvl1pPr marL="457200" indent="-228600">
              <a:defRPr sz="1400">
                <a:solidFill>
                  <a:srgbClr val="000000"/>
                </a:solidFill>
                <a:latin typeface="Arial" charset="0"/>
                <a:ea typeface="ＭＳ Ｐゴシック" charset="0"/>
                <a:cs typeface="Arial" charset="0"/>
                <a:sym typeface="Arial" charset="0"/>
              </a:defRPr>
            </a:lvl1pPr>
            <a:lvl2pPr marL="754063" indent="-228600">
              <a:defRPr sz="1400">
                <a:solidFill>
                  <a:srgbClr val="000000"/>
                </a:solidFill>
                <a:latin typeface="Arial" charset="0"/>
                <a:ea typeface="Arial" charset="0"/>
                <a:cs typeface="Arial" charset="0"/>
                <a:sym typeface="Arial" charset="0"/>
              </a:defRPr>
            </a:lvl2pPr>
            <a:lvl3pPr>
              <a:defRPr sz="1400">
                <a:solidFill>
                  <a:srgbClr val="000000"/>
                </a:solidFill>
                <a:latin typeface="Arial" charset="0"/>
                <a:ea typeface="Arial" charset="0"/>
                <a:cs typeface="Arial" charset="0"/>
                <a:sym typeface="Arial" charset="0"/>
              </a:defRPr>
            </a:lvl3pPr>
            <a:lvl4pPr>
              <a:defRPr sz="1400">
                <a:solidFill>
                  <a:srgbClr val="000000"/>
                </a:solidFill>
                <a:latin typeface="Arial" charset="0"/>
                <a:ea typeface="Arial" charset="0"/>
                <a:cs typeface="Arial" charset="0"/>
                <a:sym typeface="Arial" charset="0"/>
              </a:defRPr>
            </a:lvl4pPr>
            <a:lvl5pPr>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spcBef>
                <a:spcPct val="0"/>
              </a:spcBef>
              <a:buSzTx/>
              <a:buFontTx/>
              <a:buChar char="•"/>
            </a:pPr>
            <a:r>
              <a:rPr lang="en-US" sz="2200">
                <a:latin typeface="Calibri" charset="0"/>
                <a:cs typeface="Calibri" charset="0"/>
                <a:sym typeface="Calibri" charset="0"/>
              </a:rPr>
              <a:t>Bayesian clustering results:</a:t>
            </a:r>
          </a:p>
          <a:p>
            <a:pPr lvl="1" eaLnBrk="1" hangingPunct="1">
              <a:spcBef>
                <a:spcPct val="0"/>
              </a:spcBef>
              <a:buSzTx/>
              <a:buFont typeface="Arial" charset="0"/>
              <a:buChar char="•"/>
            </a:pPr>
            <a:r>
              <a:rPr lang="en-US" sz="2000">
                <a:latin typeface="Calibri" charset="0"/>
                <a:ea typeface="ＭＳ Ｐゴシック" charset="0"/>
                <a:cs typeface="Calibri" charset="0"/>
                <a:sym typeface="Calibri" charset="0"/>
              </a:rPr>
              <a:t>Build a prior model for substituions</a:t>
            </a:r>
          </a:p>
          <a:p>
            <a:pPr lvl="1" eaLnBrk="1" hangingPunct="1">
              <a:spcBef>
                <a:spcPct val="0"/>
              </a:spcBef>
              <a:buSzTx/>
              <a:buFont typeface="Arial" charset="0"/>
              <a:buChar char="•"/>
            </a:pPr>
            <a:r>
              <a:rPr lang="en-US" sz="2000">
                <a:latin typeface="Calibri" charset="0"/>
                <a:ea typeface="ＭＳ Ｐゴシック" charset="0"/>
                <a:cs typeface="Calibri" charset="0"/>
                <a:sym typeface="Calibri" charset="0"/>
              </a:rPr>
              <a:t>Calculate pairwise mtDNA nucleotide differences between all 13 samples + Chimpanzee outlier</a:t>
            </a:r>
          </a:p>
        </p:txBody>
      </p:sp>
      <p:pic>
        <p:nvPicPr>
          <p:cNvPr id="23555" name="Picture 1"/>
          <p:cNvPicPr>
            <a:picLocks noChangeAspect="1"/>
          </p:cNvPicPr>
          <p:nvPr/>
        </p:nvPicPr>
        <p:blipFill>
          <a:blip r:embed="rId3">
            <a:extLst>
              <a:ext uri="{28A0092B-C50C-407E-A947-70E740481C1C}">
                <a14:useLocalDpi xmlns:a14="http://schemas.microsoft.com/office/drawing/2010/main" val="0"/>
              </a:ext>
            </a:extLst>
          </a:blip>
          <a:srcRect r="53984"/>
          <a:stretch>
            <a:fillRect/>
          </a:stretch>
        </p:blipFill>
        <p:spPr bwMode="auto">
          <a:xfrm>
            <a:off x="3076575" y="3170238"/>
            <a:ext cx="2284413"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Shape 155"/>
          <p:cNvSpPr>
            <a:spLocks noChangeArrowheads="1"/>
          </p:cNvSpPr>
          <p:nvPr/>
        </p:nvSpPr>
        <p:spPr bwMode="auto">
          <a:xfrm>
            <a:off x="1249363" y="5581650"/>
            <a:ext cx="56388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marL="161925" algn="ctr">
              <a:lnSpc>
                <a:spcPct val="115000"/>
              </a:lnSpc>
              <a:buClr>
                <a:srgbClr val="333333"/>
              </a:buClr>
              <a:buSzPct val="95000"/>
            </a:pPr>
            <a:r>
              <a:rPr lang="en-US" sz="1200" b="1" dirty="0">
                <a:solidFill>
                  <a:srgbClr val="333333"/>
                </a:solidFill>
                <a:latin typeface="Calibri" charset="0"/>
                <a:cs typeface="Calibri" charset="0"/>
              </a:rPr>
              <a:t>Figure 2 | Phylogenetic relationships of the Altai Neanderthal.</a:t>
            </a:r>
          </a:p>
          <a:p>
            <a:pPr marL="161925" algn="ctr">
              <a:lnSpc>
                <a:spcPct val="115000"/>
              </a:lnSpc>
              <a:buClr>
                <a:srgbClr val="333333"/>
              </a:buClr>
              <a:buSzPct val="95000"/>
            </a:pPr>
            <a:r>
              <a:rPr lang="en-US" sz="1200" dirty="0" smtClean="0">
                <a:solidFill>
                  <a:srgbClr val="333333"/>
                </a:solidFill>
                <a:latin typeface="Calibri" charset="0"/>
                <a:cs typeface="Calibri" charset="0"/>
              </a:rPr>
              <a:t>Bayesian clustering tree based on mitochondrial DNA</a:t>
            </a:r>
            <a:endParaRPr lang="en-US" sz="1200" dirty="0">
              <a:solidFill>
                <a:srgbClr val="333333"/>
              </a:solidFill>
              <a:latin typeface="Calibri" charset="0"/>
              <a:cs typeface="Calibri" charset="0"/>
            </a:endParaRPr>
          </a:p>
        </p:txBody>
      </p:sp>
      <p:sp>
        <p:nvSpPr>
          <p:cNvPr id="23557" name="Slide Number Placeholder 2"/>
          <p:cNvSpPr>
            <a:spLocks noGrp="1"/>
          </p:cNvSpPr>
          <p:nvPr>
            <p:ph type="sldNum" sz="quarter" idx="10"/>
          </p:nvPr>
        </p:nvSpPr>
        <p:spPr>
          <a:noFill/>
        </p:spPr>
        <p:txBody>
          <a:bodyPr/>
          <a:lstStyle/>
          <a:p>
            <a:fld id="{E2C1AEE0-D0B1-B84F-A373-901C8610DC2A}" type="slidenum">
              <a:rPr lang="en-US"/>
              <a:pPr/>
              <a:t>13</a:t>
            </a:fld>
            <a:endParaRPr lang="en-US"/>
          </a:p>
        </p:txBody>
      </p:sp>
      <p:sp>
        <p:nvSpPr>
          <p:cNvPr id="7"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
        <p:nvSpPr>
          <p:cNvPr id="2" name="Rectangle 1"/>
          <p:cNvSpPr/>
          <p:nvPr/>
        </p:nvSpPr>
        <p:spPr>
          <a:xfrm>
            <a:off x="4110414" y="3170238"/>
            <a:ext cx="1250574" cy="1308456"/>
          </a:xfrm>
          <a:prstGeom prst="rect">
            <a:avLst/>
          </a:prstGeom>
          <a:gradFill flip="none" rotWithShape="1">
            <a:gsLst>
              <a:gs pos="0">
                <a:schemeClr val="accent1">
                  <a:tint val="100000"/>
                  <a:shade val="100000"/>
                  <a:satMod val="130000"/>
                  <a:alpha val="16000"/>
                </a:schemeClr>
              </a:gs>
              <a:gs pos="100000">
                <a:schemeClr val="accent1">
                  <a:tint val="50000"/>
                  <a:shade val="100000"/>
                  <a:satMod val="350000"/>
                  <a:alpha val="16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110414" y="4476156"/>
            <a:ext cx="1250574" cy="905383"/>
          </a:xfrm>
          <a:prstGeom prst="rect">
            <a:avLst/>
          </a:prstGeom>
          <a:gradFill flip="none" rotWithShape="1">
            <a:gsLst>
              <a:gs pos="0">
                <a:schemeClr val="accent3">
                  <a:tint val="100000"/>
                  <a:shade val="100000"/>
                  <a:satMod val="130000"/>
                  <a:alpha val="28000"/>
                </a:schemeClr>
              </a:gs>
              <a:gs pos="100000">
                <a:schemeClr val="accent3">
                  <a:tint val="50000"/>
                  <a:shade val="100000"/>
                  <a:satMod val="350000"/>
                  <a:alpha val="28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TextBox 2"/>
          <p:cNvSpPr txBox="1"/>
          <p:nvPr/>
        </p:nvSpPr>
        <p:spPr>
          <a:xfrm>
            <a:off x="5497261" y="4789244"/>
            <a:ext cx="1591151" cy="307777"/>
          </a:xfrm>
          <a:prstGeom prst="rect">
            <a:avLst/>
          </a:prstGeom>
          <a:noFill/>
        </p:spPr>
        <p:txBody>
          <a:bodyPr wrap="none" rtlCol="0">
            <a:spAutoFit/>
          </a:bodyPr>
          <a:lstStyle/>
          <a:p>
            <a:r>
              <a:rPr lang="en-US" b="1" dirty="0" smtClean="0">
                <a:solidFill>
                  <a:schemeClr val="accent3">
                    <a:lumMod val="75000"/>
                  </a:schemeClr>
                </a:solidFill>
              </a:rPr>
              <a:t>Modern Humans</a:t>
            </a:r>
            <a:endParaRPr lang="en-US" b="1" dirty="0">
              <a:solidFill>
                <a:schemeClr val="accent3">
                  <a:lumMod val="75000"/>
                </a:schemeClr>
              </a:solidFill>
            </a:endParaRPr>
          </a:p>
        </p:txBody>
      </p:sp>
      <p:sp>
        <p:nvSpPr>
          <p:cNvPr id="11" name="TextBox 10"/>
          <p:cNvSpPr txBox="1"/>
          <p:nvPr/>
        </p:nvSpPr>
        <p:spPr>
          <a:xfrm>
            <a:off x="5497261" y="3604721"/>
            <a:ext cx="1322109" cy="307777"/>
          </a:xfrm>
          <a:prstGeom prst="rect">
            <a:avLst/>
          </a:prstGeom>
          <a:noFill/>
        </p:spPr>
        <p:txBody>
          <a:bodyPr wrap="none" rtlCol="0">
            <a:spAutoFit/>
          </a:bodyPr>
          <a:lstStyle/>
          <a:p>
            <a:r>
              <a:rPr lang="en-US" b="1" dirty="0" smtClean="0">
                <a:solidFill>
                  <a:schemeClr val="accent1">
                    <a:lumMod val="75000"/>
                  </a:schemeClr>
                </a:solidFill>
              </a:rPr>
              <a:t>Neanderthals</a:t>
            </a:r>
            <a:endParaRPr lang="en-US" b="1" dirty="0">
              <a:solidFill>
                <a:schemeClr val="accent1">
                  <a:lumMod val="75000"/>
                </a:schemeClr>
              </a:solidFill>
            </a:endParaRPr>
          </a:p>
        </p:txBody>
      </p:sp>
      <p:sp>
        <p:nvSpPr>
          <p:cNvPr id="4" name="5-Point Star 3"/>
          <p:cNvSpPr/>
          <p:nvPr/>
        </p:nvSpPr>
        <p:spPr>
          <a:xfrm>
            <a:off x="5213208" y="2997864"/>
            <a:ext cx="284053" cy="31102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hape 152"/>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dirty="0" smtClean="0">
                <a:solidFill>
                  <a:srgbClr val="3E3D2D"/>
                </a:solidFill>
                <a:latin typeface="Cambria" charset="0"/>
                <a:ea typeface="ＭＳ Ｐゴシック" charset="0"/>
                <a:cs typeface="Cambria" charset="0"/>
                <a:sym typeface="Cambria" charset="0"/>
              </a:rPr>
              <a:t>Studying the Altai Genome</a:t>
            </a:r>
            <a:endParaRPr lang="en-US" dirty="0">
              <a:solidFill>
                <a:srgbClr val="3E3D2D"/>
              </a:solidFill>
              <a:latin typeface="Cambria" charset="0"/>
              <a:ea typeface="ＭＳ Ｐゴシック" charset="0"/>
              <a:cs typeface="Cambria" charset="0"/>
              <a:sym typeface="Cambria" charset="0"/>
            </a:endParaRPr>
          </a:p>
        </p:txBody>
      </p:sp>
      <p:sp>
        <p:nvSpPr>
          <p:cNvPr id="23554" name="Shape 153"/>
          <p:cNvSpPr txBox="1">
            <a:spLocks noGrp="1"/>
          </p:cNvSpPr>
          <p:nvPr>
            <p:ph type="body" idx="1"/>
          </p:nvPr>
        </p:nvSpPr>
        <p:spPr>
          <a:xfrm>
            <a:off x="457200" y="1600200"/>
            <a:ext cx="7620000" cy="4800600"/>
          </a:xfrm>
        </p:spPr>
        <p:txBody>
          <a:bodyPr/>
          <a:lstStyle>
            <a:lvl1pPr marL="457200" indent="-228600">
              <a:defRPr sz="1400">
                <a:solidFill>
                  <a:srgbClr val="000000"/>
                </a:solidFill>
                <a:latin typeface="Arial" charset="0"/>
                <a:ea typeface="ＭＳ Ｐゴシック" charset="0"/>
                <a:cs typeface="Arial" charset="0"/>
                <a:sym typeface="Arial" charset="0"/>
              </a:defRPr>
            </a:lvl1pPr>
            <a:lvl2pPr marL="754063" indent="-228600">
              <a:defRPr sz="1400">
                <a:solidFill>
                  <a:srgbClr val="000000"/>
                </a:solidFill>
                <a:latin typeface="Arial" charset="0"/>
                <a:ea typeface="Arial" charset="0"/>
                <a:cs typeface="Arial" charset="0"/>
                <a:sym typeface="Arial" charset="0"/>
              </a:defRPr>
            </a:lvl2pPr>
            <a:lvl3pPr>
              <a:defRPr sz="1400">
                <a:solidFill>
                  <a:srgbClr val="000000"/>
                </a:solidFill>
                <a:latin typeface="Arial" charset="0"/>
                <a:ea typeface="Arial" charset="0"/>
                <a:cs typeface="Arial" charset="0"/>
                <a:sym typeface="Arial" charset="0"/>
              </a:defRPr>
            </a:lvl3pPr>
            <a:lvl4pPr>
              <a:defRPr sz="1400">
                <a:solidFill>
                  <a:srgbClr val="000000"/>
                </a:solidFill>
                <a:latin typeface="Arial" charset="0"/>
                <a:ea typeface="Arial" charset="0"/>
                <a:cs typeface="Arial" charset="0"/>
                <a:sym typeface="Arial" charset="0"/>
              </a:defRPr>
            </a:lvl4pPr>
            <a:lvl5pPr>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spcBef>
                <a:spcPct val="0"/>
              </a:spcBef>
              <a:buSzTx/>
              <a:buFontTx/>
              <a:buChar char="•"/>
            </a:pPr>
            <a:r>
              <a:rPr lang="en-US" sz="2200" dirty="0" smtClean="0">
                <a:latin typeface="Calibri" charset="0"/>
                <a:cs typeface="Calibri" charset="0"/>
                <a:sym typeface="Calibri" charset="0"/>
              </a:rPr>
              <a:t>Know that it’s a Neanderthal Female</a:t>
            </a:r>
          </a:p>
          <a:p>
            <a:pPr eaLnBrk="1" hangingPunct="1">
              <a:spcBef>
                <a:spcPct val="0"/>
              </a:spcBef>
              <a:buSzTx/>
              <a:buFontTx/>
              <a:buChar char="•"/>
            </a:pPr>
            <a:r>
              <a:rPr lang="en-US" sz="2200" dirty="0" smtClean="0">
                <a:latin typeface="Calibri" charset="0"/>
                <a:cs typeface="Calibri" charset="0"/>
                <a:sym typeface="Calibri" charset="0"/>
              </a:rPr>
              <a:t>We essentially have 2 ‘haploid genomes’ partly representing the 2 parents of this Neanderthal</a:t>
            </a:r>
          </a:p>
          <a:p>
            <a:pPr eaLnBrk="1" hangingPunct="1">
              <a:spcBef>
                <a:spcPct val="0"/>
              </a:spcBef>
              <a:buSzTx/>
              <a:buFontTx/>
              <a:buChar char="•"/>
            </a:pPr>
            <a:r>
              <a:rPr lang="en-US" sz="2200" dirty="0" smtClean="0">
                <a:latin typeface="Calibri" charset="0"/>
                <a:ea typeface="ＭＳ Ｐゴシック" charset="0"/>
                <a:cs typeface="Calibri" charset="0"/>
                <a:sym typeface="Calibri" charset="0"/>
              </a:rPr>
              <a:t>How do we trace back the evolutionary history from these two haploid genomes? </a:t>
            </a:r>
          </a:p>
          <a:p>
            <a:pPr lvl="1" eaLnBrk="1" hangingPunct="1">
              <a:spcBef>
                <a:spcPct val="0"/>
              </a:spcBef>
              <a:buSzTx/>
              <a:buFontTx/>
              <a:buChar char="•"/>
            </a:pPr>
            <a:r>
              <a:rPr lang="en-US" sz="2000" dirty="0" smtClean="0">
                <a:latin typeface="Calibri" charset="0"/>
                <a:ea typeface="ＭＳ Ｐゴシック" charset="0"/>
                <a:cs typeface="Calibri" charset="0"/>
                <a:sym typeface="Calibri" charset="0"/>
              </a:rPr>
              <a:t>Enter </a:t>
            </a:r>
            <a:r>
              <a:rPr lang="en-US" sz="2000" dirty="0">
                <a:latin typeface="Calibri" charset="0"/>
                <a:cs typeface="Calibri" charset="0"/>
                <a:sym typeface="Calibri" charset="0"/>
              </a:rPr>
              <a:t>Pairwise Sequentially </a:t>
            </a:r>
            <a:r>
              <a:rPr lang="en-US" sz="2000" dirty="0" err="1">
                <a:latin typeface="Calibri" charset="0"/>
                <a:cs typeface="Calibri" charset="0"/>
                <a:sym typeface="Calibri" charset="0"/>
              </a:rPr>
              <a:t>Markovian</a:t>
            </a:r>
            <a:r>
              <a:rPr lang="en-US" sz="2000" dirty="0">
                <a:latin typeface="Calibri" charset="0"/>
                <a:cs typeface="Calibri" charset="0"/>
                <a:sym typeface="Calibri" charset="0"/>
              </a:rPr>
              <a:t> Coalescent Model</a:t>
            </a:r>
            <a:r>
              <a:rPr lang="en-CA" sz="2000" dirty="0">
                <a:latin typeface="Calibri" charset="0"/>
                <a:cs typeface="Calibri" charset="0"/>
                <a:sym typeface="Calibri" charset="0"/>
              </a:rPr>
              <a:t> </a:t>
            </a:r>
            <a:r>
              <a:rPr lang="en-CA" sz="2000" dirty="0" smtClean="0">
                <a:latin typeface="Calibri" charset="0"/>
                <a:cs typeface="Calibri" charset="0"/>
                <a:sym typeface="Calibri" charset="0"/>
              </a:rPr>
              <a:t> (PSMC)</a:t>
            </a:r>
            <a:endParaRPr lang="en-CA" sz="2000" dirty="0">
              <a:latin typeface="Calibri" charset="0"/>
              <a:cs typeface="Calibri" charset="0"/>
              <a:sym typeface="Calibri" charset="0"/>
            </a:endParaRPr>
          </a:p>
          <a:p>
            <a:pPr marL="525463" lvl="1" indent="0" eaLnBrk="1" hangingPunct="1">
              <a:spcBef>
                <a:spcPct val="0"/>
              </a:spcBef>
              <a:buSzTx/>
              <a:buNone/>
            </a:pPr>
            <a:endParaRPr lang="en-US" sz="2000" dirty="0">
              <a:latin typeface="Calibri" charset="0"/>
              <a:ea typeface="ＭＳ Ｐゴシック" charset="0"/>
              <a:cs typeface="Calibri" charset="0"/>
              <a:sym typeface="Calibri" charset="0"/>
            </a:endParaRPr>
          </a:p>
        </p:txBody>
      </p:sp>
      <p:sp>
        <p:nvSpPr>
          <p:cNvPr id="23557" name="Slide Number Placeholder 2"/>
          <p:cNvSpPr>
            <a:spLocks noGrp="1"/>
          </p:cNvSpPr>
          <p:nvPr>
            <p:ph type="sldNum" sz="quarter" idx="10"/>
          </p:nvPr>
        </p:nvSpPr>
        <p:spPr>
          <a:noFill/>
        </p:spPr>
        <p:txBody>
          <a:bodyPr/>
          <a:lstStyle/>
          <a:p>
            <a:fld id="{E2C1AEE0-D0B1-B84F-A373-901C8610DC2A}" type="slidenum">
              <a:rPr lang="en-US"/>
              <a:pPr/>
              <a:t>14</a:t>
            </a:fld>
            <a:endParaRPr lang="en-US"/>
          </a:p>
        </p:txBody>
      </p:sp>
      <p:sp>
        <p:nvSpPr>
          <p:cNvPr id="7"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extLst>
      <p:ext uri="{BB962C8B-B14F-4D97-AF65-F5344CB8AC3E}">
        <p14:creationId xmlns:p14="http://schemas.microsoft.com/office/powerpoint/2010/main" val="209208781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hape 260"/>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dirty="0">
                <a:solidFill>
                  <a:srgbClr val="3E3D2D"/>
                </a:solidFill>
                <a:latin typeface="Cambria" charset="0"/>
                <a:ea typeface="ＭＳ Ｐゴシック" charset="0"/>
                <a:cs typeface="Cambria" charset="0"/>
                <a:sym typeface="Cambria" charset="0"/>
              </a:rPr>
              <a:t>PSMC</a:t>
            </a:r>
          </a:p>
        </p:txBody>
      </p:sp>
      <p:sp>
        <p:nvSpPr>
          <p:cNvPr id="25602" name="Shape 261"/>
          <p:cNvSpPr txBox="1">
            <a:spLocks noGrp="1"/>
          </p:cNvSpPr>
          <p:nvPr>
            <p:ph type="body" idx="1"/>
          </p:nvPr>
        </p:nvSpPr>
        <p:spPr>
          <a:xfrm>
            <a:off x="457200" y="1550064"/>
            <a:ext cx="7620000" cy="4757603"/>
          </a:xfrm>
        </p:spPr>
        <p:txBody>
          <a:bodyPr/>
          <a:lstStyle>
            <a:lvl1pPr indent="-88900">
              <a:defRPr sz="1400">
                <a:solidFill>
                  <a:srgbClr val="000000"/>
                </a:solidFill>
                <a:latin typeface="Arial" charset="0"/>
                <a:ea typeface="ＭＳ Ｐゴシック" charset="0"/>
                <a:cs typeface="Arial" charset="0"/>
                <a:sym typeface="Arial" charset="0"/>
              </a:defRPr>
            </a:lvl1pPr>
            <a:lvl2pPr marL="639763" indent="-106363">
              <a:defRPr sz="1400">
                <a:solidFill>
                  <a:srgbClr val="000000"/>
                </a:solidFill>
                <a:latin typeface="Arial" charset="0"/>
                <a:ea typeface="Arial" charset="0"/>
                <a:cs typeface="Arial" charset="0"/>
                <a:sym typeface="Arial" charset="0"/>
              </a:defRPr>
            </a:lvl2pPr>
            <a:lvl3pPr>
              <a:defRPr sz="1400">
                <a:solidFill>
                  <a:srgbClr val="000000"/>
                </a:solidFill>
                <a:latin typeface="Arial" charset="0"/>
                <a:ea typeface="Arial" charset="0"/>
                <a:cs typeface="Arial" charset="0"/>
                <a:sym typeface="Arial" charset="0"/>
              </a:defRPr>
            </a:lvl3pPr>
            <a:lvl4pPr>
              <a:defRPr sz="1400">
                <a:solidFill>
                  <a:srgbClr val="000000"/>
                </a:solidFill>
                <a:latin typeface="Arial" charset="0"/>
                <a:ea typeface="Arial" charset="0"/>
                <a:cs typeface="Arial" charset="0"/>
                <a:sym typeface="Arial" charset="0"/>
              </a:defRPr>
            </a:lvl4pPr>
            <a:lvl5pPr>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spcBef>
                <a:spcPct val="0"/>
              </a:spcBef>
              <a:buSzTx/>
              <a:buFontTx/>
              <a:buChar char="•"/>
            </a:pPr>
            <a:r>
              <a:rPr lang="en-CA" sz="2200" dirty="0" smtClean="0">
                <a:latin typeface="Calibri" charset="0"/>
                <a:cs typeface="Calibri" charset="0"/>
                <a:sym typeface="Calibri" charset="0"/>
              </a:rPr>
              <a:t> Call </a:t>
            </a:r>
            <a:r>
              <a:rPr lang="en-CA" sz="2200" dirty="0">
                <a:latin typeface="Calibri" charset="0"/>
                <a:cs typeface="Calibri" charset="0"/>
                <a:sym typeface="Calibri" charset="0"/>
              </a:rPr>
              <a:t>SNPs on input diploid genome using </a:t>
            </a:r>
            <a:r>
              <a:rPr lang="en-CA" sz="2200" dirty="0" err="1">
                <a:latin typeface="Calibri" charset="0"/>
                <a:cs typeface="Calibri" charset="0"/>
                <a:sym typeface="Calibri" charset="0"/>
              </a:rPr>
              <a:t>SAMtools</a:t>
            </a:r>
            <a:endParaRPr lang="en-CA" sz="2200" dirty="0">
              <a:latin typeface="Calibri" charset="0"/>
              <a:cs typeface="Calibri" charset="0"/>
              <a:sym typeface="Calibri" charset="0"/>
            </a:endParaRPr>
          </a:p>
          <a:p>
            <a:pPr eaLnBrk="1" hangingPunct="1">
              <a:spcBef>
                <a:spcPct val="0"/>
              </a:spcBef>
              <a:buSzTx/>
              <a:buFontTx/>
              <a:buChar char="•"/>
            </a:pPr>
            <a:r>
              <a:rPr lang="en-CA" sz="2200" dirty="0">
                <a:latin typeface="Calibri" charset="0"/>
                <a:cs typeface="Calibri" charset="0"/>
                <a:sym typeface="Calibri" charset="0"/>
              </a:rPr>
              <a:t> Infer the distribution of ‘merge time’ between the 2 copies of the </a:t>
            </a:r>
            <a:r>
              <a:rPr lang="en-CA" sz="2200" dirty="0" smtClean="0">
                <a:latin typeface="Calibri" charset="0"/>
                <a:cs typeface="Calibri" charset="0"/>
                <a:sym typeface="Calibri" charset="0"/>
              </a:rPr>
              <a:t>genome, </a:t>
            </a:r>
            <a:r>
              <a:rPr lang="en-CA" sz="2200" dirty="0">
                <a:latin typeface="Calibri" charset="0"/>
                <a:cs typeface="Calibri" charset="0"/>
                <a:sym typeface="Calibri" charset="0"/>
              </a:rPr>
              <a:t>across all chromosomes</a:t>
            </a:r>
          </a:p>
          <a:p>
            <a:pPr lvl="1" eaLnBrk="1" hangingPunct="1">
              <a:spcBef>
                <a:spcPct val="0"/>
              </a:spcBef>
              <a:buSzTx/>
              <a:buFont typeface="Arial" charset="0"/>
              <a:buChar char="•"/>
            </a:pPr>
            <a:r>
              <a:rPr lang="en-CA" sz="2000" dirty="0">
                <a:latin typeface="Calibri" charset="0"/>
                <a:ea typeface="ＭＳ Ｐゴシック" charset="0"/>
                <a:cs typeface="Calibri" charset="0"/>
                <a:sym typeface="Calibri" charset="0"/>
              </a:rPr>
              <a:t> Estimate when the 2 haploid genomes shared a genetic </a:t>
            </a:r>
            <a:r>
              <a:rPr lang="en-CA" sz="2000" dirty="0" smtClean="0">
                <a:latin typeface="Calibri" charset="0"/>
                <a:ea typeface="ＭＳ Ｐゴシック" charset="0"/>
                <a:cs typeface="Calibri" charset="0"/>
                <a:sym typeface="Calibri" charset="0"/>
              </a:rPr>
              <a:t>ancestor</a:t>
            </a:r>
          </a:p>
          <a:p>
            <a:pPr lvl="1" eaLnBrk="1" hangingPunct="1">
              <a:spcBef>
                <a:spcPct val="0"/>
              </a:spcBef>
              <a:buSzTx/>
              <a:buFont typeface="Arial" charset="0"/>
              <a:buChar char="•"/>
            </a:pPr>
            <a:r>
              <a:rPr lang="en-CA" sz="2000" dirty="0">
                <a:latin typeface="Calibri" charset="0"/>
                <a:ea typeface="ＭＳ Ｐゴシック" charset="0"/>
                <a:cs typeface="Calibri" charset="0"/>
                <a:sym typeface="Calibri" charset="0"/>
              </a:rPr>
              <a:t> </a:t>
            </a:r>
            <a:r>
              <a:rPr lang="en-CA" sz="2000" dirty="0" smtClean="0">
                <a:latin typeface="Calibri" charset="0"/>
                <a:ea typeface="ＭＳ Ｐゴシック" charset="0"/>
                <a:cs typeface="Calibri" charset="0"/>
                <a:sym typeface="Calibri" charset="0"/>
              </a:rPr>
              <a:t>Works off of an average mutation rate expectation (</a:t>
            </a:r>
            <a:r>
              <a:rPr lang="en-US" sz="2000" dirty="0">
                <a:latin typeface="Calibri" charset="0"/>
                <a:ea typeface="ＭＳ Ｐゴシック" charset="0"/>
                <a:cs typeface="Calibri" charset="0"/>
                <a:sym typeface="Calibri" charset="0"/>
              </a:rPr>
              <a:t>0.5 x 10</a:t>
            </a:r>
            <a:r>
              <a:rPr lang="en-US" sz="2000" baseline="30000" dirty="0">
                <a:latin typeface="Calibri" charset="0"/>
                <a:ea typeface="ＭＳ Ｐゴシック" charset="0"/>
                <a:cs typeface="Calibri" charset="0"/>
                <a:sym typeface="Calibri" charset="0"/>
              </a:rPr>
              <a:t>-9</a:t>
            </a:r>
            <a:r>
              <a:rPr lang="en-US" sz="2000" dirty="0">
                <a:latin typeface="Calibri" charset="0"/>
                <a:ea typeface="ＭＳ Ｐゴシック" charset="0"/>
                <a:cs typeface="Calibri" charset="0"/>
                <a:sym typeface="Calibri" charset="0"/>
              </a:rPr>
              <a:t> </a:t>
            </a:r>
            <a:r>
              <a:rPr lang="en-US" sz="2000" dirty="0" err="1">
                <a:latin typeface="Calibri" charset="0"/>
                <a:ea typeface="ＭＳ Ｐゴシック" charset="0"/>
                <a:cs typeface="Calibri" charset="0"/>
                <a:sym typeface="Calibri" charset="0"/>
              </a:rPr>
              <a:t>bp</a:t>
            </a:r>
            <a:r>
              <a:rPr lang="en-US" sz="2000" dirty="0">
                <a:latin typeface="Calibri" charset="0"/>
                <a:ea typeface="ＭＳ Ｐゴシック" charset="0"/>
                <a:cs typeface="Calibri" charset="0"/>
                <a:sym typeface="Calibri" charset="0"/>
              </a:rPr>
              <a:t> per </a:t>
            </a:r>
            <a:r>
              <a:rPr lang="en-US" sz="2000" dirty="0" smtClean="0">
                <a:latin typeface="Calibri" charset="0"/>
                <a:ea typeface="ＭＳ Ｐゴシック" charset="0"/>
                <a:cs typeface="Calibri" charset="0"/>
                <a:sym typeface="Calibri" charset="0"/>
              </a:rPr>
              <a:t>year)</a:t>
            </a:r>
            <a:endParaRPr lang="en-CA" sz="2000" dirty="0">
              <a:latin typeface="Calibri" charset="0"/>
              <a:ea typeface="ＭＳ Ｐゴシック" charset="0"/>
              <a:cs typeface="Calibri" charset="0"/>
              <a:sym typeface="Calibri" charset="0"/>
            </a:endParaRPr>
          </a:p>
          <a:p>
            <a:pPr eaLnBrk="1" hangingPunct="1">
              <a:spcBef>
                <a:spcPct val="0"/>
              </a:spcBef>
              <a:buSzTx/>
              <a:buFontTx/>
              <a:buChar char="•"/>
            </a:pPr>
            <a:r>
              <a:rPr lang="en-CA" sz="2200" dirty="0">
                <a:latin typeface="Calibri" charset="0"/>
                <a:cs typeface="Calibri" charset="0"/>
                <a:sym typeface="Calibri" charset="0"/>
              </a:rPr>
              <a:t> The faster the merge time, the smaller the effective population size at that point (</a:t>
            </a:r>
            <a:r>
              <a:rPr lang="en-CA" sz="2200" b="1" dirty="0">
                <a:latin typeface="Calibri" charset="0"/>
                <a:cs typeface="Calibri" charset="0"/>
                <a:sym typeface="Calibri" charset="0"/>
              </a:rPr>
              <a:t>inverse relationship</a:t>
            </a:r>
            <a:r>
              <a:rPr lang="en-CA" sz="2200" dirty="0" smtClean="0">
                <a:latin typeface="Calibri" charset="0"/>
                <a:cs typeface="Calibri" charset="0"/>
                <a:sym typeface="Calibri" charset="0"/>
              </a:rPr>
              <a:t>)</a:t>
            </a:r>
          </a:p>
          <a:p>
            <a:pPr eaLnBrk="1" hangingPunct="1">
              <a:spcBef>
                <a:spcPct val="0"/>
              </a:spcBef>
              <a:buSzTx/>
              <a:buFontTx/>
              <a:buChar char="•"/>
            </a:pPr>
            <a:r>
              <a:rPr lang="en-CA" sz="2200" dirty="0">
                <a:latin typeface="Calibri" charset="0"/>
                <a:cs typeface="Calibri" charset="0"/>
                <a:sym typeface="Calibri" charset="0"/>
              </a:rPr>
              <a:t> </a:t>
            </a:r>
            <a:r>
              <a:rPr lang="en-CA" sz="2200" dirty="0" smtClean="0">
                <a:latin typeface="Calibri" charset="0"/>
                <a:cs typeface="Calibri" charset="0"/>
                <a:sym typeface="Calibri" charset="0"/>
              </a:rPr>
              <a:t>Can also compare two different populations and estimate when they diverged</a:t>
            </a:r>
          </a:p>
          <a:p>
            <a:pPr eaLnBrk="1" hangingPunct="1">
              <a:spcBef>
                <a:spcPct val="0"/>
              </a:spcBef>
              <a:buSzTx/>
              <a:buFontTx/>
              <a:buChar char="•"/>
            </a:pPr>
            <a:r>
              <a:rPr lang="en-CA" sz="2200" dirty="0">
                <a:latin typeface="Calibri" charset="0"/>
                <a:cs typeface="Calibri" charset="0"/>
                <a:sym typeface="Calibri" charset="0"/>
              </a:rPr>
              <a:t> </a:t>
            </a:r>
            <a:r>
              <a:rPr lang="en-CA" sz="2200" dirty="0" smtClean="0">
                <a:latin typeface="Calibri" charset="0"/>
                <a:cs typeface="Calibri" charset="0"/>
                <a:sym typeface="Calibri" charset="0"/>
              </a:rPr>
              <a:t>Results as expected (</a:t>
            </a:r>
            <a:r>
              <a:rPr lang="en-CA" sz="2200" dirty="0" err="1" smtClean="0">
                <a:latin typeface="Calibri" charset="0"/>
                <a:cs typeface="Calibri" charset="0"/>
                <a:sym typeface="Calibri" charset="0"/>
              </a:rPr>
              <a:t>Denisovian</a:t>
            </a:r>
            <a:r>
              <a:rPr lang="en-CA" sz="2200" dirty="0" smtClean="0">
                <a:latin typeface="Calibri" charset="0"/>
                <a:cs typeface="Calibri" charset="0"/>
                <a:sym typeface="Calibri" charset="0"/>
              </a:rPr>
              <a:t> and Neanderthal populations were smaller than </a:t>
            </a:r>
            <a:r>
              <a:rPr lang="en-CA" sz="2200" i="1" dirty="0" smtClean="0">
                <a:latin typeface="Calibri" charset="0"/>
                <a:cs typeface="Calibri" charset="0"/>
                <a:sym typeface="Calibri" charset="0"/>
              </a:rPr>
              <a:t>Homo sapiens</a:t>
            </a:r>
            <a:r>
              <a:rPr lang="is-IS" sz="2200" i="1" dirty="0" smtClean="0">
                <a:latin typeface="Calibri" charset="0"/>
                <a:cs typeface="Calibri" charset="0"/>
                <a:sym typeface="Calibri" charset="0"/>
              </a:rPr>
              <a:t>…</a:t>
            </a:r>
            <a:r>
              <a:rPr lang="en-CA" sz="2200" dirty="0" smtClean="0">
                <a:latin typeface="Calibri" charset="0"/>
                <a:cs typeface="Calibri" charset="0"/>
                <a:sym typeface="Calibri" charset="0"/>
              </a:rPr>
              <a:t> – can discuss after presentation)</a:t>
            </a:r>
            <a:endParaRPr lang="en-CA" sz="2200" dirty="0">
              <a:latin typeface="Calibri" charset="0"/>
              <a:cs typeface="Calibri" charset="0"/>
              <a:sym typeface="Calibri" charset="0"/>
            </a:endParaRPr>
          </a:p>
          <a:p>
            <a:pPr eaLnBrk="1" hangingPunct="1">
              <a:spcBef>
                <a:spcPct val="0"/>
              </a:spcBef>
              <a:buSzTx/>
              <a:buFontTx/>
              <a:buChar char="•"/>
            </a:pPr>
            <a:endParaRPr lang="en-CA" sz="2200" dirty="0">
              <a:latin typeface="Calibri" charset="0"/>
              <a:cs typeface="Calibri" charset="0"/>
              <a:sym typeface="Calibri" charset="0"/>
            </a:endParaRPr>
          </a:p>
          <a:p>
            <a:pPr eaLnBrk="1" hangingPunct="1">
              <a:spcBef>
                <a:spcPct val="0"/>
              </a:spcBef>
              <a:buSzTx/>
              <a:buFontTx/>
              <a:buNone/>
            </a:pPr>
            <a:endParaRPr lang="en-US" sz="2200" dirty="0">
              <a:latin typeface="Calibri" charset="0"/>
              <a:cs typeface="Calibri" charset="0"/>
              <a:sym typeface="Calibri" charset="0"/>
            </a:endParaRPr>
          </a:p>
        </p:txBody>
      </p:sp>
      <p:sp>
        <p:nvSpPr>
          <p:cNvPr id="25604" name="Slide Number Placeholder 1"/>
          <p:cNvSpPr>
            <a:spLocks noGrp="1"/>
          </p:cNvSpPr>
          <p:nvPr>
            <p:ph type="sldNum" sz="quarter" idx="10"/>
          </p:nvPr>
        </p:nvSpPr>
        <p:spPr>
          <a:noFill/>
        </p:spPr>
        <p:txBody>
          <a:bodyPr/>
          <a:lstStyle/>
          <a:p>
            <a:fld id="{651B5131-05C5-6843-9640-363E78CF85A4}" type="slidenum">
              <a:rPr lang="en-US"/>
              <a:pPr/>
              <a:t>15</a:t>
            </a:fld>
            <a:endParaRPr lang="en-US"/>
          </a:p>
        </p:txBody>
      </p:sp>
      <p:sp>
        <p:nvSpPr>
          <p:cNvPr id="6"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hape 268"/>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dirty="0" smtClean="0">
                <a:solidFill>
                  <a:srgbClr val="3E3D2D"/>
                </a:solidFill>
                <a:latin typeface="Cambria" charset="0"/>
                <a:ea typeface="ＭＳ Ｐゴシック" charset="0"/>
                <a:cs typeface="Cambria" charset="0"/>
                <a:sym typeface="Cambria" charset="0"/>
              </a:rPr>
              <a:t>PSMC also revealed this:</a:t>
            </a:r>
            <a:endParaRPr lang="en-US" dirty="0">
              <a:solidFill>
                <a:srgbClr val="3E3D2D"/>
              </a:solidFill>
              <a:latin typeface="Cambria" charset="0"/>
              <a:ea typeface="ＭＳ Ｐゴシック" charset="0"/>
              <a:cs typeface="Cambria" charset="0"/>
              <a:sym typeface="Cambria" charset="0"/>
            </a:endParaRPr>
          </a:p>
        </p:txBody>
      </p:sp>
      <p:sp>
        <p:nvSpPr>
          <p:cNvPr id="28674" name="Shape 269"/>
          <p:cNvSpPr txBox="1">
            <a:spLocks noGrp="1"/>
          </p:cNvSpPr>
          <p:nvPr>
            <p:ph type="body" idx="1"/>
          </p:nvPr>
        </p:nvSpPr>
        <p:spPr>
          <a:xfrm>
            <a:off x="457200" y="1600200"/>
            <a:ext cx="7620000" cy="4800600"/>
          </a:xfrm>
        </p:spPr>
        <p:txBody>
          <a:bodyPr/>
          <a:lstStyle>
            <a:lvl1pPr marL="457200" indent="-228600">
              <a:defRPr sz="1400">
                <a:solidFill>
                  <a:srgbClr val="000000"/>
                </a:solidFill>
                <a:latin typeface="Arial" charset="0"/>
                <a:ea typeface="ＭＳ Ｐゴシック" charset="0"/>
                <a:cs typeface="Arial" charset="0"/>
                <a:sym typeface="Arial" charset="0"/>
              </a:defRPr>
            </a:lvl1pPr>
            <a:lvl2pPr marL="914400" indent="-228600">
              <a:defRPr sz="1400">
                <a:solidFill>
                  <a:srgbClr val="000000"/>
                </a:solidFill>
                <a:latin typeface="Arial" charset="0"/>
                <a:ea typeface="Arial" charset="0"/>
                <a:cs typeface="Arial" charset="0"/>
                <a:sym typeface="Arial" charset="0"/>
              </a:defRPr>
            </a:lvl2pPr>
            <a:lvl3pPr>
              <a:defRPr sz="1400">
                <a:solidFill>
                  <a:srgbClr val="000000"/>
                </a:solidFill>
                <a:latin typeface="Arial" charset="0"/>
                <a:ea typeface="Arial" charset="0"/>
                <a:cs typeface="Arial" charset="0"/>
                <a:sym typeface="Arial" charset="0"/>
              </a:defRPr>
            </a:lvl3pPr>
            <a:lvl4pPr>
              <a:defRPr sz="1400">
                <a:solidFill>
                  <a:srgbClr val="000000"/>
                </a:solidFill>
                <a:latin typeface="Arial" charset="0"/>
                <a:ea typeface="Arial" charset="0"/>
                <a:cs typeface="Arial" charset="0"/>
                <a:sym typeface="Arial" charset="0"/>
              </a:defRPr>
            </a:lvl4pPr>
            <a:lvl5pPr>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spcBef>
                <a:spcPct val="0"/>
              </a:spcBef>
              <a:buSzTx/>
              <a:buFontTx/>
              <a:buChar char="•"/>
            </a:pPr>
            <a:r>
              <a:rPr lang="en-US" sz="2200" dirty="0">
                <a:latin typeface="Calibri" charset="0"/>
                <a:cs typeface="Calibri" charset="0"/>
                <a:sym typeface="Calibri" charset="0"/>
              </a:rPr>
              <a:t>Runs of </a:t>
            </a:r>
            <a:r>
              <a:rPr lang="en-US" sz="2200" dirty="0" err="1">
                <a:latin typeface="Calibri" charset="0"/>
                <a:cs typeface="Calibri" charset="0"/>
                <a:sym typeface="Calibri" charset="0"/>
              </a:rPr>
              <a:t>homozygosity</a:t>
            </a:r>
            <a:r>
              <a:rPr lang="en-US" sz="2200" dirty="0">
                <a:latin typeface="Calibri" charset="0"/>
                <a:cs typeface="Calibri" charset="0"/>
                <a:sym typeface="Calibri" charset="0"/>
              </a:rPr>
              <a:t> in the Altai Neanderthal genome</a:t>
            </a:r>
          </a:p>
          <a:p>
            <a:pPr lvl="1" eaLnBrk="1" hangingPunct="1">
              <a:spcBef>
                <a:spcPct val="0"/>
              </a:spcBef>
              <a:buSzTx/>
              <a:buFont typeface="Arial" charset="0"/>
              <a:buChar char="•"/>
            </a:pPr>
            <a:r>
              <a:rPr lang="en-US" sz="2000" dirty="0">
                <a:latin typeface="Calibri" charset="0"/>
                <a:ea typeface="ＭＳ Ｐゴシック" charset="0"/>
                <a:cs typeface="Calibri" charset="0"/>
                <a:sym typeface="Calibri" charset="0"/>
              </a:rPr>
              <a:t>&gt;50 kb</a:t>
            </a:r>
          </a:p>
          <a:p>
            <a:pPr lvl="1" eaLnBrk="1" hangingPunct="1">
              <a:spcBef>
                <a:spcPct val="0"/>
              </a:spcBef>
              <a:buSzTx/>
              <a:buFont typeface="Arial" charset="0"/>
              <a:buChar char="•"/>
            </a:pPr>
            <a:r>
              <a:rPr lang="en-US" sz="2000" dirty="0">
                <a:latin typeface="Calibri" charset="0"/>
                <a:ea typeface="ＭＳ Ｐゴシック" charset="0"/>
                <a:cs typeface="Calibri" charset="0"/>
                <a:sym typeface="Calibri" charset="0"/>
              </a:rPr>
              <a:t>no heterozygous site</a:t>
            </a:r>
          </a:p>
          <a:p>
            <a:pPr lvl="1" eaLnBrk="1" hangingPunct="1">
              <a:spcBef>
                <a:spcPct val="0"/>
              </a:spcBef>
              <a:buSzTx/>
              <a:buFont typeface="Arial" charset="0"/>
              <a:buChar char="•"/>
            </a:pPr>
            <a:r>
              <a:rPr lang="en-US" sz="2000" dirty="0">
                <a:latin typeface="Calibri" charset="0"/>
                <a:ea typeface="ＭＳ Ｐゴシック" charset="0"/>
                <a:cs typeface="Calibri" charset="0"/>
                <a:sym typeface="Calibri" charset="0"/>
              </a:rPr>
              <a:t>&lt;50% missing data</a:t>
            </a:r>
          </a:p>
          <a:p>
            <a:pPr lvl="1" eaLnBrk="1" hangingPunct="1">
              <a:spcBef>
                <a:spcPct val="0"/>
              </a:spcBef>
              <a:buSzTx/>
              <a:buFont typeface="Arial" charset="0"/>
              <a:buChar char="•"/>
            </a:pPr>
            <a:r>
              <a:rPr lang="en-US" sz="2000" dirty="0">
                <a:latin typeface="Calibri" charset="0"/>
                <a:ea typeface="ＭＳ Ｐゴシック" charset="0"/>
                <a:cs typeface="Calibri" charset="0"/>
                <a:sym typeface="Calibri" charset="0"/>
              </a:rPr>
              <a:t>&lt;70% missing + filtered </a:t>
            </a:r>
            <a:r>
              <a:rPr lang="en-US" sz="2000" dirty="0" smtClean="0">
                <a:latin typeface="Calibri" charset="0"/>
                <a:ea typeface="ＭＳ Ｐゴシック" charset="0"/>
                <a:cs typeface="Calibri" charset="0"/>
                <a:sym typeface="Calibri" charset="0"/>
              </a:rPr>
              <a:t>data</a:t>
            </a:r>
            <a:endParaRPr lang="en-US" sz="2000" dirty="0">
              <a:latin typeface="Calibri" charset="0"/>
              <a:ea typeface="ＭＳ Ｐゴシック" charset="0"/>
              <a:cs typeface="Calibri" charset="0"/>
              <a:sym typeface="Calibri" charset="0"/>
            </a:endParaRPr>
          </a:p>
        </p:txBody>
      </p:sp>
      <p:pic>
        <p:nvPicPr>
          <p:cNvPr id="28675" name="Picture 1"/>
          <p:cNvPicPr>
            <a:picLocks noChangeAspect="1"/>
          </p:cNvPicPr>
          <p:nvPr/>
        </p:nvPicPr>
        <p:blipFill>
          <a:blip r:embed="rId3">
            <a:extLst>
              <a:ext uri="{28A0092B-C50C-407E-A947-70E740481C1C}">
                <a14:useLocalDpi xmlns:a14="http://schemas.microsoft.com/office/drawing/2010/main" val="0"/>
              </a:ext>
            </a:extLst>
          </a:blip>
          <a:srcRect b="82738"/>
          <a:stretch>
            <a:fillRect/>
          </a:stretch>
        </p:blipFill>
        <p:spPr bwMode="auto">
          <a:xfrm>
            <a:off x="930275" y="3858686"/>
            <a:ext cx="6675438"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2"/>
          <p:cNvSpPr>
            <a:spLocks noChangeArrowheads="1"/>
          </p:cNvSpPr>
          <p:nvPr/>
        </p:nvSpPr>
        <p:spPr bwMode="auto">
          <a:xfrm>
            <a:off x="1360488" y="5185836"/>
            <a:ext cx="624522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t>Figure 3a.</a:t>
            </a:r>
            <a:r>
              <a:rPr lang="en-US"/>
              <a:t> Time since the most recent common ancestor in log-scale for the two alleles of a French, the Denisovan and the Altai Neanderthal individual along 40 Mb of Chromosome 21</a:t>
            </a:r>
          </a:p>
        </p:txBody>
      </p:sp>
      <p:sp>
        <p:nvSpPr>
          <p:cNvPr id="28677" name="Slide Number Placeholder 3"/>
          <p:cNvSpPr>
            <a:spLocks noGrp="1"/>
          </p:cNvSpPr>
          <p:nvPr>
            <p:ph type="sldNum" sz="quarter" idx="10"/>
          </p:nvPr>
        </p:nvSpPr>
        <p:spPr>
          <a:noFill/>
        </p:spPr>
        <p:txBody>
          <a:bodyPr/>
          <a:lstStyle/>
          <a:p>
            <a:fld id="{5B4B9F45-EF27-424E-9C1F-1C6053C16AF7}" type="slidenum">
              <a:rPr lang="en-US"/>
              <a:pPr/>
              <a:t>16</a:t>
            </a:fld>
            <a:endParaRPr lang="en-US"/>
          </a:p>
        </p:txBody>
      </p:sp>
      <p:sp>
        <p:nvSpPr>
          <p:cNvPr id="7"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
        <p:nvSpPr>
          <p:cNvPr id="2" name="TextBox 1"/>
          <p:cNvSpPr txBox="1"/>
          <p:nvPr/>
        </p:nvSpPr>
        <p:spPr>
          <a:xfrm>
            <a:off x="183799" y="6423778"/>
            <a:ext cx="3390897" cy="307777"/>
          </a:xfrm>
          <a:prstGeom prst="rect">
            <a:avLst/>
          </a:prstGeom>
          <a:noFill/>
        </p:spPr>
        <p:txBody>
          <a:bodyPr wrap="none" rtlCol="0">
            <a:spAutoFit/>
          </a:bodyPr>
          <a:lstStyle/>
          <a:p>
            <a:r>
              <a:rPr lang="en-US" dirty="0" smtClean="0"/>
              <a:t>1 </a:t>
            </a:r>
            <a:r>
              <a:rPr lang="en-US" dirty="0" err="1" smtClean="0"/>
              <a:t>cM</a:t>
            </a:r>
            <a:r>
              <a:rPr lang="en-US" dirty="0" smtClean="0"/>
              <a:t> ~= </a:t>
            </a:r>
            <a:r>
              <a:rPr lang="en-US" dirty="0" smtClean="0">
                <a:latin typeface="Calibri" charset="0"/>
                <a:cs typeface="Calibri" charset="0"/>
                <a:sym typeface="Calibri" charset="0"/>
              </a:rPr>
              <a:t>1 million </a:t>
            </a:r>
            <a:r>
              <a:rPr lang="en-US" dirty="0" err="1" smtClean="0">
                <a:latin typeface="Calibri" charset="0"/>
                <a:cs typeface="Calibri" charset="0"/>
                <a:sym typeface="Calibri" charset="0"/>
              </a:rPr>
              <a:t>bp</a:t>
            </a:r>
            <a:r>
              <a:rPr lang="en-US" dirty="0" smtClean="0">
                <a:latin typeface="Calibri" charset="0"/>
                <a:cs typeface="Calibri" charset="0"/>
                <a:sym typeface="Calibri" charset="0"/>
              </a:rPr>
              <a:t> in the human genome</a:t>
            </a:r>
            <a:endParaRPr lang="en-US" dirty="0"/>
          </a:p>
        </p:txBody>
      </p:sp>
      <p:sp>
        <p:nvSpPr>
          <p:cNvPr id="3" name="Rectangle 2"/>
          <p:cNvSpPr/>
          <p:nvPr/>
        </p:nvSpPr>
        <p:spPr>
          <a:xfrm>
            <a:off x="3429000" y="4501444"/>
            <a:ext cx="2441222" cy="54151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hape 284"/>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a:solidFill>
                  <a:srgbClr val="3E3D2D"/>
                </a:solidFill>
                <a:latin typeface="Cambria" charset="0"/>
                <a:ea typeface="ＭＳ Ｐゴシック" charset="0"/>
                <a:cs typeface="Cambria" charset="0"/>
                <a:sym typeface="Cambria" charset="0"/>
              </a:rPr>
              <a:t>Inbreeding!</a:t>
            </a:r>
          </a:p>
        </p:txBody>
      </p:sp>
      <p:sp>
        <p:nvSpPr>
          <p:cNvPr id="30722" name="Shape 285"/>
          <p:cNvSpPr txBox="1">
            <a:spLocks noGrp="1"/>
          </p:cNvSpPr>
          <p:nvPr>
            <p:ph type="body" idx="1"/>
          </p:nvPr>
        </p:nvSpPr>
        <p:spPr>
          <a:xfrm>
            <a:off x="457200" y="1600200"/>
            <a:ext cx="7797800" cy="4800600"/>
          </a:xfrm>
        </p:spPr>
        <p:txBody>
          <a:bodyPr/>
          <a:lstStyle>
            <a:lvl1pPr marL="457200" indent="-228600">
              <a:defRPr sz="1400">
                <a:solidFill>
                  <a:srgbClr val="000000"/>
                </a:solidFill>
                <a:latin typeface="Arial" charset="0"/>
                <a:ea typeface="ＭＳ Ｐゴシック" charset="0"/>
                <a:cs typeface="Arial" charset="0"/>
                <a:sym typeface="Arial" charset="0"/>
              </a:defRPr>
            </a:lvl1pPr>
            <a:lvl2pPr marL="914400" indent="-228600">
              <a:defRPr sz="1400">
                <a:solidFill>
                  <a:srgbClr val="000000"/>
                </a:solidFill>
                <a:latin typeface="Arial" charset="0"/>
                <a:ea typeface="Arial" charset="0"/>
                <a:cs typeface="Arial" charset="0"/>
                <a:sym typeface="Arial" charset="0"/>
              </a:defRPr>
            </a:lvl2pPr>
            <a:lvl3pPr>
              <a:defRPr sz="1400">
                <a:solidFill>
                  <a:srgbClr val="000000"/>
                </a:solidFill>
                <a:latin typeface="Arial" charset="0"/>
                <a:ea typeface="Arial" charset="0"/>
                <a:cs typeface="Arial" charset="0"/>
                <a:sym typeface="Arial" charset="0"/>
              </a:defRPr>
            </a:lvl3pPr>
            <a:lvl4pPr>
              <a:defRPr sz="1400">
                <a:solidFill>
                  <a:srgbClr val="000000"/>
                </a:solidFill>
                <a:latin typeface="Arial" charset="0"/>
                <a:ea typeface="Arial" charset="0"/>
                <a:cs typeface="Arial" charset="0"/>
                <a:sym typeface="Arial" charset="0"/>
              </a:defRPr>
            </a:lvl4pPr>
            <a:lvl5pPr>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spcBef>
                <a:spcPct val="0"/>
              </a:spcBef>
              <a:buSzTx/>
              <a:buFontTx/>
              <a:buChar char="•"/>
            </a:pPr>
            <a:r>
              <a:rPr lang="en-US" sz="2200" dirty="0">
                <a:latin typeface="Calibri" charset="0"/>
                <a:cs typeface="Calibri" charset="0"/>
                <a:sym typeface="Calibri" charset="0"/>
              </a:rPr>
              <a:t>Had 20 homozygous regions of length &gt;10 </a:t>
            </a:r>
            <a:r>
              <a:rPr lang="en-US" sz="2200" dirty="0" err="1">
                <a:latin typeface="Calibri" charset="0"/>
                <a:cs typeface="Calibri" charset="0"/>
                <a:sym typeface="Calibri" charset="0"/>
              </a:rPr>
              <a:t>cM</a:t>
            </a:r>
            <a:r>
              <a:rPr lang="en-US" sz="2200" dirty="0">
                <a:latin typeface="Calibri" charset="0"/>
                <a:cs typeface="Calibri" charset="0"/>
                <a:sym typeface="Calibri" charset="0"/>
              </a:rPr>
              <a:t> → inbreeding coefficient of 1/</a:t>
            </a:r>
            <a:r>
              <a:rPr lang="en-US" sz="2200" dirty="0" smtClean="0">
                <a:latin typeface="Calibri" charset="0"/>
                <a:cs typeface="Calibri" charset="0"/>
                <a:sym typeface="Calibri" charset="0"/>
              </a:rPr>
              <a:t>8</a:t>
            </a:r>
            <a:endParaRPr lang="en-US" sz="2200" dirty="0">
              <a:latin typeface="Calibri" charset="0"/>
              <a:cs typeface="Calibri" charset="0"/>
              <a:sym typeface="Calibri" charset="0"/>
            </a:endParaRPr>
          </a:p>
          <a:p>
            <a:pPr eaLnBrk="1" hangingPunct="1">
              <a:spcBef>
                <a:spcPct val="0"/>
              </a:spcBef>
              <a:buSzTx/>
              <a:buFontTx/>
              <a:buChar char="•"/>
            </a:pPr>
            <a:r>
              <a:rPr lang="en-US" sz="2200" dirty="0">
                <a:latin typeface="Calibri" charset="0"/>
                <a:cs typeface="Calibri" charset="0"/>
                <a:sym typeface="Calibri" charset="0"/>
              </a:rPr>
              <a:t>X chromosome also had long runs of </a:t>
            </a:r>
            <a:r>
              <a:rPr lang="en-US" sz="2200" dirty="0" err="1">
                <a:latin typeface="Calibri" charset="0"/>
                <a:cs typeface="Calibri" charset="0"/>
                <a:sym typeface="Calibri" charset="0"/>
              </a:rPr>
              <a:t>homozygosity</a:t>
            </a:r>
            <a:r>
              <a:rPr lang="en-US" sz="2200" dirty="0">
                <a:latin typeface="Calibri" charset="0"/>
                <a:cs typeface="Calibri" charset="0"/>
                <a:sym typeface="Calibri" charset="0"/>
              </a:rPr>
              <a:t> (XX sample)</a:t>
            </a:r>
          </a:p>
          <a:p>
            <a:pPr lvl="1" eaLnBrk="1" hangingPunct="1">
              <a:spcBef>
                <a:spcPct val="0"/>
              </a:spcBef>
              <a:buSzTx/>
              <a:buFont typeface="Arial" charset="0"/>
              <a:buChar char="•"/>
            </a:pPr>
            <a:r>
              <a:rPr lang="en-US" sz="2000" dirty="0">
                <a:latin typeface="Calibri" charset="0"/>
                <a:ea typeface="ＭＳ Ｐゴシック" charset="0"/>
                <a:cs typeface="Calibri" charset="0"/>
                <a:sym typeface="Calibri" charset="0"/>
              </a:rPr>
              <a:t>1 X chromosome came from the mother (M)</a:t>
            </a:r>
          </a:p>
          <a:p>
            <a:pPr lvl="1" eaLnBrk="1" hangingPunct="1">
              <a:spcBef>
                <a:spcPct val="0"/>
              </a:spcBef>
              <a:buSzTx/>
              <a:buFont typeface="Arial" charset="0"/>
              <a:buChar char="•"/>
            </a:pPr>
            <a:r>
              <a:rPr lang="en-US" sz="2000" dirty="0">
                <a:latin typeface="Calibri" charset="0"/>
                <a:ea typeface="ＭＳ Ｐゴシック" charset="0"/>
                <a:cs typeface="Calibri" charset="0"/>
                <a:sym typeface="Calibri" charset="0"/>
              </a:rPr>
              <a:t>1 X chromosome came from the father (F)</a:t>
            </a:r>
          </a:p>
          <a:p>
            <a:pPr lvl="1" eaLnBrk="1" hangingPunct="1">
              <a:spcBef>
                <a:spcPct val="0"/>
              </a:spcBef>
              <a:buSzTx/>
              <a:buFont typeface="Arial" charset="0"/>
              <a:buChar char="•"/>
            </a:pPr>
            <a:r>
              <a:rPr lang="en-US" sz="2000" dirty="0">
                <a:latin typeface="Calibri" charset="0"/>
                <a:ea typeface="ＭＳ Ｐゴシック" charset="0"/>
                <a:cs typeface="Calibri" charset="0"/>
                <a:sym typeface="Calibri" charset="0"/>
              </a:rPr>
              <a:t>Father’s </a:t>
            </a:r>
            <a:r>
              <a:rPr lang="en-US" sz="2000" dirty="0" smtClean="0">
                <a:latin typeface="Calibri" charset="0"/>
                <a:ea typeface="ＭＳ Ｐゴシック" charset="0"/>
                <a:cs typeface="Calibri" charset="0"/>
                <a:sym typeface="Calibri" charset="0"/>
              </a:rPr>
              <a:t>mother, or daughter, </a:t>
            </a:r>
            <a:r>
              <a:rPr lang="en-US" sz="2000" dirty="0">
                <a:latin typeface="Calibri" charset="0"/>
                <a:ea typeface="ＭＳ Ｐゴシック" charset="0"/>
                <a:cs typeface="Calibri" charset="0"/>
                <a:sym typeface="Calibri" charset="0"/>
              </a:rPr>
              <a:t>shared maternal ancestry with M</a:t>
            </a:r>
          </a:p>
          <a:p>
            <a:pPr lvl="1" eaLnBrk="1" hangingPunct="1">
              <a:spcBef>
                <a:spcPct val="0"/>
              </a:spcBef>
              <a:buSzTx/>
              <a:buFont typeface="Arial" charset="0"/>
              <a:buChar char="•"/>
            </a:pPr>
            <a:r>
              <a:rPr lang="en-US" sz="2000" dirty="0">
                <a:latin typeface="Calibri" charset="0"/>
                <a:ea typeface="ＭＳ Ｐゴシック" charset="0"/>
                <a:cs typeface="Calibri" charset="0"/>
                <a:sym typeface="Calibri" charset="0"/>
              </a:rPr>
              <a:t>Scenarios? </a:t>
            </a:r>
          </a:p>
        </p:txBody>
      </p:sp>
      <p:sp>
        <p:nvSpPr>
          <p:cNvPr id="30723" name="Slide Number Placeholder 1"/>
          <p:cNvSpPr>
            <a:spLocks noGrp="1"/>
          </p:cNvSpPr>
          <p:nvPr>
            <p:ph type="sldNum" sz="quarter" idx="10"/>
          </p:nvPr>
        </p:nvSpPr>
        <p:spPr>
          <a:noFill/>
        </p:spPr>
        <p:txBody>
          <a:bodyPr/>
          <a:lstStyle/>
          <a:p>
            <a:fld id="{CDDD3098-AD2F-6444-978A-28385F8111D8}" type="slidenum">
              <a:rPr lang="en-US"/>
              <a:pPr/>
              <a:t>17</a:t>
            </a:fld>
            <a:endParaRPr lang="en-US"/>
          </a:p>
        </p:txBody>
      </p:sp>
      <p:sp>
        <p:nvSpPr>
          <p:cNvPr id="5"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81025"/>
            <a:ext cx="8423275"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6" name="Shape 285"/>
          <p:cNvSpPr txBox="1">
            <a:spLocks/>
          </p:cNvSpPr>
          <p:nvPr/>
        </p:nvSpPr>
        <p:spPr bwMode="auto">
          <a:xfrm>
            <a:off x="0" y="5359400"/>
            <a:ext cx="82931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marL="457200" indent="-228600"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ctr" eaLnBrk="1" hangingPunct="1"/>
            <a:r>
              <a:rPr lang="en-US" b="1"/>
              <a:t>Figure S10.9</a:t>
            </a:r>
            <a:r>
              <a:rPr lang="en-US"/>
              <a:t> Non exhaustive illustration of pedigrees that can be excluded (A-D),</a:t>
            </a:r>
          </a:p>
          <a:p>
            <a:pPr algn="ctr" eaLnBrk="1" hangingPunct="1"/>
            <a:r>
              <a:rPr lang="en-US"/>
              <a:t> or not excluded (bottom), using X chromosome information. </a:t>
            </a:r>
          </a:p>
          <a:p>
            <a:pPr algn="ctr" eaLnBrk="1" hangingPunct="1"/>
            <a:r>
              <a:rPr lang="en-US" b="1"/>
              <a:t>Gray: </a:t>
            </a:r>
            <a:r>
              <a:rPr lang="en-US"/>
              <a:t>absence of X sequence coming from common ancestors</a:t>
            </a:r>
          </a:p>
          <a:p>
            <a:pPr algn="ctr" eaLnBrk="1" hangingPunct="1"/>
            <a:r>
              <a:rPr lang="en-US" b="1"/>
              <a:t>Dark blue: </a:t>
            </a:r>
            <a:r>
              <a:rPr lang="en-US"/>
              <a:t>Both parents may carry X chunks inherited from same recent common ancestor</a:t>
            </a:r>
          </a:p>
          <a:p>
            <a:pPr algn="ctr" eaLnBrk="1" hangingPunct="1"/>
            <a:r>
              <a:rPr lang="en-US" b="1"/>
              <a:t>Other colours</a:t>
            </a:r>
            <a:r>
              <a:rPr lang="en-US"/>
              <a:t>: potential presence of X sequence coming from common ancestor(s)</a:t>
            </a:r>
            <a:endParaRPr lang="en-US" b="1"/>
          </a:p>
        </p:txBody>
      </p:sp>
      <p:sp>
        <p:nvSpPr>
          <p:cNvPr id="31747" name="TextBox 5"/>
          <p:cNvSpPr txBox="1">
            <a:spLocks noChangeArrowheads="1"/>
          </p:cNvSpPr>
          <p:nvPr/>
        </p:nvSpPr>
        <p:spPr bwMode="auto">
          <a:xfrm>
            <a:off x="430213" y="5051425"/>
            <a:ext cx="1162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r>
              <a:rPr lang="en-US">
                <a:solidFill>
                  <a:srgbClr val="BF4D00"/>
                </a:solidFill>
              </a:rPr>
              <a:t>Half-siblings</a:t>
            </a:r>
          </a:p>
        </p:txBody>
      </p:sp>
      <p:sp>
        <p:nvSpPr>
          <p:cNvPr id="31748" name="TextBox 6"/>
          <p:cNvSpPr txBox="1">
            <a:spLocks noChangeArrowheads="1"/>
          </p:cNvSpPr>
          <p:nvPr/>
        </p:nvSpPr>
        <p:spPr bwMode="auto">
          <a:xfrm>
            <a:off x="1636713" y="5053013"/>
            <a:ext cx="24161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r>
              <a:rPr lang="en-US">
                <a:solidFill>
                  <a:srgbClr val="BF4D00"/>
                </a:solidFill>
              </a:rPr>
              <a:t>Grandfather-Granddaughter</a:t>
            </a:r>
          </a:p>
        </p:txBody>
      </p:sp>
      <p:sp>
        <p:nvSpPr>
          <p:cNvPr id="31749" name="TextBox 7"/>
          <p:cNvSpPr txBox="1">
            <a:spLocks noChangeArrowheads="1"/>
          </p:cNvSpPr>
          <p:nvPr/>
        </p:nvSpPr>
        <p:spPr bwMode="auto">
          <a:xfrm>
            <a:off x="4264025" y="5053013"/>
            <a:ext cx="12731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r>
              <a:rPr lang="en-US">
                <a:solidFill>
                  <a:srgbClr val="BF4D00"/>
                </a:solidFill>
              </a:rPr>
              <a:t>Aunt-Nephew</a:t>
            </a:r>
          </a:p>
        </p:txBody>
      </p:sp>
      <p:sp>
        <p:nvSpPr>
          <p:cNvPr id="31750" name="TextBox 8"/>
          <p:cNvSpPr txBox="1">
            <a:spLocks noChangeArrowheads="1"/>
          </p:cNvSpPr>
          <p:nvPr/>
        </p:nvSpPr>
        <p:spPr bwMode="auto">
          <a:xfrm>
            <a:off x="6053138" y="5053013"/>
            <a:ext cx="17700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r>
              <a:rPr lang="en-US">
                <a:solidFill>
                  <a:srgbClr val="BF4D00"/>
                </a:solidFill>
              </a:rPr>
              <a:t>Double-first-cousins</a:t>
            </a:r>
          </a:p>
        </p:txBody>
      </p:sp>
      <p:sp>
        <p:nvSpPr>
          <p:cNvPr id="31751" name="Slide Number Placeholder 3"/>
          <p:cNvSpPr>
            <a:spLocks noGrp="1"/>
          </p:cNvSpPr>
          <p:nvPr>
            <p:ph type="sldNum" sz="quarter" idx="10"/>
          </p:nvPr>
        </p:nvSpPr>
        <p:spPr>
          <a:noFill/>
        </p:spPr>
        <p:txBody>
          <a:bodyPr/>
          <a:lstStyle/>
          <a:p>
            <a:fld id="{F1539721-3366-334A-994F-EED39D4625C2}" type="slidenum">
              <a:rPr lang="en-US"/>
              <a:pPr/>
              <a:t>18</a:t>
            </a:fld>
            <a:endParaRPr lang="en-US"/>
          </a:p>
        </p:txBody>
      </p:sp>
      <p:sp>
        <p:nvSpPr>
          <p:cNvPr id="9"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
        <p:nvSpPr>
          <p:cNvPr id="2" name="Rectangle 1"/>
          <p:cNvSpPr/>
          <p:nvPr/>
        </p:nvSpPr>
        <p:spPr>
          <a:xfrm>
            <a:off x="-1" y="581025"/>
            <a:ext cx="8423275" cy="208597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0" y="2949223"/>
            <a:ext cx="8423275" cy="2132012"/>
          </a:xfrm>
          <a:prstGeom prst="rect">
            <a:avLst/>
          </a:prstGeom>
          <a:noFill/>
          <a:ln>
            <a:solidFill>
              <a:schemeClr val="tx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hape 292"/>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a:solidFill>
                  <a:srgbClr val="3E3D2D"/>
                </a:solidFill>
                <a:latin typeface="Cambria" charset="0"/>
                <a:ea typeface="ＭＳ Ｐゴシック" charset="0"/>
                <a:cs typeface="Cambria" charset="0"/>
                <a:sym typeface="Cambria" charset="0"/>
              </a:rPr>
              <a:t>Perhaps only a ‘recent’ case of inbreeding?</a:t>
            </a:r>
          </a:p>
        </p:txBody>
      </p:sp>
      <p:sp>
        <p:nvSpPr>
          <p:cNvPr id="293" name="Shape 293"/>
          <p:cNvSpPr txBox="1">
            <a:spLocks noGrp="1"/>
          </p:cNvSpPr>
          <p:nvPr>
            <p:ph type="body" idx="1"/>
          </p:nvPr>
        </p:nvSpPr>
        <p:spPr>
          <a:xfrm>
            <a:off x="457200" y="1600200"/>
            <a:ext cx="7783689" cy="4800600"/>
          </a:xfrm>
        </p:spPr>
        <p:txBody>
          <a:bodyPr>
            <a:noAutofit/>
          </a:bodyPr>
          <a:lstStyle/>
          <a:p>
            <a:pPr marL="457200" indent="-228600" eaLnBrk="1" fontAlgn="auto" hangingPunct="1">
              <a:spcBef>
                <a:spcPts val="0"/>
              </a:spcBef>
              <a:spcAft>
                <a:spcPts val="0"/>
              </a:spcAft>
              <a:defRPr/>
            </a:pPr>
            <a:r>
              <a:rPr lang="en-US" dirty="0" smtClean="0"/>
              <a:t>If inbreeding happened over more than 3 generations</a:t>
            </a:r>
          </a:p>
          <a:p>
            <a:pPr marL="754380" lvl="1" indent="-228600" eaLnBrk="1" fontAlgn="auto" hangingPunct="1">
              <a:spcBef>
                <a:spcPts val="0"/>
              </a:spcBef>
              <a:spcAft>
                <a:spcPts val="0"/>
              </a:spcAft>
              <a:defRPr/>
            </a:pPr>
            <a:r>
              <a:rPr lang="en-US" dirty="0" smtClean="0"/>
              <a:t>Shorter homozygous stretches (&lt; 10 </a:t>
            </a:r>
            <a:r>
              <a:rPr lang="en-US" dirty="0" err="1" smtClean="0"/>
              <a:t>cM</a:t>
            </a:r>
            <a:r>
              <a:rPr lang="en-US" dirty="0" smtClean="0"/>
              <a:t>, more time after inbreeding event, to acquire het SNPs in regions of </a:t>
            </a:r>
            <a:r>
              <a:rPr lang="en-US" dirty="0" err="1" smtClean="0"/>
              <a:t>homozygosity</a:t>
            </a:r>
            <a:r>
              <a:rPr lang="en-US" dirty="0" smtClean="0"/>
              <a:t>)</a:t>
            </a:r>
          </a:p>
          <a:p>
            <a:pPr marL="754380" lvl="1" indent="-228600" eaLnBrk="1" fontAlgn="auto" hangingPunct="1">
              <a:spcBef>
                <a:spcPts val="0"/>
              </a:spcBef>
              <a:spcAft>
                <a:spcPts val="0"/>
              </a:spcAft>
              <a:defRPr/>
            </a:pPr>
            <a:r>
              <a:rPr lang="en-US" b="1" dirty="0" smtClean="0"/>
              <a:t>But</a:t>
            </a:r>
            <a:r>
              <a:rPr lang="en-US" dirty="0" smtClean="0"/>
              <a:t> not so short as to originate simply by accrual of mutations in two distinct individuals (False Positives, &lt; 2.5 </a:t>
            </a:r>
            <a:r>
              <a:rPr lang="en-US" dirty="0" err="1" smtClean="0"/>
              <a:t>cM</a:t>
            </a:r>
            <a:r>
              <a:rPr lang="en-US" dirty="0" smtClean="0"/>
              <a:t>)</a:t>
            </a:r>
          </a:p>
          <a:p>
            <a:pPr marL="457200" indent="-228600" eaLnBrk="1" fontAlgn="auto" hangingPunct="1">
              <a:spcBef>
                <a:spcPts val="0"/>
              </a:spcBef>
              <a:spcAft>
                <a:spcPts val="0"/>
              </a:spcAft>
              <a:defRPr/>
            </a:pPr>
            <a:r>
              <a:rPr lang="en-US" dirty="0" smtClean="0"/>
              <a:t>Considered </a:t>
            </a:r>
            <a:r>
              <a:rPr lang="en-US" dirty="0" err="1"/>
              <a:t>homozygosity</a:t>
            </a:r>
            <a:r>
              <a:rPr lang="en-US" dirty="0"/>
              <a:t> stretches of length 2.5 - 10 </a:t>
            </a:r>
            <a:r>
              <a:rPr lang="en-US" dirty="0" err="1" smtClean="0"/>
              <a:t>cM</a:t>
            </a:r>
            <a:endParaRPr lang="en-US" dirty="0" smtClean="0"/>
          </a:p>
          <a:p>
            <a:pPr marL="457200" indent="-228600" eaLnBrk="1" fontAlgn="auto" hangingPunct="1">
              <a:spcBef>
                <a:spcPts val="0"/>
              </a:spcBef>
              <a:spcAft>
                <a:spcPts val="0"/>
              </a:spcAft>
              <a:defRPr/>
            </a:pPr>
            <a:endParaRPr lang="en-US" dirty="0"/>
          </a:p>
        </p:txBody>
      </p:sp>
      <p:sp>
        <p:nvSpPr>
          <p:cNvPr id="32771" name="Slide Number Placeholder 1"/>
          <p:cNvSpPr>
            <a:spLocks noGrp="1"/>
          </p:cNvSpPr>
          <p:nvPr>
            <p:ph type="sldNum" sz="quarter" idx="10"/>
          </p:nvPr>
        </p:nvSpPr>
        <p:spPr>
          <a:noFill/>
        </p:spPr>
        <p:txBody>
          <a:bodyPr/>
          <a:lstStyle/>
          <a:p>
            <a:fld id="{C0CFC8B2-80E5-574E-95C6-77EF479E616D}" type="slidenum">
              <a:rPr lang="en-US"/>
              <a:pPr/>
              <a:t>19</a:t>
            </a:fld>
            <a:endParaRPr lang="en-US"/>
          </a:p>
        </p:txBody>
      </p:sp>
      <p:sp>
        <p:nvSpPr>
          <p:cNvPr id="5"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hape 108"/>
          <p:cNvSpPr txBox="1">
            <a:spLocks noGrp="1"/>
          </p:cNvSpPr>
          <p:nvPr>
            <p:ph type="title"/>
          </p:nvPr>
        </p:nvSpPr>
        <p:spPr>
          <a:xfrm>
            <a:off x="457200" y="274638"/>
            <a:ext cx="7620000" cy="1143000"/>
          </a:xfrm>
        </p:spPr>
        <p:txBody>
          <a:bodyPr tIns="45700" bIns="45700"/>
          <a:lstStyle/>
          <a:p>
            <a:pPr eaLnBrk="1" hangingPunct="1">
              <a:spcBef>
                <a:spcPct val="0"/>
              </a:spcBef>
              <a:buClr>
                <a:srgbClr val="3E3D2D"/>
              </a:buClr>
              <a:buSzPct val="25000"/>
              <a:buFont typeface="Cambria" charset="0"/>
              <a:buNone/>
            </a:pPr>
            <a:r>
              <a:rPr lang="en-US">
                <a:solidFill>
                  <a:srgbClr val="3E3D2D"/>
                </a:solidFill>
                <a:latin typeface="Cambria" charset="0"/>
                <a:ea typeface="ＭＳ Ｐゴシック" charset="0"/>
                <a:cs typeface="Cambria" charset="0"/>
                <a:sym typeface="Cambria" charset="0"/>
              </a:rPr>
              <a:t>Neanderthals…huh?</a:t>
            </a:r>
          </a:p>
        </p:txBody>
      </p:sp>
      <p:sp>
        <p:nvSpPr>
          <p:cNvPr id="11266" name="Shape 109"/>
          <p:cNvSpPr txBox="1">
            <a:spLocks noGrp="1"/>
          </p:cNvSpPr>
          <p:nvPr>
            <p:ph type="body" idx="1"/>
          </p:nvPr>
        </p:nvSpPr>
        <p:spPr>
          <a:xfrm>
            <a:off x="457200" y="1600200"/>
            <a:ext cx="7620000" cy="1736725"/>
          </a:xfrm>
        </p:spPr>
        <p:txBody>
          <a:bodyPr tIns="45700" bIns="45700"/>
          <a:lstStyle>
            <a:lvl1pPr indent="-228600">
              <a:defRPr sz="1400">
                <a:solidFill>
                  <a:srgbClr val="000000"/>
                </a:solidFill>
                <a:latin typeface="Arial" charset="0"/>
                <a:ea typeface="ＭＳ Ｐゴシック" charset="0"/>
                <a:cs typeface="Arial" charset="0"/>
                <a:sym typeface="Arial" charset="0"/>
              </a:defRPr>
            </a:lvl1pPr>
            <a:lvl2pPr>
              <a:defRPr sz="1400">
                <a:solidFill>
                  <a:srgbClr val="000000"/>
                </a:solidFill>
                <a:latin typeface="Arial" charset="0"/>
                <a:ea typeface="Arial" charset="0"/>
                <a:cs typeface="Arial" charset="0"/>
                <a:sym typeface="Arial" charset="0"/>
              </a:defRPr>
            </a:lvl2pPr>
            <a:lvl3pPr>
              <a:defRPr sz="1400">
                <a:solidFill>
                  <a:srgbClr val="000000"/>
                </a:solidFill>
                <a:latin typeface="Arial" charset="0"/>
                <a:ea typeface="Arial" charset="0"/>
                <a:cs typeface="Arial" charset="0"/>
                <a:sym typeface="Arial" charset="0"/>
              </a:defRPr>
            </a:lvl3pPr>
            <a:lvl4pPr>
              <a:defRPr sz="1400">
                <a:solidFill>
                  <a:srgbClr val="000000"/>
                </a:solidFill>
                <a:latin typeface="Arial" charset="0"/>
                <a:ea typeface="Arial" charset="0"/>
                <a:cs typeface="Arial" charset="0"/>
                <a:sym typeface="Arial" charset="0"/>
              </a:defRPr>
            </a:lvl4pPr>
            <a:lvl5pPr>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spcBef>
                <a:spcPct val="0"/>
              </a:spcBef>
              <a:buSzTx/>
              <a:buFontTx/>
              <a:buChar char="•"/>
            </a:pPr>
            <a:r>
              <a:rPr lang="en-US" sz="2200" i="1">
                <a:latin typeface="Calibri" charset="0"/>
                <a:cs typeface="Calibri" charset="0"/>
                <a:sym typeface="Calibri" charset="0"/>
              </a:rPr>
              <a:t>Homo neanderthalensis</a:t>
            </a:r>
          </a:p>
          <a:p>
            <a:pPr eaLnBrk="1" hangingPunct="1">
              <a:spcBef>
                <a:spcPts val="438"/>
              </a:spcBef>
              <a:buSzTx/>
              <a:buFontTx/>
              <a:buChar char="•"/>
            </a:pPr>
            <a:r>
              <a:rPr lang="en-US" sz="2200">
                <a:latin typeface="Calibri" charset="0"/>
                <a:cs typeface="Calibri" charset="0"/>
                <a:sym typeface="Calibri" charset="0"/>
              </a:rPr>
              <a:t>Our early ancestors in Europe and Western Asia</a:t>
            </a:r>
          </a:p>
          <a:p>
            <a:pPr eaLnBrk="1" hangingPunct="1">
              <a:spcBef>
                <a:spcPts val="438"/>
              </a:spcBef>
              <a:buSzTx/>
              <a:buFontTx/>
              <a:buChar char="•"/>
            </a:pPr>
            <a:r>
              <a:rPr lang="en-US" sz="2200">
                <a:latin typeface="Calibri" charset="0"/>
                <a:cs typeface="Calibri" charset="0"/>
                <a:sym typeface="Calibri" charset="0"/>
              </a:rPr>
              <a:t>Closest evolutionary relatives of modern humans</a:t>
            </a:r>
          </a:p>
          <a:p>
            <a:pPr eaLnBrk="1" hangingPunct="1">
              <a:spcBef>
                <a:spcPts val="438"/>
              </a:spcBef>
              <a:buSzTx/>
              <a:buFontTx/>
              <a:buChar char="•"/>
            </a:pPr>
            <a:r>
              <a:rPr lang="en-US" sz="2200">
                <a:latin typeface="Calibri" charset="0"/>
                <a:cs typeface="Calibri" charset="0"/>
                <a:sym typeface="Calibri" charset="0"/>
              </a:rPr>
              <a:t>Went extinct 25-30,000 years ago </a:t>
            </a:r>
          </a:p>
        </p:txBody>
      </p:sp>
      <p:pic>
        <p:nvPicPr>
          <p:cNvPr id="11267" name="Picture 1"/>
          <p:cNvPicPr>
            <a:picLocks noChangeAspect="1"/>
          </p:cNvPicPr>
          <p:nvPr/>
        </p:nvPicPr>
        <p:blipFill>
          <a:blip r:embed="rId3">
            <a:extLst>
              <a:ext uri="{28A0092B-C50C-407E-A947-70E740481C1C}">
                <a14:useLocalDpi xmlns:a14="http://schemas.microsoft.com/office/drawing/2010/main" val="0"/>
              </a:ext>
            </a:extLst>
          </a:blip>
          <a:srcRect t="11551" b="8061"/>
          <a:stretch>
            <a:fillRect/>
          </a:stretch>
        </p:blipFill>
        <p:spPr bwMode="auto">
          <a:xfrm>
            <a:off x="2135188" y="3938588"/>
            <a:ext cx="5027612"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own Arrow 2"/>
          <p:cNvSpPr/>
          <p:nvPr/>
        </p:nvSpPr>
        <p:spPr>
          <a:xfrm>
            <a:off x="4908550" y="3336925"/>
            <a:ext cx="495300" cy="795338"/>
          </a:xfrm>
          <a:prstGeom prst="downArrow">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kern="0">
              <a:sym typeface="Arial"/>
              <a:rtl val="0"/>
            </a:endParaRPr>
          </a:p>
        </p:txBody>
      </p:sp>
      <p:sp>
        <p:nvSpPr>
          <p:cNvPr id="11269" name="Slide Number Placeholder 3"/>
          <p:cNvSpPr>
            <a:spLocks noGrp="1"/>
          </p:cNvSpPr>
          <p:nvPr>
            <p:ph type="sldNum" sz="quarter" idx="10"/>
          </p:nvPr>
        </p:nvSpPr>
        <p:spPr>
          <a:noFill/>
        </p:spPr>
        <p:txBody>
          <a:bodyPr/>
          <a:lstStyle/>
          <a:p>
            <a:fld id="{1D52FA7A-4281-934E-8210-7CFF32F8B7F9}" type="slidenum">
              <a:rPr lang="en-US"/>
              <a:pPr/>
              <a:t>2</a:t>
            </a:fld>
            <a:endParaRPr lang="en-US"/>
          </a:p>
        </p:txBody>
      </p:sp>
      <p:sp>
        <p:nvSpPr>
          <p:cNvPr id="7"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2"/>
          <p:cNvPicPr>
            <a:picLocks noChangeAspect="1"/>
          </p:cNvPicPr>
          <p:nvPr/>
        </p:nvPicPr>
        <p:blipFill>
          <a:blip r:embed="rId2">
            <a:extLst>
              <a:ext uri="{28A0092B-C50C-407E-A947-70E740481C1C}">
                <a14:useLocalDpi xmlns:a14="http://schemas.microsoft.com/office/drawing/2010/main" val="0"/>
              </a:ext>
            </a:extLst>
          </a:blip>
          <a:srcRect t="44882" b="-2"/>
          <a:stretch>
            <a:fillRect/>
          </a:stretch>
        </p:blipFill>
        <p:spPr bwMode="auto">
          <a:xfrm>
            <a:off x="930275" y="1508125"/>
            <a:ext cx="6675438" cy="377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3"/>
          <p:cNvSpPr>
            <a:spLocks noChangeArrowheads="1"/>
          </p:cNvSpPr>
          <p:nvPr/>
        </p:nvSpPr>
        <p:spPr bwMode="auto">
          <a:xfrm>
            <a:off x="1360488" y="5524500"/>
            <a:ext cx="624522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dirty="0"/>
              <a:t>Figure 3c.</a:t>
            </a:r>
            <a:r>
              <a:rPr lang="en-US" dirty="0"/>
              <a:t> Fraction of genome in runs of </a:t>
            </a:r>
            <a:r>
              <a:rPr lang="en-US" dirty="0" err="1"/>
              <a:t>homozygosity</a:t>
            </a:r>
            <a:r>
              <a:rPr lang="en-US" dirty="0"/>
              <a:t> between 2.5-10 </a:t>
            </a:r>
            <a:r>
              <a:rPr lang="en-US" dirty="0" err="1"/>
              <a:t>cM</a:t>
            </a:r>
            <a:r>
              <a:rPr lang="en-US" dirty="0"/>
              <a:t> in length for Altai Neanderthal, </a:t>
            </a:r>
            <a:r>
              <a:rPr lang="en-US" dirty="0" err="1"/>
              <a:t>Denisovan</a:t>
            </a:r>
            <a:r>
              <a:rPr lang="en-US" dirty="0"/>
              <a:t>, and the three present-day human individuals with the largest fractions (grey bars)</a:t>
            </a:r>
          </a:p>
        </p:txBody>
      </p:sp>
      <p:sp>
        <p:nvSpPr>
          <p:cNvPr id="5" name="Rectangle 4"/>
          <p:cNvSpPr/>
          <p:nvPr/>
        </p:nvSpPr>
        <p:spPr>
          <a:xfrm>
            <a:off x="774700" y="2411413"/>
            <a:ext cx="6200775" cy="817562"/>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kern="0">
              <a:sym typeface="Arial"/>
              <a:rtl val="0"/>
            </a:endParaRPr>
          </a:p>
        </p:txBody>
      </p:sp>
      <p:sp>
        <p:nvSpPr>
          <p:cNvPr id="33796" name="Slide Number Placeholder 5"/>
          <p:cNvSpPr>
            <a:spLocks noGrp="1"/>
          </p:cNvSpPr>
          <p:nvPr>
            <p:ph type="sldNum" sz="quarter" idx="10"/>
          </p:nvPr>
        </p:nvSpPr>
        <p:spPr>
          <a:noFill/>
        </p:spPr>
        <p:txBody>
          <a:bodyPr/>
          <a:lstStyle/>
          <a:p>
            <a:fld id="{3127339D-5AD9-B94E-AB5C-588B4F692F25}" type="slidenum">
              <a:rPr lang="en-US"/>
              <a:pPr/>
              <a:t>20</a:t>
            </a:fld>
            <a:endParaRPr lang="en-US"/>
          </a:p>
        </p:txBody>
      </p:sp>
      <p:sp>
        <p:nvSpPr>
          <p:cNvPr id="6"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
        <p:nvSpPr>
          <p:cNvPr id="2" name="Rectangle 1"/>
          <p:cNvSpPr/>
          <p:nvPr/>
        </p:nvSpPr>
        <p:spPr>
          <a:xfrm>
            <a:off x="1538112" y="2390970"/>
            <a:ext cx="4473222" cy="307777"/>
          </a:xfrm>
          <a:prstGeom prst="rect">
            <a:avLst/>
          </a:prstGeom>
        </p:spPr>
        <p:txBody>
          <a:bodyPr wrap="square">
            <a:spAutoFit/>
          </a:bodyPr>
          <a:lstStyle/>
          <a:p>
            <a:pPr marL="914400" lvl="1" indent="-228600" eaLnBrk="1" fontAlgn="auto" hangingPunct="1">
              <a:spcBef>
                <a:spcPts val="0"/>
              </a:spcBef>
              <a:spcAft>
                <a:spcPts val="0"/>
              </a:spcAft>
              <a:defRPr/>
            </a:pPr>
            <a:r>
              <a:rPr lang="en-US" dirty="0">
                <a:solidFill>
                  <a:srgbClr val="FF0000"/>
                </a:solidFill>
              </a:rPr>
              <a:t>Isolated and endogamous group in </a:t>
            </a:r>
            <a:r>
              <a:rPr lang="en-US" dirty="0" smtClean="0">
                <a:solidFill>
                  <a:srgbClr val="FF0000"/>
                </a:solidFill>
              </a:rPr>
              <a:t>Brazil</a:t>
            </a:r>
            <a:endParaRPr lang="en-US" sz="1200" dirty="0">
              <a:solidFill>
                <a:srgbClr val="FF0000"/>
              </a:solidFill>
              <a:highlight>
                <a:srgbClr val="FFFFFF"/>
              </a:highlight>
              <a:latin typeface="Times New Roman"/>
              <a:ea typeface="Times New Roman"/>
              <a:cs typeface="Times New Roman"/>
              <a:sym typeface="Times New Roman"/>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hape 292"/>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a:solidFill>
                  <a:srgbClr val="3E3D2D"/>
                </a:solidFill>
                <a:latin typeface="Cambria" charset="0"/>
                <a:ea typeface="ＭＳ Ｐゴシック" charset="0"/>
                <a:cs typeface="Cambria" charset="0"/>
                <a:sym typeface="Cambria" charset="0"/>
              </a:rPr>
              <a:t>Perhaps only a ‘recent’ case of inbreeding?</a:t>
            </a:r>
          </a:p>
        </p:txBody>
      </p:sp>
      <p:sp>
        <p:nvSpPr>
          <p:cNvPr id="293" name="Shape 293"/>
          <p:cNvSpPr txBox="1">
            <a:spLocks noGrp="1"/>
          </p:cNvSpPr>
          <p:nvPr>
            <p:ph type="body" idx="1"/>
          </p:nvPr>
        </p:nvSpPr>
        <p:spPr/>
        <p:txBody>
          <a:bodyPr>
            <a:noAutofit/>
          </a:bodyPr>
          <a:lstStyle/>
          <a:p>
            <a:pPr marL="228600" indent="0" eaLnBrk="1" fontAlgn="auto" hangingPunct="1">
              <a:spcBef>
                <a:spcPts val="0"/>
              </a:spcBef>
              <a:spcAft>
                <a:spcPts val="0"/>
              </a:spcAft>
              <a:buNone/>
              <a:defRPr/>
            </a:pPr>
            <a:r>
              <a:rPr lang="en-US" dirty="0" smtClean="0"/>
              <a:t>Results:</a:t>
            </a:r>
          </a:p>
          <a:p>
            <a:pPr marL="457200" indent="-228600" eaLnBrk="1" fontAlgn="auto" hangingPunct="1">
              <a:spcBef>
                <a:spcPts val="0"/>
              </a:spcBef>
              <a:spcAft>
                <a:spcPts val="0"/>
              </a:spcAft>
              <a:defRPr/>
            </a:pPr>
            <a:r>
              <a:rPr lang="en-US" dirty="0" smtClean="0"/>
              <a:t>Altai Neanderthal still had more runs than </a:t>
            </a:r>
            <a:r>
              <a:rPr lang="en-US" dirty="0" err="1" smtClean="0"/>
              <a:t>Denisovan</a:t>
            </a:r>
            <a:r>
              <a:rPr lang="en-US" dirty="0" smtClean="0"/>
              <a:t> genome (P &lt; 2.2 x 10</a:t>
            </a:r>
            <a:r>
              <a:rPr lang="en-US" baseline="30000" dirty="0" smtClean="0"/>
              <a:t>-16</a:t>
            </a:r>
            <a:r>
              <a:rPr lang="en-US" dirty="0" smtClean="0"/>
              <a:t>)</a:t>
            </a:r>
          </a:p>
          <a:p>
            <a:pPr marL="457200" indent="-228600" eaLnBrk="1" fontAlgn="auto" hangingPunct="1">
              <a:spcBef>
                <a:spcPts val="0"/>
              </a:spcBef>
              <a:spcAft>
                <a:spcPts val="0"/>
              </a:spcAft>
              <a:defRPr/>
            </a:pPr>
            <a:r>
              <a:rPr lang="en-US" dirty="0" smtClean="0"/>
              <a:t>Altai Neanderthal </a:t>
            </a:r>
            <a:r>
              <a:rPr lang="en-US" dirty="0"/>
              <a:t>and </a:t>
            </a:r>
            <a:r>
              <a:rPr lang="en-US" dirty="0" err="1" smtClean="0"/>
              <a:t>Denisovan</a:t>
            </a:r>
            <a:r>
              <a:rPr lang="en-US" dirty="0" smtClean="0"/>
              <a:t> </a:t>
            </a:r>
            <a:r>
              <a:rPr lang="en-US" dirty="0"/>
              <a:t>both had more runs than the </a:t>
            </a:r>
            <a:r>
              <a:rPr lang="en-US" dirty="0" err="1"/>
              <a:t>Karitiana</a:t>
            </a:r>
            <a:r>
              <a:rPr lang="en-US" dirty="0"/>
              <a:t> tribe </a:t>
            </a:r>
          </a:p>
          <a:p>
            <a:pPr marL="914400" lvl="1" indent="-228600" eaLnBrk="1" fontAlgn="auto" hangingPunct="1">
              <a:spcBef>
                <a:spcPts val="0"/>
              </a:spcBef>
              <a:spcAft>
                <a:spcPts val="0"/>
              </a:spcAft>
              <a:defRPr/>
            </a:pPr>
            <a:r>
              <a:rPr lang="en-US" dirty="0" err="1"/>
              <a:t>Karitiana</a:t>
            </a:r>
            <a:r>
              <a:rPr lang="en-US" dirty="0"/>
              <a:t> tribe has long homozygous stretches </a:t>
            </a:r>
          </a:p>
          <a:p>
            <a:pPr marL="914400" lvl="1" indent="-228600" eaLnBrk="1" fontAlgn="auto" hangingPunct="1">
              <a:spcBef>
                <a:spcPts val="0"/>
              </a:spcBef>
              <a:spcAft>
                <a:spcPts val="0"/>
              </a:spcAft>
              <a:defRPr/>
            </a:pPr>
            <a:r>
              <a:rPr lang="en-US" dirty="0"/>
              <a:t>Isolated and endogamous group in Brazil → </a:t>
            </a:r>
            <a:r>
              <a:rPr lang="en-US" sz="1200" dirty="0">
                <a:highlight>
                  <a:srgbClr val="FFFFFF"/>
                </a:highlight>
                <a:latin typeface="Times New Roman"/>
                <a:ea typeface="Times New Roman"/>
                <a:cs typeface="Times New Roman"/>
                <a:sym typeface="Times New Roman"/>
              </a:rPr>
              <a:t>consanguineous individuals</a:t>
            </a:r>
          </a:p>
          <a:p>
            <a:pPr marL="914400" lvl="1" indent="-228600" eaLnBrk="1" fontAlgn="auto" hangingPunct="1">
              <a:spcBef>
                <a:spcPts val="0"/>
              </a:spcBef>
              <a:spcAft>
                <a:spcPts val="0"/>
              </a:spcAft>
              <a:defRPr/>
            </a:pPr>
            <a:r>
              <a:rPr lang="en-US" dirty="0"/>
              <a:t>320 people</a:t>
            </a:r>
          </a:p>
        </p:txBody>
      </p:sp>
      <p:sp>
        <p:nvSpPr>
          <p:cNvPr id="32771" name="Slide Number Placeholder 1"/>
          <p:cNvSpPr>
            <a:spLocks noGrp="1"/>
          </p:cNvSpPr>
          <p:nvPr>
            <p:ph type="sldNum" sz="quarter" idx="10"/>
          </p:nvPr>
        </p:nvSpPr>
        <p:spPr>
          <a:noFill/>
        </p:spPr>
        <p:txBody>
          <a:bodyPr/>
          <a:lstStyle/>
          <a:p>
            <a:fld id="{C0CFC8B2-80E5-574E-95C6-77EF479E616D}" type="slidenum">
              <a:rPr lang="en-US"/>
              <a:pPr/>
              <a:t>21</a:t>
            </a:fld>
            <a:endParaRPr lang="en-US"/>
          </a:p>
        </p:txBody>
      </p:sp>
      <p:sp>
        <p:nvSpPr>
          <p:cNvPr id="5"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extLst>
      <p:ext uri="{BB962C8B-B14F-4D97-AF65-F5344CB8AC3E}">
        <p14:creationId xmlns:p14="http://schemas.microsoft.com/office/powerpoint/2010/main" val="408448167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hape 292"/>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dirty="0" smtClean="0">
                <a:solidFill>
                  <a:srgbClr val="3E3D2D"/>
                </a:solidFill>
                <a:latin typeface="Cambria" charset="0"/>
                <a:ea typeface="ＭＳ Ｐゴシック" charset="0"/>
                <a:cs typeface="Cambria" charset="0"/>
                <a:sym typeface="Cambria" charset="0"/>
              </a:rPr>
              <a:t>Other side of the coin</a:t>
            </a:r>
            <a:endParaRPr lang="en-US" dirty="0">
              <a:solidFill>
                <a:srgbClr val="3E3D2D"/>
              </a:solidFill>
              <a:latin typeface="Cambria" charset="0"/>
              <a:ea typeface="ＭＳ Ｐゴシック" charset="0"/>
              <a:cs typeface="Cambria" charset="0"/>
              <a:sym typeface="Cambria" charset="0"/>
            </a:endParaRPr>
          </a:p>
        </p:txBody>
      </p:sp>
      <p:sp>
        <p:nvSpPr>
          <p:cNvPr id="293" name="Shape 293"/>
          <p:cNvSpPr txBox="1">
            <a:spLocks noGrp="1"/>
          </p:cNvSpPr>
          <p:nvPr>
            <p:ph type="body" idx="1"/>
          </p:nvPr>
        </p:nvSpPr>
        <p:spPr/>
        <p:txBody>
          <a:bodyPr>
            <a:noAutofit/>
          </a:bodyPr>
          <a:lstStyle/>
          <a:p>
            <a:pPr marL="457200" indent="-228600" eaLnBrk="1" fontAlgn="auto" hangingPunct="1">
              <a:spcBef>
                <a:spcPts val="0"/>
              </a:spcBef>
              <a:spcAft>
                <a:spcPts val="0"/>
              </a:spcAft>
              <a:defRPr/>
            </a:pPr>
            <a:r>
              <a:rPr lang="en-US" dirty="0" smtClean="0"/>
              <a:t>More homozygous regions = more shared ancestry</a:t>
            </a:r>
          </a:p>
          <a:p>
            <a:pPr marL="457200" indent="-228600" eaLnBrk="1" fontAlgn="auto" hangingPunct="1">
              <a:spcBef>
                <a:spcPts val="0"/>
              </a:spcBef>
              <a:spcAft>
                <a:spcPts val="0"/>
              </a:spcAft>
              <a:defRPr/>
            </a:pPr>
            <a:r>
              <a:rPr lang="en-US" dirty="0" smtClean="0"/>
              <a:t>What about heterozygous regions?</a:t>
            </a:r>
            <a:endParaRPr lang="en-US" dirty="0" smtClean="0">
              <a:solidFill>
                <a:schemeClr val="bg1">
                  <a:lumMod val="85000"/>
                </a:schemeClr>
              </a:solidFill>
            </a:endParaRPr>
          </a:p>
          <a:p>
            <a:pPr marL="457200" indent="-228600" eaLnBrk="1" fontAlgn="auto" hangingPunct="1">
              <a:spcBef>
                <a:spcPts val="0"/>
              </a:spcBef>
              <a:spcAft>
                <a:spcPts val="0"/>
              </a:spcAft>
              <a:defRPr/>
            </a:pPr>
            <a:r>
              <a:rPr lang="en-US" dirty="0" smtClean="0"/>
              <a:t>The more similar the heterozygous regions of 2 populations are, perhaps that means the more they mixed with each other?</a:t>
            </a:r>
            <a:endParaRPr lang="en-US" dirty="0"/>
          </a:p>
        </p:txBody>
      </p:sp>
      <p:sp>
        <p:nvSpPr>
          <p:cNvPr id="32771" name="Slide Number Placeholder 1"/>
          <p:cNvSpPr>
            <a:spLocks noGrp="1"/>
          </p:cNvSpPr>
          <p:nvPr>
            <p:ph type="sldNum" sz="quarter" idx="10"/>
          </p:nvPr>
        </p:nvSpPr>
        <p:spPr>
          <a:noFill/>
        </p:spPr>
        <p:txBody>
          <a:bodyPr/>
          <a:lstStyle/>
          <a:p>
            <a:fld id="{C0CFC8B2-80E5-574E-95C6-77EF479E616D}" type="slidenum">
              <a:rPr lang="en-US"/>
              <a:pPr/>
              <a:t>22</a:t>
            </a:fld>
            <a:endParaRPr lang="en-US"/>
          </a:p>
        </p:txBody>
      </p:sp>
      <p:sp>
        <p:nvSpPr>
          <p:cNvPr id="5"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extLst>
      <p:ext uri="{BB962C8B-B14F-4D97-AF65-F5344CB8AC3E}">
        <p14:creationId xmlns:p14="http://schemas.microsoft.com/office/powerpoint/2010/main" val="224040582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hape 308"/>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sz="4200">
                <a:solidFill>
                  <a:srgbClr val="3E3D2D"/>
                </a:solidFill>
                <a:latin typeface="Cambria" charset="0"/>
                <a:ea typeface="ＭＳ Ｐゴシック" charset="0"/>
                <a:cs typeface="Cambria" charset="0"/>
                <a:sym typeface="Cambria" charset="0"/>
              </a:rPr>
              <a:t>Did the Denisovans and Neanderthals ever cross paths?</a:t>
            </a:r>
          </a:p>
        </p:txBody>
      </p:sp>
      <p:sp>
        <p:nvSpPr>
          <p:cNvPr id="36866" name="Shape 309"/>
          <p:cNvSpPr txBox="1">
            <a:spLocks noGrp="1"/>
          </p:cNvSpPr>
          <p:nvPr>
            <p:ph type="body" idx="1"/>
          </p:nvPr>
        </p:nvSpPr>
        <p:spPr>
          <a:xfrm>
            <a:off x="457200" y="1600200"/>
            <a:ext cx="7620000" cy="2209800"/>
          </a:xfrm>
        </p:spPr>
        <p:txBody>
          <a:bodyPr/>
          <a:lstStyle>
            <a:lvl1pPr marL="457200" indent="-228600">
              <a:defRPr sz="1400">
                <a:solidFill>
                  <a:srgbClr val="000000"/>
                </a:solidFill>
                <a:latin typeface="Arial" charset="0"/>
                <a:ea typeface="ＭＳ Ｐゴシック" charset="0"/>
                <a:cs typeface="Arial" charset="0"/>
                <a:sym typeface="Arial" charset="0"/>
              </a:defRPr>
            </a:lvl1pPr>
            <a:lvl2pPr marL="754063" indent="-228600">
              <a:defRPr sz="1400">
                <a:solidFill>
                  <a:srgbClr val="000000"/>
                </a:solidFill>
                <a:latin typeface="Arial" charset="0"/>
                <a:ea typeface="Arial" charset="0"/>
                <a:cs typeface="Arial" charset="0"/>
                <a:sym typeface="Arial" charset="0"/>
              </a:defRPr>
            </a:lvl2pPr>
            <a:lvl3pPr>
              <a:defRPr sz="1400">
                <a:solidFill>
                  <a:srgbClr val="000000"/>
                </a:solidFill>
                <a:latin typeface="Arial" charset="0"/>
                <a:ea typeface="Arial" charset="0"/>
                <a:cs typeface="Arial" charset="0"/>
                <a:sym typeface="Arial" charset="0"/>
              </a:defRPr>
            </a:lvl3pPr>
            <a:lvl4pPr>
              <a:defRPr sz="1400">
                <a:solidFill>
                  <a:srgbClr val="000000"/>
                </a:solidFill>
                <a:latin typeface="Arial" charset="0"/>
                <a:ea typeface="Arial" charset="0"/>
                <a:cs typeface="Arial" charset="0"/>
                <a:sym typeface="Arial" charset="0"/>
              </a:defRPr>
            </a:lvl4pPr>
            <a:lvl5pPr>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spcBef>
                <a:spcPct val="0"/>
              </a:spcBef>
              <a:buSzTx/>
              <a:buFontTx/>
              <a:buChar char="•"/>
            </a:pPr>
            <a:r>
              <a:rPr lang="en-US" sz="2200">
                <a:latin typeface="Calibri" charset="0"/>
                <a:cs typeface="Calibri" charset="0"/>
                <a:sym typeface="Calibri" charset="0"/>
              </a:rPr>
              <a:t>How different are the Neanderthal and Denisovan genomes?</a:t>
            </a:r>
          </a:p>
          <a:p>
            <a:pPr lvl="1" eaLnBrk="1" hangingPunct="1">
              <a:spcBef>
                <a:spcPct val="0"/>
              </a:spcBef>
              <a:buSzTx/>
              <a:buFont typeface="Arial" charset="0"/>
              <a:buChar char="•"/>
            </a:pPr>
            <a:r>
              <a:rPr lang="en-US" sz="2000">
                <a:latin typeface="Calibri" charset="0"/>
                <a:ea typeface="ＭＳ Ｐゴシック" charset="0"/>
                <a:cs typeface="Calibri" charset="0"/>
                <a:sym typeface="Calibri" charset="0"/>
              </a:rPr>
              <a:t>Compared regions around shared alleles between the two genomes</a:t>
            </a:r>
          </a:p>
          <a:p>
            <a:pPr lvl="1" eaLnBrk="1" hangingPunct="1">
              <a:spcBef>
                <a:spcPct val="0"/>
              </a:spcBef>
              <a:buSzTx/>
              <a:buFont typeface="Arial" charset="0"/>
              <a:buChar char="•"/>
            </a:pPr>
            <a:r>
              <a:rPr lang="en-US" sz="2000">
                <a:latin typeface="Calibri" charset="0"/>
                <a:ea typeface="ＭＳ Ｐゴシック" charset="0"/>
                <a:cs typeface="Calibri" charset="0"/>
                <a:sym typeface="Calibri" charset="0"/>
              </a:rPr>
              <a:t>If population 1 contributed to population 2, you’d expect more heterozygosity around the shared alleles in population 2 than if population 2 was isolated from population 1</a:t>
            </a:r>
          </a:p>
        </p:txBody>
      </p:sp>
      <p:cxnSp>
        <p:nvCxnSpPr>
          <p:cNvPr id="8" name="Straight Connector 7"/>
          <p:cNvCxnSpPr/>
          <p:nvPr/>
        </p:nvCxnSpPr>
        <p:spPr>
          <a:xfrm>
            <a:off x="717550" y="4972050"/>
            <a:ext cx="12842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17550" y="5124450"/>
            <a:ext cx="12842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635250" y="4972050"/>
            <a:ext cx="1284288"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635250" y="5124450"/>
            <a:ext cx="1284288"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6871" name="TextBox 5"/>
          <p:cNvSpPr txBox="1">
            <a:spLocks noChangeArrowheads="1"/>
          </p:cNvSpPr>
          <p:nvPr/>
        </p:nvSpPr>
        <p:spPr bwMode="auto">
          <a:xfrm>
            <a:off x="803275" y="5156200"/>
            <a:ext cx="1182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r>
              <a:rPr lang="en-US"/>
              <a:t>Population 1</a:t>
            </a:r>
          </a:p>
        </p:txBody>
      </p:sp>
      <p:sp>
        <p:nvSpPr>
          <p:cNvPr id="36872" name="TextBox 17"/>
          <p:cNvSpPr txBox="1">
            <a:spLocks noChangeArrowheads="1"/>
          </p:cNvSpPr>
          <p:nvPr/>
        </p:nvSpPr>
        <p:spPr bwMode="auto">
          <a:xfrm>
            <a:off x="2682875" y="5156200"/>
            <a:ext cx="1184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r>
              <a:rPr lang="en-US"/>
              <a:t>Population 2</a:t>
            </a:r>
          </a:p>
        </p:txBody>
      </p:sp>
      <p:sp>
        <p:nvSpPr>
          <p:cNvPr id="36873" name="TextBox 18"/>
          <p:cNvSpPr txBox="1">
            <a:spLocks noChangeArrowheads="1"/>
          </p:cNvSpPr>
          <p:nvPr/>
        </p:nvSpPr>
        <p:spPr bwMode="auto">
          <a:xfrm>
            <a:off x="4483100" y="4041775"/>
            <a:ext cx="131762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r>
              <a:rPr lang="en-US"/>
              <a:t>Population 1 contributes to Population 2</a:t>
            </a:r>
          </a:p>
        </p:txBody>
      </p:sp>
      <p:sp>
        <p:nvSpPr>
          <p:cNvPr id="36874" name="TextBox 19"/>
          <p:cNvSpPr txBox="1">
            <a:spLocks noChangeArrowheads="1"/>
          </p:cNvSpPr>
          <p:nvPr/>
        </p:nvSpPr>
        <p:spPr bwMode="auto">
          <a:xfrm>
            <a:off x="4483100" y="5584825"/>
            <a:ext cx="131762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r>
              <a:rPr lang="en-US"/>
              <a:t>Population 2 contributes to Population 1</a:t>
            </a:r>
          </a:p>
        </p:txBody>
      </p:sp>
      <p:cxnSp>
        <p:nvCxnSpPr>
          <p:cNvPr id="21" name="Straight Connector 20"/>
          <p:cNvCxnSpPr/>
          <p:nvPr/>
        </p:nvCxnSpPr>
        <p:spPr>
          <a:xfrm>
            <a:off x="5930900" y="3854450"/>
            <a:ext cx="12842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930900" y="4006850"/>
            <a:ext cx="1284288" cy="0"/>
          </a:xfrm>
          <a:prstGeom prst="line">
            <a:avLst/>
          </a:prstGeom>
        </p:spPr>
        <p:style>
          <a:lnRef idx="2">
            <a:schemeClr val="accent1"/>
          </a:lnRef>
          <a:fillRef idx="0">
            <a:schemeClr val="accent1"/>
          </a:fillRef>
          <a:effectRef idx="1">
            <a:schemeClr val="accent1"/>
          </a:effectRef>
          <a:fontRef idx="minor">
            <a:schemeClr val="tx1"/>
          </a:fontRef>
        </p:style>
      </p:cxnSp>
      <p:sp>
        <p:nvSpPr>
          <p:cNvPr id="36877" name="TextBox 22"/>
          <p:cNvSpPr txBox="1">
            <a:spLocks noChangeArrowheads="1"/>
          </p:cNvSpPr>
          <p:nvPr/>
        </p:nvSpPr>
        <p:spPr bwMode="auto">
          <a:xfrm>
            <a:off x="6016625" y="4038600"/>
            <a:ext cx="118268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r>
              <a:rPr lang="en-US"/>
              <a:t>Population 1</a:t>
            </a:r>
          </a:p>
        </p:txBody>
      </p:sp>
      <p:cxnSp>
        <p:nvCxnSpPr>
          <p:cNvPr id="24" name="Straight Connector 23"/>
          <p:cNvCxnSpPr/>
          <p:nvPr/>
        </p:nvCxnSpPr>
        <p:spPr>
          <a:xfrm>
            <a:off x="6045200" y="6049963"/>
            <a:ext cx="1285875"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045200" y="6202363"/>
            <a:ext cx="1285875"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6880" name="TextBox 25"/>
          <p:cNvSpPr txBox="1">
            <a:spLocks noChangeArrowheads="1"/>
          </p:cNvSpPr>
          <p:nvPr/>
        </p:nvSpPr>
        <p:spPr bwMode="auto">
          <a:xfrm>
            <a:off x="6094413" y="6234113"/>
            <a:ext cx="1182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r>
              <a:rPr lang="en-US"/>
              <a:t>Population 2</a:t>
            </a:r>
          </a:p>
        </p:txBody>
      </p:sp>
      <p:cxnSp>
        <p:nvCxnSpPr>
          <p:cNvPr id="27" name="Straight Connector 26"/>
          <p:cNvCxnSpPr/>
          <p:nvPr/>
        </p:nvCxnSpPr>
        <p:spPr>
          <a:xfrm>
            <a:off x="5967413" y="4567238"/>
            <a:ext cx="1285875"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967413" y="4719638"/>
            <a:ext cx="1285875"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6883" name="TextBox 28"/>
          <p:cNvSpPr txBox="1">
            <a:spLocks noChangeArrowheads="1"/>
          </p:cNvSpPr>
          <p:nvPr/>
        </p:nvSpPr>
        <p:spPr bwMode="auto">
          <a:xfrm>
            <a:off x="6016625" y="4749800"/>
            <a:ext cx="1182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r>
              <a:rPr lang="en-US"/>
              <a:t>Population 2</a:t>
            </a:r>
          </a:p>
        </p:txBody>
      </p:sp>
      <p:cxnSp>
        <p:nvCxnSpPr>
          <p:cNvPr id="30" name="Straight Connector 29"/>
          <p:cNvCxnSpPr/>
          <p:nvPr/>
        </p:nvCxnSpPr>
        <p:spPr>
          <a:xfrm>
            <a:off x="6016625" y="5419725"/>
            <a:ext cx="1284288"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016625" y="5572125"/>
            <a:ext cx="1284288" cy="0"/>
          </a:xfrm>
          <a:prstGeom prst="line">
            <a:avLst/>
          </a:prstGeom>
        </p:spPr>
        <p:style>
          <a:lnRef idx="2">
            <a:schemeClr val="accent1"/>
          </a:lnRef>
          <a:fillRef idx="0">
            <a:schemeClr val="accent1"/>
          </a:fillRef>
          <a:effectRef idx="1">
            <a:schemeClr val="accent1"/>
          </a:effectRef>
          <a:fontRef idx="minor">
            <a:schemeClr val="tx1"/>
          </a:fontRef>
        </p:style>
      </p:cxnSp>
      <p:sp>
        <p:nvSpPr>
          <p:cNvPr id="36886" name="TextBox 31"/>
          <p:cNvSpPr txBox="1">
            <a:spLocks noChangeArrowheads="1"/>
          </p:cNvSpPr>
          <p:nvPr/>
        </p:nvSpPr>
        <p:spPr bwMode="auto">
          <a:xfrm>
            <a:off x="6102350" y="5603875"/>
            <a:ext cx="1182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r>
              <a:rPr lang="en-US"/>
              <a:t>Population 1</a:t>
            </a:r>
          </a:p>
        </p:txBody>
      </p:sp>
      <p:sp>
        <p:nvSpPr>
          <p:cNvPr id="36887" name="TextBox 33"/>
          <p:cNvSpPr txBox="1">
            <a:spLocks noChangeArrowheads="1"/>
          </p:cNvSpPr>
          <p:nvPr/>
        </p:nvSpPr>
        <p:spPr bwMode="auto">
          <a:xfrm>
            <a:off x="1490663" y="6253163"/>
            <a:ext cx="21574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000000"/>
                </a:solidFill>
                <a:latin typeface="Arial" charset="0"/>
                <a:ea typeface="ＭＳ Ｐゴシック" charset="0"/>
                <a:cs typeface="Arial" charset="0"/>
                <a:sym typeface="Arial"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r>
              <a:rPr lang="en-US"/>
              <a:t>Single haplotype block, in low divergence area</a:t>
            </a:r>
          </a:p>
        </p:txBody>
      </p:sp>
      <p:cxnSp>
        <p:nvCxnSpPr>
          <p:cNvPr id="41" name="Straight Connector 40"/>
          <p:cNvCxnSpPr/>
          <p:nvPr/>
        </p:nvCxnSpPr>
        <p:spPr>
          <a:xfrm>
            <a:off x="74613" y="6432550"/>
            <a:ext cx="1284287"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74613" y="6584950"/>
            <a:ext cx="1284287"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37" name="Left Bracket 36"/>
          <p:cNvSpPr/>
          <p:nvPr/>
        </p:nvSpPr>
        <p:spPr>
          <a:xfrm>
            <a:off x="5800725" y="3689350"/>
            <a:ext cx="130175" cy="1314450"/>
          </a:xfrm>
          <a:prstGeom prst="leftBracket">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en-US" kern="0">
              <a:solidFill>
                <a:srgbClr val="BF4D00"/>
              </a:solidFill>
              <a:sym typeface="Arial"/>
              <a:rtl val="0"/>
            </a:endParaRPr>
          </a:p>
        </p:txBody>
      </p:sp>
      <p:sp>
        <p:nvSpPr>
          <p:cNvPr id="44" name="Left Bracket 43"/>
          <p:cNvSpPr/>
          <p:nvPr/>
        </p:nvSpPr>
        <p:spPr>
          <a:xfrm>
            <a:off x="5832475" y="5232400"/>
            <a:ext cx="128588" cy="1314450"/>
          </a:xfrm>
          <a:prstGeom prst="leftBracket">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en-US" kern="0">
              <a:solidFill>
                <a:srgbClr val="BF4D00"/>
              </a:solidFill>
              <a:sym typeface="Arial"/>
              <a:rtl val="0"/>
            </a:endParaRPr>
          </a:p>
        </p:txBody>
      </p:sp>
      <p:sp>
        <p:nvSpPr>
          <p:cNvPr id="36892" name="Slide Number Placeholder 1"/>
          <p:cNvSpPr>
            <a:spLocks noGrp="1"/>
          </p:cNvSpPr>
          <p:nvPr>
            <p:ph type="sldNum" sz="quarter" idx="10"/>
          </p:nvPr>
        </p:nvSpPr>
        <p:spPr>
          <a:noFill/>
        </p:spPr>
        <p:txBody>
          <a:bodyPr/>
          <a:lstStyle/>
          <a:p>
            <a:fld id="{6FC00267-52EE-D740-A285-AF49C2EF1AC3}" type="slidenum">
              <a:rPr lang="en-US"/>
              <a:pPr/>
              <a:t>23</a:t>
            </a:fld>
            <a:endParaRPr lang="en-US"/>
          </a:p>
        </p:txBody>
      </p:sp>
      <p:sp>
        <p:nvSpPr>
          <p:cNvPr id="32"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hape 308"/>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sz="4200">
                <a:solidFill>
                  <a:srgbClr val="3E3D2D"/>
                </a:solidFill>
                <a:latin typeface="Cambria" charset="0"/>
                <a:ea typeface="ＭＳ Ｐゴシック" charset="0"/>
                <a:cs typeface="Cambria" charset="0"/>
                <a:sym typeface="Cambria" charset="0"/>
              </a:rPr>
              <a:t>Did the Denisovans and Neanderthals ever cross paths?</a:t>
            </a:r>
          </a:p>
        </p:txBody>
      </p:sp>
      <p:sp>
        <p:nvSpPr>
          <p:cNvPr id="37890" name="Shape 309"/>
          <p:cNvSpPr txBox="1">
            <a:spLocks noGrp="1"/>
          </p:cNvSpPr>
          <p:nvPr>
            <p:ph type="body" idx="1"/>
          </p:nvPr>
        </p:nvSpPr>
        <p:spPr>
          <a:xfrm>
            <a:off x="457200" y="1600200"/>
            <a:ext cx="7620000" cy="1290897"/>
          </a:xfrm>
        </p:spPr>
        <p:txBody>
          <a:bodyPr/>
          <a:lstStyle>
            <a:lvl1pPr marL="457200" indent="-228600">
              <a:defRPr sz="1400">
                <a:solidFill>
                  <a:srgbClr val="000000"/>
                </a:solidFill>
                <a:latin typeface="Arial" charset="0"/>
                <a:ea typeface="ＭＳ Ｐゴシック" charset="0"/>
                <a:cs typeface="Arial" charset="0"/>
                <a:sym typeface="Arial" charset="0"/>
              </a:defRPr>
            </a:lvl1pPr>
            <a:lvl2pPr marL="754063" indent="-228600">
              <a:defRPr sz="1400">
                <a:solidFill>
                  <a:srgbClr val="000000"/>
                </a:solidFill>
                <a:latin typeface="Arial" charset="0"/>
                <a:ea typeface="Arial" charset="0"/>
                <a:cs typeface="Arial" charset="0"/>
                <a:sym typeface="Arial" charset="0"/>
              </a:defRPr>
            </a:lvl2pPr>
            <a:lvl3pPr>
              <a:defRPr sz="1400">
                <a:solidFill>
                  <a:srgbClr val="000000"/>
                </a:solidFill>
                <a:latin typeface="Arial" charset="0"/>
                <a:ea typeface="Arial" charset="0"/>
                <a:cs typeface="Arial" charset="0"/>
                <a:sym typeface="Arial" charset="0"/>
              </a:defRPr>
            </a:lvl3pPr>
            <a:lvl4pPr>
              <a:defRPr sz="1400">
                <a:solidFill>
                  <a:srgbClr val="000000"/>
                </a:solidFill>
                <a:latin typeface="Arial" charset="0"/>
                <a:ea typeface="Arial" charset="0"/>
                <a:cs typeface="Arial" charset="0"/>
                <a:sym typeface="Arial" charset="0"/>
              </a:defRPr>
            </a:lvl4pPr>
            <a:lvl5pPr>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spcBef>
                <a:spcPct val="0"/>
              </a:spcBef>
              <a:buSzTx/>
              <a:buFontTx/>
              <a:buChar char="•"/>
            </a:pPr>
            <a:r>
              <a:rPr lang="en-US" sz="2200" dirty="0" smtClean="0">
                <a:latin typeface="Calibri" charset="0"/>
                <a:cs typeface="Calibri" charset="0"/>
                <a:sym typeface="Calibri" charset="0"/>
              </a:rPr>
              <a:t>D-statistic as a measure of gene flow</a:t>
            </a:r>
          </a:p>
          <a:p>
            <a:pPr lvl="1" eaLnBrk="1" hangingPunct="1">
              <a:spcBef>
                <a:spcPct val="0"/>
              </a:spcBef>
              <a:buSzTx/>
              <a:buFontTx/>
              <a:buChar char="•"/>
            </a:pPr>
            <a:r>
              <a:rPr lang="en-US" sz="2000" dirty="0" smtClean="0">
                <a:latin typeface="Calibri" charset="0"/>
                <a:ea typeface="ＭＳ Ｐゴシック" charset="0"/>
                <a:cs typeface="Calibri" charset="0"/>
                <a:sym typeface="Calibri" charset="0"/>
              </a:rPr>
              <a:t>Measures the distance between two means, </a:t>
            </a:r>
          </a:p>
          <a:p>
            <a:pPr marL="525463" lvl="1" indent="0" eaLnBrk="1" hangingPunct="1">
              <a:spcBef>
                <a:spcPct val="0"/>
              </a:spcBef>
              <a:buSzTx/>
              <a:buNone/>
            </a:pPr>
            <a:r>
              <a:rPr lang="en-US" sz="2000" dirty="0">
                <a:latin typeface="Calibri" charset="0"/>
                <a:ea typeface="ＭＳ Ｐゴシック" charset="0"/>
                <a:cs typeface="Calibri" charset="0"/>
                <a:sym typeface="Calibri" charset="0"/>
              </a:rPr>
              <a:t> </a:t>
            </a:r>
            <a:r>
              <a:rPr lang="en-US" sz="2000" dirty="0" smtClean="0">
                <a:latin typeface="Calibri" charset="0"/>
                <a:ea typeface="ＭＳ Ｐゴシック" charset="0"/>
                <a:cs typeface="Calibri" charset="0"/>
                <a:sym typeface="Calibri" charset="0"/>
              </a:rPr>
              <a:t>   as (u</a:t>
            </a:r>
            <a:r>
              <a:rPr lang="en-US" sz="2000" baseline="-25000" dirty="0" smtClean="0">
                <a:latin typeface="Calibri" charset="0"/>
                <a:ea typeface="ＭＳ Ｐゴシック" charset="0"/>
                <a:cs typeface="Calibri" charset="0"/>
                <a:sym typeface="Calibri" charset="0"/>
              </a:rPr>
              <a:t>1</a:t>
            </a:r>
            <a:r>
              <a:rPr lang="en-US" sz="2000" dirty="0" smtClean="0">
                <a:latin typeface="Calibri" charset="0"/>
                <a:ea typeface="ＭＳ Ｐゴシック" charset="0"/>
                <a:cs typeface="Calibri" charset="0"/>
                <a:sym typeface="Calibri" charset="0"/>
              </a:rPr>
              <a:t>-u</a:t>
            </a:r>
            <a:r>
              <a:rPr lang="en-US" sz="2000" baseline="-25000" dirty="0" smtClean="0">
                <a:latin typeface="Calibri" charset="0"/>
                <a:ea typeface="ＭＳ Ｐゴシック" charset="0"/>
                <a:cs typeface="Calibri" charset="0"/>
                <a:sym typeface="Calibri" charset="0"/>
              </a:rPr>
              <a:t>2</a:t>
            </a:r>
            <a:r>
              <a:rPr lang="en-US" sz="2000" dirty="0" smtClean="0">
                <a:latin typeface="Calibri" charset="0"/>
                <a:ea typeface="ＭＳ Ｐゴシック" charset="0"/>
                <a:cs typeface="Calibri" charset="0"/>
                <a:sym typeface="Calibri" charset="0"/>
              </a:rPr>
              <a:t>)/</a:t>
            </a:r>
            <a:r>
              <a:rPr lang="en-US" sz="2000" dirty="0" err="1" smtClean="0">
                <a:latin typeface="Calibri" charset="0"/>
                <a:ea typeface="ＭＳ Ｐゴシック" charset="0"/>
                <a:cs typeface="Calibri" charset="0"/>
                <a:sym typeface="Calibri" charset="0"/>
              </a:rPr>
              <a:t>sd_pooled</a:t>
            </a:r>
            <a:endParaRPr lang="en-US" sz="2000" dirty="0">
              <a:latin typeface="Calibri" charset="0"/>
              <a:ea typeface="ＭＳ Ｐゴシック" charset="0"/>
              <a:cs typeface="Calibri" charset="0"/>
              <a:sym typeface="Calibri" charset="0"/>
            </a:endParaRPr>
          </a:p>
        </p:txBody>
      </p:sp>
      <p:sp>
        <p:nvSpPr>
          <p:cNvPr id="37892" name="Slide Number Placeholder 1"/>
          <p:cNvSpPr>
            <a:spLocks noGrp="1"/>
          </p:cNvSpPr>
          <p:nvPr>
            <p:ph type="sldNum" sz="quarter" idx="10"/>
          </p:nvPr>
        </p:nvSpPr>
        <p:spPr>
          <a:noFill/>
        </p:spPr>
        <p:txBody>
          <a:bodyPr/>
          <a:lstStyle/>
          <a:p>
            <a:fld id="{BD6C2B6B-2599-8C45-9FF7-E60623F8D574}" type="slidenum">
              <a:rPr lang="en-US"/>
              <a:pPr/>
              <a:t>24</a:t>
            </a:fld>
            <a:endParaRPr lang="en-US"/>
          </a:p>
        </p:txBody>
      </p:sp>
      <p:sp>
        <p:nvSpPr>
          <p:cNvPr id="6"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pic>
        <p:nvPicPr>
          <p:cNvPr id="2" name="Picture 1"/>
          <p:cNvPicPr>
            <a:picLocks noChangeAspect="1"/>
          </p:cNvPicPr>
          <p:nvPr/>
        </p:nvPicPr>
        <p:blipFill rotWithShape="1">
          <a:blip r:embed="rId3"/>
          <a:srcRect r="2023" b="94036"/>
          <a:stretch/>
        </p:blipFill>
        <p:spPr>
          <a:xfrm>
            <a:off x="-30013" y="3566249"/>
            <a:ext cx="8494455" cy="413438"/>
          </a:xfrm>
          <a:prstGeom prst="rect">
            <a:avLst/>
          </a:prstGeom>
        </p:spPr>
      </p:pic>
      <p:pic>
        <p:nvPicPr>
          <p:cNvPr id="8" name="Picture 7"/>
          <p:cNvPicPr>
            <a:picLocks noChangeAspect="1"/>
          </p:cNvPicPr>
          <p:nvPr/>
        </p:nvPicPr>
        <p:blipFill rotWithShape="1">
          <a:blip r:embed="rId3"/>
          <a:srcRect t="62546" b="21906"/>
          <a:stretch/>
        </p:blipFill>
        <p:spPr>
          <a:xfrm>
            <a:off x="-73371" y="3990350"/>
            <a:ext cx="8537813" cy="1061423"/>
          </a:xfrm>
          <a:prstGeom prst="rect">
            <a:avLst/>
          </a:prstGeom>
        </p:spPr>
      </p:pic>
      <p:sp>
        <p:nvSpPr>
          <p:cNvPr id="3" name="Rectangle 2"/>
          <p:cNvSpPr/>
          <p:nvPr/>
        </p:nvSpPr>
        <p:spPr>
          <a:xfrm>
            <a:off x="0" y="3930203"/>
            <a:ext cx="3976597" cy="41601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3"/>
          <p:cNvSpPr>
            <a:spLocks noChangeArrowheads="1"/>
          </p:cNvSpPr>
          <p:nvPr/>
        </p:nvSpPr>
        <p:spPr bwMode="auto">
          <a:xfrm>
            <a:off x="626710" y="5036270"/>
            <a:ext cx="72896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b="1" dirty="0" smtClean="0"/>
              <a:t>Extended Table 2. Selected D-statistics supporting inferences of gene flow </a:t>
            </a:r>
            <a:endParaRPr lang="en-US" dirty="0"/>
          </a:p>
        </p:txBody>
      </p:sp>
    </p:spTree>
    <p:extLst>
      <p:ext uri="{BB962C8B-B14F-4D97-AF65-F5344CB8AC3E}">
        <p14:creationId xmlns:p14="http://schemas.microsoft.com/office/powerpoint/2010/main" val="6753252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hape 308"/>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sz="4200">
                <a:solidFill>
                  <a:srgbClr val="3E3D2D"/>
                </a:solidFill>
                <a:latin typeface="Cambria" charset="0"/>
                <a:ea typeface="ＭＳ Ｐゴシック" charset="0"/>
                <a:cs typeface="Cambria" charset="0"/>
                <a:sym typeface="Cambria" charset="0"/>
              </a:rPr>
              <a:t>Did the Denisovans and Neanderthals ever cross paths?</a:t>
            </a:r>
          </a:p>
        </p:txBody>
      </p:sp>
      <p:sp>
        <p:nvSpPr>
          <p:cNvPr id="37890" name="Shape 309"/>
          <p:cNvSpPr txBox="1">
            <a:spLocks noGrp="1"/>
          </p:cNvSpPr>
          <p:nvPr>
            <p:ph type="body" idx="1"/>
          </p:nvPr>
        </p:nvSpPr>
        <p:spPr>
          <a:xfrm>
            <a:off x="457200" y="1600200"/>
            <a:ext cx="7620000" cy="4800600"/>
          </a:xfrm>
        </p:spPr>
        <p:txBody>
          <a:bodyPr/>
          <a:lstStyle>
            <a:lvl1pPr marL="457200" indent="-228600">
              <a:defRPr sz="1400">
                <a:solidFill>
                  <a:srgbClr val="000000"/>
                </a:solidFill>
                <a:latin typeface="Arial" charset="0"/>
                <a:ea typeface="ＭＳ Ｐゴシック" charset="0"/>
                <a:cs typeface="Arial" charset="0"/>
                <a:sym typeface="Arial" charset="0"/>
              </a:defRPr>
            </a:lvl1pPr>
            <a:lvl2pPr marL="754063" indent="-228600">
              <a:defRPr sz="1400">
                <a:solidFill>
                  <a:srgbClr val="000000"/>
                </a:solidFill>
                <a:latin typeface="Arial" charset="0"/>
                <a:ea typeface="Arial" charset="0"/>
                <a:cs typeface="Arial" charset="0"/>
                <a:sym typeface="Arial" charset="0"/>
              </a:defRPr>
            </a:lvl2pPr>
            <a:lvl3pPr>
              <a:defRPr sz="1400">
                <a:solidFill>
                  <a:srgbClr val="000000"/>
                </a:solidFill>
                <a:latin typeface="Arial" charset="0"/>
                <a:ea typeface="Arial" charset="0"/>
                <a:cs typeface="Arial" charset="0"/>
                <a:sym typeface="Arial" charset="0"/>
              </a:defRPr>
            </a:lvl3pPr>
            <a:lvl4pPr>
              <a:defRPr sz="1400">
                <a:solidFill>
                  <a:srgbClr val="000000"/>
                </a:solidFill>
                <a:latin typeface="Arial" charset="0"/>
                <a:ea typeface="Arial" charset="0"/>
                <a:cs typeface="Arial" charset="0"/>
                <a:sym typeface="Arial" charset="0"/>
              </a:defRPr>
            </a:lvl4pPr>
            <a:lvl5pPr>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spcBef>
                <a:spcPct val="0"/>
              </a:spcBef>
              <a:buSzTx/>
              <a:buFontTx/>
              <a:buChar char="•"/>
            </a:pPr>
            <a:r>
              <a:rPr lang="en-US" sz="2200" dirty="0">
                <a:latin typeface="Calibri" charset="0"/>
                <a:cs typeface="Calibri" charset="0"/>
                <a:sym typeface="Calibri" charset="0"/>
              </a:rPr>
              <a:t>Found no increases in Neanderthal </a:t>
            </a:r>
            <a:r>
              <a:rPr lang="en-US" sz="2200" dirty="0" err="1">
                <a:latin typeface="Calibri" charset="0"/>
                <a:cs typeface="Calibri" charset="0"/>
                <a:sym typeface="Calibri" charset="0"/>
              </a:rPr>
              <a:t>heterozygosity</a:t>
            </a:r>
            <a:endParaRPr lang="en-US" sz="2200" dirty="0">
              <a:latin typeface="Calibri" charset="0"/>
              <a:cs typeface="Calibri" charset="0"/>
              <a:sym typeface="Calibri" charset="0"/>
            </a:endParaRPr>
          </a:p>
          <a:p>
            <a:pPr eaLnBrk="1" hangingPunct="1">
              <a:spcBef>
                <a:spcPct val="0"/>
              </a:spcBef>
              <a:buSzTx/>
              <a:buFontTx/>
              <a:buChar char="•"/>
            </a:pPr>
            <a:r>
              <a:rPr lang="en-US" sz="2200" dirty="0">
                <a:latin typeface="Calibri" charset="0"/>
                <a:cs typeface="Calibri" charset="0"/>
                <a:sym typeface="Calibri" charset="0"/>
              </a:rPr>
              <a:t>Found more </a:t>
            </a:r>
            <a:r>
              <a:rPr lang="en-US" sz="2200" dirty="0" err="1">
                <a:latin typeface="Calibri" charset="0"/>
                <a:cs typeface="Calibri" charset="0"/>
                <a:sym typeface="Calibri" charset="0"/>
              </a:rPr>
              <a:t>heterozygosity</a:t>
            </a:r>
            <a:r>
              <a:rPr lang="en-US" sz="2200" dirty="0">
                <a:latin typeface="Calibri" charset="0"/>
                <a:cs typeface="Calibri" charset="0"/>
                <a:sym typeface="Calibri" charset="0"/>
              </a:rPr>
              <a:t> in </a:t>
            </a:r>
            <a:r>
              <a:rPr lang="en-US" sz="2200" dirty="0" err="1">
                <a:latin typeface="Calibri" charset="0"/>
                <a:cs typeface="Calibri" charset="0"/>
                <a:sym typeface="Calibri" charset="0"/>
              </a:rPr>
              <a:t>Denisovan</a:t>
            </a:r>
            <a:r>
              <a:rPr lang="en-US" sz="2200" dirty="0">
                <a:latin typeface="Calibri" charset="0"/>
                <a:cs typeface="Calibri" charset="0"/>
                <a:sym typeface="Calibri" charset="0"/>
              </a:rPr>
              <a:t> genome</a:t>
            </a:r>
          </a:p>
          <a:p>
            <a:pPr lvl="1" eaLnBrk="1" hangingPunct="1">
              <a:spcBef>
                <a:spcPct val="0"/>
              </a:spcBef>
              <a:buSzTx/>
              <a:buFont typeface="Arial" charset="0"/>
              <a:buChar char="•"/>
            </a:pPr>
            <a:r>
              <a:rPr lang="en-US" sz="2000" dirty="0">
                <a:latin typeface="Calibri" charset="0"/>
                <a:ea typeface="ＭＳ Ｐゴシック" charset="0"/>
                <a:cs typeface="Calibri" charset="0"/>
                <a:sym typeface="Calibri" charset="0"/>
              </a:rPr>
              <a:t>Shares more derived alleles with the Altai Neanderthal, than with the </a:t>
            </a:r>
            <a:r>
              <a:rPr lang="en-US" sz="2000" dirty="0" err="1">
                <a:latin typeface="Calibri" charset="0"/>
                <a:ea typeface="ＭＳ Ｐゴシック" charset="0"/>
                <a:cs typeface="Calibri" charset="0"/>
                <a:sym typeface="Calibri" charset="0"/>
              </a:rPr>
              <a:t>Vindija</a:t>
            </a:r>
            <a:r>
              <a:rPr lang="en-US" sz="2000" dirty="0">
                <a:latin typeface="Calibri" charset="0"/>
                <a:ea typeface="ＭＳ Ｐゴシック" charset="0"/>
                <a:cs typeface="Calibri" charset="0"/>
                <a:sym typeface="Calibri" charset="0"/>
              </a:rPr>
              <a:t> or </a:t>
            </a:r>
            <a:r>
              <a:rPr lang="en-US" sz="2000" dirty="0" err="1">
                <a:latin typeface="Calibri" charset="0"/>
                <a:ea typeface="ＭＳ Ｐゴシック" charset="0"/>
                <a:cs typeface="Calibri" charset="0"/>
                <a:sym typeface="Calibri" charset="0"/>
              </a:rPr>
              <a:t>Mezmaiskaya</a:t>
            </a:r>
            <a:r>
              <a:rPr lang="en-US" sz="2000" dirty="0">
                <a:latin typeface="Calibri" charset="0"/>
                <a:ea typeface="ＭＳ Ｐゴシック" charset="0"/>
                <a:cs typeface="Calibri" charset="0"/>
                <a:sym typeface="Calibri" charset="0"/>
              </a:rPr>
              <a:t> </a:t>
            </a:r>
            <a:r>
              <a:rPr lang="en-US" sz="2000" dirty="0" smtClean="0">
                <a:latin typeface="Calibri" charset="0"/>
                <a:ea typeface="ＭＳ Ｐゴシック" charset="0"/>
                <a:cs typeface="Calibri" charset="0"/>
                <a:sym typeface="Calibri" charset="0"/>
              </a:rPr>
              <a:t>ones</a:t>
            </a:r>
          </a:p>
          <a:p>
            <a:pPr marL="228600" indent="0" eaLnBrk="1" hangingPunct="1">
              <a:spcBef>
                <a:spcPct val="0"/>
              </a:spcBef>
              <a:buSzTx/>
              <a:buNone/>
            </a:pPr>
            <a:endParaRPr lang="en-US" sz="2000" dirty="0">
              <a:latin typeface="Calibri" charset="0"/>
              <a:ea typeface="ＭＳ Ｐゴシック" charset="0"/>
              <a:cs typeface="Calibri" charset="0"/>
              <a:sym typeface="Calibri" charset="0"/>
            </a:endParaRPr>
          </a:p>
          <a:p>
            <a:pPr lvl="1" eaLnBrk="1" hangingPunct="1">
              <a:spcBef>
                <a:spcPct val="0"/>
              </a:spcBef>
              <a:buSzTx/>
              <a:buFont typeface="Arial" charset="0"/>
              <a:buChar char="•"/>
            </a:pPr>
            <a:endParaRPr lang="en-US" sz="2000" dirty="0">
              <a:latin typeface="Calibri" charset="0"/>
              <a:ea typeface="ＭＳ Ｐゴシック" charset="0"/>
              <a:cs typeface="Calibri" charset="0"/>
              <a:sym typeface="Calibri" charset="0"/>
            </a:endParaRPr>
          </a:p>
        </p:txBody>
      </p:sp>
      <p:pic>
        <p:nvPicPr>
          <p:cNvPr id="37891" name="Picture 5"/>
          <p:cNvPicPr>
            <a:picLocks noChangeAspect="1"/>
          </p:cNvPicPr>
          <p:nvPr/>
        </p:nvPicPr>
        <p:blipFill>
          <a:blip r:embed="rId3">
            <a:extLst>
              <a:ext uri="{28A0092B-C50C-407E-A947-70E740481C1C}">
                <a14:useLocalDpi xmlns:a14="http://schemas.microsoft.com/office/drawing/2010/main" val="0"/>
              </a:ext>
            </a:extLst>
          </a:blip>
          <a:srcRect l="39799" t="9071"/>
          <a:stretch>
            <a:fillRect/>
          </a:stretch>
        </p:blipFill>
        <p:spPr bwMode="auto">
          <a:xfrm>
            <a:off x="2066925" y="4132263"/>
            <a:ext cx="438785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Slide Number Placeholder 1"/>
          <p:cNvSpPr>
            <a:spLocks noGrp="1"/>
          </p:cNvSpPr>
          <p:nvPr>
            <p:ph type="sldNum" sz="quarter" idx="10"/>
          </p:nvPr>
        </p:nvSpPr>
        <p:spPr>
          <a:noFill/>
        </p:spPr>
        <p:txBody>
          <a:bodyPr/>
          <a:lstStyle/>
          <a:p>
            <a:fld id="{BD6C2B6B-2599-8C45-9FF7-E60623F8D574}" type="slidenum">
              <a:rPr lang="en-US"/>
              <a:pPr/>
              <a:t>25</a:t>
            </a:fld>
            <a:endParaRPr lang="en-US"/>
          </a:p>
        </p:txBody>
      </p:sp>
      <p:sp>
        <p:nvSpPr>
          <p:cNvPr id="6"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hape 308"/>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a:solidFill>
                  <a:srgbClr val="3E3D2D"/>
                </a:solidFill>
                <a:latin typeface="Cambria" charset="0"/>
                <a:ea typeface="ＭＳ Ｐゴシック" charset="0"/>
                <a:cs typeface="Cambria" charset="0"/>
                <a:sym typeface="Cambria" charset="0"/>
              </a:rPr>
              <a:t>Oh, the places you’ll go!</a:t>
            </a:r>
          </a:p>
        </p:txBody>
      </p:sp>
      <p:sp>
        <p:nvSpPr>
          <p:cNvPr id="38914" name="Shape 309"/>
          <p:cNvSpPr txBox="1">
            <a:spLocks noGrp="1"/>
          </p:cNvSpPr>
          <p:nvPr>
            <p:ph type="body" idx="1"/>
          </p:nvPr>
        </p:nvSpPr>
        <p:spPr>
          <a:xfrm>
            <a:off x="457200" y="1600200"/>
            <a:ext cx="7620000" cy="4800600"/>
          </a:xfrm>
        </p:spPr>
        <p:txBody>
          <a:bodyPr/>
          <a:lstStyle>
            <a:lvl1pPr marL="457200" indent="-228600">
              <a:defRPr sz="1400">
                <a:solidFill>
                  <a:srgbClr val="000000"/>
                </a:solidFill>
                <a:latin typeface="Arial" charset="0"/>
                <a:ea typeface="ＭＳ Ｐゴシック" charset="0"/>
                <a:cs typeface="Arial" charset="0"/>
                <a:sym typeface="Arial" charset="0"/>
              </a:defRPr>
            </a:lvl1pPr>
            <a:lvl2pPr marL="914400" indent="-228600">
              <a:defRPr sz="1400">
                <a:solidFill>
                  <a:srgbClr val="000000"/>
                </a:solidFill>
                <a:latin typeface="Arial" charset="0"/>
                <a:ea typeface="Arial" charset="0"/>
                <a:cs typeface="Arial" charset="0"/>
                <a:sym typeface="Arial" charset="0"/>
              </a:defRPr>
            </a:lvl2pPr>
            <a:lvl3pPr>
              <a:defRPr sz="1400">
                <a:solidFill>
                  <a:srgbClr val="000000"/>
                </a:solidFill>
                <a:latin typeface="Arial" charset="0"/>
                <a:ea typeface="Arial" charset="0"/>
                <a:cs typeface="Arial" charset="0"/>
                <a:sym typeface="Arial" charset="0"/>
              </a:defRPr>
            </a:lvl3pPr>
            <a:lvl4pPr>
              <a:defRPr sz="1400">
                <a:solidFill>
                  <a:srgbClr val="000000"/>
                </a:solidFill>
                <a:latin typeface="Arial" charset="0"/>
                <a:ea typeface="Arial" charset="0"/>
                <a:cs typeface="Arial" charset="0"/>
                <a:sym typeface="Arial" charset="0"/>
              </a:defRPr>
            </a:lvl4pPr>
            <a:lvl5pPr>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spcBef>
                <a:spcPct val="0"/>
              </a:spcBef>
              <a:buSzTx/>
              <a:buFontTx/>
              <a:buChar char="•"/>
            </a:pPr>
            <a:r>
              <a:rPr lang="en-US" sz="2200" dirty="0" smtClean="0">
                <a:latin typeface="Calibri" charset="0"/>
                <a:cs typeface="Calibri" charset="0"/>
                <a:sym typeface="Calibri" charset="0"/>
              </a:rPr>
              <a:t>Given </a:t>
            </a:r>
            <a:r>
              <a:rPr lang="en-US" sz="2200" dirty="0">
                <a:latin typeface="Calibri" charset="0"/>
                <a:cs typeface="Calibri" charset="0"/>
                <a:sym typeface="Calibri" charset="0"/>
              </a:rPr>
              <a:t>the two reference </a:t>
            </a:r>
            <a:r>
              <a:rPr lang="en-US" sz="2200" dirty="0" err="1">
                <a:latin typeface="Calibri" charset="0"/>
                <a:cs typeface="Calibri" charset="0"/>
                <a:sym typeface="Calibri" charset="0"/>
              </a:rPr>
              <a:t>Denisovan</a:t>
            </a:r>
            <a:r>
              <a:rPr lang="en-US" sz="2200" dirty="0">
                <a:latin typeface="Calibri" charset="0"/>
                <a:cs typeface="Calibri" charset="0"/>
                <a:sym typeface="Calibri" charset="0"/>
              </a:rPr>
              <a:t> and Neanderthal genomes, can we predict what parts of a present-day human genome came from which ancestor (if either)?</a:t>
            </a:r>
          </a:p>
          <a:p>
            <a:pPr lvl="1" eaLnBrk="1" hangingPunct="1">
              <a:spcBef>
                <a:spcPct val="0"/>
              </a:spcBef>
              <a:buSzTx/>
              <a:buFont typeface="Arial" charset="0"/>
              <a:buChar char="•"/>
            </a:pPr>
            <a:r>
              <a:rPr lang="en-US" sz="2000" dirty="0">
                <a:latin typeface="Calibri" charset="0"/>
                <a:ea typeface="ＭＳ Ｐゴシック" charset="0"/>
                <a:cs typeface="Calibri" charset="0"/>
                <a:sym typeface="Calibri" charset="0"/>
              </a:rPr>
              <a:t>Hidden Markov Model</a:t>
            </a:r>
          </a:p>
          <a:p>
            <a:pPr lvl="1" eaLnBrk="1" hangingPunct="1">
              <a:spcBef>
                <a:spcPct val="0"/>
              </a:spcBef>
              <a:buSzTx/>
              <a:buFont typeface="Arial" charset="0"/>
              <a:buChar char="•"/>
            </a:pPr>
            <a:r>
              <a:rPr lang="en-US" sz="2000" dirty="0">
                <a:latin typeface="Calibri" charset="0"/>
                <a:ea typeface="ＭＳ Ｐゴシック" charset="0"/>
                <a:cs typeface="Calibri" charset="0"/>
                <a:sym typeface="Calibri" charset="0"/>
              </a:rPr>
              <a:t>Applied to 13 experimentally phased modern human </a:t>
            </a:r>
            <a:r>
              <a:rPr lang="en-US" sz="2000" dirty="0" smtClean="0">
                <a:latin typeface="Calibri" charset="0"/>
                <a:ea typeface="ＭＳ Ｐゴシック" charset="0"/>
                <a:cs typeface="Calibri" charset="0"/>
                <a:sym typeface="Calibri" charset="0"/>
              </a:rPr>
              <a:t>genomes</a:t>
            </a:r>
          </a:p>
          <a:p>
            <a:pPr lvl="1" eaLnBrk="1" hangingPunct="1">
              <a:spcBef>
                <a:spcPct val="0"/>
              </a:spcBef>
              <a:buSzTx/>
              <a:buFont typeface="Arial" charset="0"/>
              <a:buChar char="•"/>
            </a:pPr>
            <a:endParaRPr lang="en-US" sz="2000" dirty="0">
              <a:latin typeface="Calibri" charset="0"/>
              <a:ea typeface="ＭＳ Ｐゴシック" charset="0"/>
              <a:cs typeface="Calibri" charset="0"/>
              <a:sym typeface="Calibri" charset="0"/>
            </a:endParaRPr>
          </a:p>
          <a:p>
            <a:pPr marL="228600" indent="0" eaLnBrk="1" hangingPunct="1">
              <a:spcBef>
                <a:spcPct val="0"/>
              </a:spcBef>
              <a:buSzTx/>
              <a:buNone/>
            </a:pPr>
            <a:endParaRPr lang="en-US" sz="2200" dirty="0">
              <a:latin typeface="Calibri" charset="0"/>
              <a:cs typeface="Calibri" charset="0"/>
              <a:sym typeface="Calibri" charset="0"/>
            </a:endParaRPr>
          </a:p>
        </p:txBody>
      </p:sp>
      <p:pic>
        <p:nvPicPr>
          <p:cNvPr id="3891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32438" y="4686300"/>
            <a:ext cx="291465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Slide Number Placeholder 2"/>
          <p:cNvSpPr>
            <a:spLocks noGrp="1"/>
          </p:cNvSpPr>
          <p:nvPr>
            <p:ph type="sldNum" sz="quarter" idx="10"/>
          </p:nvPr>
        </p:nvSpPr>
        <p:spPr>
          <a:noFill/>
        </p:spPr>
        <p:txBody>
          <a:bodyPr/>
          <a:lstStyle/>
          <a:p>
            <a:fld id="{612ED9A8-6AA3-AF48-BEE2-A34B5A6278AC}" type="slidenum">
              <a:rPr lang="en-US"/>
              <a:pPr/>
              <a:t>26</a:t>
            </a:fld>
            <a:endParaRPr lang="en-US"/>
          </a:p>
        </p:txBody>
      </p:sp>
      <p:sp>
        <p:nvSpPr>
          <p:cNvPr id="6"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hape 308"/>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a:solidFill>
                  <a:srgbClr val="3E3D2D"/>
                </a:solidFill>
                <a:latin typeface="Cambria" charset="0"/>
                <a:ea typeface="ＭＳ Ｐゴシック" charset="0"/>
                <a:cs typeface="Cambria" charset="0"/>
                <a:sym typeface="Cambria" charset="0"/>
              </a:rPr>
              <a:t>Oh, the places you’ll go!</a:t>
            </a:r>
          </a:p>
        </p:txBody>
      </p:sp>
      <p:sp>
        <p:nvSpPr>
          <p:cNvPr id="39938" name="Shape 309"/>
          <p:cNvSpPr txBox="1">
            <a:spLocks noGrp="1"/>
          </p:cNvSpPr>
          <p:nvPr>
            <p:ph type="body" idx="1"/>
          </p:nvPr>
        </p:nvSpPr>
        <p:spPr>
          <a:xfrm>
            <a:off x="457200" y="1600200"/>
            <a:ext cx="7620000" cy="4800600"/>
          </a:xfrm>
        </p:spPr>
        <p:txBody>
          <a:bodyPr/>
          <a:lstStyle>
            <a:lvl1pPr marL="457200" indent="-228600">
              <a:defRPr sz="1400">
                <a:solidFill>
                  <a:srgbClr val="000000"/>
                </a:solidFill>
                <a:latin typeface="Arial" charset="0"/>
                <a:ea typeface="ＭＳ Ｐゴシック" charset="0"/>
                <a:cs typeface="Arial" charset="0"/>
                <a:sym typeface="Arial" charset="0"/>
              </a:defRPr>
            </a:lvl1pPr>
            <a:lvl2pPr>
              <a:defRPr sz="1400">
                <a:solidFill>
                  <a:srgbClr val="000000"/>
                </a:solidFill>
                <a:latin typeface="Arial" charset="0"/>
                <a:ea typeface="Arial" charset="0"/>
                <a:cs typeface="Arial" charset="0"/>
                <a:sym typeface="Arial" charset="0"/>
              </a:defRPr>
            </a:lvl2pPr>
            <a:lvl3pPr>
              <a:defRPr sz="1400">
                <a:solidFill>
                  <a:srgbClr val="000000"/>
                </a:solidFill>
                <a:latin typeface="Arial" charset="0"/>
                <a:ea typeface="Arial" charset="0"/>
                <a:cs typeface="Arial" charset="0"/>
                <a:sym typeface="Arial" charset="0"/>
              </a:defRPr>
            </a:lvl3pPr>
            <a:lvl4pPr>
              <a:defRPr sz="1400">
                <a:solidFill>
                  <a:srgbClr val="000000"/>
                </a:solidFill>
                <a:latin typeface="Arial" charset="0"/>
                <a:ea typeface="Arial" charset="0"/>
                <a:cs typeface="Arial" charset="0"/>
                <a:sym typeface="Arial" charset="0"/>
              </a:defRPr>
            </a:lvl4pPr>
            <a:lvl5pPr>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spcBef>
                <a:spcPct val="0"/>
              </a:spcBef>
              <a:buSzTx/>
              <a:buFontTx/>
              <a:buChar char="•"/>
            </a:pPr>
            <a:r>
              <a:rPr lang="en-US" sz="2200">
                <a:latin typeface="Calibri" charset="0"/>
                <a:cs typeface="Calibri" charset="0"/>
                <a:sym typeface="Calibri" charset="0"/>
              </a:rPr>
              <a:t>Sardinian and French genomes: genomic regions of Neanderthal origins</a:t>
            </a:r>
          </a:p>
          <a:p>
            <a:pPr eaLnBrk="1" hangingPunct="1">
              <a:spcBef>
                <a:spcPct val="0"/>
              </a:spcBef>
              <a:buSzTx/>
              <a:buFontTx/>
              <a:buChar char="•"/>
            </a:pPr>
            <a:r>
              <a:rPr lang="en-US" sz="2200">
                <a:latin typeface="Calibri" charset="0"/>
                <a:cs typeface="Calibri" charset="0"/>
                <a:sym typeface="Calibri" charset="0"/>
              </a:rPr>
              <a:t>Han &amp; Dai (China), Karitiana &amp; Mixe (Americas): genomic regions of Neanderthal and Denisovan origin</a:t>
            </a:r>
          </a:p>
          <a:p>
            <a:pPr eaLnBrk="1" hangingPunct="1">
              <a:spcBef>
                <a:spcPct val="0"/>
              </a:spcBef>
              <a:buSzTx/>
              <a:buFontTx/>
              <a:buChar char="•"/>
            </a:pPr>
            <a:endParaRPr lang="en-US" sz="2200">
              <a:latin typeface="Calibri" charset="0"/>
              <a:cs typeface="Calibri" charset="0"/>
              <a:sym typeface="Calibri" charset="0"/>
            </a:endParaRPr>
          </a:p>
        </p:txBody>
      </p:sp>
      <p:pic>
        <p:nvPicPr>
          <p:cNvPr id="3993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32438" y="4686300"/>
            <a:ext cx="291465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Slide Number Placeholder 2"/>
          <p:cNvSpPr>
            <a:spLocks noGrp="1"/>
          </p:cNvSpPr>
          <p:nvPr>
            <p:ph type="sldNum" sz="quarter" idx="10"/>
          </p:nvPr>
        </p:nvSpPr>
        <p:spPr>
          <a:noFill/>
        </p:spPr>
        <p:txBody>
          <a:bodyPr/>
          <a:lstStyle/>
          <a:p>
            <a:fld id="{77F63445-EE8F-D440-A7C8-4E805FB8771C}" type="slidenum">
              <a:rPr lang="en-US"/>
              <a:pPr/>
              <a:t>27</a:t>
            </a:fld>
            <a:endParaRPr lang="en-US"/>
          </a:p>
        </p:txBody>
      </p:sp>
      <p:sp>
        <p:nvSpPr>
          <p:cNvPr id="6"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hape 308"/>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a:solidFill>
                  <a:srgbClr val="3E3D2D"/>
                </a:solidFill>
                <a:latin typeface="Cambria" charset="0"/>
                <a:ea typeface="ＭＳ Ｐゴシック" charset="0"/>
                <a:cs typeface="Cambria" charset="0"/>
                <a:sym typeface="Cambria" charset="0"/>
              </a:rPr>
              <a:t>Oh, the places you’ll go!</a:t>
            </a:r>
          </a:p>
        </p:txBody>
      </p:sp>
      <p:sp>
        <p:nvSpPr>
          <p:cNvPr id="38914" name="Shape 309"/>
          <p:cNvSpPr txBox="1">
            <a:spLocks noGrp="1"/>
          </p:cNvSpPr>
          <p:nvPr>
            <p:ph type="body" idx="1"/>
          </p:nvPr>
        </p:nvSpPr>
        <p:spPr>
          <a:xfrm>
            <a:off x="457200" y="1600200"/>
            <a:ext cx="7620000" cy="4800600"/>
          </a:xfrm>
        </p:spPr>
        <p:txBody>
          <a:bodyPr/>
          <a:lstStyle>
            <a:lvl1pPr marL="457200" indent="-228600">
              <a:defRPr sz="1400">
                <a:solidFill>
                  <a:srgbClr val="000000"/>
                </a:solidFill>
                <a:latin typeface="Arial" charset="0"/>
                <a:ea typeface="ＭＳ Ｐゴシック" charset="0"/>
                <a:cs typeface="Arial" charset="0"/>
                <a:sym typeface="Arial" charset="0"/>
              </a:defRPr>
            </a:lvl1pPr>
            <a:lvl2pPr marL="914400" indent="-228600">
              <a:defRPr sz="1400">
                <a:solidFill>
                  <a:srgbClr val="000000"/>
                </a:solidFill>
                <a:latin typeface="Arial" charset="0"/>
                <a:ea typeface="Arial" charset="0"/>
                <a:cs typeface="Arial" charset="0"/>
                <a:sym typeface="Arial" charset="0"/>
              </a:defRPr>
            </a:lvl2pPr>
            <a:lvl3pPr>
              <a:defRPr sz="1400">
                <a:solidFill>
                  <a:srgbClr val="000000"/>
                </a:solidFill>
                <a:latin typeface="Arial" charset="0"/>
                <a:ea typeface="Arial" charset="0"/>
                <a:cs typeface="Arial" charset="0"/>
                <a:sym typeface="Arial" charset="0"/>
              </a:defRPr>
            </a:lvl3pPr>
            <a:lvl4pPr>
              <a:defRPr sz="1400">
                <a:solidFill>
                  <a:srgbClr val="000000"/>
                </a:solidFill>
                <a:latin typeface="Arial" charset="0"/>
                <a:ea typeface="Arial" charset="0"/>
                <a:cs typeface="Arial" charset="0"/>
                <a:sym typeface="Arial" charset="0"/>
              </a:defRPr>
            </a:lvl4pPr>
            <a:lvl5pPr>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marL="685800" lvl="1" indent="0" eaLnBrk="1" hangingPunct="1">
              <a:spcBef>
                <a:spcPct val="0"/>
              </a:spcBef>
              <a:buSzTx/>
              <a:buNone/>
            </a:pPr>
            <a:endParaRPr lang="en-US" sz="2000" dirty="0">
              <a:latin typeface="Calibri" charset="0"/>
              <a:ea typeface="ＭＳ Ｐゴシック" charset="0"/>
              <a:cs typeface="Calibri" charset="0"/>
              <a:sym typeface="Calibri" charset="0"/>
            </a:endParaRPr>
          </a:p>
          <a:p>
            <a:pPr eaLnBrk="1" hangingPunct="1">
              <a:spcBef>
                <a:spcPct val="0"/>
              </a:spcBef>
              <a:buSzTx/>
            </a:pPr>
            <a:r>
              <a:rPr lang="en-US" sz="2200" dirty="0">
                <a:latin typeface="Calibri" charset="0"/>
                <a:cs typeface="Calibri" charset="0"/>
                <a:sym typeface="Calibri" charset="0"/>
              </a:rPr>
              <a:t>Did certain alleles from Neanderthals and </a:t>
            </a:r>
            <a:r>
              <a:rPr lang="en-US" sz="2200" dirty="0" err="1">
                <a:latin typeface="Calibri" charset="0"/>
                <a:cs typeface="Calibri" charset="0"/>
                <a:sym typeface="Calibri" charset="0"/>
              </a:rPr>
              <a:t>Denisovans</a:t>
            </a:r>
            <a:r>
              <a:rPr lang="en-US" sz="2200" dirty="0">
                <a:latin typeface="Calibri" charset="0"/>
                <a:cs typeface="Calibri" charset="0"/>
                <a:sym typeface="Calibri" charset="0"/>
              </a:rPr>
              <a:t> have functional relevance in modern humans?</a:t>
            </a:r>
          </a:p>
        </p:txBody>
      </p:sp>
      <p:pic>
        <p:nvPicPr>
          <p:cNvPr id="3891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32438" y="4686300"/>
            <a:ext cx="291465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Slide Number Placeholder 2"/>
          <p:cNvSpPr>
            <a:spLocks noGrp="1"/>
          </p:cNvSpPr>
          <p:nvPr>
            <p:ph type="sldNum" sz="quarter" idx="10"/>
          </p:nvPr>
        </p:nvSpPr>
        <p:spPr>
          <a:noFill/>
        </p:spPr>
        <p:txBody>
          <a:bodyPr/>
          <a:lstStyle/>
          <a:p>
            <a:fld id="{612ED9A8-6AA3-AF48-BEE2-A34B5A6278AC}" type="slidenum">
              <a:rPr lang="en-US"/>
              <a:pPr/>
              <a:t>28</a:t>
            </a:fld>
            <a:endParaRPr lang="en-US"/>
          </a:p>
        </p:txBody>
      </p:sp>
      <p:sp>
        <p:nvSpPr>
          <p:cNvPr id="6"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extLst>
      <p:ext uri="{BB962C8B-B14F-4D97-AF65-F5344CB8AC3E}">
        <p14:creationId xmlns:p14="http://schemas.microsoft.com/office/powerpoint/2010/main" val="297807893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hape 340"/>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sz="3800" dirty="0" smtClean="0">
                <a:solidFill>
                  <a:srgbClr val="3E3D2D"/>
                </a:solidFill>
                <a:latin typeface="Cambria" charset="0"/>
                <a:ea typeface="ＭＳ Ｐゴシック" charset="0"/>
                <a:cs typeface="Cambria" charset="0"/>
                <a:sym typeface="Cambria" charset="0"/>
              </a:rPr>
              <a:t>Functionally important genes (relevant today?)</a:t>
            </a:r>
            <a:endParaRPr lang="en-US" sz="3800" dirty="0">
              <a:solidFill>
                <a:srgbClr val="3E3D2D"/>
              </a:solidFill>
              <a:latin typeface="Cambria" charset="0"/>
              <a:ea typeface="ＭＳ Ｐゴシック" charset="0"/>
              <a:cs typeface="Cambria" charset="0"/>
              <a:sym typeface="Cambria" charset="0"/>
            </a:endParaRPr>
          </a:p>
        </p:txBody>
      </p:sp>
      <p:sp>
        <p:nvSpPr>
          <p:cNvPr id="40962" name="Shape 341"/>
          <p:cNvSpPr txBox="1">
            <a:spLocks noGrp="1"/>
          </p:cNvSpPr>
          <p:nvPr>
            <p:ph type="body" idx="1"/>
          </p:nvPr>
        </p:nvSpPr>
        <p:spPr>
          <a:xfrm>
            <a:off x="457200" y="1600200"/>
            <a:ext cx="7620000" cy="4800600"/>
          </a:xfrm>
        </p:spPr>
        <p:txBody>
          <a:bodyPr/>
          <a:lstStyle>
            <a:lvl1pPr marL="457200" indent="-228600">
              <a:defRPr sz="1400">
                <a:solidFill>
                  <a:srgbClr val="000000"/>
                </a:solidFill>
                <a:latin typeface="Arial" charset="0"/>
                <a:ea typeface="ＭＳ Ｐゴシック" charset="0"/>
                <a:cs typeface="Arial" charset="0"/>
                <a:sym typeface="Arial" charset="0"/>
              </a:defRPr>
            </a:lvl1pPr>
            <a:lvl2pPr marL="914400" indent="-228600">
              <a:defRPr sz="1400">
                <a:solidFill>
                  <a:srgbClr val="000000"/>
                </a:solidFill>
                <a:latin typeface="Arial" charset="0"/>
                <a:ea typeface="Arial" charset="0"/>
                <a:cs typeface="Arial" charset="0"/>
                <a:sym typeface="Arial" charset="0"/>
              </a:defRPr>
            </a:lvl2pPr>
            <a:lvl3pPr marL="1371600">
              <a:defRPr sz="1400">
                <a:solidFill>
                  <a:srgbClr val="000000"/>
                </a:solidFill>
                <a:latin typeface="Arial" charset="0"/>
                <a:ea typeface="Arial" charset="0"/>
                <a:cs typeface="Arial" charset="0"/>
                <a:sym typeface="Arial" charset="0"/>
              </a:defRPr>
            </a:lvl3pPr>
            <a:lvl4pPr>
              <a:defRPr sz="1400">
                <a:solidFill>
                  <a:srgbClr val="000000"/>
                </a:solidFill>
                <a:latin typeface="Arial" charset="0"/>
                <a:ea typeface="Arial" charset="0"/>
                <a:cs typeface="Arial" charset="0"/>
                <a:sym typeface="Arial" charset="0"/>
              </a:defRPr>
            </a:lvl4pPr>
            <a:lvl5pPr>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spcBef>
                <a:spcPct val="0"/>
              </a:spcBef>
              <a:buSzTx/>
              <a:buFontTx/>
              <a:buChar char="•"/>
            </a:pPr>
            <a:r>
              <a:rPr lang="en-US" sz="2200" dirty="0">
                <a:latin typeface="Calibri" charset="0"/>
                <a:cs typeface="Calibri" charset="0"/>
                <a:sym typeface="Calibri" charset="0"/>
              </a:rPr>
              <a:t>Comparison with 1000 Genomes Project samples</a:t>
            </a:r>
          </a:p>
          <a:p>
            <a:pPr lvl="1" eaLnBrk="1" hangingPunct="1">
              <a:spcBef>
                <a:spcPct val="0"/>
              </a:spcBef>
              <a:buSzTx/>
              <a:buFont typeface="Arial" charset="0"/>
              <a:buChar char="•"/>
            </a:pPr>
            <a:r>
              <a:rPr lang="en-US" sz="2000" dirty="0">
                <a:latin typeface="Calibri" charset="0"/>
                <a:ea typeface="ＭＳ Ｐゴシック" charset="0"/>
                <a:cs typeface="Calibri" charset="0"/>
                <a:sym typeface="Calibri" charset="0"/>
              </a:rPr>
              <a:t>96 AA coding changes shared in 1094 modern humans</a:t>
            </a:r>
          </a:p>
          <a:p>
            <a:pPr lvl="1" eaLnBrk="1" hangingPunct="1">
              <a:spcBef>
                <a:spcPct val="0"/>
              </a:spcBef>
              <a:buSzTx/>
              <a:buFont typeface="Arial" charset="0"/>
              <a:buChar char="•"/>
            </a:pPr>
            <a:r>
              <a:rPr lang="en-US" sz="2000" dirty="0">
                <a:latin typeface="Calibri" charset="0"/>
                <a:ea typeface="ＭＳ Ｐゴシック" charset="0"/>
                <a:cs typeface="Calibri" charset="0"/>
                <a:sym typeface="Calibri" charset="0"/>
              </a:rPr>
              <a:t>These are absent in </a:t>
            </a:r>
            <a:r>
              <a:rPr lang="en-US" sz="2000" dirty="0" err="1">
                <a:latin typeface="Calibri" charset="0"/>
                <a:ea typeface="ＭＳ Ｐゴシック" charset="0"/>
                <a:cs typeface="Calibri" charset="0"/>
                <a:sym typeface="Calibri" charset="0"/>
              </a:rPr>
              <a:t>Denisovan</a:t>
            </a:r>
            <a:r>
              <a:rPr lang="en-US" sz="2000" dirty="0">
                <a:latin typeface="Calibri" charset="0"/>
                <a:ea typeface="ＭＳ Ｐゴシック" charset="0"/>
                <a:cs typeface="Calibri" charset="0"/>
                <a:sym typeface="Calibri" charset="0"/>
              </a:rPr>
              <a:t> and Neanderthal genomes</a:t>
            </a:r>
          </a:p>
          <a:p>
            <a:pPr lvl="1" eaLnBrk="1" hangingPunct="1">
              <a:spcBef>
                <a:spcPct val="0"/>
              </a:spcBef>
              <a:buSzTx/>
              <a:buFont typeface="Arial" charset="0"/>
              <a:buChar char="•"/>
            </a:pPr>
            <a:r>
              <a:rPr lang="en-US" sz="2000" dirty="0">
                <a:latin typeface="Calibri" charset="0"/>
                <a:ea typeface="ＭＳ Ｐゴシック" charset="0"/>
                <a:cs typeface="Calibri" charset="0"/>
                <a:sym typeface="Calibri" charset="0"/>
              </a:rPr>
              <a:t>~3000 mutations fixed in modern humans, that influence gene </a:t>
            </a:r>
            <a:r>
              <a:rPr lang="en-US" sz="2000" dirty="0" smtClean="0">
                <a:latin typeface="Calibri" charset="0"/>
                <a:ea typeface="ＭＳ Ｐゴシック" charset="0"/>
                <a:cs typeface="Calibri" charset="0"/>
                <a:sym typeface="Calibri" charset="0"/>
              </a:rPr>
              <a:t>expression</a:t>
            </a:r>
          </a:p>
          <a:p>
            <a:pPr lvl="2" eaLnBrk="1" hangingPunct="1">
              <a:spcBef>
                <a:spcPct val="0"/>
              </a:spcBef>
              <a:buSzTx/>
              <a:buFont typeface="Arial" charset="0"/>
              <a:buChar char="•"/>
            </a:pPr>
            <a:r>
              <a:rPr lang="en-US" sz="1800" dirty="0">
                <a:latin typeface="Calibri" charset="0"/>
                <a:ea typeface="ＭＳ Ｐゴシック" charset="0"/>
                <a:cs typeface="Calibri" charset="0"/>
                <a:sym typeface="Calibri" charset="0"/>
              </a:rPr>
              <a:t>Found stretches of DNA in non-African genomes that were totally devoid of Neanderthal DNA (genes involved in motor coordination, language, speech</a:t>
            </a:r>
            <a:r>
              <a:rPr lang="en-US" sz="1800" dirty="0" smtClean="0">
                <a:latin typeface="Calibri" charset="0"/>
                <a:ea typeface="ＭＳ Ｐゴシック" charset="0"/>
                <a:cs typeface="Calibri" charset="0"/>
                <a:sym typeface="Calibri" charset="0"/>
              </a:rPr>
              <a:t>)</a:t>
            </a:r>
          </a:p>
          <a:p>
            <a:pPr lvl="1" eaLnBrk="1" hangingPunct="1">
              <a:spcBef>
                <a:spcPct val="0"/>
              </a:spcBef>
              <a:buSzTx/>
              <a:buFont typeface="Arial" charset="0"/>
              <a:buChar char="•"/>
            </a:pPr>
            <a:r>
              <a:rPr lang="en-US" sz="2000" dirty="0" smtClean="0">
                <a:latin typeface="Calibri" charset="0"/>
                <a:ea typeface="ＭＳ Ｐゴシック" charset="0"/>
                <a:cs typeface="Calibri" charset="0"/>
                <a:sym typeface="Calibri" charset="0"/>
              </a:rPr>
              <a:t>Several variants shared with the Neanderthal genome</a:t>
            </a:r>
            <a:endParaRPr lang="en-US" sz="2000" dirty="0">
              <a:latin typeface="Calibri" charset="0"/>
              <a:ea typeface="ＭＳ Ｐゴシック" charset="0"/>
              <a:cs typeface="Calibri" charset="0"/>
              <a:sym typeface="Calibri" charset="0"/>
            </a:endParaRPr>
          </a:p>
          <a:p>
            <a:pPr lvl="2" indent="-228600" eaLnBrk="1" hangingPunct="1">
              <a:spcBef>
                <a:spcPct val="0"/>
              </a:spcBef>
              <a:buClr>
                <a:srgbClr val="FF6700"/>
              </a:buClr>
              <a:buSzTx/>
              <a:buFontTx/>
              <a:buChar char="•"/>
            </a:pPr>
            <a:r>
              <a:rPr lang="en-US" sz="1800" dirty="0">
                <a:latin typeface="Calibri" charset="0"/>
                <a:ea typeface="ＭＳ Ｐゴシック" charset="0"/>
                <a:cs typeface="Calibri" charset="0"/>
                <a:sym typeface="Calibri" charset="0"/>
              </a:rPr>
              <a:t>Roles published separately (2 months after this paper</a:t>
            </a:r>
            <a:r>
              <a:rPr lang="en-US" sz="1800" baseline="30000" dirty="0">
                <a:latin typeface="Calibri" charset="0"/>
                <a:ea typeface="ＭＳ Ｐゴシック" charset="0"/>
                <a:cs typeface="Calibri" charset="0"/>
                <a:sym typeface="Calibri" charset="0"/>
              </a:rPr>
              <a:t>1</a:t>
            </a:r>
            <a:r>
              <a:rPr lang="en-US" sz="1800" dirty="0">
                <a:latin typeface="Calibri" charset="0"/>
                <a:ea typeface="ＭＳ Ｐゴシック" charset="0"/>
                <a:cs typeface="Calibri" charset="0"/>
                <a:sym typeface="Calibri" charset="0"/>
              </a:rPr>
              <a:t>)</a:t>
            </a:r>
          </a:p>
          <a:p>
            <a:pPr lvl="2" indent="-228600" eaLnBrk="1" hangingPunct="1">
              <a:spcBef>
                <a:spcPct val="0"/>
              </a:spcBef>
              <a:buClr>
                <a:srgbClr val="FF6700"/>
              </a:buClr>
              <a:buSzTx/>
              <a:buFontTx/>
              <a:buChar char="•"/>
            </a:pPr>
            <a:r>
              <a:rPr lang="en-US" sz="1800" dirty="0">
                <a:latin typeface="Calibri" charset="0"/>
                <a:ea typeface="ＭＳ Ｐゴシック" charset="0"/>
                <a:cs typeface="Calibri" charset="0"/>
                <a:sym typeface="Calibri" charset="0"/>
              </a:rPr>
              <a:t>Neanderthal variants in genes that affect the risk of several diseases (lupus, biliary cirrhosis, </a:t>
            </a:r>
            <a:r>
              <a:rPr lang="en-US" sz="1800" dirty="0" err="1">
                <a:latin typeface="Calibri" charset="0"/>
                <a:ea typeface="ＭＳ Ｐゴシック" charset="0"/>
                <a:cs typeface="Calibri" charset="0"/>
                <a:sym typeface="Calibri" charset="0"/>
              </a:rPr>
              <a:t>Crohn’s</a:t>
            </a:r>
            <a:r>
              <a:rPr lang="en-US" sz="1800" dirty="0">
                <a:latin typeface="Calibri" charset="0"/>
                <a:ea typeface="ＭＳ Ｐゴシック" charset="0"/>
                <a:cs typeface="Calibri" charset="0"/>
                <a:sym typeface="Calibri" charset="0"/>
              </a:rPr>
              <a:t>, type 2 diabetes)</a:t>
            </a:r>
          </a:p>
          <a:p>
            <a:pPr lvl="2" indent="-228600" eaLnBrk="1" hangingPunct="1">
              <a:spcBef>
                <a:spcPct val="0"/>
              </a:spcBef>
              <a:buClr>
                <a:srgbClr val="FF6700"/>
              </a:buClr>
              <a:buSzTx/>
              <a:buFontTx/>
              <a:buChar char="•"/>
            </a:pPr>
            <a:endParaRPr lang="en-US" sz="1800" dirty="0">
              <a:latin typeface="Calibri" charset="0"/>
              <a:ea typeface="ＭＳ Ｐゴシック" charset="0"/>
              <a:cs typeface="Calibri" charset="0"/>
              <a:sym typeface="Calibri" charset="0"/>
            </a:endParaRPr>
          </a:p>
          <a:p>
            <a:pPr eaLnBrk="1" hangingPunct="1">
              <a:spcBef>
                <a:spcPct val="0"/>
              </a:spcBef>
              <a:buSzTx/>
              <a:buFontTx/>
              <a:buChar char="•"/>
            </a:pPr>
            <a:endParaRPr lang="en-US" sz="2200" dirty="0">
              <a:latin typeface="Calibri" charset="0"/>
              <a:cs typeface="Calibri" charset="0"/>
              <a:sym typeface="Calibri" charset="0"/>
            </a:endParaRPr>
          </a:p>
        </p:txBody>
      </p:sp>
      <p:sp>
        <p:nvSpPr>
          <p:cNvPr id="40963" name="Rectangle 1"/>
          <p:cNvSpPr>
            <a:spLocks noChangeArrowheads="1"/>
          </p:cNvSpPr>
          <p:nvPr/>
        </p:nvSpPr>
        <p:spPr bwMode="auto">
          <a:xfrm>
            <a:off x="1166813" y="6259513"/>
            <a:ext cx="7204075"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is-IS"/>
              <a:t>1. The genomic landscape of Neanderthal ancestry in present-day humans. Sankararaman et al. </a:t>
            </a:r>
            <a:r>
              <a:rPr lang="is-IS" i="1"/>
              <a:t>Nature</a:t>
            </a:r>
            <a:r>
              <a:rPr lang="is-IS"/>
              <a:t>. 2014 Mar 20;507(7492):354-7. doi: 10.1038/nature12961.</a:t>
            </a:r>
            <a:endParaRPr lang="en-US"/>
          </a:p>
        </p:txBody>
      </p:sp>
      <p:sp>
        <p:nvSpPr>
          <p:cNvPr id="40964" name="Slide Number Placeholder 2"/>
          <p:cNvSpPr>
            <a:spLocks noGrp="1"/>
          </p:cNvSpPr>
          <p:nvPr>
            <p:ph type="sldNum" sz="quarter" idx="10"/>
          </p:nvPr>
        </p:nvSpPr>
        <p:spPr>
          <a:noFill/>
        </p:spPr>
        <p:txBody>
          <a:bodyPr/>
          <a:lstStyle/>
          <a:p>
            <a:fld id="{333917C7-125E-A341-A0D3-583BD071B77B}" type="slidenum">
              <a:rPr lang="en-US"/>
              <a:pPr/>
              <a:t>29</a:t>
            </a:fld>
            <a:endParaRPr lang="en-US"/>
          </a:p>
        </p:txBody>
      </p:sp>
      <p:sp>
        <p:nvSpPr>
          <p:cNvPr id="6"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Shape 119"/>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013" y="0"/>
            <a:ext cx="74549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 name="Shape 120"/>
          <p:cNvSpPr>
            <a:spLocks noChangeArrowheads="1"/>
          </p:cNvSpPr>
          <p:nvPr/>
        </p:nvSpPr>
        <p:spPr bwMode="auto">
          <a:xfrm>
            <a:off x="989013" y="6319838"/>
            <a:ext cx="522763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buSzPct val="25000"/>
            </a:pPr>
            <a:r>
              <a:rPr lang="en-US" sz="1500">
                <a:latin typeface="Calibri" charset="0"/>
                <a:cs typeface="Calibri" charset="0"/>
                <a:sym typeface="Calibri" charset="0"/>
              </a:rPr>
              <a:t>Ancient DNA reveals secrets of human history. </a:t>
            </a:r>
          </a:p>
          <a:p>
            <a:pPr>
              <a:buSzPct val="25000"/>
            </a:pPr>
            <a:r>
              <a:rPr lang="en-US" sz="1500" i="1">
                <a:latin typeface="Calibri" charset="0"/>
                <a:cs typeface="Calibri" charset="0"/>
                <a:sym typeface="Calibri" charset="0"/>
              </a:rPr>
              <a:t>Nature</a:t>
            </a:r>
            <a:r>
              <a:rPr lang="en-US" sz="1500">
                <a:latin typeface="Calibri" charset="0"/>
                <a:cs typeface="Calibri" charset="0"/>
                <a:sym typeface="Calibri" charset="0"/>
              </a:rPr>
              <a:t> </a:t>
            </a:r>
            <a:r>
              <a:rPr lang="en-US" sz="1500" b="1">
                <a:latin typeface="Calibri" charset="0"/>
                <a:cs typeface="Calibri" charset="0"/>
                <a:sym typeface="Calibri" charset="0"/>
              </a:rPr>
              <a:t>476</a:t>
            </a:r>
            <a:r>
              <a:rPr lang="en-US" sz="1500">
                <a:latin typeface="Calibri" charset="0"/>
                <a:cs typeface="Calibri" charset="0"/>
                <a:sym typeface="Calibri" charset="0"/>
              </a:rPr>
              <a:t>, 136-137 (2011) | doi:10.1038/476136a</a:t>
            </a:r>
          </a:p>
        </p:txBody>
      </p:sp>
      <p:sp>
        <p:nvSpPr>
          <p:cNvPr id="12291" name="Slide Number Placeholder 1"/>
          <p:cNvSpPr>
            <a:spLocks noGrp="1"/>
          </p:cNvSpPr>
          <p:nvPr>
            <p:ph type="sldNum" sz="quarter" idx="10"/>
          </p:nvPr>
        </p:nvSpPr>
        <p:spPr>
          <a:noFill/>
        </p:spPr>
        <p:txBody>
          <a:bodyPr/>
          <a:lstStyle/>
          <a:p>
            <a:fld id="{A9E025EA-E613-6E4F-855B-1820B948F00B}" type="slidenum">
              <a:rPr lang="en-US"/>
              <a:pPr/>
              <a:t>3</a:t>
            </a:fld>
            <a:endParaRPr lang="en-US"/>
          </a:p>
        </p:txBody>
      </p:sp>
      <p:sp>
        <p:nvSpPr>
          <p:cNvPr id="5"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hape 364"/>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a:solidFill>
                  <a:srgbClr val="3E3D2D"/>
                </a:solidFill>
                <a:latin typeface="Cambria" charset="0"/>
                <a:ea typeface="ＭＳ Ｐゴシック" charset="0"/>
                <a:cs typeface="Cambria" charset="0"/>
                <a:sym typeface="Cambria" charset="0"/>
              </a:rPr>
              <a:t>Conclusions</a:t>
            </a:r>
          </a:p>
        </p:txBody>
      </p:sp>
      <p:sp>
        <p:nvSpPr>
          <p:cNvPr id="41986" name="Shape 365"/>
          <p:cNvSpPr txBox="1">
            <a:spLocks noGrp="1"/>
          </p:cNvSpPr>
          <p:nvPr>
            <p:ph type="body" idx="1"/>
          </p:nvPr>
        </p:nvSpPr>
        <p:spPr>
          <a:xfrm>
            <a:off x="457200" y="1600200"/>
            <a:ext cx="7620000" cy="4800600"/>
          </a:xfrm>
        </p:spPr>
        <p:txBody>
          <a:bodyPr/>
          <a:lstStyle>
            <a:lvl1pPr marL="457200" indent="-228600">
              <a:defRPr sz="1400">
                <a:solidFill>
                  <a:srgbClr val="000000"/>
                </a:solidFill>
                <a:latin typeface="Arial" charset="0"/>
                <a:ea typeface="ＭＳ Ｐゴシック" charset="0"/>
                <a:cs typeface="Arial" charset="0"/>
                <a:sym typeface="Arial" charset="0"/>
              </a:defRPr>
            </a:lvl1pPr>
            <a:lvl2pPr marL="754063" indent="-228600">
              <a:defRPr sz="1400">
                <a:solidFill>
                  <a:srgbClr val="000000"/>
                </a:solidFill>
                <a:latin typeface="Arial" charset="0"/>
                <a:ea typeface="Arial" charset="0"/>
                <a:cs typeface="Arial" charset="0"/>
                <a:sym typeface="Arial" charset="0"/>
              </a:defRPr>
            </a:lvl2pPr>
            <a:lvl3pPr>
              <a:defRPr sz="1400">
                <a:solidFill>
                  <a:srgbClr val="000000"/>
                </a:solidFill>
                <a:latin typeface="Arial" charset="0"/>
                <a:ea typeface="Arial" charset="0"/>
                <a:cs typeface="Arial" charset="0"/>
                <a:sym typeface="Arial" charset="0"/>
              </a:defRPr>
            </a:lvl3pPr>
            <a:lvl4pPr>
              <a:defRPr sz="1400">
                <a:solidFill>
                  <a:srgbClr val="000000"/>
                </a:solidFill>
                <a:latin typeface="Arial" charset="0"/>
                <a:ea typeface="Arial" charset="0"/>
                <a:cs typeface="Arial" charset="0"/>
                <a:sym typeface="Arial" charset="0"/>
              </a:defRPr>
            </a:lvl4pPr>
            <a:lvl5pPr>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spcBef>
                <a:spcPct val="0"/>
              </a:spcBef>
              <a:buSzTx/>
              <a:buFontTx/>
              <a:buChar char="•"/>
            </a:pPr>
            <a:r>
              <a:rPr lang="en-US" sz="2200" dirty="0" smtClean="0">
                <a:latin typeface="Calibri" charset="0"/>
                <a:cs typeface="Calibri" charset="0"/>
                <a:sym typeface="Calibri" charset="0"/>
              </a:rPr>
              <a:t>The </a:t>
            </a:r>
            <a:r>
              <a:rPr lang="en-US" sz="2200" dirty="0">
                <a:latin typeface="Calibri" charset="0"/>
                <a:cs typeface="Calibri" charset="0"/>
                <a:sym typeface="Calibri" charset="0"/>
              </a:rPr>
              <a:t>Altai Neanderthal was inbred, and its ancestral population size was </a:t>
            </a:r>
            <a:r>
              <a:rPr lang="en-US" sz="2200" dirty="0" smtClean="0">
                <a:latin typeface="Calibri" charset="0"/>
                <a:cs typeface="Calibri" charset="0"/>
                <a:sym typeface="Calibri" charset="0"/>
              </a:rPr>
              <a:t>small</a:t>
            </a:r>
          </a:p>
          <a:p>
            <a:pPr eaLnBrk="1" hangingPunct="1">
              <a:spcBef>
                <a:spcPct val="0"/>
              </a:spcBef>
              <a:buSzTx/>
              <a:buFontTx/>
              <a:buChar char="•"/>
            </a:pPr>
            <a:r>
              <a:rPr lang="en-US" sz="2200" dirty="0" smtClean="0">
                <a:latin typeface="Calibri" charset="0"/>
                <a:cs typeface="Calibri" charset="0"/>
                <a:sym typeface="Calibri" charset="0"/>
              </a:rPr>
              <a:t>Neanderthals </a:t>
            </a:r>
            <a:r>
              <a:rPr lang="en-US" sz="2200" dirty="0">
                <a:latin typeface="Calibri" charset="0"/>
                <a:cs typeface="Calibri" charset="0"/>
                <a:sym typeface="Calibri" charset="0"/>
              </a:rPr>
              <a:t>contributed to our modern day genomes, and our immune </a:t>
            </a:r>
            <a:r>
              <a:rPr lang="en-US" sz="2200" dirty="0" smtClean="0">
                <a:latin typeface="Calibri" charset="0"/>
                <a:cs typeface="Calibri" charset="0"/>
                <a:sym typeface="Calibri" charset="0"/>
              </a:rPr>
              <a:t>system</a:t>
            </a:r>
          </a:p>
          <a:p>
            <a:pPr lvl="1" eaLnBrk="1" hangingPunct="1">
              <a:spcBef>
                <a:spcPct val="0"/>
              </a:spcBef>
              <a:buSzTx/>
              <a:buFontTx/>
              <a:buChar char="•"/>
            </a:pPr>
            <a:r>
              <a:rPr lang="en-US" sz="2000" dirty="0" smtClean="0">
                <a:latin typeface="Calibri" charset="0"/>
                <a:ea typeface="ＭＳ Ｐゴシック" charset="0"/>
                <a:cs typeface="Calibri" charset="0"/>
                <a:sym typeface="Calibri" charset="0"/>
              </a:rPr>
              <a:t>Strong </a:t>
            </a:r>
            <a:r>
              <a:rPr lang="en-US" sz="2000" dirty="0">
                <a:latin typeface="Calibri" charset="0"/>
                <a:ea typeface="ＭＳ Ｐゴシック" charset="0"/>
                <a:cs typeface="Calibri" charset="0"/>
                <a:sym typeface="Calibri" charset="0"/>
              </a:rPr>
              <a:t>gene flow from Neanderthals into </a:t>
            </a:r>
            <a:r>
              <a:rPr lang="en-US" sz="2000" dirty="0" err="1">
                <a:latin typeface="Calibri" charset="0"/>
                <a:ea typeface="ＭＳ Ｐゴシック" charset="0"/>
                <a:cs typeface="Calibri" charset="0"/>
                <a:sym typeface="Calibri" charset="0"/>
              </a:rPr>
              <a:t>Denisovans</a:t>
            </a:r>
            <a:r>
              <a:rPr lang="en-US" sz="2000" dirty="0">
                <a:latin typeface="Calibri" charset="0"/>
                <a:ea typeface="ＭＳ Ｐゴシック" charset="0"/>
                <a:cs typeface="Calibri" charset="0"/>
                <a:sym typeface="Calibri" charset="0"/>
              </a:rPr>
              <a:t> for the Human Leucocyte antigen (HLA) and CRISP cluster regions (immunity and sperm function)</a:t>
            </a:r>
            <a:r>
              <a:rPr lang="en-US" sz="2000" dirty="0" smtClean="0">
                <a:latin typeface="Calibri" charset="0"/>
                <a:ea typeface="ＭＳ Ｐゴシック" charset="0"/>
                <a:cs typeface="Calibri" charset="0"/>
                <a:sym typeface="Calibri" charset="0"/>
              </a:rPr>
              <a:t>!</a:t>
            </a:r>
          </a:p>
          <a:p>
            <a:pPr lvl="1" eaLnBrk="1" hangingPunct="1">
              <a:spcBef>
                <a:spcPct val="0"/>
              </a:spcBef>
              <a:buSzTx/>
              <a:buFontTx/>
              <a:buChar char="•"/>
            </a:pPr>
            <a:r>
              <a:rPr lang="en-US" sz="2000" dirty="0" smtClean="0">
                <a:latin typeface="Calibri" charset="0"/>
                <a:ea typeface="ＭＳ Ｐゴシック" charset="0"/>
                <a:cs typeface="Calibri" charset="0"/>
                <a:sym typeface="Calibri" charset="0"/>
              </a:rPr>
              <a:t>Caucasus Neanderthal shares more derived alleles with the modern non-Africans than do other Neanderthals</a:t>
            </a:r>
            <a:endParaRPr lang="en-US" sz="2000" dirty="0">
              <a:latin typeface="Calibri" charset="0"/>
              <a:ea typeface="ＭＳ Ｐゴシック" charset="0"/>
              <a:cs typeface="Calibri" charset="0"/>
              <a:sym typeface="Calibri" charset="0"/>
            </a:endParaRPr>
          </a:p>
          <a:p>
            <a:pPr eaLnBrk="1" hangingPunct="1">
              <a:spcBef>
                <a:spcPct val="0"/>
              </a:spcBef>
              <a:buSzTx/>
              <a:buFontTx/>
              <a:buChar char="•"/>
            </a:pPr>
            <a:r>
              <a:rPr lang="en-US" sz="2200" dirty="0">
                <a:latin typeface="Calibri" charset="0"/>
                <a:cs typeface="Calibri" charset="0"/>
                <a:sym typeface="Calibri" charset="0"/>
              </a:rPr>
              <a:t>Other mystery humans? (indication of unknown archaic genes in the </a:t>
            </a:r>
            <a:r>
              <a:rPr lang="en-US" sz="2200" dirty="0" err="1" smtClean="0">
                <a:latin typeface="Calibri" charset="0"/>
                <a:cs typeface="Calibri" charset="0"/>
                <a:sym typeface="Calibri" charset="0"/>
              </a:rPr>
              <a:t>Denisovans</a:t>
            </a:r>
            <a:r>
              <a:rPr lang="en-US" sz="2200" dirty="0" smtClean="0">
                <a:latin typeface="Calibri" charset="0"/>
                <a:cs typeface="Calibri" charset="0"/>
                <a:sym typeface="Calibri" charset="0"/>
              </a:rPr>
              <a:t>, with gene flow analysis)</a:t>
            </a:r>
            <a:endParaRPr lang="en-US" sz="2200" dirty="0">
              <a:latin typeface="Calibri" charset="0"/>
              <a:cs typeface="Calibri" charset="0"/>
              <a:sym typeface="Calibri" charset="0"/>
            </a:endParaRPr>
          </a:p>
        </p:txBody>
      </p:sp>
      <p:sp>
        <p:nvSpPr>
          <p:cNvPr id="41987" name="Slide Number Placeholder 1"/>
          <p:cNvSpPr>
            <a:spLocks noGrp="1"/>
          </p:cNvSpPr>
          <p:nvPr>
            <p:ph type="sldNum" sz="quarter" idx="10"/>
          </p:nvPr>
        </p:nvSpPr>
        <p:spPr>
          <a:noFill/>
        </p:spPr>
        <p:txBody>
          <a:bodyPr/>
          <a:lstStyle/>
          <a:p>
            <a:fld id="{5A2A7FC4-750A-4C47-8969-C670EA77DF28}" type="slidenum">
              <a:rPr lang="en-US"/>
              <a:pPr/>
              <a:t>30</a:t>
            </a:fld>
            <a:endParaRPr lang="en-US"/>
          </a:p>
        </p:txBody>
      </p:sp>
      <p:sp>
        <p:nvSpPr>
          <p:cNvPr id="5"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hape 125"/>
          <p:cNvSpPr txBox="1">
            <a:spLocks noGrp="1"/>
          </p:cNvSpPr>
          <p:nvPr>
            <p:ph type="title"/>
          </p:nvPr>
        </p:nvSpPr>
        <p:spPr>
          <a:xfrm>
            <a:off x="457200" y="274638"/>
            <a:ext cx="7620000" cy="1143000"/>
          </a:xfrm>
        </p:spPr>
        <p:txBody>
          <a:bodyPr tIns="45700" bIns="45700"/>
          <a:lstStyle/>
          <a:p>
            <a:pPr eaLnBrk="1" hangingPunct="1">
              <a:spcBef>
                <a:spcPct val="0"/>
              </a:spcBef>
              <a:buClr>
                <a:srgbClr val="3E3D2D"/>
              </a:buClr>
              <a:buSzPct val="25000"/>
              <a:buFont typeface="Cambria" charset="0"/>
              <a:buNone/>
            </a:pPr>
            <a:r>
              <a:rPr lang="en-US">
                <a:solidFill>
                  <a:srgbClr val="3E3D2D"/>
                </a:solidFill>
                <a:latin typeface="Cambria" charset="0"/>
                <a:ea typeface="ＭＳ Ｐゴシック" charset="0"/>
                <a:cs typeface="Cambria" charset="0"/>
                <a:sym typeface="Cambria" charset="0"/>
              </a:rPr>
              <a:t>From here, whither? </a:t>
            </a:r>
          </a:p>
        </p:txBody>
      </p:sp>
      <p:sp>
        <p:nvSpPr>
          <p:cNvPr id="45058" name="Shape 129"/>
          <p:cNvSpPr txBox="1">
            <a:spLocks noGrp="1"/>
          </p:cNvSpPr>
          <p:nvPr>
            <p:ph type="body" idx="1"/>
          </p:nvPr>
        </p:nvSpPr>
        <p:spPr>
          <a:xfrm>
            <a:off x="457200" y="1600200"/>
            <a:ext cx="7620000" cy="1154113"/>
          </a:xfrm>
        </p:spPr>
        <p:txBody>
          <a:bodyPr tIns="45700" bIns="45700"/>
          <a:lstStyle>
            <a:lvl1pPr indent="-228600">
              <a:defRPr sz="1400">
                <a:solidFill>
                  <a:srgbClr val="000000"/>
                </a:solidFill>
                <a:latin typeface="Arial" charset="0"/>
                <a:ea typeface="ＭＳ Ｐゴシック" charset="0"/>
                <a:cs typeface="Arial" charset="0"/>
                <a:sym typeface="Arial" charset="0"/>
              </a:defRPr>
            </a:lvl1pPr>
            <a:lvl2pPr>
              <a:defRPr sz="1400">
                <a:solidFill>
                  <a:srgbClr val="000000"/>
                </a:solidFill>
                <a:latin typeface="Arial" charset="0"/>
                <a:ea typeface="Arial" charset="0"/>
                <a:cs typeface="Arial" charset="0"/>
                <a:sym typeface="Arial" charset="0"/>
              </a:defRPr>
            </a:lvl2pPr>
            <a:lvl3pPr>
              <a:defRPr sz="1400">
                <a:solidFill>
                  <a:srgbClr val="000000"/>
                </a:solidFill>
                <a:latin typeface="Arial" charset="0"/>
                <a:ea typeface="Arial" charset="0"/>
                <a:cs typeface="Arial" charset="0"/>
                <a:sym typeface="Arial" charset="0"/>
              </a:defRPr>
            </a:lvl3pPr>
            <a:lvl4pPr>
              <a:defRPr sz="1400">
                <a:solidFill>
                  <a:srgbClr val="000000"/>
                </a:solidFill>
                <a:latin typeface="Arial" charset="0"/>
                <a:ea typeface="Arial" charset="0"/>
                <a:cs typeface="Arial" charset="0"/>
                <a:sym typeface="Arial" charset="0"/>
              </a:defRPr>
            </a:lvl4pPr>
            <a:lvl5pPr>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spcBef>
                <a:spcPct val="0"/>
              </a:spcBef>
              <a:buSzTx/>
              <a:buFontTx/>
              <a:buChar char="•"/>
            </a:pPr>
            <a:r>
              <a:rPr lang="en-US" sz="2200" dirty="0">
                <a:latin typeface="Calibri" charset="0"/>
                <a:cs typeface="Calibri" charset="0"/>
                <a:sym typeface="Calibri" charset="0"/>
              </a:rPr>
              <a:t>Qualitative value to knowing how much of your genome is Neanderthal</a:t>
            </a:r>
            <a:r>
              <a:rPr lang="en-US" sz="2200" dirty="0" smtClean="0">
                <a:latin typeface="Calibri" charset="0"/>
                <a:cs typeface="Calibri" charset="0"/>
                <a:sym typeface="Calibri" charset="0"/>
              </a:rPr>
              <a:t>?</a:t>
            </a:r>
          </a:p>
          <a:p>
            <a:pPr lvl="1" eaLnBrk="1" hangingPunct="1">
              <a:spcBef>
                <a:spcPct val="0"/>
              </a:spcBef>
              <a:buSzTx/>
              <a:buFontTx/>
              <a:buChar char="•"/>
            </a:pPr>
            <a:r>
              <a:rPr lang="en-US" sz="2200" dirty="0">
                <a:latin typeface="Calibri" charset="0"/>
                <a:cs typeface="Calibri" charset="0"/>
                <a:sym typeface="Calibri" charset="0"/>
              </a:rPr>
              <a:t> </a:t>
            </a:r>
            <a:r>
              <a:rPr lang="en-US" sz="2200" dirty="0" smtClean="0">
                <a:latin typeface="Calibri" charset="0"/>
                <a:cs typeface="Calibri" charset="0"/>
                <a:sym typeface="Calibri" charset="0"/>
              </a:rPr>
              <a:t>Comparative genomics</a:t>
            </a:r>
            <a:endParaRPr lang="en-US" sz="2200" dirty="0">
              <a:latin typeface="Calibri" charset="0"/>
              <a:cs typeface="Calibri" charset="0"/>
              <a:sym typeface="Calibri" charset="0"/>
            </a:endParaRPr>
          </a:p>
          <a:p>
            <a:pPr eaLnBrk="1" hangingPunct="1">
              <a:spcBef>
                <a:spcPct val="0"/>
              </a:spcBef>
              <a:buSzTx/>
              <a:buFontTx/>
              <a:buChar char="•"/>
            </a:pPr>
            <a:r>
              <a:rPr lang="en-US" sz="2200" dirty="0">
                <a:latin typeface="Calibri" charset="0"/>
                <a:cs typeface="Calibri" charset="0"/>
                <a:sym typeface="Calibri" charset="0"/>
              </a:rPr>
              <a:t>Neanderthals contributed to our immune systems</a:t>
            </a:r>
          </a:p>
          <a:p>
            <a:pPr eaLnBrk="1" hangingPunct="1">
              <a:spcBef>
                <a:spcPct val="0"/>
              </a:spcBef>
              <a:buSzTx/>
              <a:buFontTx/>
              <a:buChar char="•"/>
            </a:pPr>
            <a:r>
              <a:rPr lang="en-US" sz="2200" dirty="0">
                <a:latin typeface="Calibri" charset="0"/>
                <a:cs typeface="Calibri" charset="0"/>
                <a:sym typeface="Calibri" charset="0"/>
              </a:rPr>
              <a:t>A lesson in the value of evolution (presumably, the bad bits of the </a:t>
            </a:r>
            <a:r>
              <a:rPr lang="en-US" sz="2200" i="1" dirty="0">
                <a:latin typeface="Calibri" charset="0"/>
                <a:cs typeface="Calibri" charset="0"/>
                <a:sym typeface="Calibri" charset="0"/>
              </a:rPr>
              <a:t>Homo erectus</a:t>
            </a:r>
            <a:r>
              <a:rPr lang="en-US" sz="2200" dirty="0">
                <a:latin typeface="Calibri" charset="0"/>
                <a:cs typeface="Calibri" charset="0"/>
                <a:sym typeface="Calibri" charset="0"/>
              </a:rPr>
              <a:t> genome were weeded out with the</a:t>
            </a:r>
            <a:r>
              <a:rPr lang="en-US" sz="2200" i="1" dirty="0">
                <a:latin typeface="Calibri" charset="0"/>
                <a:cs typeface="Calibri" charset="0"/>
                <a:sym typeface="Calibri" charset="0"/>
              </a:rPr>
              <a:t> H. </a:t>
            </a:r>
            <a:r>
              <a:rPr lang="en-US" sz="2200" i="1" dirty="0" err="1">
                <a:latin typeface="Calibri" charset="0"/>
                <a:cs typeface="Calibri" charset="0"/>
                <a:sym typeface="Calibri" charset="0"/>
              </a:rPr>
              <a:t>Neanderthalinsis</a:t>
            </a:r>
            <a:r>
              <a:rPr lang="en-US" sz="2200" dirty="0">
                <a:latin typeface="Calibri" charset="0"/>
                <a:cs typeface="Calibri" charset="0"/>
                <a:sym typeface="Calibri" charset="0"/>
              </a:rPr>
              <a:t>)? </a:t>
            </a:r>
            <a:endParaRPr lang="en-US" sz="2200" i="1" dirty="0">
              <a:latin typeface="Calibri" charset="0"/>
              <a:cs typeface="Calibri" charset="0"/>
              <a:sym typeface="Calibri" charset="0"/>
            </a:endParaRPr>
          </a:p>
        </p:txBody>
      </p:sp>
      <p:pic>
        <p:nvPicPr>
          <p:cNvPr id="45059" name="Shape 128"/>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863" y="4046006"/>
            <a:ext cx="5381625" cy="2886075"/>
          </a:xfrm>
          <a:prstGeom prst="rect">
            <a:avLst/>
          </a:pr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pic>
      <p:sp>
        <p:nvSpPr>
          <p:cNvPr id="45060" name="Slide Number Placeholder 1"/>
          <p:cNvSpPr>
            <a:spLocks noGrp="1"/>
          </p:cNvSpPr>
          <p:nvPr>
            <p:ph type="sldNum" sz="quarter" idx="10"/>
          </p:nvPr>
        </p:nvSpPr>
        <p:spPr>
          <a:noFill/>
        </p:spPr>
        <p:txBody>
          <a:bodyPr/>
          <a:lstStyle/>
          <a:p>
            <a:fld id="{007B9D2C-B08D-EC4A-8282-D1CB04FFE40A}" type="slidenum">
              <a:rPr lang="en-US"/>
              <a:pPr/>
              <a:t>31</a:t>
            </a:fld>
            <a:endParaRPr lang="en-US"/>
          </a:p>
        </p:txBody>
      </p:sp>
      <p:sp>
        <p:nvSpPr>
          <p:cNvPr id="6"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extLst>
      <p:ext uri="{BB962C8B-B14F-4D97-AF65-F5344CB8AC3E}">
        <p14:creationId xmlns:p14="http://schemas.microsoft.com/office/powerpoint/2010/main" val="215226961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hape 372"/>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dirty="0" smtClean="0">
                <a:solidFill>
                  <a:srgbClr val="3E3D2D"/>
                </a:solidFill>
                <a:latin typeface="Cambria" charset="0"/>
                <a:ea typeface="ＭＳ Ｐゴシック" charset="0"/>
                <a:cs typeface="Cambria" charset="0"/>
                <a:sym typeface="Cambria" charset="0"/>
              </a:rPr>
              <a:t>Things to think about - methodology</a:t>
            </a:r>
            <a:r>
              <a:rPr lang="en-US" dirty="0">
                <a:solidFill>
                  <a:srgbClr val="3E3D2D"/>
                </a:solidFill>
                <a:latin typeface="Cambria" charset="0"/>
                <a:ea typeface="ＭＳ Ｐゴシック" charset="0"/>
                <a:cs typeface="Cambria" charset="0"/>
                <a:sym typeface="Cambria" charset="0"/>
              </a:rPr>
              <a:t>	</a:t>
            </a:r>
          </a:p>
        </p:txBody>
      </p:sp>
      <p:sp>
        <p:nvSpPr>
          <p:cNvPr id="373" name="Shape 373"/>
          <p:cNvSpPr txBox="1">
            <a:spLocks noGrp="1"/>
          </p:cNvSpPr>
          <p:nvPr>
            <p:ph type="body" idx="1"/>
          </p:nvPr>
        </p:nvSpPr>
        <p:spPr>
          <a:xfrm>
            <a:off x="457200" y="1600200"/>
            <a:ext cx="7620000" cy="4800600"/>
          </a:xfrm>
        </p:spPr>
        <p:txBody>
          <a:bodyPr>
            <a:noAutofit/>
          </a:bodyPr>
          <a:lstStyle/>
          <a:p>
            <a:pPr marL="457200" indent="-228600" eaLnBrk="1" fontAlgn="auto" hangingPunct="1">
              <a:spcBef>
                <a:spcPts val="0"/>
              </a:spcBef>
              <a:spcAft>
                <a:spcPts val="0"/>
              </a:spcAft>
              <a:defRPr/>
            </a:pPr>
            <a:r>
              <a:rPr lang="en-US" dirty="0"/>
              <a:t>Why use multiple reference genomes of modern humans, instead of the one established reference genome</a:t>
            </a:r>
            <a:r>
              <a:rPr lang="en-US" dirty="0" smtClean="0"/>
              <a:t>?</a:t>
            </a:r>
            <a:endParaRPr lang="en-US" dirty="0"/>
          </a:p>
          <a:p>
            <a:pPr marL="457200" indent="-228600" eaLnBrk="1" fontAlgn="auto" hangingPunct="1">
              <a:spcBef>
                <a:spcPts val="0"/>
              </a:spcBef>
              <a:spcAft>
                <a:spcPts val="0"/>
              </a:spcAft>
              <a:defRPr/>
            </a:pPr>
            <a:r>
              <a:rPr lang="en-US" dirty="0" smtClean="0"/>
              <a:t>The original Neanderthal genome was aligned partially to the reference human genome, the reference chimpanzee genome, and an inferred common ancestral sequence of humans and chimps. Why would a de novo assembly be restrictive?</a:t>
            </a:r>
            <a:endParaRPr lang="en-US" dirty="0"/>
          </a:p>
          <a:p>
            <a:pPr marL="457200" indent="-228600" eaLnBrk="1" fontAlgn="auto" hangingPunct="1">
              <a:spcBef>
                <a:spcPts val="0"/>
              </a:spcBef>
              <a:spcAft>
                <a:spcPts val="0"/>
              </a:spcAft>
              <a:defRPr/>
            </a:pPr>
            <a:r>
              <a:rPr lang="en-US" dirty="0">
                <a:solidFill>
                  <a:schemeClr val="accent1">
                    <a:lumMod val="75000"/>
                  </a:schemeClr>
                </a:solidFill>
              </a:rPr>
              <a:t>Analysis was restricted to certain regions of the genome</a:t>
            </a:r>
          </a:p>
          <a:p>
            <a:pPr marL="914400" lvl="1" indent="-228600" eaLnBrk="1" fontAlgn="auto" hangingPunct="1">
              <a:spcBef>
                <a:spcPts val="0"/>
              </a:spcBef>
              <a:spcAft>
                <a:spcPts val="0"/>
              </a:spcAft>
              <a:defRPr/>
            </a:pPr>
            <a:r>
              <a:rPr lang="en-US" dirty="0">
                <a:solidFill>
                  <a:schemeClr val="accent1">
                    <a:lumMod val="75000"/>
                  </a:schemeClr>
                </a:solidFill>
              </a:rPr>
              <a:t>non-repetitive (so no tandem repeats)</a:t>
            </a:r>
          </a:p>
          <a:p>
            <a:pPr marL="914400" lvl="1" indent="-228600" eaLnBrk="1" fontAlgn="auto" hangingPunct="1">
              <a:spcBef>
                <a:spcPts val="0"/>
              </a:spcBef>
              <a:spcAft>
                <a:spcPts val="0"/>
              </a:spcAft>
              <a:defRPr/>
            </a:pPr>
            <a:r>
              <a:rPr lang="en-US" dirty="0" smtClean="0">
                <a:solidFill>
                  <a:schemeClr val="accent1">
                    <a:lumMod val="75000"/>
                  </a:schemeClr>
                </a:solidFill>
              </a:rPr>
              <a:t>Would inclusion of tandem repeats be expected to change anything in the results?</a:t>
            </a:r>
            <a:endParaRPr lang="en-US" dirty="0">
              <a:solidFill>
                <a:schemeClr val="accent1">
                  <a:lumMod val="75000"/>
                </a:schemeClr>
              </a:solidFill>
            </a:endParaRPr>
          </a:p>
          <a:p>
            <a:pPr marL="457200" indent="-228600" eaLnBrk="1" fontAlgn="auto" hangingPunct="1">
              <a:spcBef>
                <a:spcPts val="0"/>
              </a:spcBef>
              <a:spcAft>
                <a:spcPts val="0"/>
              </a:spcAft>
              <a:defRPr/>
            </a:pPr>
            <a:r>
              <a:rPr lang="en-US" dirty="0"/>
              <a:t>(</a:t>
            </a:r>
            <a:r>
              <a:rPr lang="en-US" dirty="0" err="1"/>
              <a:t>Im</a:t>
            </a:r>
            <a:r>
              <a:rPr lang="en-US" dirty="0"/>
              <a:t>)morally speaking, incest is not a good </a:t>
            </a:r>
            <a:r>
              <a:rPr lang="en-US" dirty="0" smtClean="0"/>
              <a:t>thing</a:t>
            </a:r>
            <a:endParaRPr lang="en-US" dirty="0"/>
          </a:p>
          <a:p>
            <a:pPr marL="914400" lvl="1" indent="-228600" eaLnBrk="1" fontAlgn="auto" hangingPunct="1">
              <a:spcBef>
                <a:spcPts val="0"/>
              </a:spcBef>
              <a:spcAft>
                <a:spcPts val="0"/>
              </a:spcAft>
              <a:defRPr/>
            </a:pPr>
            <a:r>
              <a:rPr lang="en-US" dirty="0"/>
              <a:t>Did the long homozygous stretches </a:t>
            </a:r>
            <a:r>
              <a:rPr lang="en-US" dirty="0" smtClean="0"/>
              <a:t>kill </a:t>
            </a:r>
            <a:r>
              <a:rPr lang="en-US" dirty="0"/>
              <a:t>off the Neanderthals? </a:t>
            </a:r>
            <a:r>
              <a:rPr lang="en-US" dirty="0" smtClean="0"/>
              <a:t>Can </a:t>
            </a:r>
            <a:r>
              <a:rPr lang="en-US" dirty="0"/>
              <a:t>we test out this </a:t>
            </a:r>
            <a:r>
              <a:rPr lang="en-US" dirty="0" smtClean="0"/>
              <a:t>hypothesis in any way?</a:t>
            </a:r>
          </a:p>
          <a:p>
            <a:pPr marL="914400" lvl="1" indent="-228600" eaLnBrk="1" fontAlgn="auto" hangingPunct="1">
              <a:spcBef>
                <a:spcPts val="0"/>
              </a:spcBef>
              <a:spcAft>
                <a:spcPts val="0"/>
              </a:spcAft>
              <a:defRPr/>
            </a:pPr>
            <a:r>
              <a:rPr lang="en-US" dirty="0" smtClean="0"/>
              <a:t>Does this further our understanding of modern humans?</a:t>
            </a:r>
            <a:endParaRPr lang="en-US" dirty="0"/>
          </a:p>
          <a:p>
            <a:pPr marL="457200" indent="-368300" eaLnBrk="1" fontAlgn="auto" hangingPunct="1">
              <a:spcAft>
                <a:spcPts val="0"/>
              </a:spcAft>
              <a:defRPr/>
            </a:pPr>
            <a:endParaRPr dirty="0"/>
          </a:p>
        </p:txBody>
      </p:sp>
      <p:sp>
        <p:nvSpPr>
          <p:cNvPr id="44035" name="Slide Number Placeholder 1"/>
          <p:cNvSpPr>
            <a:spLocks noGrp="1"/>
          </p:cNvSpPr>
          <p:nvPr>
            <p:ph type="sldNum" sz="quarter" idx="10"/>
          </p:nvPr>
        </p:nvSpPr>
        <p:spPr>
          <a:noFill/>
        </p:spPr>
        <p:txBody>
          <a:bodyPr/>
          <a:lstStyle/>
          <a:p>
            <a:fld id="{1F16AFD3-2694-644A-9521-2AFD5FB5DD56}" type="slidenum">
              <a:rPr lang="en-US"/>
              <a:pPr/>
              <a:t>32</a:t>
            </a:fld>
            <a:endParaRPr lang="en-US"/>
          </a:p>
        </p:txBody>
      </p:sp>
      <p:sp>
        <p:nvSpPr>
          <p:cNvPr id="5"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hape 169"/>
          <p:cNvSpPr txBox="1">
            <a:spLocks noGrp="1"/>
          </p:cNvSpPr>
          <p:nvPr>
            <p:ph type="title"/>
          </p:nvPr>
        </p:nvSpPr>
        <p:spPr>
          <a:xfrm>
            <a:off x="457200" y="274638"/>
            <a:ext cx="7620000" cy="1143000"/>
          </a:xfrm>
        </p:spPr>
        <p:txBody>
          <a:bodyPr tIns="45700" bIns="45700"/>
          <a:lstStyle/>
          <a:p>
            <a:pPr eaLnBrk="1" hangingPunct="1">
              <a:spcBef>
                <a:spcPct val="0"/>
              </a:spcBef>
              <a:buClr>
                <a:srgbClr val="3E3D2D"/>
              </a:buClr>
              <a:buSzPct val="25000"/>
              <a:buFont typeface="Cambria" charset="0"/>
              <a:buNone/>
            </a:pPr>
            <a:r>
              <a:rPr lang="en-US">
                <a:solidFill>
                  <a:srgbClr val="3E3D2D"/>
                </a:solidFill>
                <a:latin typeface="Cambria" charset="0"/>
                <a:ea typeface="ＭＳ Ｐゴシック" charset="0"/>
                <a:cs typeface="Cambria" charset="0"/>
                <a:sym typeface="Cambria" charset="0"/>
              </a:rPr>
              <a:t>Neanderthal Fossils and Genomics</a:t>
            </a:r>
          </a:p>
        </p:txBody>
      </p:sp>
      <p:graphicFrame>
        <p:nvGraphicFramePr>
          <p:cNvPr id="8" name="Shape 221"/>
          <p:cNvGraphicFramePr/>
          <p:nvPr>
            <p:extLst>
              <p:ext uri="{D42A27DB-BD31-4B8C-83A1-F6EECF244321}">
                <p14:modId xmlns:p14="http://schemas.microsoft.com/office/powerpoint/2010/main" val="4020690044"/>
              </p:ext>
            </p:extLst>
          </p:nvPr>
        </p:nvGraphicFramePr>
        <p:xfrm>
          <a:off x="457200" y="4856163"/>
          <a:ext cx="7239000" cy="1585912"/>
        </p:xfrm>
        <a:graphic>
          <a:graphicData uri="http://schemas.openxmlformats.org/drawingml/2006/table">
            <a:tbl>
              <a:tblPr>
                <a:noFill/>
                <a:tableStyleId>{B3B6A0FC-1D7D-4BFA-8165-5470051ABA8B}</a:tableStyleId>
              </a:tblPr>
              <a:tblGrid>
                <a:gridCol w="2413000"/>
                <a:gridCol w="1995118"/>
                <a:gridCol w="2830882"/>
              </a:tblGrid>
              <a:tr h="396478">
                <a:tc>
                  <a:txBody>
                    <a:bodyPr/>
                    <a:lstStyle/>
                    <a:p>
                      <a:pPr lvl="0" rtl="0">
                        <a:spcBef>
                          <a:spcPts val="0"/>
                        </a:spcBef>
                        <a:buNone/>
                      </a:pPr>
                      <a:r>
                        <a:rPr lang="en-US" sz="1400" b="1" dirty="0" smtClean="0"/>
                        <a:t>Location </a:t>
                      </a:r>
                      <a:endParaRPr lang="en-US" sz="1400" b="1" dirty="0"/>
                    </a:p>
                  </a:txBody>
                  <a:tcPr marL="91425" marR="91425" marT="91487" marB="91487"/>
                </a:tc>
                <a:tc>
                  <a:txBody>
                    <a:bodyPr/>
                    <a:lstStyle/>
                    <a:p>
                      <a:pPr lvl="0" rtl="0">
                        <a:spcBef>
                          <a:spcPts val="0"/>
                        </a:spcBef>
                        <a:buNone/>
                      </a:pPr>
                      <a:r>
                        <a:rPr lang="en-US" sz="1400" b="1" dirty="0" smtClean="0"/>
                        <a:t>Age of sample(s)</a:t>
                      </a:r>
                      <a:endParaRPr lang="en-US" sz="1400" b="1" dirty="0"/>
                    </a:p>
                  </a:txBody>
                  <a:tcPr marL="91425" marR="91425" marT="91487" marB="91487"/>
                </a:tc>
                <a:tc>
                  <a:txBody>
                    <a:bodyPr/>
                    <a:lstStyle/>
                    <a:p>
                      <a:pPr lvl="0">
                        <a:spcBef>
                          <a:spcPts val="0"/>
                        </a:spcBef>
                        <a:buNone/>
                      </a:pPr>
                      <a:r>
                        <a:rPr lang="en-US" sz="1400" b="1" dirty="0" smtClean="0"/>
                        <a:t>Year of Discovery </a:t>
                      </a:r>
                      <a:endParaRPr lang="en-US" sz="1400" b="1" dirty="0"/>
                    </a:p>
                  </a:txBody>
                  <a:tcPr marL="91425" marR="91425" marT="91487" marB="91487"/>
                </a:tc>
              </a:tr>
              <a:tr h="396478">
                <a:tc>
                  <a:txBody>
                    <a:bodyPr/>
                    <a:lstStyle/>
                    <a:p>
                      <a:pPr lvl="0">
                        <a:spcBef>
                          <a:spcPts val="0"/>
                        </a:spcBef>
                        <a:buNone/>
                      </a:pPr>
                      <a:r>
                        <a:rPr lang="en-US" sz="1400" dirty="0" err="1" smtClean="0"/>
                        <a:t>Vindija</a:t>
                      </a:r>
                      <a:r>
                        <a:rPr lang="en-US" sz="1400" dirty="0" smtClean="0"/>
                        <a:t> (Croatia)</a:t>
                      </a:r>
                      <a:endParaRPr lang="en-US" sz="1400" dirty="0"/>
                    </a:p>
                  </a:txBody>
                  <a:tcPr marL="91425" marR="91425" marT="91487" marB="91487"/>
                </a:tc>
                <a:tc>
                  <a:txBody>
                    <a:bodyPr/>
                    <a:lstStyle/>
                    <a:p>
                      <a:pPr lvl="0">
                        <a:spcBef>
                          <a:spcPts val="0"/>
                        </a:spcBef>
                        <a:buNone/>
                      </a:pPr>
                      <a:r>
                        <a:rPr lang="en-CA" sz="1400" dirty="0" smtClean="0"/>
                        <a:t>38-44,000 years old</a:t>
                      </a:r>
                      <a:endParaRPr sz="1400" dirty="0"/>
                    </a:p>
                  </a:txBody>
                  <a:tcPr marL="91425" marR="91425" marT="91487" marB="91487"/>
                </a:tc>
                <a:tc>
                  <a:txBody>
                    <a:bodyPr/>
                    <a:lstStyle/>
                    <a:p>
                      <a:pPr lvl="0">
                        <a:spcBef>
                          <a:spcPts val="0"/>
                        </a:spcBef>
                        <a:buNone/>
                      </a:pPr>
                      <a:r>
                        <a:rPr lang="en-CA" sz="1400" dirty="0" smtClean="0"/>
                        <a:t>2008 (draft genome, </a:t>
                      </a:r>
                      <a:r>
                        <a:rPr lang="en-CA" sz="1400" dirty="0" err="1" smtClean="0"/>
                        <a:t>mtDNA</a:t>
                      </a:r>
                      <a:r>
                        <a:rPr lang="en-CA" sz="1400" dirty="0" smtClean="0"/>
                        <a:t>)</a:t>
                      </a:r>
                      <a:endParaRPr sz="1400" dirty="0"/>
                    </a:p>
                  </a:txBody>
                  <a:tcPr marL="91425" marR="91425" marT="91487" marB="91487"/>
                </a:tc>
              </a:tr>
              <a:tr h="396478">
                <a:tc>
                  <a:txBody>
                    <a:bodyPr/>
                    <a:lstStyle/>
                    <a:p>
                      <a:pPr lvl="0">
                        <a:spcBef>
                          <a:spcPts val="0"/>
                        </a:spcBef>
                        <a:buNone/>
                      </a:pPr>
                      <a:r>
                        <a:rPr lang="en-US" sz="1400" b="1" dirty="0" err="1" smtClean="0"/>
                        <a:t>Mezmaiskaya</a:t>
                      </a:r>
                      <a:r>
                        <a:rPr lang="en-US" sz="1400" b="1" dirty="0" smtClean="0"/>
                        <a:t> (Caucasus)</a:t>
                      </a:r>
                      <a:endParaRPr lang="en-US" sz="1400" b="1" dirty="0"/>
                    </a:p>
                  </a:txBody>
                  <a:tcPr marL="91425" marR="91425" marT="91487" marB="91487"/>
                </a:tc>
                <a:tc>
                  <a:txBody>
                    <a:bodyPr/>
                    <a:lstStyle/>
                    <a:p>
                      <a:pPr lvl="0">
                        <a:spcBef>
                          <a:spcPts val="0"/>
                        </a:spcBef>
                        <a:buNone/>
                      </a:pPr>
                      <a:r>
                        <a:rPr lang="en-US" sz="1400" b="1" dirty="0" smtClean="0"/>
                        <a:t>29,000 years old</a:t>
                      </a:r>
                      <a:endParaRPr lang="en-US" sz="1400" b="1" dirty="0"/>
                    </a:p>
                  </a:txBody>
                  <a:tcPr marL="91425" marR="91425" marT="91487" marB="91487"/>
                </a:tc>
                <a:tc>
                  <a:txBody>
                    <a:bodyPr/>
                    <a:lstStyle/>
                    <a:p>
                      <a:pPr lvl="0">
                        <a:spcBef>
                          <a:spcPts val="0"/>
                        </a:spcBef>
                        <a:buNone/>
                      </a:pPr>
                      <a:r>
                        <a:rPr lang="en-US" sz="1400" b="1" dirty="0" smtClean="0"/>
                        <a:t>2000 (infant</a:t>
                      </a:r>
                      <a:r>
                        <a:rPr lang="en-US" sz="1400" b="1" baseline="0" dirty="0" smtClean="0"/>
                        <a:t> sample, </a:t>
                      </a:r>
                      <a:r>
                        <a:rPr lang="en-US" sz="1400" b="1" dirty="0" err="1" smtClean="0"/>
                        <a:t>mtDNA</a:t>
                      </a:r>
                      <a:r>
                        <a:rPr lang="en-US" sz="1400" b="1" dirty="0" smtClean="0"/>
                        <a:t>)</a:t>
                      </a:r>
                      <a:endParaRPr lang="en-US" sz="1400" b="1" dirty="0"/>
                    </a:p>
                  </a:txBody>
                  <a:tcPr marL="91425" marR="91425" marT="91487" marB="91487"/>
                </a:tc>
              </a:tr>
              <a:tr h="396478">
                <a:tc>
                  <a:txBody>
                    <a:bodyPr/>
                    <a:lstStyle/>
                    <a:p>
                      <a:pPr lvl="0">
                        <a:spcBef>
                          <a:spcPts val="0"/>
                        </a:spcBef>
                        <a:buNone/>
                      </a:pPr>
                      <a:r>
                        <a:rPr lang="en-US" sz="1400" b="1" dirty="0" err="1" smtClean="0"/>
                        <a:t>Denisova</a:t>
                      </a:r>
                      <a:r>
                        <a:rPr lang="en-US" sz="1400" b="1" dirty="0" smtClean="0"/>
                        <a:t> (Siberia)</a:t>
                      </a:r>
                      <a:endParaRPr lang="en-US" sz="1400" b="1" dirty="0"/>
                    </a:p>
                  </a:txBody>
                  <a:tcPr marL="91425" marR="91425" marT="91487" marB="91487"/>
                </a:tc>
                <a:tc>
                  <a:txBody>
                    <a:bodyPr/>
                    <a:lstStyle/>
                    <a:p>
                      <a:pPr lvl="0">
                        <a:spcBef>
                          <a:spcPts val="0"/>
                        </a:spcBef>
                        <a:buNone/>
                      </a:pPr>
                      <a:r>
                        <a:rPr lang="en-US" sz="1400" b="1" dirty="0" smtClean="0"/>
                        <a:t>48-52,000</a:t>
                      </a:r>
                      <a:r>
                        <a:rPr lang="en-US" sz="1400" b="1" baseline="0" dirty="0" smtClean="0"/>
                        <a:t> years old</a:t>
                      </a:r>
                      <a:endParaRPr lang="en-US" sz="1400" b="1" dirty="0"/>
                    </a:p>
                  </a:txBody>
                  <a:tcPr marL="91425" marR="91425" marT="91487" marB="91487"/>
                </a:tc>
                <a:tc>
                  <a:txBody>
                    <a:bodyPr/>
                    <a:lstStyle/>
                    <a:p>
                      <a:pPr lvl="0">
                        <a:spcBef>
                          <a:spcPts val="0"/>
                        </a:spcBef>
                        <a:buNone/>
                      </a:pPr>
                      <a:r>
                        <a:rPr lang="en-US" sz="1400" b="1" dirty="0" smtClean="0"/>
                        <a:t>2010</a:t>
                      </a:r>
                      <a:r>
                        <a:rPr lang="en-US" sz="1400" b="1" baseline="0" dirty="0" smtClean="0"/>
                        <a:t> (genome, </a:t>
                      </a:r>
                      <a:r>
                        <a:rPr lang="en-US" sz="1400" b="1" baseline="0" dirty="0" err="1" smtClean="0"/>
                        <a:t>mtDNA</a:t>
                      </a:r>
                      <a:r>
                        <a:rPr lang="en-US" sz="1400" b="1" baseline="0" dirty="0" smtClean="0"/>
                        <a:t>)</a:t>
                      </a:r>
                      <a:endParaRPr lang="en-US" sz="1400" b="1" dirty="0"/>
                    </a:p>
                  </a:txBody>
                  <a:tcPr marL="91425" marR="91425" marT="91487" marB="91487"/>
                </a:tc>
              </a:tr>
            </a:tbl>
          </a:graphicData>
        </a:graphic>
      </p:graphicFrame>
      <p:sp>
        <p:nvSpPr>
          <p:cNvPr id="17433" name="Slide Number Placeholder 2"/>
          <p:cNvSpPr>
            <a:spLocks noGrp="1"/>
          </p:cNvSpPr>
          <p:nvPr>
            <p:ph type="sldNum" sz="quarter" idx="10"/>
          </p:nvPr>
        </p:nvSpPr>
        <p:spPr>
          <a:noFill/>
        </p:spPr>
        <p:txBody>
          <a:bodyPr/>
          <a:lstStyle/>
          <a:p>
            <a:fld id="{F1E19396-28FE-9B4F-9356-0344E79E3CC0}" type="slidenum">
              <a:rPr lang="en-US"/>
              <a:pPr/>
              <a:t>33</a:t>
            </a:fld>
            <a:endParaRPr lang="en-US"/>
          </a:p>
        </p:txBody>
      </p:sp>
      <p:sp>
        <p:nvSpPr>
          <p:cNvPr id="6"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pic>
        <p:nvPicPr>
          <p:cNvPr id="7" name="Picture 1"/>
          <p:cNvPicPr>
            <a:picLocks noChangeAspect="1"/>
          </p:cNvPicPr>
          <p:nvPr/>
        </p:nvPicPr>
        <p:blipFill>
          <a:blip r:embed="rId3">
            <a:extLst>
              <a:ext uri="{28A0092B-C50C-407E-A947-70E740481C1C}">
                <a14:useLocalDpi xmlns:a14="http://schemas.microsoft.com/office/drawing/2010/main" val="0"/>
              </a:ext>
            </a:extLst>
          </a:blip>
          <a:srcRect r="53984"/>
          <a:stretch>
            <a:fillRect/>
          </a:stretch>
        </p:blipFill>
        <p:spPr bwMode="auto">
          <a:xfrm>
            <a:off x="2928795" y="1739544"/>
            <a:ext cx="2284413"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55"/>
          <p:cNvSpPr>
            <a:spLocks noChangeArrowheads="1"/>
          </p:cNvSpPr>
          <p:nvPr/>
        </p:nvSpPr>
        <p:spPr bwMode="auto">
          <a:xfrm>
            <a:off x="1101583" y="4150956"/>
            <a:ext cx="56388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marL="161925" algn="ctr">
              <a:lnSpc>
                <a:spcPct val="115000"/>
              </a:lnSpc>
              <a:buClr>
                <a:srgbClr val="333333"/>
              </a:buClr>
              <a:buSzPct val="95000"/>
            </a:pPr>
            <a:r>
              <a:rPr lang="en-US" sz="1200" b="1" dirty="0">
                <a:solidFill>
                  <a:srgbClr val="333333"/>
                </a:solidFill>
                <a:latin typeface="Calibri" charset="0"/>
                <a:cs typeface="Calibri" charset="0"/>
              </a:rPr>
              <a:t>Figure 2 | Phylogenetic relationships of the Altai Neanderthal.</a:t>
            </a:r>
          </a:p>
          <a:p>
            <a:pPr marL="161925" algn="ctr">
              <a:lnSpc>
                <a:spcPct val="115000"/>
              </a:lnSpc>
              <a:buClr>
                <a:srgbClr val="333333"/>
              </a:buClr>
              <a:buSzPct val="95000"/>
            </a:pPr>
            <a:r>
              <a:rPr lang="en-US" sz="1200" dirty="0" smtClean="0">
                <a:solidFill>
                  <a:srgbClr val="333333"/>
                </a:solidFill>
                <a:latin typeface="Calibri" charset="0"/>
                <a:cs typeface="Calibri" charset="0"/>
              </a:rPr>
              <a:t>Bayesian clustering tree based on mitochondrial DNA</a:t>
            </a:r>
            <a:endParaRPr lang="en-US" sz="1200" dirty="0">
              <a:solidFill>
                <a:srgbClr val="333333"/>
              </a:solidFill>
              <a:latin typeface="Calibri" charset="0"/>
              <a:cs typeface="Calibri" charset="0"/>
            </a:endParaRPr>
          </a:p>
        </p:txBody>
      </p:sp>
      <p:sp>
        <p:nvSpPr>
          <p:cNvPr id="10" name="Rectangle 9"/>
          <p:cNvSpPr/>
          <p:nvPr/>
        </p:nvSpPr>
        <p:spPr>
          <a:xfrm>
            <a:off x="3962634" y="1739544"/>
            <a:ext cx="1250574" cy="1308456"/>
          </a:xfrm>
          <a:prstGeom prst="rect">
            <a:avLst/>
          </a:prstGeom>
          <a:gradFill flip="none" rotWithShape="1">
            <a:gsLst>
              <a:gs pos="0">
                <a:schemeClr val="accent1">
                  <a:tint val="100000"/>
                  <a:shade val="100000"/>
                  <a:satMod val="130000"/>
                  <a:alpha val="16000"/>
                </a:schemeClr>
              </a:gs>
              <a:gs pos="100000">
                <a:schemeClr val="accent1">
                  <a:tint val="50000"/>
                  <a:shade val="100000"/>
                  <a:satMod val="350000"/>
                  <a:alpha val="16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962634" y="3045462"/>
            <a:ext cx="1250574" cy="905383"/>
          </a:xfrm>
          <a:prstGeom prst="rect">
            <a:avLst/>
          </a:prstGeom>
          <a:gradFill flip="none" rotWithShape="1">
            <a:gsLst>
              <a:gs pos="0">
                <a:schemeClr val="accent3">
                  <a:tint val="100000"/>
                  <a:shade val="100000"/>
                  <a:satMod val="130000"/>
                  <a:alpha val="28000"/>
                </a:schemeClr>
              </a:gs>
              <a:gs pos="100000">
                <a:schemeClr val="accent3">
                  <a:tint val="50000"/>
                  <a:shade val="100000"/>
                  <a:satMod val="350000"/>
                  <a:alpha val="28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2" name="TextBox 11"/>
          <p:cNvSpPr txBox="1"/>
          <p:nvPr/>
        </p:nvSpPr>
        <p:spPr>
          <a:xfrm>
            <a:off x="5349481" y="3358550"/>
            <a:ext cx="1591151" cy="307777"/>
          </a:xfrm>
          <a:prstGeom prst="rect">
            <a:avLst/>
          </a:prstGeom>
          <a:noFill/>
        </p:spPr>
        <p:txBody>
          <a:bodyPr wrap="none" rtlCol="0">
            <a:spAutoFit/>
          </a:bodyPr>
          <a:lstStyle/>
          <a:p>
            <a:r>
              <a:rPr lang="en-US" b="1" dirty="0" smtClean="0">
                <a:solidFill>
                  <a:schemeClr val="accent3">
                    <a:lumMod val="75000"/>
                  </a:schemeClr>
                </a:solidFill>
              </a:rPr>
              <a:t>Modern Humans</a:t>
            </a:r>
            <a:endParaRPr lang="en-US" b="1" dirty="0">
              <a:solidFill>
                <a:schemeClr val="accent3">
                  <a:lumMod val="75000"/>
                </a:schemeClr>
              </a:solidFill>
            </a:endParaRPr>
          </a:p>
        </p:txBody>
      </p:sp>
      <p:sp>
        <p:nvSpPr>
          <p:cNvPr id="13" name="TextBox 12"/>
          <p:cNvSpPr txBox="1"/>
          <p:nvPr/>
        </p:nvSpPr>
        <p:spPr>
          <a:xfrm>
            <a:off x="5349481" y="2174027"/>
            <a:ext cx="1322109" cy="307777"/>
          </a:xfrm>
          <a:prstGeom prst="rect">
            <a:avLst/>
          </a:prstGeom>
          <a:noFill/>
        </p:spPr>
        <p:txBody>
          <a:bodyPr wrap="none" rtlCol="0">
            <a:spAutoFit/>
          </a:bodyPr>
          <a:lstStyle/>
          <a:p>
            <a:r>
              <a:rPr lang="en-US" b="1" dirty="0" smtClean="0">
                <a:solidFill>
                  <a:schemeClr val="accent1">
                    <a:lumMod val="75000"/>
                  </a:schemeClr>
                </a:solidFill>
              </a:rPr>
              <a:t>Neanderthals</a:t>
            </a:r>
            <a:endParaRPr lang="en-US" b="1" dirty="0">
              <a:solidFill>
                <a:schemeClr val="accent1">
                  <a:lumMod val="75000"/>
                </a:schemeClr>
              </a:solidFill>
            </a:endParaRPr>
          </a:p>
        </p:txBody>
      </p:sp>
      <p:sp>
        <p:nvSpPr>
          <p:cNvPr id="14" name="5-Point Star 13"/>
          <p:cNvSpPr/>
          <p:nvPr/>
        </p:nvSpPr>
        <p:spPr>
          <a:xfrm>
            <a:off x="5065428" y="1567170"/>
            <a:ext cx="284053" cy="31102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916375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hape 396"/>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a:solidFill>
                  <a:srgbClr val="3E3D2D"/>
                </a:solidFill>
                <a:latin typeface="Cambria" charset="0"/>
                <a:ea typeface="ＭＳ Ｐゴシック" charset="0"/>
                <a:cs typeface="Cambria" charset="0"/>
                <a:sym typeface="Cambria" charset="0"/>
              </a:rPr>
              <a:t>Trivia </a:t>
            </a:r>
            <a:r>
              <a:rPr lang="en-US" sz="3300">
                <a:solidFill>
                  <a:srgbClr val="3E3D2D"/>
                </a:solidFill>
                <a:latin typeface="Cambria" charset="0"/>
                <a:ea typeface="ＭＳ Ｐゴシック" charset="0"/>
                <a:cs typeface="Cambria" charset="0"/>
                <a:sym typeface="Cambria" charset="0"/>
              </a:rPr>
              <a:t>(if you read the supplementary)</a:t>
            </a:r>
          </a:p>
        </p:txBody>
      </p:sp>
      <p:sp>
        <p:nvSpPr>
          <p:cNvPr id="397" name="Shape 397"/>
          <p:cNvSpPr txBox="1">
            <a:spLocks noGrp="1"/>
          </p:cNvSpPr>
          <p:nvPr>
            <p:ph type="body" idx="1"/>
          </p:nvPr>
        </p:nvSpPr>
        <p:spPr>
          <a:xfrm>
            <a:off x="457200" y="1600200"/>
            <a:ext cx="7620000" cy="4800600"/>
          </a:xfrm>
        </p:spPr>
        <p:txBody>
          <a:bodyPr>
            <a:noAutofit/>
          </a:bodyPr>
          <a:lstStyle/>
          <a:p>
            <a:pPr marL="228600" indent="0" algn="ctr" eaLnBrk="1" fontAlgn="auto" hangingPunct="1">
              <a:spcBef>
                <a:spcPts val="0"/>
              </a:spcBef>
              <a:spcAft>
                <a:spcPts val="0"/>
              </a:spcAft>
              <a:buFont typeface="Arial"/>
              <a:buNone/>
              <a:defRPr/>
            </a:pPr>
            <a:r>
              <a:rPr lang="en-US" b="1" dirty="0"/>
              <a:t>Is it Neanderthal or </a:t>
            </a:r>
            <a:r>
              <a:rPr lang="en-US" b="1" dirty="0" err="1"/>
              <a:t>Neandertal</a:t>
            </a:r>
            <a:r>
              <a:rPr lang="en-US" b="1" dirty="0" smtClean="0"/>
              <a:t>?</a:t>
            </a:r>
          </a:p>
          <a:p>
            <a:pPr marL="228600" indent="0" algn="ctr" eaLnBrk="1" fontAlgn="auto" hangingPunct="1">
              <a:spcBef>
                <a:spcPts val="0"/>
              </a:spcBef>
              <a:spcAft>
                <a:spcPts val="0"/>
              </a:spcAft>
              <a:buFont typeface="Arial"/>
              <a:buNone/>
              <a:defRPr/>
            </a:pPr>
            <a:endParaRPr lang="en-US" dirty="0" smtClean="0"/>
          </a:p>
          <a:p>
            <a:pPr marL="228600" indent="0" algn="ctr" eaLnBrk="1" fontAlgn="auto" hangingPunct="1">
              <a:spcBef>
                <a:spcPts val="0"/>
              </a:spcBef>
              <a:spcAft>
                <a:spcPts val="0"/>
              </a:spcAft>
              <a:buFont typeface="Arial"/>
              <a:buNone/>
              <a:defRPr/>
            </a:pPr>
            <a:r>
              <a:rPr lang="en-US" dirty="0" smtClean="0"/>
              <a:t>“</a:t>
            </a:r>
            <a:r>
              <a:rPr lang="en-US" dirty="0"/>
              <a:t>all the cool kids write it with a ‘T’” - John Hawks </a:t>
            </a:r>
            <a:endParaRPr lang="en-US" dirty="0" smtClean="0"/>
          </a:p>
          <a:p>
            <a:pPr marL="228600" indent="0" algn="ctr" eaLnBrk="1" fontAlgn="auto" hangingPunct="1">
              <a:spcBef>
                <a:spcPts val="0"/>
              </a:spcBef>
              <a:spcAft>
                <a:spcPts val="0"/>
              </a:spcAft>
              <a:buFont typeface="Arial"/>
              <a:buNone/>
              <a:defRPr/>
            </a:pPr>
            <a:r>
              <a:rPr lang="en-US" dirty="0" smtClean="0"/>
              <a:t>(</a:t>
            </a:r>
            <a:r>
              <a:rPr lang="en-US" dirty="0"/>
              <a:t>see </a:t>
            </a:r>
            <a:r>
              <a:rPr lang="en-US" u="sng" dirty="0">
                <a:solidFill>
                  <a:schemeClr val="hlink"/>
                </a:solidFill>
                <a:hlinkClick r:id="rId3"/>
              </a:rPr>
              <a:t>http://johnhawks.net/weblog/hawks.html</a:t>
            </a:r>
            <a:r>
              <a:rPr lang="en-US" dirty="0"/>
              <a:t>)</a:t>
            </a:r>
          </a:p>
          <a:p>
            <a:pPr marL="457200" indent="-228600" eaLnBrk="1" fontAlgn="auto" hangingPunct="1">
              <a:spcBef>
                <a:spcPts val="0"/>
              </a:spcBef>
              <a:spcAft>
                <a:spcPts val="0"/>
              </a:spcAft>
              <a:defRPr/>
            </a:pPr>
            <a:endParaRPr dirty="0"/>
          </a:p>
        </p:txBody>
      </p:sp>
      <p:sp>
        <p:nvSpPr>
          <p:cNvPr id="46083" name="Slide Number Placeholder 1"/>
          <p:cNvSpPr>
            <a:spLocks noGrp="1"/>
          </p:cNvSpPr>
          <p:nvPr>
            <p:ph type="sldNum" sz="quarter" idx="10"/>
          </p:nvPr>
        </p:nvSpPr>
        <p:spPr>
          <a:noFill/>
        </p:spPr>
        <p:txBody>
          <a:bodyPr/>
          <a:lstStyle/>
          <a:p>
            <a:fld id="{E5ED808E-0C33-D147-8232-33EB8B348959}" type="slidenum">
              <a:rPr lang="en-US"/>
              <a:pPr/>
              <a:t>34</a:t>
            </a:fld>
            <a:endParaRPr lang="en-US"/>
          </a:p>
        </p:txBody>
      </p:sp>
      <p:sp>
        <p:nvSpPr>
          <p:cNvPr id="5"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idx="10"/>
          </p:nvPr>
        </p:nvSpPr>
        <p:spPr/>
        <p:txBody>
          <a:bodyPr/>
          <a:lstStyle/>
          <a:p>
            <a:fld id="{07978176-A3C3-0D4E-89DC-B3188D67571B}" type="slidenum">
              <a:rPr lang="en-US" smtClean="0"/>
              <a:pPr/>
              <a:t>35</a:t>
            </a:fld>
            <a:endParaRPr lang="en-US"/>
          </a:p>
        </p:txBody>
      </p:sp>
    </p:spTree>
    <p:extLst>
      <p:ext uri="{BB962C8B-B14F-4D97-AF65-F5344CB8AC3E}">
        <p14:creationId xmlns:p14="http://schemas.microsoft.com/office/powerpoint/2010/main" val="15114885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hape 308"/>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sz="4200">
                <a:solidFill>
                  <a:srgbClr val="3E3D2D"/>
                </a:solidFill>
                <a:latin typeface="Cambria" charset="0"/>
                <a:ea typeface="ＭＳ Ｐゴシック" charset="0"/>
                <a:cs typeface="Cambria" charset="0"/>
                <a:sym typeface="Cambria" charset="0"/>
              </a:rPr>
              <a:t>Did the Denisovans and Neanderthals ever cross paths?</a:t>
            </a:r>
          </a:p>
        </p:txBody>
      </p:sp>
      <p:sp>
        <p:nvSpPr>
          <p:cNvPr id="37890" name="Shape 309"/>
          <p:cNvSpPr txBox="1">
            <a:spLocks noGrp="1"/>
          </p:cNvSpPr>
          <p:nvPr>
            <p:ph type="body" idx="1"/>
          </p:nvPr>
        </p:nvSpPr>
        <p:spPr>
          <a:xfrm>
            <a:off x="457200" y="1600200"/>
            <a:ext cx="7620000" cy="1290897"/>
          </a:xfrm>
        </p:spPr>
        <p:txBody>
          <a:bodyPr/>
          <a:lstStyle>
            <a:lvl1pPr marL="457200" indent="-228600">
              <a:defRPr sz="1400">
                <a:solidFill>
                  <a:srgbClr val="000000"/>
                </a:solidFill>
                <a:latin typeface="Arial" charset="0"/>
                <a:ea typeface="ＭＳ Ｐゴシック" charset="0"/>
                <a:cs typeface="Arial" charset="0"/>
                <a:sym typeface="Arial" charset="0"/>
              </a:defRPr>
            </a:lvl1pPr>
            <a:lvl2pPr marL="754063" indent="-228600">
              <a:defRPr sz="1400">
                <a:solidFill>
                  <a:srgbClr val="000000"/>
                </a:solidFill>
                <a:latin typeface="Arial" charset="0"/>
                <a:ea typeface="Arial" charset="0"/>
                <a:cs typeface="Arial" charset="0"/>
                <a:sym typeface="Arial" charset="0"/>
              </a:defRPr>
            </a:lvl2pPr>
            <a:lvl3pPr>
              <a:defRPr sz="1400">
                <a:solidFill>
                  <a:srgbClr val="000000"/>
                </a:solidFill>
                <a:latin typeface="Arial" charset="0"/>
                <a:ea typeface="Arial" charset="0"/>
                <a:cs typeface="Arial" charset="0"/>
                <a:sym typeface="Arial" charset="0"/>
              </a:defRPr>
            </a:lvl3pPr>
            <a:lvl4pPr>
              <a:defRPr sz="1400">
                <a:solidFill>
                  <a:srgbClr val="000000"/>
                </a:solidFill>
                <a:latin typeface="Arial" charset="0"/>
                <a:ea typeface="Arial" charset="0"/>
                <a:cs typeface="Arial" charset="0"/>
                <a:sym typeface="Arial" charset="0"/>
              </a:defRPr>
            </a:lvl4pPr>
            <a:lvl5pPr>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spcBef>
                <a:spcPct val="0"/>
              </a:spcBef>
              <a:buSzTx/>
              <a:buFontTx/>
              <a:buChar char="•"/>
            </a:pPr>
            <a:r>
              <a:rPr lang="en-US" sz="2200" dirty="0" smtClean="0">
                <a:latin typeface="Calibri" charset="0"/>
                <a:cs typeface="Calibri" charset="0"/>
                <a:sym typeface="Calibri" charset="0"/>
              </a:rPr>
              <a:t>D-statistic as a measure of gene flow</a:t>
            </a:r>
          </a:p>
          <a:p>
            <a:pPr lvl="1" eaLnBrk="1" hangingPunct="1">
              <a:spcBef>
                <a:spcPct val="0"/>
              </a:spcBef>
              <a:buSzTx/>
              <a:buFontTx/>
              <a:buChar char="•"/>
            </a:pPr>
            <a:r>
              <a:rPr lang="en-US" sz="2000" dirty="0" smtClean="0">
                <a:latin typeface="Calibri" charset="0"/>
                <a:ea typeface="ＭＳ Ｐゴシック" charset="0"/>
                <a:cs typeface="Calibri" charset="0"/>
                <a:sym typeface="Calibri" charset="0"/>
              </a:rPr>
              <a:t>Measures the distance between two means, </a:t>
            </a:r>
          </a:p>
          <a:p>
            <a:pPr marL="525463" lvl="1" indent="0" eaLnBrk="1" hangingPunct="1">
              <a:spcBef>
                <a:spcPct val="0"/>
              </a:spcBef>
              <a:buSzTx/>
              <a:buNone/>
            </a:pPr>
            <a:r>
              <a:rPr lang="en-US" sz="2000" dirty="0">
                <a:latin typeface="Calibri" charset="0"/>
                <a:ea typeface="ＭＳ Ｐゴシック" charset="0"/>
                <a:cs typeface="Calibri" charset="0"/>
                <a:sym typeface="Calibri" charset="0"/>
              </a:rPr>
              <a:t> </a:t>
            </a:r>
            <a:r>
              <a:rPr lang="en-US" sz="2000" dirty="0" smtClean="0">
                <a:latin typeface="Calibri" charset="0"/>
                <a:ea typeface="ＭＳ Ｐゴシック" charset="0"/>
                <a:cs typeface="Calibri" charset="0"/>
                <a:sym typeface="Calibri" charset="0"/>
              </a:rPr>
              <a:t>   as (u</a:t>
            </a:r>
            <a:r>
              <a:rPr lang="en-US" sz="2000" baseline="-25000" dirty="0" smtClean="0">
                <a:latin typeface="Calibri" charset="0"/>
                <a:ea typeface="ＭＳ Ｐゴシック" charset="0"/>
                <a:cs typeface="Calibri" charset="0"/>
                <a:sym typeface="Calibri" charset="0"/>
              </a:rPr>
              <a:t>1</a:t>
            </a:r>
            <a:r>
              <a:rPr lang="en-US" sz="2000" dirty="0" smtClean="0">
                <a:latin typeface="Calibri" charset="0"/>
                <a:ea typeface="ＭＳ Ｐゴシック" charset="0"/>
                <a:cs typeface="Calibri" charset="0"/>
                <a:sym typeface="Calibri" charset="0"/>
              </a:rPr>
              <a:t>-u</a:t>
            </a:r>
            <a:r>
              <a:rPr lang="en-US" sz="2000" baseline="-25000" dirty="0" smtClean="0">
                <a:latin typeface="Calibri" charset="0"/>
                <a:ea typeface="ＭＳ Ｐゴシック" charset="0"/>
                <a:cs typeface="Calibri" charset="0"/>
                <a:sym typeface="Calibri" charset="0"/>
              </a:rPr>
              <a:t>2</a:t>
            </a:r>
            <a:r>
              <a:rPr lang="en-US" sz="2000" dirty="0" smtClean="0">
                <a:latin typeface="Calibri" charset="0"/>
                <a:ea typeface="ＭＳ Ｐゴシック" charset="0"/>
                <a:cs typeface="Calibri" charset="0"/>
                <a:sym typeface="Calibri" charset="0"/>
              </a:rPr>
              <a:t>)/</a:t>
            </a:r>
            <a:r>
              <a:rPr lang="en-US" sz="2000" dirty="0" err="1" smtClean="0">
                <a:latin typeface="Calibri" charset="0"/>
                <a:ea typeface="ＭＳ Ｐゴシック" charset="0"/>
                <a:cs typeface="Calibri" charset="0"/>
                <a:sym typeface="Calibri" charset="0"/>
              </a:rPr>
              <a:t>sd_pooled</a:t>
            </a:r>
            <a:endParaRPr lang="en-US" sz="2000" dirty="0">
              <a:latin typeface="Calibri" charset="0"/>
              <a:ea typeface="ＭＳ Ｐゴシック" charset="0"/>
              <a:cs typeface="Calibri" charset="0"/>
              <a:sym typeface="Calibri" charset="0"/>
            </a:endParaRPr>
          </a:p>
        </p:txBody>
      </p:sp>
      <p:sp>
        <p:nvSpPr>
          <p:cNvPr id="37892" name="Slide Number Placeholder 1"/>
          <p:cNvSpPr>
            <a:spLocks noGrp="1"/>
          </p:cNvSpPr>
          <p:nvPr>
            <p:ph type="sldNum" sz="quarter" idx="10"/>
          </p:nvPr>
        </p:nvSpPr>
        <p:spPr>
          <a:noFill/>
        </p:spPr>
        <p:txBody>
          <a:bodyPr/>
          <a:lstStyle/>
          <a:p>
            <a:fld id="{BD6C2B6B-2599-8C45-9FF7-E60623F8D574}" type="slidenum">
              <a:rPr lang="en-US"/>
              <a:pPr/>
              <a:t>36</a:t>
            </a:fld>
            <a:endParaRPr lang="en-US"/>
          </a:p>
        </p:txBody>
      </p:sp>
      <p:sp>
        <p:nvSpPr>
          <p:cNvPr id="6"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pic>
        <p:nvPicPr>
          <p:cNvPr id="2" name="Picture 1"/>
          <p:cNvPicPr>
            <a:picLocks noChangeAspect="1"/>
          </p:cNvPicPr>
          <p:nvPr/>
        </p:nvPicPr>
        <p:blipFill rotWithShape="1">
          <a:blip r:embed="rId3"/>
          <a:srcRect r="2023" b="94036"/>
          <a:stretch/>
        </p:blipFill>
        <p:spPr>
          <a:xfrm>
            <a:off x="-30013" y="2903032"/>
            <a:ext cx="8494455" cy="413438"/>
          </a:xfrm>
          <a:prstGeom prst="rect">
            <a:avLst/>
          </a:prstGeom>
        </p:spPr>
      </p:pic>
      <p:pic>
        <p:nvPicPr>
          <p:cNvPr id="8" name="Picture 7"/>
          <p:cNvPicPr>
            <a:picLocks noChangeAspect="1"/>
          </p:cNvPicPr>
          <p:nvPr/>
        </p:nvPicPr>
        <p:blipFill rotWithShape="1">
          <a:blip r:embed="rId3"/>
          <a:srcRect t="62546"/>
          <a:stretch/>
        </p:blipFill>
        <p:spPr>
          <a:xfrm>
            <a:off x="-73371" y="3327133"/>
            <a:ext cx="8537813" cy="2556867"/>
          </a:xfrm>
          <a:prstGeom prst="rect">
            <a:avLst/>
          </a:prstGeom>
        </p:spPr>
      </p:pic>
      <p:sp>
        <p:nvSpPr>
          <p:cNvPr id="3" name="Rectangle 2"/>
          <p:cNvSpPr/>
          <p:nvPr/>
        </p:nvSpPr>
        <p:spPr>
          <a:xfrm>
            <a:off x="0" y="3351652"/>
            <a:ext cx="3976597" cy="41601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0013" y="5305782"/>
            <a:ext cx="3976597" cy="45701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3"/>
          <p:cNvSpPr>
            <a:spLocks noChangeArrowheads="1"/>
          </p:cNvSpPr>
          <p:nvPr/>
        </p:nvSpPr>
        <p:spPr bwMode="auto">
          <a:xfrm>
            <a:off x="626710" y="5897053"/>
            <a:ext cx="72896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b="1" dirty="0" smtClean="0"/>
              <a:t>Extended Table 2. Selected D-statistics supporting inferences of gene flow </a:t>
            </a:r>
            <a:endParaRPr lang="en-US" dirty="0"/>
          </a:p>
        </p:txBody>
      </p:sp>
    </p:spTree>
    <p:extLst>
      <p:ext uri="{BB962C8B-B14F-4D97-AF65-F5344CB8AC3E}">
        <p14:creationId xmlns:p14="http://schemas.microsoft.com/office/powerpoint/2010/main" val="422341932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a:solidFill>
                  <a:srgbClr val="3E3D2D"/>
                </a:solidFill>
                <a:latin typeface="Cambria" charset="0"/>
                <a:ea typeface="ＭＳ Ｐゴシック" charset="0"/>
                <a:cs typeface="Cambria" charset="0"/>
                <a:sym typeface="Cambria" charset="0"/>
              </a:rPr>
              <a:t>We kept the genes for smartness?</a:t>
            </a:r>
          </a:p>
        </p:txBody>
      </p:sp>
      <p:sp>
        <p:nvSpPr>
          <p:cNvPr id="43010" name="Text Placeholder 2"/>
          <p:cNvSpPr txBox="1">
            <a:spLocks noGrp="1"/>
          </p:cNvSpPr>
          <p:nvPr>
            <p:ph type="body" idx="1"/>
          </p:nvPr>
        </p:nvSpPr>
        <p:spPr>
          <a:xfrm>
            <a:off x="457200" y="1600200"/>
            <a:ext cx="7620000" cy="4800600"/>
          </a:xfrm>
        </p:spPr>
        <p:txBody>
          <a:bodyPr/>
          <a:lstStyle>
            <a:lvl1pPr indent="-88900">
              <a:defRPr sz="1400">
                <a:solidFill>
                  <a:srgbClr val="000000"/>
                </a:solidFill>
                <a:latin typeface="Arial" charset="0"/>
                <a:ea typeface="ＭＳ Ｐゴシック" charset="0"/>
                <a:cs typeface="Arial" charset="0"/>
                <a:sym typeface="Arial" charset="0"/>
              </a:defRPr>
            </a:lvl1pPr>
            <a:lvl2pPr marL="639763" indent="-106363">
              <a:defRPr sz="1400">
                <a:solidFill>
                  <a:srgbClr val="000000"/>
                </a:solidFill>
                <a:latin typeface="Arial" charset="0"/>
                <a:ea typeface="Arial" charset="0"/>
                <a:cs typeface="Arial" charset="0"/>
                <a:sym typeface="Arial" charset="0"/>
              </a:defRPr>
            </a:lvl2pPr>
            <a:lvl3pPr>
              <a:defRPr sz="1400">
                <a:solidFill>
                  <a:srgbClr val="000000"/>
                </a:solidFill>
                <a:latin typeface="Arial" charset="0"/>
                <a:ea typeface="Arial" charset="0"/>
                <a:cs typeface="Arial" charset="0"/>
                <a:sym typeface="Arial" charset="0"/>
              </a:defRPr>
            </a:lvl3pPr>
            <a:lvl4pPr>
              <a:defRPr sz="1400">
                <a:solidFill>
                  <a:srgbClr val="000000"/>
                </a:solidFill>
                <a:latin typeface="Arial" charset="0"/>
                <a:ea typeface="Arial" charset="0"/>
                <a:cs typeface="Arial" charset="0"/>
                <a:sym typeface="Arial" charset="0"/>
              </a:defRPr>
            </a:lvl4pPr>
            <a:lvl5pPr>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spcBef>
                <a:spcPts val="438"/>
              </a:spcBef>
              <a:buSzTx/>
              <a:buFontTx/>
              <a:buChar char="•"/>
            </a:pPr>
            <a:r>
              <a:rPr lang="en-US" sz="2200" dirty="0">
                <a:latin typeface="Calibri" charset="0"/>
                <a:cs typeface="Calibri" charset="0"/>
                <a:sym typeface="Calibri" charset="0"/>
              </a:rPr>
              <a:t> Copy number changes were studies in the two archaic genomes and 25 present day human genomes</a:t>
            </a:r>
          </a:p>
          <a:p>
            <a:pPr eaLnBrk="1" hangingPunct="1">
              <a:spcBef>
                <a:spcPts val="438"/>
              </a:spcBef>
              <a:buSzTx/>
              <a:buFontTx/>
              <a:buChar char="•"/>
            </a:pPr>
            <a:r>
              <a:rPr lang="en-US" sz="2200" dirty="0">
                <a:latin typeface="Calibri" charset="0"/>
                <a:cs typeface="Calibri" charset="0"/>
                <a:sym typeface="Calibri" charset="0"/>
              </a:rPr>
              <a:t> Found 3 regions duplicated only on the modern human lineage</a:t>
            </a:r>
          </a:p>
          <a:p>
            <a:pPr lvl="1" eaLnBrk="1" hangingPunct="1">
              <a:buSzTx/>
              <a:buFont typeface="Arial" charset="0"/>
              <a:buChar char="•"/>
            </a:pPr>
            <a:r>
              <a:rPr lang="en-US" sz="2000" dirty="0">
                <a:latin typeface="Calibri" charset="0"/>
                <a:ea typeface="ＭＳ Ｐゴシック" charset="0"/>
                <a:cs typeface="Calibri" charset="0"/>
                <a:sym typeface="Calibri" charset="0"/>
              </a:rPr>
              <a:t> BOLA2 had a copy number gain in humans </a:t>
            </a:r>
          </a:p>
          <a:p>
            <a:pPr lvl="1" eaLnBrk="1" hangingPunct="1">
              <a:buSzTx/>
              <a:buFont typeface="Arial" charset="0"/>
              <a:buChar char="•"/>
            </a:pPr>
            <a:r>
              <a:rPr lang="en-US" sz="2000" dirty="0">
                <a:latin typeface="Calibri" charset="0"/>
                <a:ea typeface="ＭＳ Ｐゴシック" charset="0"/>
                <a:cs typeface="Calibri" charset="0"/>
                <a:sym typeface="Calibri" charset="0"/>
              </a:rPr>
              <a:t> Is near a </a:t>
            </a:r>
            <a:r>
              <a:rPr lang="en-US" sz="2000" dirty="0" err="1">
                <a:latin typeface="Calibri" charset="0"/>
                <a:ea typeface="ＭＳ Ｐゴシック" charset="0"/>
                <a:cs typeface="Calibri" charset="0"/>
                <a:sym typeface="Calibri" charset="0"/>
              </a:rPr>
              <a:t>microdeletion</a:t>
            </a:r>
            <a:r>
              <a:rPr lang="en-US" sz="2000" dirty="0">
                <a:latin typeface="Calibri" charset="0"/>
                <a:ea typeface="ＭＳ Ｐゴシック" charset="0"/>
                <a:cs typeface="Calibri" charset="0"/>
                <a:sym typeface="Calibri" charset="0"/>
              </a:rPr>
              <a:t> associated with developmental delay, intellectual disability and autism</a:t>
            </a:r>
          </a:p>
          <a:p>
            <a:pPr eaLnBrk="1" hangingPunct="1">
              <a:spcBef>
                <a:spcPts val="438"/>
              </a:spcBef>
              <a:buSzTx/>
              <a:buFontTx/>
              <a:buChar char="•"/>
            </a:pPr>
            <a:r>
              <a:rPr lang="en-US" sz="2200" dirty="0">
                <a:latin typeface="Calibri" charset="0"/>
                <a:cs typeface="Calibri" charset="0"/>
                <a:sym typeface="Calibri" charset="0"/>
              </a:rPr>
              <a:t> Keep in mind that the reference archaic genomes had 1.3-1.8x coverage</a:t>
            </a:r>
          </a:p>
          <a:p>
            <a:pPr lvl="1" eaLnBrk="1" hangingPunct="1">
              <a:buSzTx/>
              <a:buFont typeface="Arial" charset="0"/>
              <a:buChar char="•"/>
            </a:pPr>
            <a:r>
              <a:rPr lang="en-US" sz="2000" dirty="0">
                <a:latin typeface="Calibri" charset="0"/>
                <a:ea typeface="ＭＳ Ｐゴシック" charset="0"/>
                <a:cs typeface="Calibri" charset="0"/>
                <a:sym typeface="Calibri" charset="0"/>
              </a:rPr>
              <a:t> Is that sufficient to elicit </a:t>
            </a:r>
            <a:r>
              <a:rPr lang="en-US" sz="2000" dirty="0" smtClean="0">
                <a:latin typeface="Calibri" charset="0"/>
                <a:ea typeface="ＭＳ Ｐゴシック" charset="0"/>
                <a:cs typeface="Calibri" charset="0"/>
                <a:sym typeface="Calibri" charset="0"/>
              </a:rPr>
              <a:t>copy number changes in the archaic genome?</a:t>
            </a:r>
            <a:endParaRPr lang="en-US" sz="2000" dirty="0">
              <a:latin typeface="Calibri" charset="0"/>
              <a:ea typeface="ＭＳ Ｐゴシック" charset="0"/>
              <a:cs typeface="Calibri" charset="0"/>
              <a:sym typeface="Calibri" charset="0"/>
            </a:endParaRPr>
          </a:p>
          <a:p>
            <a:pPr lvl="1" eaLnBrk="1" hangingPunct="1">
              <a:buSzTx/>
              <a:buFont typeface="Arial" charset="0"/>
              <a:buChar char="•"/>
            </a:pPr>
            <a:r>
              <a:rPr lang="en-US" sz="2000" dirty="0">
                <a:latin typeface="Calibri" charset="0"/>
                <a:ea typeface="ＭＳ Ｐゴシック" charset="0"/>
                <a:cs typeface="Calibri" charset="0"/>
                <a:sym typeface="Calibri" charset="0"/>
              </a:rPr>
              <a:t> Can this information be interpreted as selective pressure against developmental disorders? Or do we need more data? </a:t>
            </a:r>
          </a:p>
        </p:txBody>
      </p:sp>
      <p:sp>
        <p:nvSpPr>
          <p:cNvPr id="43011" name="Slide Number Placeholder 3"/>
          <p:cNvSpPr>
            <a:spLocks noGrp="1"/>
          </p:cNvSpPr>
          <p:nvPr>
            <p:ph type="sldNum" sz="quarter" idx="10"/>
          </p:nvPr>
        </p:nvSpPr>
        <p:spPr>
          <a:noFill/>
        </p:spPr>
        <p:txBody>
          <a:bodyPr/>
          <a:lstStyle/>
          <a:p>
            <a:fld id="{242CA251-8361-4E48-B9BC-BD491D3588E6}" type="slidenum">
              <a:rPr lang="en-US"/>
              <a:pPr/>
              <a:t>37</a:t>
            </a:fld>
            <a:endParaRPr lang="en-US"/>
          </a:p>
        </p:txBody>
      </p:sp>
      <p:sp>
        <p:nvSpPr>
          <p:cNvPr id="5"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extLst>
      <p:ext uri="{BB962C8B-B14F-4D97-AF65-F5344CB8AC3E}">
        <p14:creationId xmlns:p14="http://schemas.microsoft.com/office/powerpoint/2010/main" val="42370105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hape 308"/>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sz="4200">
                <a:solidFill>
                  <a:srgbClr val="3E3D2D"/>
                </a:solidFill>
                <a:latin typeface="Cambria" charset="0"/>
                <a:ea typeface="ＭＳ Ｐゴシック" charset="0"/>
                <a:cs typeface="Cambria" charset="0"/>
                <a:sym typeface="Cambria" charset="0"/>
              </a:rPr>
              <a:t>Did the Denisovans and Neanderthals ever cross paths?</a:t>
            </a:r>
          </a:p>
        </p:txBody>
      </p:sp>
      <p:sp>
        <p:nvSpPr>
          <p:cNvPr id="37890" name="Shape 309"/>
          <p:cNvSpPr txBox="1">
            <a:spLocks noGrp="1"/>
          </p:cNvSpPr>
          <p:nvPr>
            <p:ph type="body" idx="1"/>
          </p:nvPr>
        </p:nvSpPr>
        <p:spPr>
          <a:xfrm>
            <a:off x="457200" y="1600200"/>
            <a:ext cx="7620000" cy="4800600"/>
          </a:xfrm>
        </p:spPr>
        <p:txBody>
          <a:bodyPr/>
          <a:lstStyle>
            <a:lvl1pPr marL="457200" indent="-228600">
              <a:defRPr sz="1400">
                <a:solidFill>
                  <a:srgbClr val="000000"/>
                </a:solidFill>
                <a:latin typeface="Arial" charset="0"/>
                <a:ea typeface="ＭＳ Ｐゴシック" charset="0"/>
                <a:cs typeface="Arial" charset="0"/>
                <a:sym typeface="Arial" charset="0"/>
              </a:defRPr>
            </a:lvl1pPr>
            <a:lvl2pPr marL="754063" indent="-228600">
              <a:defRPr sz="1400">
                <a:solidFill>
                  <a:srgbClr val="000000"/>
                </a:solidFill>
                <a:latin typeface="Arial" charset="0"/>
                <a:ea typeface="Arial" charset="0"/>
                <a:cs typeface="Arial" charset="0"/>
                <a:sym typeface="Arial" charset="0"/>
              </a:defRPr>
            </a:lvl2pPr>
            <a:lvl3pPr>
              <a:defRPr sz="1400">
                <a:solidFill>
                  <a:srgbClr val="000000"/>
                </a:solidFill>
                <a:latin typeface="Arial" charset="0"/>
                <a:ea typeface="Arial" charset="0"/>
                <a:cs typeface="Arial" charset="0"/>
                <a:sym typeface="Arial" charset="0"/>
              </a:defRPr>
            </a:lvl3pPr>
            <a:lvl4pPr>
              <a:defRPr sz="1400">
                <a:solidFill>
                  <a:srgbClr val="000000"/>
                </a:solidFill>
                <a:latin typeface="Arial" charset="0"/>
                <a:ea typeface="Arial" charset="0"/>
                <a:cs typeface="Arial" charset="0"/>
                <a:sym typeface="Arial" charset="0"/>
              </a:defRPr>
            </a:lvl4pPr>
            <a:lvl5pPr>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spcBef>
                <a:spcPct val="0"/>
              </a:spcBef>
              <a:buSzTx/>
              <a:buFontTx/>
              <a:buChar char="•"/>
            </a:pPr>
            <a:r>
              <a:rPr lang="en-US" sz="2200" dirty="0">
                <a:latin typeface="Calibri" charset="0"/>
                <a:cs typeface="Calibri" charset="0"/>
                <a:sym typeface="Calibri" charset="0"/>
              </a:rPr>
              <a:t>Found no increases in Neanderthal </a:t>
            </a:r>
            <a:r>
              <a:rPr lang="en-US" sz="2200" dirty="0" err="1">
                <a:latin typeface="Calibri" charset="0"/>
                <a:cs typeface="Calibri" charset="0"/>
                <a:sym typeface="Calibri" charset="0"/>
              </a:rPr>
              <a:t>heterozygosity</a:t>
            </a:r>
            <a:endParaRPr lang="en-US" sz="2200" dirty="0">
              <a:latin typeface="Calibri" charset="0"/>
              <a:cs typeface="Calibri" charset="0"/>
              <a:sym typeface="Calibri" charset="0"/>
            </a:endParaRPr>
          </a:p>
          <a:p>
            <a:pPr eaLnBrk="1" hangingPunct="1">
              <a:spcBef>
                <a:spcPct val="0"/>
              </a:spcBef>
              <a:buSzTx/>
              <a:buFontTx/>
              <a:buChar char="•"/>
            </a:pPr>
            <a:r>
              <a:rPr lang="en-US" sz="2200" dirty="0">
                <a:latin typeface="Calibri" charset="0"/>
                <a:cs typeface="Calibri" charset="0"/>
                <a:sym typeface="Calibri" charset="0"/>
              </a:rPr>
              <a:t>Found more </a:t>
            </a:r>
            <a:r>
              <a:rPr lang="en-US" sz="2200" dirty="0" err="1">
                <a:latin typeface="Calibri" charset="0"/>
                <a:cs typeface="Calibri" charset="0"/>
                <a:sym typeface="Calibri" charset="0"/>
              </a:rPr>
              <a:t>heterozygosity</a:t>
            </a:r>
            <a:r>
              <a:rPr lang="en-US" sz="2200" dirty="0">
                <a:latin typeface="Calibri" charset="0"/>
                <a:cs typeface="Calibri" charset="0"/>
                <a:sym typeface="Calibri" charset="0"/>
              </a:rPr>
              <a:t> in </a:t>
            </a:r>
            <a:r>
              <a:rPr lang="en-US" sz="2200" dirty="0" err="1">
                <a:latin typeface="Calibri" charset="0"/>
                <a:cs typeface="Calibri" charset="0"/>
                <a:sym typeface="Calibri" charset="0"/>
              </a:rPr>
              <a:t>Denisovan</a:t>
            </a:r>
            <a:r>
              <a:rPr lang="en-US" sz="2200" dirty="0">
                <a:latin typeface="Calibri" charset="0"/>
                <a:cs typeface="Calibri" charset="0"/>
                <a:sym typeface="Calibri" charset="0"/>
              </a:rPr>
              <a:t> genome</a:t>
            </a:r>
          </a:p>
          <a:p>
            <a:pPr lvl="1" eaLnBrk="1" hangingPunct="1">
              <a:spcBef>
                <a:spcPct val="0"/>
              </a:spcBef>
              <a:buSzTx/>
              <a:buFont typeface="Arial" charset="0"/>
              <a:buChar char="•"/>
            </a:pPr>
            <a:r>
              <a:rPr lang="en-US" sz="2000" dirty="0">
                <a:latin typeface="Calibri" charset="0"/>
                <a:ea typeface="ＭＳ Ｐゴシック" charset="0"/>
                <a:cs typeface="Calibri" charset="0"/>
                <a:sym typeface="Calibri" charset="0"/>
              </a:rPr>
              <a:t>Shares more derived alleles with the Altai Neanderthal, than with the </a:t>
            </a:r>
            <a:r>
              <a:rPr lang="en-US" sz="2000" dirty="0" err="1">
                <a:latin typeface="Calibri" charset="0"/>
                <a:ea typeface="ＭＳ Ｐゴシック" charset="0"/>
                <a:cs typeface="Calibri" charset="0"/>
                <a:sym typeface="Calibri" charset="0"/>
              </a:rPr>
              <a:t>Vindija</a:t>
            </a:r>
            <a:r>
              <a:rPr lang="en-US" sz="2000" dirty="0">
                <a:latin typeface="Calibri" charset="0"/>
                <a:ea typeface="ＭＳ Ｐゴシック" charset="0"/>
                <a:cs typeface="Calibri" charset="0"/>
                <a:sym typeface="Calibri" charset="0"/>
              </a:rPr>
              <a:t> or </a:t>
            </a:r>
            <a:r>
              <a:rPr lang="en-US" sz="2000" dirty="0" err="1">
                <a:latin typeface="Calibri" charset="0"/>
                <a:ea typeface="ＭＳ Ｐゴシック" charset="0"/>
                <a:cs typeface="Calibri" charset="0"/>
                <a:sym typeface="Calibri" charset="0"/>
              </a:rPr>
              <a:t>Mezmaiskaya</a:t>
            </a:r>
            <a:r>
              <a:rPr lang="en-US" sz="2000" dirty="0">
                <a:latin typeface="Calibri" charset="0"/>
                <a:ea typeface="ＭＳ Ｐゴシック" charset="0"/>
                <a:cs typeface="Calibri" charset="0"/>
                <a:sym typeface="Calibri" charset="0"/>
              </a:rPr>
              <a:t> </a:t>
            </a:r>
            <a:r>
              <a:rPr lang="en-US" sz="2000" dirty="0" smtClean="0">
                <a:latin typeface="Calibri" charset="0"/>
                <a:ea typeface="ＭＳ Ｐゴシック" charset="0"/>
                <a:cs typeface="Calibri" charset="0"/>
                <a:sym typeface="Calibri" charset="0"/>
              </a:rPr>
              <a:t>ones</a:t>
            </a:r>
          </a:p>
          <a:p>
            <a:pPr eaLnBrk="1" hangingPunct="1">
              <a:spcBef>
                <a:spcPct val="0"/>
              </a:spcBef>
              <a:buSzTx/>
              <a:buFont typeface="Arial" charset="0"/>
              <a:buChar char="•"/>
            </a:pPr>
            <a:r>
              <a:rPr lang="en-US" sz="2000" dirty="0" smtClean="0">
                <a:latin typeface="Calibri" charset="0"/>
                <a:cs typeface="Calibri" charset="0"/>
                <a:sym typeface="Calibri" charset="0"/>
              </a:rPr>
              <a:t>The modern Africans share more ‘ancestrally fixed’ alleles with the Neanderthals than with the </a:t>
            </a:r>
            <a:r>
              <a:rPr lang="en-US" sz="2000" dirty="0" err="1" smtClean="0">
                <a:latin typeface="Calibri" charset="0"/>
                <a:cs typeface="Calibri" charset="0"/>
                <a:sym typeface="Calibri" charset="0"/>
              </a:rPr>
              <a:t>Denisovans</a:t>
            </a:r>
            <a:r>
              <a:rPr lang="en-US" sz="2000" dirty="0" smtClean="0">
                <a:latin typeface="Calibri" charset="0"/>
                <a:cs typeface="Calibri" charset="0"/>
                <a:sym typeface="Calibri" charset="0"/>
              </a:rPr>
              <a:t>, even though both the ancestral species migrated out of Africa around the same time!</a:t>
            </a:r>
            <a:endParaRPr lang="en-US" sz="2000" dirty="0">
              <a:latin typeface="Calibri" charset="0"/>
              <a:ea typeface="ＭＳ Ｐゴシック" charset="0"/>
              <a:cs typeface="Calibri" charset="0"/>
              <a:sym typeface="Calibri" charset="0"/>
            </a:endParaRPr>
          </a:p>
          <a:p>
            <a:pPr lvl="1" eaLnBrk="1" hangingPunct="1">
              <a:spcBef>
                <a:spcPct val="0"/>
              </a:spcBef>
              <a:buSzTx/>
              <a:buFont typeface="Arial" charset="0"/>
              <a:buChar char="•"/>
            </a:pPr>
            <a:endParaRPr lang="en-US" sz="2000" dirty="0">
              <a:latin typeface="Calibri" charset="0"/>
              <a:ea typeface="ＭＳ Ｐゴシック" charset="0"/>
              <a:cs typeface="Calibri" charset="0"/>
              <a:sym typeface="Calibri" charset="0"/>
            </a:endParaRPr>
          </a:p>
        </p:txBody>
      </p:sp>
      <p:pic>
        <p:nvPicPr>
          <p:cNvPr id="37891" name="Picture 5"/>
          <p:cNvPicPr>
            <a:picLocks noChangeAspect="1"/>
          </p:cNvPicPr>
          <p:nvPr/>
        </p:nvPicPr>
        <p:blipFill>
          <a:blip r:embed="rId3">
            <a:extLst>
              <a:ext uri="{28A0092B-C50C-407E-A947-70E740481C1C}">
                <a14:useLocalDpi xmlns:a14="http://schemas.microsoft.com/office/drawing/2010/main" val="0"/>
              </a:ext>
            </a:extLst>
          </a:blip>
          <a:srcRect l="39799" t="9071"/>
          <a:stretch>
            <a:fillRect/>
          </a:stretch>
        </p:blipFill>
        <p:spPr bwMode="auto">
          <a:xfrm>
            <a:off x="2066925" y="4132263"/>
            <a:ext cx="438785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Slide Number Placeholder 1"/>
          <p:cNvSpPr>
            <a:spLocks noGrp="1"/>
          </p:cNvSpPr>
          <p:nvPr>
            <p:ph type="sldNum" sz="quarter" idx="10"/>
          </p:nvPr>
        </p:nvSpPr>
        <p:spPr>
          <a:noFill/>
        </p:spPr>
        <p:txBody>
          <a:bodyPr/>
          <a:lstStyle/>
          <a:p>
            <a:fld id="{BD6C2B6B-2599-8C45-9FF7-E60623F8D574}" type="slidenum">
              <a:rPr lang="en-US"/>
              <a:pPr/>
              <a:t>38</a:t>
            </a:fld>
            <a:endParaRPr lang="en-US"/>
          </a:p>
        </p:txBody>
      </p:sp>
      <p:sp>
        <p:nvSpPr>
          <p:cNvPr id="6"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extLst>
      <p:ext uri="{BB962C8B-B14F-4D97-AF65-F5344CB8AC3E}">
        <p14:creationId xmlns:p14="http://schemas.microsoft.com/office/powerpoint/2010/main" val="340820143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p>
            <a:fld id="{127C0297-0E58-F24D-9161-2AC31D9D0B82}" type="slidenum">
              <a:rPr lang="en-US" smtClean="0"/>
              <a:pPr/>
              <a:t>39</a:t>
            </a:fld>
            <a:endParaRPr lang="en-US"/>
          </a:p>
        </p:txBody>
      </p:sp>
      <p:pic>
        <p:nvPicPr>
          <p:cNvPr id="3" name="Picture 2"/>
          <p:cNvPicPr>
            <a:picLocks noChangeAspect="1"/>
          </p:cNvPicPr>
          <p:nvPr/>
        </p:nvPicPr>
        <p:blipFill rotWithShape="1">
          <a:blip r:embed="rId2"/>
          <a:srcRect b="94036"/>
          <a:stretch/>
        </p:blipFill>
        <p:spPr>
          <a:xfrm>
            <a:off x="-2020" y="3515980"/>
            <a:ext cx="9082519" cy="433118"/>
          </a:xfrm>
          <a:prstGeom prst="rect">
            <a:avLst/>
          </a:prstGeom>
        </p:spPr>
      </p:pic>
      <p:pic>
        <p:nvPicPr>
          <p:cNvPr id="4" name="Picture 3"/>
          <p:cNvPicPr>
            <a:picLocks noChangeAspect="1"/>
          </p:cNvPicPr>
          <p:nvPr/>
        </p:nvPicPr>
        <p:blipFill rotWithShape="1">
          <a:blip r:embed="rId2"/>
          <a:srcRect t="36665" b="46597"/>
          <a:stretch/>
        </p:blipFill>
        <p:spPr>
          <a:xfrm>
            <a:off x="0" y="3964707"/>
            <a:ext cx="9080500" cy="1215301"/>
          </a:xfrm>
          <a:prstGeom prst="rect">
            <a:avLst/>
          </a:prstGeom>
        </p:spPr>
      </p:pic>
    </p:spTree>
    <p:extLst>
      <p:ext uri="{BB962C8B-B14F-4D97-AF65-F5344CB8AC3E}">
        <p14:creationId xmlns:p14="http://schemas.microsoft.com/office/powerpoint/2010/main" val="228919933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hape 169"/>
          <p:cNvSpPr txBox="1">
            <a:spLocks noGrp="1"/>
          </p:cNvSpPr>
          <p:nvPr>
            <p:ph type="title"/>
          </p:nvPr>
        </p:nvSpPr>
        <p:spPr>
          <a:xfrm>
            <a:off x="457200" y="274638"/>
            <a:ext cx="7620000" cy="1143000"/>
          </a:xfrm>
        </p:spPr>
        <p:txBody>
          <a:bodyPr tIns="45700" bIns="45700"/>
          <a:lstStyle/>
          <a:p>
            <a:pPr eaLnBrk="1" hangingPunct="1">
              <a:spcBef>
                <a:spcPct val="0"/>
              </a:spcBef>
              <a:buClr>
                <a:srgbClr val="3E3D2D"/>
              </a:buClr>
              <a:buSzPct val="25000"/>
              <a:buFont typeface="Cambria" charset="0"/>
              <a:buNone/>
            </a:pPr>
            <a:r>
              <a:rPr lang="en-US">
                <a:solidFill>
                  <a:srgbClr val="3E3D2D"/>
                </a:solidFill>
                <a:latin typeface="Cambria" charset="0"/>
                <a:ea typeface="ＭＳ Ｐゴシック" charset="0"/>
                <a:cs typeface="Cambria" charset="0"/>
                <a:sym typeface="Cambria" charset="0"/>
              </a:rPr>
              <a:t>2008: Vindija Cave (Croatia)</a:t>
            </a:r>
          </a:p>
        </p:txBody>
      </p:sp>
      <p:sp>
        <p:nvSpPr>
          <p:cNvPr id="170" name="Shape 170"/>
          <p:cNvSpPr txBox="1">
            <a:spLocks noGrp="1"/>
          </p:cNvSpPr>
          <p:nvPr>
            <p:ph type="body" idx="1"/>
          </p:nvPr>
        </p:nvSpPr>
        <p:spPr>
          <a:xfrm>
            <a:off x="457200" y="1600200"/>
            <a:ext cx="7620000" cy="2239963"/>
          </a:xfrm>
        </p:spPr>
        <p:txBody>
          <a:bodyPr tIns="45700" bIns="45700">
            <a:noAutofit/>
          </a:bodyPr>
          <a:lstStyle/>
          <a:p>
            <a:pPr indent="-228600" eaLnBrk="1" fontAlgn="auto" hangingPunct="1">
              <a:spcBef>
                <a:spcPts val="0"/>
              </a:spcBef>
              <a:spcAft>
                <a:spcPts val="0"/>
              </a:spcAft>
              <a:defRPr/>
            </a:pPr>
            <a:r>
              <a:rPr lang="en-US" dirty="0"/>
              <a:t>21 bones found, 3 had </a:t>
            </a:r>
            <a:r>
              <a:rPr lang="en-US" dirty="0" smtClean="0"/>
              <a:t>Neanderthal </a:t>
            </a:r>
            <a:r>
              <a:rPr lang="en-US" dirty="0" err="1"/>
              <a:t>mtDNA</a:t>
            </a:r>
            <a:r>
              <a:rPr lang="en-US" dirty="0"/>
              <a:t> (screened by PCR)</a:t>
            </a:r>
          </a:p>
          <a:p>
            <a:pPr indent="-228600" eaLnBrk="1" fontAlgn="auto" hangingPunct="1">
              <a:spcBef>
                <a:spcPts val="0"/>
              </a:spcBef>
              <a:spcAft>
                <a:spcPts val="0"/>
              </a:spcAft>
              <a:defRPr/>
            </a:pPr>
            <a:r>
              <a:rPr lang="en-US" dirty="0"/>
              <a:t>3 individuals - 454 sequencing on extracts</a:t>
            </a:r>
          </a:p>
          <a:p>
            <a:pPr lvl="1" eaLnBrk="1" fontAlgn="auto" hangingPunct="1">
              <a:spcBef>
                <a:spcPts val="0"/>
              </a:spcBef>
              <a:spcAft>
                <a:spcPts val="0"/>
              </a:spcAft>
              <a:defRPr/>
            </a:pPr>
            <a:r>
              <a:rPr lang="en-US" dirty="0" smtClean="0"/>
              <a:t> 95</a:t>
            </a:r>
            <a:r>
              <a:rPr lang="en-US" dirty="0"/>
              <a:t>-99% of DNA sequenced in the libraries was derived from non primate organisms</a:t>
            </a:r>
            <a:r>
              <a:rPr lang="en-US" dirty="0" smtClean="0"/>
              <a:t>!</a:t>
            </a:r>
          </a:p>
          <a:p>
            <a:pPr lvl="1" eaLnBrk="1" fontAlgn="auto" hangingPunct="1">
              <a:spcBef>
                <a:spcPts val="0"/>
              </a:spcBef>
              <a:spcAft>
                <a:spcPts val="0"/>
              </a:spcAft>
              <a:defRPr/>
            </a:pPr>
            <a:r>
              <a:rPr lang="en-US" dirty="0" smtClean="0"/>
              <a:t> </a:t>
            </a:r>
            <a:r>
              <a:rPr lang="en-US" dirty="0" err="1" smtClean="0"/>
              <a:t>mtDNA</a:t>
            </a:r>
            <a:r>
              <a:rPr lang="en-US" dirty="0" smtClean="0"/>
              <a:t> </a:t>
            </a:r>
            <a:r>
              <a:rPr lang="en-US" dirty="0"/>
              <a:t>coverage 29-, 35-, and 72-fold respectively.</a:t>
            </a:r>
          </a:p>
          <a:p>
            <a:pPr indent="-228600" eaLnBrk="1" fontAlgn="auto" hangingPunct="1">
              <a:spcAft>
                <a:spcPts val="0"/>
              </a:spcAft>
              <a:defRPr/>
            </a:pPr>
            <a:r>
              <a:rPr lang="en-US" dirty="0" smtClean="0"/>
              <a:t>2010: Neanderthal </a:t>
            </a:r>
            <a:r>
              <a:rPr lang="en-US" dirty="0"/>
              <a:t>DNA extracted, sequenced, assembled into the </a:t>
            </a:r>
            <a:r>
              <a:rPr lang="en-US" b="1" dirty="0"/>
              <a:t>Neanderthal genome </a:t>
            </a:r>
            <a:r>
              <a:rPr lang="en-US" b="1" dirty="0" smtClean="0"/>
              <a:t>sequence</a:t>
            </a:r>
            <a:r>
              <a:rPr lang="en-US" baseline="30000" dirty="0" smtClean="0"/>
              <a:t>1</a:t>
            </a:r>
            <a:endParaRPr lang="en-US" baseline="30000" dirty="0"/>
          </a:p>
          <a:p>
            <a:pPr indent="-228600" eaLnBrk="1" fontAlgn="auto" hangingPunct="1">
              <a:spcAft>
                <a:spcPts val="0"/>
              </a:spcAft>
              <a:defRPr/>
            </a:pPr>
            <a:r>
              <a:rPr lang="en-US" dirty="0"/>
              <a:t>Result: Draft Neanderthal genome (1.3x coverage</a:t>
            </a:r>
            <a:r>
              <a:rPr lang="en-US" dirty="0" smtClean="0"/>
              <a:t>)</a:t>
            </a:r>
          </a:p>
          <a:p>
            <a:pPr lvl="1" indent="-228600" eaLnBrk="1" fontAlgn="auto" hangingPunct="1">
              <a:spcBef>
                <a:spcPts val="440"/>
              </a:spcBef>
              <a:spcAft>
                <a:spcPts val="0"/>
              </a:spcAft>
              <a:buClr>
                <a:schemeClr val="accent1"/>
              </a:buClr>
              <a:defRPr/>
            </a:pPr>
            <a:r>
              <a:rPr lang="en-US" dirty="0" smtClean="0"/>
              <a:t>1-4% of the genes that modern humans carry, come from Neanderthals</a:t>
            </a:r>
            <a:endParaRPr lang="en-US" dirty="0"/>
          </a:p>
          <a:p>
            <a:pPr indent="-228600" eaLnBrk="1" fontAlgn="auto" hangingPunct="1">
              <a:spcAft>
                <a:spcPts val="0"/>
              </a:spcAft>
              <a:buFont typeface="Arial"/>
              <a:buNone/>
              <a:defRPr/>
            </a:pPr>
            <a:endParaRPr dirty="0"/>
          </a:p>
        </p:txBody>
      </p:sp>
      <p:sp>
        <p:nvSpPr>
          <p:cNvPr id="6" name="Shape 164"/>
          <p:cNvSpPr/>
          <p:nvPr/>
        </p:nvSpPr>
        <p:spPr>
          <a:xfrm>
            <a:off x="0" y="6458124"/>
            <a:ext cx="8367713" cy="554037"/>
          </a:xfrm>
          <a:prstGeom prst="rect">
            <a:avLst/>
          </a:prstGeom>
          <a:noFill/>
          <a:ln>
            <a:noFill/>
          </a:ln>
        </p:spPr>
        <p:txBody>
          <a:bodyPr lIns="91425" tIns="45700" rIns="91425" bIns="45700"/>
          <a:lstStyle/>
          <a:p>
            <a:pPr marL="161925" fontAlgn="auto">
              <a:lnSpc>
                <a:spcPct val="115000"/>
              </a:lnSpc>
              <a:spcBef>
                <a:spcPts val="0"/>
              </a:spcBef>
              <a:spcAft>
                <a:spcPts val="0"/>
              </a:spcAft>
              <a:buClr>
                <a:srgbClr val="333333"/>
              </a:buClr>
              <a:buSzPct val="95454"/>
              <a:defRPr/>
            </a:pPr>
            <a:r>
              <a:rPr lang="en-US" sz="1050" kern="0" dirty="0" smtClean="0">
                <a:solidFill>
                  <a:srgbClr val="333333"/>
                </a:solidFill>
                <a:latin typeface="Arial"/>
                <a:ea typeface="Arial"/>
                <a:cs typeface="Arial"/>
                <a:sym typeface="Arial"/>
                <a:rtl val="0"/>
              </a:rPr>
              <a:t>1. Green </a:t>
            </a:r>
            <a:r>
              <a:rPr lang="en-US" sz="1050" kern="0" dirty="0">
                <a:solidFill>
                  <a:srgbClr val="333333"/>
                </a:solidFill>
                <a:latin typeface="Arial"/>
                <a:ea typeface="Arial"/>
                <a:cs typeface="Arial"/>
                <a:sym typeface="Arial"/>
                <a:rtl val="0"/>
              </a:rPr>
              <a:t>et al. A draft sequence of the </a:t>
            </a:r>
            <a:r>
              <a:rPr lang="en-US" sz="1050" kern="0" dirty="0" err="1">
                <a:solidFill>
                  <a:srgbClr val="333333"/>
                </a:solidFill>
                <a:latin typeface="Arial"/>
                <a:ea typeface="Arial"/>
                <a:cs typeface="Arial"/>
                <a:sym typeface="Arial"/>
                <a:rtl val="0"/>
              </a:rPr>
              <a:t>Neandertal</a:t>
            </a:r>
            <a:r>
              <a:rPr lang="en-US" sz="1050" kern="0" dirty="0">
                <a:solidFill>
                  <a:srgbClr val="333333"/>
                </a:solidFill>
                <a:latin typeface="Arial"/>
                <a:ea typeface="Arial"/>
                <a:cs typeface="Arial"/>
                <a:sym typeface="Arial"/>
                <a:rtl val="0"/>
              </a:rPr>
              <a:t> Genome. </a:t>
            </a:r>
            <a:r>
              <a:rPr lang="en-US" sz="1050" i="1" kern="0" dirty="0">
                <a:solidFill>
                  <a:srgbClr val="333333"/>
                </a:solidFill>
                <a:latin typeface="Arial"/>
                <a:ea typeface="Arial"/>
                <a:cs typeface="Arial"/>
                <a:sym typeface="Arial"/>
                <a:rtl val="0"/>
              </a:rPr>
              <a:t>Science.</a:t>
            </a:r>
            <a:r>
              <a:rPr lang="en-US" sz="1050" kern="0" dirty="0">
                <a:solidFill>
                  <a:srgbClr val="333333"/>
                </a:solidFill>
                <a:latin typeface="Arial"/>
                <a:ea typeface="Arial"/>
                <a:cs typeface="Arial"/>
                <a:sym typeface="Arial"/>
                <a:rtl val="0"/>
              </a:rPr>
              <a:t> 328, 5979 (2010). doi:10.1126/science.1188021. pmid:20448178</a:t>
            </a:r>
          </a:p>
        </p:txBody>
      </p:sp>
      <p:sp>
        <p:nvSpPr>
          <p:cNvPr id="14340" name="Slide Number Placeholder 1"/>
          <p:cNvSpPr>
            <a:spLocks noGrp="1"/>
          </p:cNvSpPr>
          <p:nvPr>
            <p:ph type="sldNum" sz="quarter" idx="10"/>
          </p:nvPr>
        </p:nvSpPr>
        <p:spPr>
          <a:noFill/>
        </p:spPr>
        <p:txBody>
          <a:bodyPr/>
          <a:lstStyle/>
          <a:p>
            <a:fld id="{86E14321-635F-D14F-A010-7DEAABC25DB8}" type="slidenum">
              <a:rPr lang="en-US"/>
              <a:pPr/>
              <a:t>4</a:t>
            </a:fld>
            <a:endParaRPr lang="en-US"/>
          </a:p>
        </p:txBody>
      </p:sp>
      <p:sp>
        <p:nvSpPr>
          <p:cNvPr id="7"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pic>
        <p:nvPicPr>
          <p:cNvPr id="8" name="Picture 6"/>
          <p:cNvPicPr>
            <a:picLocks noChangeAspect="1"/>
          </p:cNvPicPr>
          <p:nvPr/>
        </p:nvPicPr>
        <p:blipFill>
          <a:blip r:embed="rId3">
            <a:extLst>
              <a:ext uri="{28A0092B-C50C-407E-A947-70E740481C1C}">
                <a14:useLocalDpi xmlns:a14="http://schemas.microsoft.com/office/drawing/2010/main" val="0"/>
              </a:ext>
            </a:extLst>
          </a:blip>
          <a:srcRect l="39127" t="7114"/>
          <a:stretch>
            <a:fillRect/>
          </a:stretch>
        </p:blipFill>
        <p:spPr bwMode="auto">
          <a:xfrm>
            <a:off x="5207164" y="4729866"/>
            <a:ext cx="2984688" cy="1728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ight Arrow 1"/>
          <p:cNvSpPr/>
          <p:nvPr/>
        </p:nvSpPr>
        <p:spPr>
          <a:xfrm>
            <a:off x="4035777" y="5457296"/>
            <a:ext cx="1806222" cy="51170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hape 276"/>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a:solidFill>
                  <a:srgbClr val="3E3D2D"/>
                </a:solidFill>
                <a:latin typeface="Cambria" charset="0"/>
                <a:ea typeface="ＭＳ Ｐゴシック" charset="0"/>
                <a:cs typeface="Cambria" charset="0"/>
                <a:sym typeface="Cambria" charset="0"/>
              </a:rPr>
              <a:t>cM distance (centimorgans)</a:t>
            </a:r>
          </a:p>
        </p:txBody>
      </p:sp>
      <p:sp>
        <p:nvSpPr>
          <p:cNvPr id="29698" name="Shape 277"/>
          <p:cNvSpPr txBox="1">
            <a:spLocks noGrp="1"/>
          </p:cNvSpPr>
          <p:nvPr>
            <p:ph type="body" idx="1"/>
          </p:nvPr>
        </p:nvSpPr>
        <p:spPr>
          <a:xfrm>
            <a:off x="457200" y="1600200"/>
            <a:ext cx="7620000" cy="4800600"/>
          </a:xfrm>
        </p:spPr>
        <p:txBody>
          <a:bodyPr/>
          <a:lstStyle>
            <a:lvl1pPr marL="457200" indent="-228600">
              <a:defRPr sz="1400">
                <a:solidFill>
                  <a:srgbClr val="000000"/>
                </a:solidFill>
                <a:latin typeface="Arial" charset="0"/>
                <a:ea typeface="ＭＳ Ｐゴシック" charset="0"/>
                <a:cs typeface="Arial" charset="0"/>
                <a:sym typeface="Arial" charset="0"/>
              </a:defRPr>
            </a:lvl1pPr>
            <a:lvl2pPr>
              <a:defRPr sz="1400">
                <a:solidFill>
                  <a:srgbClr val="000000"/>
                </a:solidFill>
                <a:latin typeface="Arial" charset="0"/>
                <a:ea typeface="Arial" charset="0"/>
                <a:cs typeface="Arial" charset="0"/>
                <a:sym typeface="Arial" charset="0"/>
              </a:defRPr>
            </a:lvl2pPr>
            <a:lvl3pPr>
              <a:defRPr sz="1400">
                <a:solidFill>
                  <a:srgbClr val="000000"/>
                </a:solidFill>
                <a:latin typeface="Arial" charset="0"/>
                <a:ea typeface="Arial" charset="0"/>
                <a:cs typeface="Arial" charset="0"/>
                <a:sym typeface="Arial" charset="0"/>
              </a:defRPr>
            </a:lvl3pPr>
            <a:lvl4pPr>
              <a:defRPr sz="1400">
                <a:solidFill>
                  <a:srgbClr val="000000"/>
                </a:solidFill>
                <a:latin typeface="Arial" charset="0"/>
                <a:ea typeface="Arial" charset="0"/>
                <a:cs typeface="Arial" charset="0"/>
                <a:sym typeface="Arial" charset="0"/>
              </a:defRPr>
            </a:lvl4pPr>
            <a:lvl5pPr>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spcBef>
                <a:spcPct val="0"/>
              </a:spcBef>
              <a:buSzTx/>
              <a:buFontTx/>
              <a:buChar char="•"/>
            </a:pPr>
            <a:r>
              <a:rPr lang="en-US" sz="2200" dirty="0">
                <a:latin typeface="Calibri" charset="0"/>
                <a:cs typeface="Calibri" charset="0"/>
                <a:sym typeface="Calibri" charset="0"/>
              </a:rPr>
              <a:t>Distance between two loci, for which the expected frequency of crossovers in a single generation is 1%</a:t>
            </a:r>
          </a:p>
          <a:p>
            <a:pPr eaLnBrk="1" hangingPunct="1">
              <a:spcBef>
                <a:spcPct val="0"/>
              </a:spcBef>
              <a:buSzTx/>
              <a:buFontTx/>
              <a:buChar char="•"/>
            </a:pPr>
            <a:r>
              <a:rPr lang="en-US" sz="2200" dirty="0">
                <a:latin typeface="Calibri" charset="0"/>
                <a:cs typeface="Calibri" charset="0"/>
                <a:sym typeface="Calibri" charset="0"/>
              </a:rPr>
              <a:t>Two loci are 1 </a:t>
            </a:r>
            <a:r>
              <a:rPr lang="en-US" sz="2200" dirty="0" err="1">
                <a:latin typeface="Calibri" charset="0"/>
                <a:cs typeface="Calibri" charset="0"/>
                <a:sym typeface="Calibri" charset="0"/>
              </a:rPr>
              <a:t>centimorgan</a:t>
            </a:r>
            <a:r>
              <a:rPr lang="en-US" sz="2200" dirty="0">
                <a:latin typeface="Calibri" charset="0"/>
                <a:cs typeface="Calibri" charset="0"/>
                <a:sym typeface="Calibri" charset="0"/>
              </a:rPr>
              <a:t> apart if recombination between them is observed in 1% of </a:t>
            </a:r>
            <a:r>
              <a:rPr lang="en-US" sz="2200" dirty="0" err="1">
                <a:latin typeface="Calibri" charset="0"/>
                <a:cs typeface="Calibri" charset="0"/>
                <a:sym typeface="Calibri" charset="0"/>
              </a:rPr>
              <a:t>meioses</a:t>
            </a:r>
            <a:r>
              <a:rPr lang="en-US" sz="2200" dirty="0">
                <a:latin typeface="Calibri" charset="0"/>
                <a:cs typeface="Calibri" charset="0"/>
                <a:sym typeface="Calibri" charset="0"/>
              </a:rPr>
              <a:t>.</a:t>
            </a:r>
          </a:p>
          <a:p>
            <a:pPr eaLnBrk="1" hangingPunct="1">
              <a:spcBef>
                <a:spcPct val="0"/>
              </a:spcBef>
              <a:buSzTx/>
              <a:buFontTx/>
              <a:buChar char="•"/>
            </a:pPr>
            <a:r>
              <a:rPr lang="en-US" sz="2200" dirty="0">
                <a:latin typeface="Calibri" charset="0"/>
                <a:cs typeface="Calibri" charset="0"/>
                <a:sym typeface="Calibri" charset="0"/>
              </a:rPr>
              <a:t>Higher </a:t>
            </a:r>
            <a:r>
              <a:rPr lang="en-US" sz="2200" dirty="0" err="1">
                <a:latin typeface="Calibri" charset="0"/>
                <a:cs typeface="Calibri" charset="0"/>
                <a:sym typeface="Calibri" charset="0"/>
              </a:rPr>
              <a:t>cM</a:t>
            </a:r>
            <a:r>
              <a:rPr lang="en-US" sz="2200" dirty="0">
                <a:latin typeface="Calibri" charset="0"/>
                <a:cs typeface="Calibri" charset="0"/>
                <a:sym typeface="Calibri" charset="0"/>
              </a:rPr>
              <a:t> value = ‘closer together’</a:t>
            </a:r>
          </a:p>
          <a:p>
            <a:pPr eaLnBrk="1" hangingPunct="1">
              <a:spcBef>
                <a:spcPct val="0"/>
              </a:spcBef>
              <a:buSzTx/>
              <a:buFontTx/>
              <a:buChar char="•"/>
            </a:pPr>
            <a:r>
              <a:rPr lang="en-US" sz="2200" dirty="0">
                <a:latin typeface="Calibri" charset="0"/>
                <a:cs typeface="Calibri" charset="0"/>
                <a:sym typeface="Calibri" charset="0"/>
              </a:rPr>
              <a:t>1 </a:t>
            </a:r>
            <a:r>
              <a:rPr lang="en-US" sz="2200" dirty="0" err="1">
                <a:latin typeface="Calibri" charset="0"/>
                <a:cs typeface="Calibri" charset="0"/>
                <a:sym typeface="Calibri" charset="0"/>
              </a:rPr>
              <a:t>cM</a:t>
            </a:r>
            <a:r>
              <a:rPr lang="en-US" sz="2200" dirty="0">
                <a:latin typeface="Calibri" charset="0"/>
                <a:cs typeface="Calibri" charset="0"/>
                <a:sym typeface="Calibri" charset="0"/>
              </a:rPr>
              <a:t> ~= 1 million </a:t>
            </a:r>
            <a:r>
              <a:rPr lang="en-US" sz="2200" dirty="0" err="1">
                <a:latin typeface="Calibri" charset="0"/>
                <a:cs typeface="Calibri" charset="0"/>
                <a:sym typeface="Calibri" charset="0"/>
              </a:rPr>
              <a:t>bp</a:t>
            </a:r>
            <a:r>
              <a:rPr lang="en-US" sz="2200" dirty="0">
                <a:latin typeface="Calibri" charset="0"/>
                <a:cs typeface="Calibri" charset="0"/>
                <a:sym typeface="Calibri" charset="0"/>
              </a:rPr>
              <a:t> in the human genome</a:t>
            </a:r>
          </a:p>
        </p:txBody>
      </p:sp>
      <p:sp>
        <p:nvSpPr>
          <p:cNvPr id="29699" name="Slide Number Placeholder 1"/>
          <p:cNvSpPr>
            <a:spLocks noGrp="1"/>
          </p:cNvSpPr>
          <p:nvPr>
            <p:ph type="sldNum" sz="quarter" idx="10"/>
          </p:nvPr>
        </p:nvSpPr>
        <p:spPr>
          <a:noFill/>
        </p:spPr>
        <p:txBody>
          <a:bodyPr/>
          <a:lstStyle/>
          <a:p>
            <a:fld id="{FD16F979-1525-4043-8400-F28130C3115C}" type="slidenum">
              <a:rPr lang="en-US"/>
              <a:pPr/>
              <a:t>40</a:t>
            </a:fld>
            <a:endParaRPr lang="en-US"/>
          </a:p>
        </p:txBody>
      </p:sp>
      <p:sp>
        <p:nvSpPr>
          <p:cNvPr id="5"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extLst>
      <p:ext uri="{BB962C8B-B14F-4D97-AF65-F5344CB8AC3E}">
        <p14:creationId xmlns:p14="http://schemas.microsoft.com/office/powerpoint/2010/main" val="396707256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hape 252"/>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dirty="0">
                <a:solidFill>
                  <a:srgbClr val="3E3D2D"/>
                </a:solidFill>
                <a:latin typeface="Cambria" charset="0"/>
                <a:ea typeface="ＭＳ Ｐゴシック" charset="0"/>
                <a:cs typeface="Cambria" charset="0"/>
                <a:sym typeface="Cambria" charset="0"/>
              </a:rPr>
              <a:t>Time of population split</a:t>
            </a:r>
            <a:r>
              <a:rPr lang="en-US" dirty="0" smtClean="0">
                <a:solidFill>
                  <a:srgbClr val="3E3D2D"/>
                </a:solidFill>
                <a:latin typeface="Cambria" charset="0"/>
                <a:ea typeface="ＭＳ Ｐゴシック" charset="0"/>
                <a:cs typeface="Cambria" charset="0"/>
                <a:sym typeface="Cambria" charset="0"/>
              </a:rPr>
              <a:t>?</a:t>
            </a:r>
            <a:endParaRPr lang="en-US" dirty="0">
              <a:solidFill>
                <a:srgbClr val="3E3D2D"/>
              </a:solidFill>
              <a:latin typeface="Cambria" charset="0"/>
              <a:ea typeface="ＭＳ Ｐゴシック" charset="0"/>
              <a:cs typeface="Cambria" charset="0"/>
              <a:sym typeface="Cambria" charset="0"/>
            </a:endParaRPr>
          </a:p>
        </p:txBody>
      </p:sp>
      <p:sp>
        <p:nvSpPr>
          <p:cNvPr id="24578" name="Shape 253"/>
          <p:cNvSpPr txBox="1">
            <a:spLocks noGrp="1"/>
          </p:cNvSpPr>
          <p:nvPr>
            <p:ph type="body" idx="1"/>
          </p:nvPr>
        </p:nvSpPr>
        <p:spPr>
          <a:xfrm>
            <a:off x="457200" y="1600200"/>
            <a:ext cx="7620000" cy="4800600"/>
          </a:xfrm>
        </p:spPr>
        <p:txBody>
          <a:bodyPr/>
          <a:lstStyle>
            <a:lvl1pPr marL="457200" indent="-228600">
              <a:defRPr sz="1400">
                <a:solidFill>
                  <a:srgbClr val="000000"/>
                </a:solidFill>
                <a:latin typeface="Arial" charset="0"/>
                <a:ea typeface="ＭＳ Ｐゴシック" charset="0"/>
                <a:cs typeface="Arial" charset="0"/>
                <a:sym typeface="Arial" charset="0"/>
              </a:defRPr>
            </a:lvl1pPr>
            <a:lvl2pPr marL="914400" indent="-228600">
              <a:defRPr sz="1400">
                <a:solidFill>
                  <a:srgbClr val="000000"/>
                </a:solidFill>
                <a:latin typeface="Arial" charset="0"/>
                <a:ea typeface="Arial" charset="0"/>
                <a:cs typeface="Arial" charset="0"/>
                <a:sym typeface="Arial" charset="0"/>
              </a:defRPr>
            </a:lvl2pPr>
            <a:lvl3pPr>
              <a:defRPr sz="1400">
                <a:solidFill>
                  <a:srgbClr val="000000"/>
                </a:solidFill>
                <a:latin typeface="Arial" charset="0"/>
                <a:ea typeface="Arial" charset="0"/>
                <a:cs typeface="Arial" charset="0"/>
                <a:sym typeface="Arial" charset="0"/>
              </a:defRPr>
            </a:lvl3pPr>
            <a:lvl4pPr>
              <a:defRPr sz="1400">
                <a:solidFill>
                  <a:srgbClr val="000000"/>
                </a:solidFill>
                <a:latin typeface="Arial" charset="0"/>
                <a:ea typeface="Arial" charset="0"/>
                <a:cs typeface="Arial" charset="0"/>
                <a:sym typeface="Arial" charset="0"/>
              </a:defRPr>
            </a:lvl4pPr>
            <a:lvl5pPr>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spcBef>
                <a:spcPct val="0"/>
              </a:spcBef>
              <a:buSzTx/>
              <a:buFontTx/>
              <a:buChar char="•"/>
            </a:pPr>
            <a:r>
              <a:rPr lang="en-US" sz="2200" dirty="0">
                <a:latin typeface="Calibri" charset="0"/>
                <a:cs typeface="Calibri" charset="0"/>
                <a:sym typeface="Calibri" charset="0"/>
              </a:rPr>
              <a:t>For two chromosomes from 2 different populations,</a:t>
            </a:r>
          </a:p>
          <a:p>
            <a:pPr lvl="1" eaLnBrk="1" hangingPunct="1">
              <a:spcBef>
                <a:spcPct val="0"/>
              </a:spcBef>
              <a:buSzTx/>
              <a:buFont typeface="Arial" charset="0"/>
              <a:buChar char="•"/>
            </a:pPr>
            <a:r>
              <a:rPr lang="en-US" sz="2000" dirty="0">
                <a:latin typeface="Calibri" charset="0"/>
                <a:ea typeface="ＭＳ Ｐゴシック" charset="0"/>
                <a:cs typeface="Calibri" charset="0"/>
                <a:sym typeface="Calibri" charset="0"/>
              </a:rPr>
              <a:t>How long before these two ‘merge’?</a:t>
            </a:r>
          </a:p>
          <a:p>
            <a:pPr lvl="1" eaLnBrk="1" hangingPunct="1">
              <a:spcBef>
                <a:spcPct val="0"/>
              </a:spcBef>
              <a:buSzTx/>
              <a:buFont typeface="Arial" charset="0"/>
              <a:buChar char="•"/>
            </a:pPr>
            <a:r>
              <a:rPr lang="en-US" sz="2000" dirty="0">
                <a:latin typeface="Calibri" charset="0"/>
                <a:ea typeface="ＭＳ Ｐゴシック" charset="0"/>
                <a:cs typeface="Calibri" charset="0"/>
                <a:sym typeface="Calibri" charset="0"/>
              </a:rPr>
              <a:t>Use average mutation rate (0.5 x 10</a:t>
            </a:r>
            <a:r>
              <a:rPr lang="en-US" sz="2000" baseline="30000" dirty="0">
                <a:latin typeface="Calibri" charset="0"/>
                <a:ea typeface="ＭＳ Ｐゴシック" charset="0"/>
                <a:cs typeface="Calibri" charset="0"/>
                <a:sym typeface="Calibri" charset="0"/>
              </a:rPr>
              <a:t>-9</a:t>
            </a:r>
            <a:r>
              <a:rPr lang="en-US" sz="2000" dirty="0">
                <a:latin typeface="Calibri" charset="0"/>
                <a:ea typeface="ＭＳ Ｐゴシック" charset="0"/>
                <a:cs typeface="Calibri" charset="0"/>
                <a:sym typeface="Calibri" charset="0"/>
              </a:rPr>
              <a:t> </a:t>
            </a:r>
            <a:r>
              <a:rPr lang="en-US" sz="2000" dirty="0" err="1">
                <a:latin typeface="Calibri" charset="0"/>
                <a:ea typeface="ＭＳ Ｐゴシック" charset="0"/>
                <a:cs typeface="Calibri" charset="0"/>
                <a:sym typeface="Calibri" charset="0"/>
              </a:rPr>
              <a:t>bp</a:t>
            </a:r>
            <a:r>
              <a:rPr lang="en-US" sz="2000" dirty="0">
                <a:latin typeface="Calibri" charset="0"/>
                <a:ea typeface="ＭＳ Ｐゴシック" charset="0"/>
                <a:cs typeface="Calibri" charset="0"/>
                <a:sym typeface="Calibri" charset="0"/>
              </a:rPr>
              <a:t> per year)</a:t>
            </a:r>
          </a:p>
          <a:p>
            <a:pPr lvl="1" eaLnBrk="1" hangingPunct="1">
              <a:spcBef>
                <a:spcPct val="0"/>
              </a:spcBef>
              <a:buSzTx/>
              <a:buFont typeface="Arial" charset="0"/>
              <a:buChar char="•"/>
            </a:pPr>
            <a:r>
              <a:rPr lang="en-US" sz="2000" dirty="0">
                <a:latin typeface="Calibri" charset="0"/>
                <a:ea typeface="ＭＳ Ｐゴシック" charset="0"/>
                <a:cs typeface="Calibri" charset="0"/>
                <a:sym typeface="Calibri" charset="0"/>
              </a:rPr>
              <a:t>Apply </a:t>
            </a:r>
            <a:r>
              <a:rPr lang="en-US" sz="2000" dirty="0" smtClean="0">
                <a:latin typeface="Calibri" charset="0"/>
                <a:ea typeface="ＭＳ Ｐゴシック" charset="0"/>
                <a:cs typeface="Calibri" charset="0"/>
                <a:sym typeface="Calibri" charset="0"/>
              </a:rPr>
              <a:t>PSMC</a:t>
            </a:r>
            <a:endParaRPr lang="en-US" sz="2000" dirty="0">
              <a:latin typeface="Calibri" charset="0"/>
              <a:ea typeface="ＭＳ Ｐゴシック" charset="0"/>
              <a:cs typeface="Calibri" charset="0"/>
              <a:sym typeface="Calibri" charset="0"/>
            </a:endParaRPr>
          </a:p>
          <a:p>
            <a:pPr eaLnBrk="1" hangingPunct="1">
              <a:spcBef>
                <a:spcPct val="0"/>
              </a:spcBef>
              <a:buSzTx/>
              <a:buFontTx/>
              <a:buChar char="•"/>
            </a:pPr>
            <a:r>
              <a:rPr lang="en-US" sz="2200" dirty="0">
                <a:latin typeface="Calibri" charset="0"/>
                <a:cs typeface="Calibri" charset="0"/>
                <a:sym typeface="Calibri" charset="0"/>
              </a:rPr>
              <a:t>If we randomly choose alleles from an individual,</a:t>
            </a:r>
          </a:p>
          <a:p>
            <a:pPr lvl="1" eaLnBrk="1" hangingPunct="1">
              <a:spcBef>
                <a:spcPct val="0"/>
              </a:spcBef>
              <a:buSzTx/>
              <a:buFont typeface="Arial" charset="0"/>
              <a:buChar char="•"/>
            </a:pPr>
            <a:r>
              <a:rPr lang="en-US" sz="2000" dirty="0">
                <a:latin typeface="Calibri" charset="0"/>
                <a:ea typeface="ＭＳ Ｐゴシック" charset="0"/>
                <a:cs typeface="Calibri" charset="0"/>
                <a:sym typeface="Calibri" charset="0"/>
              </a:rPr>
              <a:t>How often are these different from the apes (derived alleles)</a:t>
            </a:r>
          </a:p>
          <a:p>
            <a:pPr lvl="1" eaLnBrk="1" hangingPunct="1">
              <a:spcBef>
                <a:spcPct val="0"/>
              </a:spcBef>
              <a:buSzTx/>
              <a:buFont typeface="Arial" charset="0"/>
              <a:buChar char="•"/>
            </a:pPr>
            <a:r>
              <a:rPr lang="en-US" sz="2000" dirty="0">
                <a:latin typeface="Calibri" charset="0"/>
                <a:ea typeface="ＭＳ Ｐゴシック" charset="0"/>
                <a:cs typeface="Calibri" charset="0"/>
                <a:sym typeface="Calibri" charset="0"/>
              </a:rPr>
              <a:t>The older the population, the fewer the derived alleles</a:t>
            </a:r>
            <a:endParaRPr lang="en-US" sz="2200" dirty="0">
              <a:latin typeface="Calibri" charset="0"/>
              <a:cs typeface="Calibri" charset="0"/>
              <a:sym typeface="Calibri" charset="0"/>
            </a:endParaRPr>
          </a:p>
        </p:txBody>
      </p:sp>
      <p:sp>
        <p:nvSpPr>
          <p:cNvPr id="24579" name="Slide Number Placeholder 1"/>
          <p:cNvSpPr>
            <a:spLocks noGrp="1"/>
          </p:cNvSpPr>
          <p:nvPr>
            <p:ph type="sldNum" sz="quarter" idx="10"/>
          </p:nvPr>
        </p:nvSpPr>
        <p:spPr>
          <a:noFill/>
        </p:spPr>
        <p:txBody>
          <a:bodyPr/>
          <a:lstStyle/>
          <a:p>
            <a:fld id="{589716A3-CBAD-674A-93B3-9D9A61B64599}" type="slidenum">
              <a:rPr lang="en-US"/>
              <a:pPr/>
              <a:t>41</a:t>
            </a:fld>
            <a:endParaRPr lang="en-US"/>
          </a:p>
        </p:txBody>
      </p:sp>
      <p:sp>
        <p:nvSpPr>
          <p:cNvPr id="5"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extLst>
      <p:ext uri="{BB962C8B-B14F-4D97-AF65-F5344CB8AC3E}">
        <p14:creationId xmlns:p14="http://schemas.microsoft.com/office/powerpoint/2010/main" val="141782739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hape 252"/>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a:solidFill>
                  <a:srgbClr val="3E3D2D"/>
                </a:solidFill>
                <a:latin typeface="Cambria" charset="0"/>
                <a:ea typeface="ＭＳ Ｐゴシック" charset="0"/>
                <a:cs typeface="Cambria" charset="0"/>
                <a:sym typeface="Cambria" charset="0"/>
              </a:rPr>
              <a:t>Time of population split?</a:t>
            </a:r>
          </a:p>
        </p:txBody>
      </p:sp>
      <p:sp>
        <p:nvSpPr>
          <p:cNvPr id="27650" name="Shape 253"/>
          <p:cNvSpPr txBox="1">
            <a:spLocks noGrp="1"/>
          </p:cNvSpPr>
          <p:nvPr>
            <p:ph type="body" idx="1"/>
          </p:nvPr>
        </p:nvSpPr>
        <p:spPr>
          <a:xfrm>
            <a:off x="457200" y="1600200"/>
            <a:ext cx="7620000" cy="4800600"/>
          </a:xfrm>
        </p:spPr>
        <p:txBody>
          <a:bodyPr/>
          <a:lstStyle>
            <a:lvl1pPr marL="457200" indent="-228600">
              <a:defRPr sz="1400">
                <a:solidFill>
                  <a:srgbClr val="000000"/>
                </a:solidFill>
                <a:latin typeface="Arial" charset="0"/>
                <a:ea typeface="ＭＳ Ｐゴシック" charset="0"/>
                <a:cs typeface="Arial" charset="0"/>
                <a:sym typeface="Arial" charset="0"/>
              </a:defRPr>
            </a:lvl1pPr>
            <a:lvl2pPr marL="754063" indent="-228600">
              <a:defRPr sz="1400">
                <a:solidFill>
                  <a:srgbClr val="000000"/>
                </a:solidFill>
                <a:latin typeface="Arial" charset="0"/>
                <a:ea typeface="Arial" charset="0"/>
                <a:cs typeface="Arial" charset="0"/>
                <a:sym typeface="Arial" charset="0"/>
              </a:defRPr>
            </a:lvl2pPr>
            <a:lvl3pPr>
              <a:defRPr sz="1400">
                <a:solidFill>
                  <a:srgbClr val="000000"/>
                </a:solidFill>
                <a:latin typeface="Arial" charset="0"/>
                <a:ea typeface="Arial" charset="0"/>
                <a:cs typeface="Arial" charset="0"/>
                <a:sym typeface="Arial" charset="0"/>
              </a:defRPr>
            </a:lvl3pPr>
            <a:lvl4pPr>
              <a:defRPr sz="1400">
                <a:solidFill>
                  <a:srgbClr val="000000"/>
                </a:solidFill>
                <a:latin typeface="Arial" charset="0"/>
                <a:ea typeface="Arial" charset="0"/>
                <a:cs typeface="Arial" charset="0"/>
                <a:sym typeface="Arial" charset="0"/>
              </a:defRPr>
            </a:lvl4pPr>
            <a:lvl5pPr>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spcBef>
                <a:spcPct val="0"/>
              </a:spcBef>
              <a:buSzTx/>
              <a:buFontTx/>
              <a:buChar char="•"/>
            </a:pPr>
            <a:r>
              <a:rPr lang="en-US" sz="2200">
                <a:latin typeface="Calibri" charset="0"/>
                <a:cs typeface="Calibri" charset="0"/>
                <a:sym typeface="Calibri" charset="0"/>
              </a:rPr>
              <a:t>Pooled estimates from both these methods</a:t>
            </a:r>
          </a:p>
          <a:p>
            <a:pPr lvl="1" eaLnBrk="1" hangingPunct="1">
              <a:spcBef>
                <a:spcPct val="0"/>
              </a:spcBef>
              <a:buSzTx/>
              <a:buFont typeface="Arial" charset="0"/>
              <a:buChar char="•"/>
            </a:pPr>
            <a:r>
              <a:rPr lang="en-US" sz="2000">
                <a:latin typeface="Calibri" charset="0"/>
                <a:ea typeface="ＭＳ Ｐゴシック" charset="0"/>
                <a:cs typeface="Calibri" charset="0"/>
                <a:sym typeface="Calibri" charset="0"/>
              </a:rPr>
              <a:t>Neanderthals &amp; Denisovans split 381-473 kya</a:t>
            </a:r>
          </a:p>
          <a:p>
            <a:pPr lvl="1" eaLnBrk="1" hangingPunct="1">
              <a:spcBef>
                <a:spcPct val="0"/>
              </a:spcBef>
              <a:buSzTx/>
              <a:buFont typeface="Arial" charset="0"/>
              <a:buChar char="•"/>
            </a:pPr>
            <a:r>
              <a:rPr lang="en-US" sz="2000">
                <a:latin typeface="Calibri" charset="0"/>
                <a:ea typeface="ＭＳ Ｐゴシック" charset="0"/>
                <a:cs typeface="Calibri" charset="0"/>
                <a:sym typeface="Calibri" charset="0"/>
              </a:rPr>
              <a:t>Archaic and Modern Humans split 550-765 kya</a:t>
            </a:r>
          </a:p>
        </p:txBody>
      </p:sp>
      <p:sp>
        <p:nvSpPr>
          <p:cNvPr id="27651" name="Slide Number Placeholder 1"/>
          <p:cNvSpPr>
            <a:spLocks noGrp="1"/>
          </p:cNvSpPr>
          <p:nvPr>
            <p:ph type="sldNum" sz="quarter" idx="10"/>
          </p:nvPr>
        </p:nvSpPr>
        <p:spPr>
          <a:noFill/>
        </p:spPr>
        <p:txBody>
          <a:bodyPr/>
          <a:lstStyle/>
          <a:p>
            <a:fld id="{51EBD7B4-70B3-B443-8DAB-A6FD6907D592}" type="slidenum">
              <a:rPr lang="en-US"/>
              <a:pPr/>
              <a:t>42</a:t>
            </a:fld>
            <a:endParaRPr lang="en-US"/>
          </a:p>
        </p:txBody>
      </p:sp>
      <p:sp>
        <p:nvSpPr>
          <p:cNvPr id="5"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extLst>
      <p:ext uri="{BB962C8B-B14F-4D97-AF65-F5344CB8AC3E}">
        <p14:creationId xmlns:p14="http://schemas.microsoft.com/office/powerpoint/2010/main" val="263612962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hape 292"/>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dirty="0" smtClean="0">
                <a:solidFill>
                  <a:srgbClr val="3E3D2D"/>
                </a:solidFill>
                <a:latin typeface="Cambria" charset="0"/>
                <a:ea typeface="ＭＳ Ｐゴシック" charset="0"/>
                <a:cs typeface="Cambria" charset="0"/>
                <a:sym typeface="Cambria" charset="0"/>
              </a:rPr>
              <a:t>Other side of the coin</a:t>
            </a:r>
            <a:endParaRPr lang="en-US" dirty="0">
              <a:solidFill>
                <a:srgbClr val="3E3D2D"/>
              </a:solidFill>
              <a:latin typeface="Cambria" charset="0"/>
              <a:ea typeface="ＭＳ Ｐゴシック" charset="0"/>
              <a:cs typeface="Cambria" charset="0"/>
              <a:sym typeface="Cambria" charset="0"/>
            </a:endParaRPr>
          </a:p>
        </p:txBody>
      </p:sp>
      <p:sp>
        <p:nvSpPr>
          <p:cNvPr id="293" name="Shape 293"/>
          <p:cNvSpPr txBox="1">
            <a:spLocks noGrp="1"/>
          </p:cNvSpPr>
          <p:nvPr>
            <p:ph type="body" idx="1"/>
          </p:nvPr>
        </p:nvSpPr>
        <p:spPr/>
        <p:txBody>
          <a:bodyPr>
            <a:noAutofit/>
          </a:bodyPr>
          <a:lstStyle/>
          <a:p>
            <a:pPr marL="457200" indent="-228600" eaLnBrk="1" fontAlgn="auto" hangingPunct="1">
              <a:spcBef>
                <a:spcPts val="0"/>
              </a:spcBef>
              <a:spcAft>
                <a:spcPts val="0"/>
              </a:spcAft>
              <a:defRPr/>
            </a:pPr>
            <a:r>
              <a:rPr lang="en-US" dirty="0" smtClean="0"/>
              <a:t>More homozygous regions = more shared ancestry</a:t>
            </a:r>
          </a:p>
          <a:p>
            <a:pPr marL="457200" indent="-228600" eaLnBrk="1" fontAlgn="auto" hangingPunct="1">
              <a:spcBef>
                <a:spcPts val="0"/>
              </a:spcBef>
              <a:spcAft>
                <a:spcPts val="0"/>
              </a:spcAft>
              <a:defRPr/>
            </a:pPr>
            <a:r>
              <a:rPr lang="en-US" dirty="0" smtClean="0"/>
              <a:t>What about heterozygous regions?</a:t>
            </a:r>
          </a:p>
          <a:p>
            <a:pPr marL="457200" indent="-228600" eaLnBrk="1" fontAlgn="auto" hangingPunct="1">
              <a:spcBef>
                <a:spcPts val="0"/>
              </a:spcBef>
              <a:spcAft>
                <a:spcPts val="0"/>
              </a:spcAft>
              <a:defRPr/>
            </a:pPr>
            <a:r>
              <a:rPr lang="en-US" dirty="0" smtClean="0"/>
              <a:t>More variability in these regions means more people were around to carry additional mutations in their genome</a:t>
            </a:r>
            <a:endParaRPr lang="en-US" dirty="0"/>
          </a:p>
        </p:txBody>
      </p:sp>
      <p:sp>
        <p:nvSpPr>
          <p:cNvPr id="32771" name="Slide Number Placeholder 1"/>
          <p:cNvSpPr>
            <a:spLocks noGrp="1"/>
          </p:cNvSpPr>
          <p:nvPr>
            <p:ph type="sldNum" sz="quarter" idx="10"/>
          </p:nvPr>
        </p:nvSpPr>
        <p:spPr>
          <a:noFill/>
        </p:spPr>
        <p:txBody>
          <a:bodyPr/>
          <a:lstStyle/>
          <a:p>
            <a:fld id="{C0CFC8B2-80E5-574E-95C6-77EF479E616D}" type="slidenum">
              <a:rPr lang="en-US"/>
              <a:pPr/>
              <a:t>43</a:t>
            </a:fld>
            <a:endParaRPr lang="en-US"/>
          </a:p>
        </p:txBody>
      </p:sp>
      <p:sp>
        <p:nvSpPr>
          <p:cNvPr id="5"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extLst>
      <p:ext uri="{BB962C8B-B14F-4D97-AF65-F5344CB8AC3E}">
        <p14:creationId xmlns:p14="http://schemas.microsoft.com/office/powerpoint/2010/main" val="301170977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hape 300"/>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a:solidFill>
                  <a:srgbClr val="3E3D2D"/>
                </a:solidFill>
                <a:latin typeface="Cambria" charset="0"/>
                <a:ea typeface="ＭＳ Ｐゴシック" charset="0"/>
                <a:cs typeface="Cambria" charset="0"/>
                <a:sym typeface="Cambria" charset="0"/>
              </a:rPr>
              <a:t>Heterozygosity as a proxy for population size</a:t>
            </a:r>
          </a:p>
        </p:txBody>
      </p:sp>
      <p:sp>
        <p:nvSpPr>
          <p:cNvPr id="34818" name="Shape 301"/>
          <p:cNvSpPr txBox="1">
            <a:spLocks noGrp="1"/>
          </p:cNvSpPr>
          <p:nvPr>
            <p:ph type="body" idx="1"/>
          </p:nvPr>
        </p:nvSpPr>
        <p:spPr>
          <a:xfrm>
            <a:off x="457200" y="1600200"/>
            <a:ext cx="7620000" cy="4800600"/>
          </a:xfrm>
        </p:spPr>
        <p:txBody>
          <a:bodyPr/>
          <a:lstStyle>
            <a:lvl1pPr marL="457200" indent="-228600">
              <a:defRPr sz="1400">
                <a:solidFill>
                  <a:srgbClr val="000000"/>
                </a:solidFill>
                <a:latin typeface="Arial" charset="0"/>
                <a:ea typeface="ＭＳ Ｐゴシック" charset="0"/>
                <a:cs typeface="Arial" charset="0"/>
                <a:sym typeface="Arial" charset="0"/>
              </a:defRPr>
            </a:lvl1pPr>
            <a:lvl2pPr>
              <a:defRPr sz="1400">
                <a:solidFill>
                  <a:srgbClr val="000000"/>
                </a:solidFill>
                <a:latin typeface="Arial" charset="0"/>
                <a:ea typeface="Arial" charset="0"/>
                <a:cs typeface="Arial" charset="0"/>
                <a:sym typeface="Arial" charset="0"/>
              </a:defRPr>
            </a:lvl2pPr>
            <a:lvl3pPr>
              <a:defRPr sz="1400">
                <a:solidFill>
                  <a:srgbClr val="000000"/>
                </a:solidFill>
                <a:latin typeface="Arial" charset="0"/>
                <a:ea typeface="Arial" charset="0"/>
                <a:cs typeface="Arial" charset="0"/>
                <a:sym typeface="Arial" charset="0"/>
              </a:defRPr>
            </a:lvl3pPr>
            <a:lvl4pPr>
              <a:defRPr sz="1400">
                <a:solidFill>
                  <a:srgbClr val="000000"/>
                </a:solidFill>
                <a:latin typeface="Arial" charset="0"/>
                <a:ea typeface="Arial" charset="0"/>
                <a:cs typeface="Arial" charset="0"/>
                <a:sym typeface="Arial" charset="0"/>
              </a:defRPr>
            </a:lvl4pPr>
            <a:lvl5pPr>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spcBef>
                <a:spcPct val="0"/>
              </a:spcBef>
              <a:buSzTx/>
              <a:buFontTx/>
              <a:buChar char="•"/>
            </a:pPr>
            <a:r>
              <a:rPr lang="en-US" sz="2200">
                <a:latin typeface="Calibri" charset="0"/>
                <a:cs typeface="Calibri" charset="0"/>
                <a:sym typeface="Calibri" charset="0"/>
              </a:rPr>
              <a:t>Remove homozygous stretches &gt; 2.5 cM</a:t>
            </a:r>
          </a:p>
          <a:p>
            <a:pPr eaLnBrk="1" hangingPunct="1">
              <a:spcBef>
                <a:spcPct val="0"/>
              </a:spcBef>
              <a:buSzTx/>
              <a:buFontTx/>
              <a:buChar char="•"/>
            </a:pPr>
            <a:r>
              <a:rPr lang="en-US" sz="2200">
                <a:latin typeface="Calibri" charset="0"/>
                <a:cs typeface="Calibri" charset="0"/>
                <a:sym typeface="Calibri" charset="0"/>
              </a:rPr>
              <a:t>Resulting regions have 2.1-2.2 heterozygous sites per 10,000 </a:t>
            </a:r>
          </a:p>
          <a:p>
            <a:pPr eaLnBrk="1" hangingPunct="1">
              <a:spcBef>
                <a:spcPct val="0"/>
              </a:spcBef>
              <a:buSzTx/>
              <a:buFontTx/>
              <a:buChar char="•"/>
            </a:pPr>
            <a:r>
              <a:rPr lang="en-US" sz="2200">
                <a:latin typeface="Calibri" charset="0"/>
                <a:cs typeface="Calibri" charset="0"/>
                <a:sym typeface="Calibri" charset="0"/>
              </a:rPr>
              <a:t>16-32% of present-day humans</a:t>
            </a:r>
          </a:p>
          <a:p>
            <a:pPr eaLnBrk="1" hangingPunct="1">
              <a:spcBef>
                <a:spcPct val="0"/>
              </a:spcBef>
              <a:buSzTx/>
              <a:buFontTx/>
              <a:buChar char="•"/>
            </a:pPr>
            <a:r>
              <a:rPr lang="en-US" sz="2200">
                <a:latin typeface="Calibri" charset="0"/>
                <a:cs typeface="Calibri" charset="0"/>
                <a:sym typeface="Calibri" charset="0"/>
              </a:rPr>
              <a:t>81% of Denisova</a:t>
            </a:r>
          </a:p>
        </p:txBody>
      </p:sp>
      <p:sp>
        <p:nvSpPr>
          <p:cNvPr id="34821" name="Slide Number Placeholder 1"/>
          <p:cNvSpPr>
            <a:spLocks noGrp="1"/>
          </p:cNvSpPr>
          <p:nvPr>
            <p:ph type="sldNum" sz="quarter" idx="10"/>
          </p:nvPr>
        </p:nvSpPr>
        <p:spPr>
          <a:noFill/>
        </p:spPr>
        <p:txBody>
          <a:bodyPr/>
          <a:lstStyle/>
          <a:p>
            <a:fld id="{B091B8C5-472A-EF41-AA4B-9CAA7DDFBF13}" type="slidenum">
              <a:rPr lang="en-US"/>
              <a:pPr/>
              <a:t>44</a:t>
            </a:fld>
            <a:endParaRPr lang="en-US"/>
          </a:p>
        </p:txBody>
      </p:sp>
      <p:sp>
        <p:nvSpPr>
          <p:cNvPr id="7" name="Shape 15"/>
          <p:cNvSpPr txBox="1">
            <a:spLocks noGrp="1"/>
          </p:cNvSpPr>
          <p:nvPr>
            <p:ph type="ftr" idx="11"/>
          </p:nvPr>
        </p:nvSpPr>
        <p:spPr bwMode="auto">
          <a:xfrm rot="16200000">
            <a:off x="7587456" y="4065631"/>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pic>
        <p:nvPicPr>
          <p:cNvPr id="9" name="Picture 8"/>
          <p:cNvPicPr>
            <a:picLocks noChangeAspect="1"/>
          </p:cNvPicPr>
          <p:nvPr/>
        </p:nvPicPr>
        <p:blipFill>
          <a:blip r:embed="rId3"/>
          <a:stretch>
            <a:fillRect/>
          </a:stretch>
        </p:blipFill>
        <p:spPr>
          <a:xfrm>
            <a:off x="1649740" y="3067396"/>
            <a:ext cx="5301203" cy="3756374"/>
          </a:xfrm>
          <a:prstGeom prst="rect">
            <a:avLst/>
          </a:prstGeom>
        </p:spPr>
      </p:pic>
    </p:spTree>
    <p:extLst>
      <p:ext uri="{BB962C8B-B14F-4D97-AF65-F5344CB8AC3E}">
        <p14:creationId xmlns:p14="http://schemas.microsoft.com/office/powerpoint/2010/main" val="37947703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p:spPr>
        <p:txBody>
          <a:bodyPr/>
          <a:lstStyle/>
          <a:p>
            <a:fld id="{5E7F5E05-7504-7740-9490-A6A2E1ADDCDE}" type="slidenum">
              <a:rPr lang="en-US"/>
              <a:pPr/>
              <a:t>45</a:t>
            </a:fld>
            <a:endParaRPr lang="en-US"/>
          </a:p>
        </p:txBody>
      </p:sp>
      <p:sp>
        <p:nvSpPr>
          <p:cNvPr id="4"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pic>
        <p:nvPicPr>
          <p:cNvPr id="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58925" y="2239962"/>
            <a:ext cx="5243513" cy="340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1231900" y="5583237"/>
            <a:ext cx="6245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b="1"/>
              <a:t>Figure 4.</a:t>
            </a:r>
            <a:r>
              <a:rPr lang="en-US"/>
              <a:t> Inference of population size change over time </a:t>
            </a:r>
          </a:p>
        </p:txBody>
      </p:sp>
    </p:spTree>
    <p:extLst>
      <p:ext uri="{BB962C8B-B14F-4D97-AF65-F5344CB8AC3E}">
        <p14:creationId xmlns:p14="http://schemas.microsoft.com/office/powerpoint/2010/main" val="300202134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hape 356"/>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a:solidFill>
                  <a:srgbClr val="3E3D2D"/>
                </a:solidFill>
                <a:latin typeface="Cambria" charset="0"/>
                <a:ea typeface="ＭＳ Ｐゴシック" charset="0"/>
                <a:cs typeface="Cambria" charset="0"/>
                <a:sym typeface="Cambria" charset="0"/>
              </a:rPr>
              <a:t>The tale of 2 chromosomes</a:t>
            </a:r>
          </a:p>
        </p:txBody>
      </p:sp>
      <p:sp>
        <p:nvSpPr>
          <p:cNvPr id="47106" name="Shape 357"/>
          <p:cNvSpPr txBox="1">
            <a:spLocks noGrp="1"/>
          </p:cNvSpPr>
          <p:nvPr>
            <p:ph type="body" idx="1"/>
          </p:nvPr>
        </p:nvSpPr>
        <p:spPr>
          <a:xfrm>
            <a:off x="457200" y="1600200"/>
            <a:ext cx="7620000" cy="4800600"/>
          </a:xfrm>
        </p:spPr>
        <p:txBody>
          <a:bodyPr/>
          <a:lstStyle>
            <a:lvl1pPr marL="457200" indent="-228600">
              <a:defRPr sz="1400">
                <a:solidFill>
                  <a:srgbClr val="000000"/>
                </a:solidFill>
                <a:latin typeface="Arial" charset="0"/>
                <a:ea typeface="ＭＳ Ｐゴシック" charset="0"/>
                <a:cs typeface="Arial" charset="0"/>
                <a:sym typeface="Arial" charset="0"/>
              </a:defRPr>
            </a:lvl1pPr>
            <a:lvl2pPr marL="914400" indent="-228600">
              <a:defRPr sz="1400">
                <a:solidFill>
                  <a:srgbClr val="000000"/>
                </a:solidFill>
                <a:latin typeface="Arial" charset="0"/>
                <a:ea typeface="Arial" charset="0"/>
                <a:cs typeface="Arial" charset="0"/>
                <a:sym typeface="Arial" charset="0"/>
              </a:defRPr>
            </a:lvl2pPr>
            <a:lvl3pPr>
              <a:defRPr sz="1400">
                <a:solidFill>
                  <a:srgbClr val="000000"/>
                </a:solidFill>
                <a:latin typeface="Arial" charset="0"/>
                <a:ea typeface="Arial" charset="0"/>
                <a:cs typeface="Arial" charset="0"/>
                <a:sym typeface="Arial" charset="0"/>
              </a:defRPr>
            </a:lvl3pPr>
            <a:lvl4pPr>
              <a:defRPr sz="1400">
                <a:solidFill>
                  <a:srgbClr val="000000"/>
                </a:solidFill>
                <a:latin typeface="Arial" charset="0"/>
                <a:ea typeface="Arial" charset="0"/>
                <a:cs typeface="Arial" charset="0"/>
                <a:sym typeface="Arial" charset="0"/>
              </a:defRPr>
            </a:lvl4pPr>
            <a:lvl5pPr>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spcBef>
                <a:spcPct val="0"/>
              </a:spcBef>
              <a:buSzTx/>
              <a:buFontTx/>
              <a:buChar char="•"/>
            </a:pPr>
            <a:r>
              <a:rPr lang="en-US" sz="2200">
                <a:latin typeface="Calibri" charset="0"/>
                <a:cs typeface="Calibri" charset="0"/>
                <a:sym typeface="Calibri" charset="0"/>
              </a:rPr>
              <a:t>Chromosome 2 fusion makes us different from the great apes</a:t>
            </a:r>
          </a:p>
          <a:p>
            <a:pPr lvl="1" eaLnBrk="1" hangingPunct="1">
              <a:spcBef>
                <a:spcPct val="0"/>
              </a:spcBef>
              <a:buSzTx/>
              <a:buFont typeface="Arial" charset="0"/>
              <a:buChar char="•"/>
            </a:pPr>
            <a:r>
              <a:rPr lang="en-US" sz="2000">
                <a:latin typeface="Calibri" charset="0"/>
                <a:ea typeface="ＭＳ Ｐゴシック" charset="0"/>
                <a:cs typeface="Calibri" charset="0"/>
                <a:sym typeface="Calibri" charset="0"/>
              </a:rPr>
              <a:t>Short stretch of telomeric repeat sequence in both directions in the interior of Chr 2, as an artefact of this fusion</a:t>
            </a:r>
          </a:p>
          <a:p>
            <a:pPr eaLnBrk="1" hangingPunct="1">
              <a:spcBef>
                <a:spcPct val="0"/>
              </a:spcBef>
              <a:buSzTx/>
              <a:buFontTx/>
              <a:buChar char="•"/>
            </a:pPr>
            <a:r>
              <a:rPr lang="en-US" sz="2200">
                <a:latin typeface="Calibri" charset="0"/>
                <a:cs typeface="Calibri" charset="0"/>
                <a:sym typeface="Calibri" charset="0"/>
              </a:rPr>
              <a:t>Fusion exists in Denisovan and Neanderthal sequence</a:t>
            </a:r>
          </a:p>
        </p:txBody>
      </p:sp>
      <p:sp>
        <p:nvSpPr>
          <p:cNvPr id="47107" name="Slide Number Placeholder 1"/>
          <p:cNvSpPr>
            <a:spLocks noGrp="1"/>
          </p:cNvSpPr>
          <p:nvPr>
            <p:ph type="sldNum" sz="quarter" idx="10"/>
          </p:nvPr>
        </p:nvSpPr>
        <p:spPr>
          <a:noFill/>
        </p:spPr>
        <p:txBody>
          <a:bodyPr/>
          <a:lstStyle/>
          <a:p>
            <a:fld id="{9523A914-C42D-1A46-8B2E-A7207AA143ED}" type="slidenum">
              <a:rPr lang="en-US"/>
              <a:pPr/>
              <a:t>46</a:t>
            </a:fld>
            <a:endParaRPr lang="en-US"/>
          </a:p>
        </p:txBody>
      </p:sp>
      <p:sp>
        <p:nvSpPr>
          <p:cNvPr id="5"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hape 143"/>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a:solidFill>
                  <a:srgbClr val="3E3D2D"/>
                </a:solidFill>
                <a:latin typeface="Cambria" charset="0"/>
                <a:ea typeface="ＭＳ Ｐゴシック" charset="0"/>
                <a:cs typeface="Cambria" charset="0"/>
                <a:sym typeface="Cambria" charset="0"/>
              </a:rPr>
              <a:t>Problems with DNA from fossils</a:t>
            </a:r>
          </a:p>
        </p:txBody>
      </p:sp>
      <p:sp>
        <p:nvSpPr>
          <p:cNvPr id="48130" name="Shape 144"/>
          <p:cNvSpPr txBox="1">
            <a:spLocks noGrp="1"/>
          </p:cNvSpPr>
          <p:nvPr>
            <p:ph type="body" idx="1"/>
          </p:nvPr>
        </p:nvSpPr>
        <p:spPr>
          <a:xfrm>
            <a:off x="457200" y="1600200"/>
            <a:ext cx="7620000" cy="4800600"/>
          </a:xfrm>
        </p:spPr>
        <p:txBody>
          <a:bodyPr/>
          <a:lstStyle>
            <a:lvl1pPr marL="457200" indent="-228600">
              <a:defRPr sz="1400">
                <a:solidFill>
                  <a:srgbClr val="000000"/>
                </a:solidFill>
                <a:latin typeface="Arial" charset="0"/>
                <a:ea typeface="ＭＳ Ｐゴシック" charset="0"/>
                <a:cs typeface="Arial" charset="0"/>
                <a:sym typeface="Arial" charset="0"/>
              </a:defRPr>
            </a:lvl1pPr>
            <a:lvl2pPr marL="914400" indent="-228600">
              <a:defRPr sz="1400">
                <a:solidFill>
                  <a:srgbClr val="000000"/>
                </a:solidFill>
                <a:latin typeface="Arial" charset="0"/>
                <a:ea typeface="Arial" charset="0"/>
                <a:cs typeface="Arial" charset="0"/>
                <a:sym typeface="Arial" charset="0"/>
              </a:defRPr>
            </a:lvl2pPr>
            <a:lvl3pPr>
              <a:defRPr sz="1400">
                <a:solidFill>
                  <a:srgbClr val="000000"/>
                </a:solidFill>
                <a:latin typeface="Arial" charset="0"/>
                <a:ea typeface="Arial" charset="0"/>
                <a:cs typeface="Arial" charset="0"/>
                <a:sym typeface="Arial" charset="0"/>
              </a:defRPr>
            </a:lvl3pPr>
            <a:lvl4pPr>
              <a:defRPr sz="1400">
                <a:solidFill>
                  <a:srgbClr val="000000"/>
                </a:solidFill>
                <a:latin typeface="Arial" charset="0"/>
                <a:ea typeface="Arial" charset="0"/>
                <a:cs typeface="Arial" charset="0"/>
                <a:sym typeface="Arial" charset="0"/>
              </a:defRPr>
            </a:lvl4pPr>
            <a:lvl5pPr>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spcBef>
                <a:spcPct val="0"/>
              </a:spcBef>
              <a:buSzTx/>
              <a:buFontTx/>
              <a:buChar char="•"/>
            </a:pPr>
            <a:r>
              <a:rPr lang="en-US" sz="2200">
                <a:latin typeface="Calibri" charset="0"/>
                <a:cs typeface="Calibri" charset="0"/>
                <a:sym typeface="Calibri" charset="0"/>
              </a:rPr>
              <a:t>The DNA is degraded to a small average size &lt; 200 bp</a:t>
            </a:r>
          </a:p>
          <a:p>
            <a:pPr eaLnBrk="1" hangingPunct="1">
              <a:spcBef>
                <a:spcPct val="0"/>
              </a:spcBef>
              <a:buSzTx/>
              <a:buFontTx/>
              <a:buChar char="•"/>
            </a:pPr>
            <a:r>
              <a:rPr lang="en-US" sz="2200">
                <a:latin typeface="Calibri" charset="0"/>
                <a:cs typeface="Calibri" charset="0"/>
                <a:sym typeface="Calibri" charset="0"/>
              </a:rPr>
              <a:t>Chemical modification (oxidative processes)</a:t>
            </a:r>
          </a:p>
          <a:p>
            <a:pPr lvl="1" eaLnBrk="1" hangingPunct="1">
              <a:buSzTx/>
              <a:buFont typeface="Arial" charset="0"/>
              <a:buChar char="•"/>
            </a:pPr>
            <a:r>
              <a:rPr lang="en-US" sz="2000">
                <a:latin typeface="Calibri" charset="0"/>
                <a:ea typeface="ＭＳ Ｐゴシック" charset="0"/>
                <a:cs typeface="Calibri" charset="0"/>
                <a:sym typeface="Calibri" charset="0"/>
              </a:rPr>
              <a:t>High average coverage of random sequence reads</a:t>
            </a:r>
          </a:p>
          <a:p>
            <a:pPr eaLnBrk="1" hangingPunct="1">
              <a:spcBef>
                <a:spcPct val="0"/>
              </a:spcBef>
              <a:buSzTx/>
              <a:buFontTx/>
              <a:buChar char="•"/>
            </a:pPr>
            <a:r>
              <a:rPr lang="en-US" sz="2200">
                <a:latin typeface="Calibri" charset="0"/>
                <a:cs typeface="Calibri" charset="0"/>
                <a:sym typeface="Calibri" charset="0"/>
              </a:rPr>
              <a:t>Small amounts of endogenous DNA, large amounts of DNA from colonizing microbes</a:t>
            </a:r>
          </a:p>
          <a:p>
            <a:pPr lvl="1" eaLnBrk="1" hangingPunct="1">
              <a:spcBef>
                <a:spcPts val="438"/>
              </a:spcBef>
              <a:buSzTx/>
              <a:buFont typeface="Arial" charset="0"/>
              <a:buChar char="•"/>
            </a:pPr>
            <a:r>
              <a:rPr lang="en-US" sz="2200">
                <a:latin typeface="Calibri" charset="0"/>
                <a:ea typeface="ＭＳ Ｐゴシック" charset="0"/>
                <a:cs typeface="Calibri" charset="0"/>
                <a:sym typeface="Calibri" charset="0"/>
              </a:rPr>
              <a:t>comparing the genome sequences of closely related organisms</a:t>
            </a:r>
          </a:p>
          <a:p>
            <a:pPr eaLnBrk="1" hangingPunct="1">
              <a:spcBef>
                <a:spcPct val="0"/>
              </a:spcBef>
              <a:buSzTx/>
              <a:buFontTx/>
              <a:buChar char="•"/>
            </a:pPr>
            <a:r>
              <a:rPr lang="en-US" sz="2200">
                <a:latin typeface="Calibri" charset="0"/>
                <a:cs typeface="Calibri" charset="0"/>
                <a:sym typeface="Calibri" charset="0"/>
              </a:rPr>
              <a:t>Modern human contamination (initial Neanderthal fossil extracts had 11-40% DNA contamination)</a:t>
            </a:r>
          </a:p>
          <a:p>
            <a:pPr lvl="1" eaLnBrk="1" hangingPunct="1">
              <a:spcBef>
                <a:spcPct val="0"/>
              </a:spcBef>
              <a:buSzTx/>
              <a:buFont typeface="Arial" charset="0"/>
              <a:buChar char="•"/>
            </a:pPr>
            <a:r>
              <a:rPr lang="en-US" sz="2000">
                <a:latin typeface="Calibri" charset="0"/>
                <a:ea typeface="ＭＳ Ｐゴシック" charset="0"/>
                <a:cs typeface="Calibri" charset="0"/>
                <a:sym typeface="Calibri" charset="0"/>
              </a:rPr>
              <a:t>Measurement of modern human mtDNA fragments pegs contamination in samples at &lt;1%</a:t>
            </a:r>
          </a:p>
          <a:p>
            <a:pPr lvl="1" eaLnBrk="1" hangingPunct="1">
              <a:spcBef>
                <a:spcPct val="0"/>
              </a:spcBef>
              <a:buSzTx/>
              <a:buFont typeface="Arial" charset="0"/>
              <a:buChar char="•"/>
            </a:pPr>
            <a:r>
              <a:rPr lang="en-US" sz="2000">
                <a:latin typeface="Calibri" charset="0"/>
                <a:ea typeface="ＭＳ Ｐゴシック" charset="0"/>
                <a:cs typeface="Calibri" charset="0"/>
                <a:sym typeface="Calibri" charset="0"/>
              </a:rPr>
              <a:t>Amplification and sequencing of low coverage positions </a:t>
            </a:r>
          </a:p>
        </p:txBody>
      </p:sp>
      <p:sp>
        <p:nvSpPr>
          <p:cNvPr id="146" name="Shape 146"/>
          <p:cNvSpPr/>
          <p:nvPr/>
        </p:nvSpPr>
        <p:spPr>
          <a:xfrm>
            <a:off x="989013" y="6091238"/>
            <a:ext cx="7378700" cy="554037"/>
          </a:xfrm>
          <a:prstGeom prst="rect">
            <a:avLst/>
          </a:prstGeom>
          <a:noFill/>
          <a:ln>
            <a:noFill/>
          </a:ln>
        </p:spPr>
        <p:txBody>
          <a:bodyPr lIns="91425" tIns="45700" rIns="91425" bIns="45700"/>
          <a:lstStyle/>
          <a:p>
            <a:pPr marL="457200" indent="-295275" fontAlgn="auto">
              <a:lnSpc>
                <a:spcPct val="115000"/>
              </a:lnSpc>
              <a:spcBef>
                <a:spcPts val="0"/>
              </a:spcBef>
              <a:spcAft>
                <a:spcPts val="0"/>
              </a:spcAft>
              <a:buClr>
                <a:srgbClr val="333333"/>
              </a:buClr>
              <a:buSzPct val="95454"/>
              <a:buFontTx/>
              <a:buAutoNum type="arabicPeriod"/>
              <a:defRPr/>
            </a:pPr>
            <a:r>
              <a:rPr lang="en-US" sz="1050" kern="0">
                <a:solidFill>
                  <a:srgbClr val="333333"/>
                </a:solidFill>
                <a:latin typeface="Arial"/>
                <a:ea typeface="Arial"/>
                <a:cs typeface="Arial"/>
                <a:sym typeface="Arial"/>
                <a:rtl val="0"/>
              </a:rPr>
              <a:t>S. Pääbo, Ancient DNA: extraction, characterization, molecular cloning, and enzymatic amplification. </a:t>
            </a:r>
            <a:r>
              <a:rPr lang="en-US" sz="1050" i="1" kern="0">
                <a:solidFill>
                  <a:srgbClr val="333333"/>
                </a:solidFill>
                <a:latin typeface="Arial"/>
                <a:ea typeface="Arial"/>
                <a:cs typeface="Arial"/>
                <a:sym typeface="Arial"/>
                <a:rtl val="0"/>
              </a:rPr>
              <a:t>Proc. Natl. Acad. Sci. U.S.A.</a:t>
            </a:r>
            <a:r>
              <a:rPr lang="en-US" sz="1050" kern="0">
                <a:solidFill>
                  <a:srgbClr val="333333"/>
                </a:solidFill>
                <a:latin typeface="Arial"/>
                <a:ea typeface="Arial"/>
                <a:cs typeface="Arial"/>
                <a:sym typeface="Arial"/>
                <a:rtl val="0"/>
              </a:rPr>
              <a:t> 86, 1939 (1989).doi:10.1073/pnas.86.6.1939 pmid:2928314</a:t>
            </a:r>
          </a:p>
          <a:p>
            <a:pPr marL="457200" indent="-295275" fontAlgn="auto">
              <a:lnSpc>
                <a:spcPct val="115000"/>
              </a:lnSpc>
              <a:spcBef>
                <a:spcPts val="0"/>
              </a:spcBef>
              <a:spcAft>
                <a:spcPts val="0"/>
              </a:spcAft>
              <a:buClr>
                <a:srgbClr val="333333"/>
              </a:buClr>
              <a:buSzPct val="95454"/>
              <a:buFontTx/>
              <a:buAutoNum type="arabicPeriod"/>
              <a:defRPr/>
            </a:pPr>
            <a:r>
              <a:rPr lang="en-US" sz="1050" kern="0">
                <a:solidFill>
                  <a:srgbClr val="333333"/>
                </a:solidFill>
                <a:latin typeface="Arial"/>
                <a:ea typeface="Arial"/>
                <a:cs typeface="Arial"/>
                <a:sym typeface="Arial"/>
                <a:rtl val="0"/>
              </a:rPr>
              <a:t>A. W. Briggs et al., Patterns of damage in genomic DNA sequences from a Neandertal. </a:t>
            </a:r>
            <a:r>
              <a:rPr lang="en-US" sz="1050" i="1" kern="0">
                <a:solidFill>
                  <a:srgbClr val="333333"/>
                </a:solidFill>
                <a:latin typeface="Arial"/>
                <a:ea typeface="Arial"/>
                <a:cs typeface="Arial"/>
                <a:sym typeface="Arial"/>
                <a:rtl val="0"/>
              </a:rPr>
              <a:t>Proc. Natl. Acad. Sci. U.S.A.</a:t>
            </a:r>
            <a:r>
              <a:rPr lang="en-US" sz="1050" kern="0">
                <a:solidFill>
                  <a:srgbClr val="333333"/>
                </a:solidFill>
                <a:latin typeface="Arial"/>
                <a:ea typeface="Arial"/>
                <a:cs typeface="Arial"/>
                <a:sym typeface="Arial"/>
                <a:rtl val="0"/>
              </a:rPr>
              <a:t> 104, 14616 (2007). doi:10.1073/pnas.0704665104 pmid:17715061</a:t>
            </a:r>
          </a:p>
        </p:txBody>
      </p:sp>
      <p:sp>
        <p:nvSpPr>
          <p:cNvPr id="48132" name="Slide Number Placeholder 1"/>
          <p:cNvSpPr>
            <a:spLocks noGrp="1"/>
          </p:cNvSpPr>
          <p:nvPr>
            <p:ph type="sldNum" sz="quarter" idx="10"/>
          </p:nvPr>
        </p:nvSpPr>
        <p:spPr>
          <a:noFill/>
        </p:spPr>
        <p:txBody>
          <a:bodyPr/>
          <a:lstStyle/>
          <a:p>
            <a:fld id="{0CAC079C-078E-EE47-98A2-57FA1A5153EB}" type="slidenum">
              <a:rPr lang="en-US"/>
              <a:pPr/>
              <a:t>47</a:t>
            </a:fld>
            <a:endParaRPr lang="en-US"/>
          </a:p>
        </p:txBody>
      </p:sp>
      <p:sp>
        <p:nvSpPr>
          <p:cNvPr id="6"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hape 161"/>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a:solidFill>
                  <a:srgbClr val="3E3D2D"/>
                </a:solidFill>
                <a:latin typeface="Cambria" charset="0"/>
                <a:ea typeface="ＭＳ Ｐゴシック" charset="0"/>
                <a:cs typeface="Cambria" charset="0"/>
                <a:sym typeface="Cambria" charset="0"/>
              </a:rPr>
              <a:t>Sequencing DNA from fossils</a:t>
            </a:r>
          </a:p>
        </p:txBody>
      </p:sp>
      <p:sp>
        <p:nvSpPr>
          <p:cNvPr id="49154" name="Shape 162"/>
          <p:cNvSpPr txBox="1">
            <a:spLocks noGrp="1"/>
          </p:cNvSpPr>
          <p:nvPr>
            <p:ph type="body" idx="1"/>
          </p:nvPr>
        </p:nvSpPr>
        <p:spPr>
          <a:xfrm>
            <a:off x="457200" y="1600200"/>
            <a:ext cx="7620000" cy="4800600"/>
          </a:xfrm>
        </p:spPr>
        <p:txBody>
          <a:bodyPr/>
          <a:lstStyle>
            <a:lvl1pPr marL="457200" indent="-228600">
              <a:defRPr sz="1400">
                <a:solidFill>
                  <a:srgbClr val="000000"/>
                </a:solidFill>
                <a:latin typeface="Arial" charset="0"/>
                <a:ea typeface="ＭＳ Ｐゴシック" charset="0"/>
                <a:cs typeface="Arial" charset="0"/>
                <a:sym typeface="Arial" charset="0"/>
              </a:defRPr>
            </a:lvl1pPr>
            <a:lvl2pPr marL="914400" indent="-228600">
              <a:defRPr sz="1400">
                <a:solidFill>
                  <a:srgbClr val="000000"/>
                </a:solidFill>
                <a:latin typeface="Arial" charset="0"/>
                <a:ea typeface="Arial" charset="0"/>
                <a:cs typeface="Arial" charset="0"/>
                <a:sym typeface="Arial" charset="0"/>
              </a:defRPr>
            </a:lvl2pPr>
            <a:lvl3pPr>
              <a:defRPr sz="1400">
                <a:solidFill>
                  <a:srgbClr val="000000"/>
                </a:solidFill>
                <a:latin typeface="Arial" charset="0"/>
                <a:ea typeface="Arial" charset="0"/>
                <a:cs typeface="Arial" charset="0"/>
                <a:sym typeface="Arial" charset="0"/>
              </a:defRPr>
            </a:lvl3pPr>
            <a:lvl4pPr>
              <a:defRPr sz="1400">
                <a:solidFill>
                  <a:srgbClr val="000000"/>
                </a:solidFill>
                <a:latin typeface="Arial" charset="0"/>
                <a:ea typeface="Arial" charset="0"/>
                <a:cs typeface="Arial" charset="0"/>
                <a:sym typeface="Arial" charset="0"/>
              </a:defRPr>
            </a:lvl4pPr>
            <a:lvl5pPr>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spcBef>
                <a:spcPct val="0"/>
              </a:spcBef>
              <a:buSzTx/>
              <a:buFontTx/>
              <a:buChar char="•"/>
            </a:pPr>
            <a:r>
              <a:rPr lang="en-US" sz="2200">
                <a:latin typeface="Calibri" charset="0"/>
                <a:cs typeface="Calibri" charset="0"/>
                <a:sym typeface="Calibri" charset="0"/>
              </a:rPr>
              <a:t>‘Filter out’ microbial origin fragments by comparing the genome sequences of closely related organisms</a:t>
            </a:r>
          </a:p>
          <a:p>
            <a:pPr lvl="1" eaLnBrk="1" hangingPunct="1">
              <a:spcBef>
                <a:spcPct val="0"/>
              </a:spcBef>
              <a:buSzTx/>
              <a:buFont typeface="Arial" charset="0"/>
              <a:buChar char="•"/>
            </a:pPr>
            <a:r>
              <a:rPr lang="en-US" sz="2000">
                <a:latin typeface="Calibri" charset="0"/>
                <a:ea typeface="ＭＳ Ｐゴシック" charset="0"/>
                <a:cs typeface="Calibri" charset="0"/>
                <a:sym typeface="Calibri" charset="0"/>
              </a:rPr>
              <a:t>restriction enzyme digest to preferentially remove bacterial DNA sequences</a:t>
            </a:r>
          </a:p>
          <a:p>
            <a:pPr eaLnBrk="1" hangingPunct="1">
              <a:spcBef>
                <a:spcPct val="0"/>
              </a:spcBef>
              <a:buSzTx/>
              <a:buFontTx/>
              <a:buChar char="•"/>
            </a:pPr>
            <a:r>
              <a:rPr lang="en-US" sz="2200">
                <a:latin typeface="Calibri" charset="0"/>
                <a:cs typeface="Calibri" charset="0"/>
                <a:sym typeface="Calibri" charset="0"/>
              </a:rPr>
              <a:t>Use the finished human genome sequence and the chimpanzee genome to identify Neanderthal DNA sequences.</a:t>
            </a:r>
          </a:p>
        </p:txBody>
      </p:sp>
      <p:sp>
        <p:nvSpPr>
          <p:cNvPr id="164" name="Shape 164"/>
          <p:cNvSpPr/>
          <p:nvPr/>
        </p:nvSpPr>
        <p:spPr>
          <a:xfrm>
            <a:off x="0" y="6091238"/>
            <a:ext cx="8367713" cy="554037"/>
          </a:xfrm>
          <a:prstGeom prst="rect">
            <a:avLst/>
          </a:prstGeom>
          <a:noFill/>
          <a:ln>
            <a:noFill/>
          </a:ln>
        </p:spPr>
        <p:txBody>
          <a:bodyPr lIns="91425" tIns="45700" rIns="91425" bIns="45700"/>
          <a:lstStyle/>
          <a:p>
            <a:pPr marL="457200" indent="-295275" fontAlgn="auto">
              <a:lnSpc>
                <a:spcPct val="115000"/>
              </a:lnSpc>
              <a:spcBef>
                <a:spcPts val="0"/>
              </a:spcBef>
              <a:spcAft>
                <a:spcPts val="0"/>
              </a:spcAft>
              <a:buClr>
                <a:srgbClr val="333333"/>
              </a:buClr>
              <a:buSzPct val="95454"/>
              <a:buFontTx/>
              <a:buAutoNum type="arabicPeriod"/>
              <a:defRPr/>
            </a:pPr>
            <a:r>
              <a:rPr lang="en-US" sz="1050" kern="0">
                <a:solidFill>
                  <a:srgbClr val="333333"/>
                </a:solidFill>
                <a:latin typeface="Arial"/>
                <a:ea typeface="Arial"/>
                <a:cs typeface="Arial"/>
                <a:sym typeface="Arial"/>
                <a:rtl val="0"/>
              </a:rPr>
              <a:t>Green et al. A draft sequence of the Neandertal Genome. </a:t>
            </a:r>
            <a:r>
              <a:rPr lang="en-US" sz="1050" i="1" kern="0">
                <a:solidFill>
                  <a:srgbClr val="333333"/>
                </a:solidFill>
                <a:latin typeface="Arial"/>
                <a:ea typeface="Arial"/>
                <a:cs typeface="Arial"/>
                <a:sym typeface="Arial"/>
                <a:rtl val="0"/>
              </a:rPr>
              <a:t>Science.</a:t>
            </a:r>
            <a:r>
              <a:rPr lang="en-US" sz="1050" kern="0">
                <a:solidFill>
                  <a:srgbClr val="333333"/>
                </a:solidFill>
                <a:latin typeface="Arial"/>
                <a:ea typeface="Arial"/>
                <a:cs typeface="Arial"/>
                <a:sym typeface="Arial"/>
                <a:rtl val="0"/>
              </a:rPr>
              <a:t> 328, 5979 (2010). doi:10.1126/science.1188021. pmid:20448178</a:t>
            </a:r>
          </a:p>
        </p:txBody>
      </p:sp>
      <p:sp>
        <p:nvSpPr>
          <p:cNvPr id="49156" name="Slide Number Placeholder 1"/>
          <p:cNvSpPr>
            <a:spLocks noGrp="1"/>
          </p:cNvSpPr>
          <p:nvPr>
            <p:ph type="sldNum" sz="quarter" idx="10"/>
          </p:nvPr>
        </p:nvSpPr>
        <p:spPr>
          <a:noFill/>
        </p:spPr>
        <p:txBody>
          <a:bodyPr/>
          <a:lstStyle/>
          <a:p>
            <a:fld id="{2D84E0E3-D138-4245-8406-8606392E2E52}" type="slidenum">
              <a:rPr lang="en-US"/>
              <a:pPr/>
              <a:t>48</a:t>
            </a:fld>
            <a:endParaRPr lang="en-US"/>
          </a:p>
        </p:txBody>
      </p:sp>
      <p:sp>
        <p:nvSpPr>
          <p:cNvPr id="6"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hape 380"/>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a:solidFill>
                  <a:srgbClr val="3E3D2D"/>
                </a:solidFill>
                <a:latin typeface="Cambria" charset="0"/>
                <a:ea typeface="ＭＳ Ｐゴシック" charset="0"/>
                <a:cs typeface="Cambria" charset="0"/>
                <a:sym typeface="Cambria" charset="0"/>
              </a:rPr>
              <a:t>From supplementary (Figure S6a.3)</a:t>
            </a:r>
          </a:p>
        </p:txBody>
      </p:sp>
      <p:sp>
        <p:nvSpPr>
          <p:cNvPr id="50178" name="Shape 381"/>
          <p:cNvSpPr txBox="1">
            <a:spLocks noGrp="1"/>
          </p:cNvSpPr>
          <p:nvPr>
            <p:ph type="body" idx="1"/>
          </p:nvPr>
        </p:nvSpPr>
        <p:spPr>
          <a:xfrm>
            <a:off x="457200" y="1600200"/>
            <a:ext cx="7620000" cy="4800600"/>
          </a:xfrm>
        </p:spPr>
        <p:txBody>
          <a:bodyPr/>
          <a:lstStyle>
            <a:lvl1pPr indent="-88900">
              <a:defRPr sz="1400">
                <a:solidFill>
                  <a:srgbClr val="000000"/>
                </a:solidFill>
                <a:latin typeface="Arial" charset="0"/>
                <a:ea typeface="ＭＳ Ｐゴシック" charset="0"/>
                <a:cs typeface="Arial" charset="0"/>
                <a:sym typeface="Arial" charset="0"/>
              </a:defRPr>
            </a:lvl1pPr>
            <a:lvl2pPr>
              <a:defRPr sz="1400">
                <a:solidFill>
                  <a:srgbClr val="000000"/>
                </a:solidFill>
                <a:latin typeface="Arial" charset="0"/>
                <a:ea typeface="Arial" charset="0"/>
                <a:cs typeface="Arial" charset="0"/>
                <a:sym typeface="Arial" charset="0"/>
              </a:defRPr>
            </a:lvl2pPr>
            <a:lvl3pPr>
              <a:defRPr sz="1400">
                <a:solidFill>
                  <a:srgbClr val="000000"/>
                </a:solidFill>
                <a:latin typeface="Arial" charset="0"/>
                <a:ea typeface="Arial" charset="0"/>
                <a:cs typeface="Arial" charset="0"/>
                <a:sym typeface="Arial" charset="0"/>
              </a:defRPr>
            </a:lvl3pPr>
            <a:lvl4pPr>
              <a:defRPr sz="1400">
                <a:solidFill>
                  <a:srgbClr val="000000"/>
                </a:solidFill>
                <a:latin typeface="Arial" charset="0"/>
                <a:ea typeface="Arial" charset="0"/>
                <a:cs typeface="Arial" charset="0"/>
                <a:sym typeface="Arial" charset="0"/>
              </a:defRPr>
            </a:lvl4pPr>
            <a:lvl5pPr>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spcBef>
                <a:spcPct val="0"/>
              </a:spcBef>
              <a:buClr>
                <a:srgbClr val="000000"/>
              </a:buClr>
              <a:buSzTx/>
              <a:buFontTx/>
              <a:buNone/>
            </a:pPr>
            <a:r>
              <a:rPr lang="en-US" sz="1100" dirty="0"/>
              <a:t>		 	 	 		</a:t>
            </a:r>
          </a:p>
          <a:p>
            <a:pPr eaLnBrk="1" hangingPunct="1">
              <a:spcBef>
                <a:spcPct val="0"/>
              </a:spcBef>
              <a:buClr>
                <a:srgbClr val="000000"/>
              </a:buClr>
              <a:buSzTx/>
              <a:buFontTx/>
              <a:buNone/>
            </a:pPr>
            <a:r>
              <a:rPr lang="en-US" sz="1100" dirty="0"/>
              <a:t>			</a:t>
            </a:r>
          </a:p>
          <a:p>
            <a:pPr eaLnBrk="1" hangingPunct="1">
              <a:spcBef>
                <a:spcPct val="0"/>
              </a:spcBef>
              <a:buClr>
                <a:srgbClr val="000000"/>
              </a:buClr>
              <a:buSzTx/>
              <a:buFontTx/>
              <a:buNone/>
            </a:pPr>
            <a:r>
              <a:rPr lang="en-US" sz="1100" dirty="0"/>
              <a:t>				</a:t>
            </a:r>
          </a:p>
          <a:p>
            <a:pPr eaLnBrk="1" hangingPunct="1">
              <a:spcBef>
                <a:spcPct val="0"/>
              </a:spcBef>
              <a:buClr>
                <a:srgbClr val="000000"/>
              </a:buClr>
              <a:buSzTx/>
              <a:buFontTx/>
              <a:buNone/>
            </a:pPr>
            <a:r>
              <a:rPr lang="en-US" sz="1100" dirty="0"/>
              <a:t>					</a:t>
            </a:r>
          </a:p>
          <a:p>
            <a:pPr eaLnBrk="1" hangingPunct="1">
              <a:spcBef>
                <a:spcPct val="0"/>
              </a:spcBef>
              <a:buClr>
                <a:srgbClr val="000000"/>
              </a:buClr>
              <a:buSzTx/>
              <a:buFontTx/>
              <a:buNone/>
            </a:pPr>
            <a:r>
              <a:rPr lang="en-US" sz="1100" dirty="0"/>
              <a:t>						</a:t>
            </a:r>
          </a:p>
          <a:p>
            <a:pPr eaLnBrk="1" hangingPunct="1">
              <a:spcBef>
                <a:spcPct val="0"/>
              </a:spcBef>
              <a:buClr>
                <a:srgbClr val="000000"/>
              </a:buClr>
              <a:buSzTx/>
              <a:buFontTx/>
              <a:buNone/>
            </a:pPr>
            <a:r>
              <a:rPr lang="en-US" sz="1100" dirty="0">
                <a:latin typeface="Times New Roman" charset="0"/>
                <a:cs typeface="Times New Roman" charset="0"/>
                <a:sym typeface="Times New Roman" charset="0"/>
              </a:rPr>
              <a:t>To test the effect of contamination on the signal, we recalculate African-Altai and African-</a:t>
            </a:r>
            <a:r>
              <a:rPr lang="en-US" sz="1100" dirty="0" err="1">
                <a:latin typeface="Times New Roman" charset="0"/>
                <a:cs typeface="Times New Roman" charset="0"/>
                <a:sym typeface="Times New Roman" charset="0"/>
              </a:rPr>
              <a:t>Denisova</a:t>
            </a:r>
            <a:r>
              <a:rPr lang="en-US" sz="1100" dirty="0">
                <a:latin typeface="Times New Roman" charset="0"/>
                <a:cs typeface="Times New Roman" charset="0"/>
                <a:sym typeface="Times New Roman" charset="0"/>
              </a:rPr>
              <a:t> divergence using reads that show deamination patterns. Deamination has been found to increase with time, so reads containing deamination are more likely endogenous</a:t>
            </a:r>
            <a:r>
              <a:rPr lang="en-US" sz="700" dirty="0">
                <a:latin typeface="Times New Roman" charset="0"/>
                <a:cs typeface="Times New Roman" charset="0"/>
                <a:sym typeface="Times New Roman" charset="0"/>
              </a:rPr>
              <a:t>6</a:t>
            </a:r>
            <a:r>
              <a:rPr lang="en-US" sz="1100" dirty="0">
                <a:latin typeface="Times New Roman" charset="0"/>
                <a:cs typeface="Times New Roman" charset="0"/>
                <a:sym typeface="Times New Roman" charset="0"/>
              </a:rPr>
              <a:t>.</a:t>
            </a:r>
          </a:p>
          <a:p>
            <a:pPr eaLnBrk="1" hangingPunct="1">
              <a:spcBef>
                <a:spcPct val="0"/>
              </a:spcBef>
              <a:buClr>
                <a:srgbClr val="000000"/>
              </a:buClr>
              <a:buSzTx/>
              <a:buFontTx/>
              <a:buNone/>
            </a:pPr>
            <a:r>
              <a:rPr lang="en-US" sz="1100" dirty="0"/>
              <a:t>						</a:t>
            </a:r>
          </a:p>
          <a:p>
            <a:pPr eaLnBrk="1" hangingPunct="1">
              <a:spcBef>
                <a:spcPct val="0"/>
              </a:spcBef>
              <a:buClr>
                <a:srgbClr val="000000"/>
              </a:buClr>
              <a:buSzTx/>
              <a:buFontTx/>
              <a:buNone/>
            </a:pPr>
            <a:r>
              <a:rPr lang="en-US" sz="1100" b="1" dirty="0">
                <a:latin typeface="Times New Roman" charset="0"/>
                <a:cs typeface="Times New Roman" charset="0"/>
                <a:sym typeface="Times New Roman" charset="0"/>
              </a:rPr>
              <a:t>We selected reads with a cytosine to thymine change at the positions where residual deamination is found after uracil removal </a:t>
            </a:r>
            <a:r>
              <a:rPr lang="en-US" sz="1100" dirty="0">
                <a:latin typeface="Times New Roman" charset="0"/>
                <a:cs typeface="Times New Roman" charset="0"/>
                <a:sym typeface="Times New Roman" charset="0"/>
              </a:rPr>
              <a:t>(last base 5’ end + last two bases 3’ end; see SI1 and SI5). Bases at these positions were required to have a minimum quality score of 30 (corresponding less than 1 error in a 1000 </a:t>
            </a:r>
            <a:r>
              <a:rPr lang="en-US" sz="1100" dirty="0" err="1">
                <a:latin typeface="Times New Roman" charset="0"/>
                <a:cs typeface="Times New Roman" charset="0"/>
                <a:sym typeface="Times New Roman" charset="0"/>
              </a:rPr>
              <a:t>basepairs</a:t>
            </a:r>
            <a:r>
              <a:rPr lang="en-US" sz="1100" dirty="0">
                <a:latin typeface="Times New Roman" charset="0"/>
                <a:cs typeface="Times New Roman" charset="0"/>
                <a:sym typeface="Times New Roman" charset="0"/>
              </a:rPr>
              <a:t>). The cytosine residue at the corresponding genomic position was required to be present in the consensus sequence (genotype in the VCF). In order to avoid contaminating human molecules to be falsely classified as </a:t>
            </a:r>
            <a:r>
              <a:rPr lang="en-US" sz="1100" dirty="0" err="1">
                <a:latin typeface="Times New Roman" charset="0"/>
                <a:cs typeface="Times New Roman" charset="0"/>
                <a:sym typeface="Times New Roman" charset="0"/>
              </a:rPr>
              <a:t>deaminated</a:t>
            </a:r>
            <a:r>
              <a:rPr lang="en-US" sz="1100" dirty="0">
                <a:latin typeface="Times New Roman" charset="0"/>
                <a:cs typeface="Times New Roman" charset="0"/>
                <a:sym typeface="Times New Roman" charset="0"/>
              </a:rPr>
              <a:t> read, we further required that no human from the 1000 Genomes Project phase1 data shows the thymine at the position under consideration. With this methodology, new BAM files containing putatively </a:t>
            </a:r>
            <a:r>
              <a:rPr lang="en-US" sz="1100" dirty="0" err="1">
                <a:latin typeface="Times New Roman" charset="0"/>
                <a:cs typeface="Times New Roman" charset="0"/>
                <a:sym typeface="Times New Roman" charset="0"/>
              </a:rPr>
              <a:t>deaminated</a:t>
            </a:r>
            <a:r>
              <a:rPr lang="en-US" sz="1100" dirty="0">
                <a:latin typeface="Times New Roman" charset="0"/>
                <a:cs typeface="Times New Roman" charset="0"/>
                <a:sym typeface="Times New Roman" charset="0"/>
              </a:rPr>
              <a:t> reads for the Altai </a:t>
            </a:r>
            <a:r>
              <a:rPr lang="en-US" sz="1100" dirty="0" err="1">
                <a:latin typeface="Times New Roman" charset="0"/>
                <a:cs typeface="Times New Roman" charset="0"/>
                <a:sym typeface="Times New Roman" charset="0"/>
              </a:rPr>
              <a:t>Neandertal</a:t>
            </a:r>
            <a:r>
              <a:rPr lang="en-US" sz="1100" dirty="0">
                <a:latin typeface="Times New Roman" charset="0"/>
                <a:cs typeface="Times New Roman" charset="0"/>
                <a:sym typeface="Times New Roman" charset="0"/>
              </a:rPr>
              <a:t> and the </a:t>
            </a:r>
            <a:r>
              <a:rPr lang="en-US" sz="1100" dirty="0" err="1">
                <a:latin typeface="Times New Roman" charset="0"/>
                <a:cs typeface="Times New Roman" charset="0"/>
                <a:sym typeface="Times New Roman" charset="0"/>
              </a:rPr>
              <a:t>Denisova</a:t>
            </a:r>
            <a:r>
              <a:rPr lang="en-US" sz="1100" dirty="0">
                <a:latin typeface="Times New Roman" charset="0"/>
                <a:cs typeface="Times New Roman" charset="0"/>
                <a:sym typeface="Times New Roman" charset="0"/>
              </a:rPr>
              <a:t> were obtained and genotyping was performed according to the method of SI 3. The </a:t>
            </a:r>
            <a:r>
              <a:rPr lang="en-US" sz="1100" dirty="0" err="1">
                <a:latin typeface="Times New Roman" charset="0"/>
                <a:cs typeface="Times New Roman" charset="0"/>
                <a:sym typeface="Times New Roman" charset="0"/>
              </a:rPr>
              <a:t>deaminated</a:t>
            </a:r>
            <a:r>
              <a:rPr lang="en-US" sz="1100" dirty="0">
                <a:latin typeface="Times New Roman" charset="0"/>
                <a:cs typeface="Times New Roman" charset="0"/>
                <a:sym typeface="Times New Roman" charset="0"/>
              </a:rPr>
              <a:t> reads from Altai </a:t>
            </a:r>
            <a:r>
              <a:rPr lang="en-US" sz="1100" dirty="0" err="1">
                <a:latin typeface="Times New Roman" charset="0"/>
                <a:cs typeface="Times New Roman" charset="0"/>
                <a:sym typeface="Times New Roman" charset="0"/>
              </a:rPr>
              <a:t>Neandertal</a:t>
            </a:r>
            <a:r>
              <a:rPr lang="en-US" sz="1100" dirty="0">
                <a:latin typeface="Times New Roman" charset="0"/>
                <a:cs typeface="Times New Roman" charset="0"/>
                <a:sym typeface="Times New Roman" charset="0"/>
              </a:rPr>
              <a:t> provided an average coverage of 2.4 while those from </a:t>
            </a:r>
            <a:r>
              <a:rPr lang="en-US" sz="1100" dirty="0" err="1">
                <a:latin typeface="Times New Roman" charset="0"/>
                <a:cs typeface="Times New Roman" charset="0"/>
                <a:sym typeface="Times New Roman" charset="0"/>
              </a:rPr>
              <a:t>Denisova</a:t>
            </a:r>
            <a:r>
              <a:rPr lang="en-US" sz="1100" dirty="0">
                <a:latin typeface="Times New Roman" charset="0"/>
                <a:cs typeface="Times New Roman" charset="0"/>
                <a:sym typeface="Times New Roman" charset="0"/>
              </a:rPr>
              <a:t> gave an average coverage of 2.0.</a:t>
            </a:r>
          </a:p>
          <a:p>
            <a:pPr eaLnBrk="1" hangingPunct="1">
              <a:spcBef>
                <a:spcPct val="0"/>
              </a:spcBef>
              <a:buClr>
                <a:srgbClr val="000000"/>
              </a:buClr>
              <a:buSzTx/>
              <a:buFontTx/>
              <a:buNone/>
            </a:pPr>
            <a:r>
              <a:rPr lang="en-US" sz="1100" dirty="0"/>
              <a:t>						</a:t>
            </a:r>
          </a:p>
          <a:p>
            <a:pPr eaLnBrk="1" hangingPunct="1">
              <a:spcBef>
                <a:spcPct val="0"/>
              </a:spcBef>
              <a:buSzTx/>
              <a:buFontTx/>
              <a:buNone/>
            </a:pPr>
            <a:r>
              <a:rPr lang="en-US" sz="1100" dirty="0" smtClean="0">
                <a:latin typeface="Times New Roman" charset="0"/>
                <a:cs typeface="Times New Roman" charset="0"/>
                <a:sym typeface="Times New Roman" charset="0"/>
              </a:rPr>
              <a:t>Using </a:t>
            </a:r>
            <a:r>
              <a:rPr lang="en-US" sz="1100" dirty="0">
                <a:latin typeface="Times New Roman" charset="0"/>
                <a:cs typeface="Times New Roman" charset="0"/>
                <a:sym typeface="Times New Roman" charset="0"/>
              </a:rPr>
              <a:t>only the </a:t>
            </a:r>
            <a:r>
              <a:rPr lang="en-US" sz="1100" dirty="0" err="1">
                <a:latin typeface="Times New Roman" charset="0"/>
                <a:cs typeface="Times New Roman" charset="0"/>
                <a:sym typeface="Times New Roman" charset="0"/>
              </a:rPr>
              <a:t>deaminated</a:t>
            </a:r>
            <a:r>
              <a:rPr lang="en-US" sz="1100" dirty="0">
                <a:latin typeface="Times New Roman" charset="0"/>
                <a:cs typeface="Times New Roman" charset="0"/>
                <a:sym typeface="Times New Roman" charset="0"/>
              </a:rPr>
              <a:t> reads, we recalculate divergence (see Figure S6A.3). We find that </a:t>
            </a:r>
            <a:r>
              <a:rPr lang="en-US" sz="1100" dirty="0" err="1">
                <a:latin typeface="Times New Roman" charset="0"/>
                <a:cs typeface="Times New Roman" charset="0"/>
                <a:sym typeface="Times New Roman" charset="0"/>
              </a:rPr>
              <a:t>Denisova</a:t>
            </a:r>
            <a:r>
              <a:rPr lang="en-US" sz="1100" dirty="0">
                <a:latin typeface="Times New Roman" charset="0"/>
                <a:cs typeface="Times New Roman" charset="0"/>
                <a:sym typeface="Times New Roman" charset="0"/>
              </a:rPr>
              <a:t> continues to show deeper divergence to African individuals compared to the Altai </a:t>
            </a:r>
            <a:r>
              <a:rPr lang="en-US" sz="1100" dirty="0" err="1">
                <a:latin typeface="Times New Roman" charset="0"/>
                <a:cs typeface="Times New Roman" charset="0"/>
                <a:sym typeface="Times New Roman" charset="0"/>
              </a:rPr>
              <a:t>Neandertal</a:t>
            </a:r>
            <a:r>
              <a:rPr lang="en-US" sz="1100" dirty="0">
                <a:latin typeface="Times New Roman" charset="0"/>
                <a:cs typeface="Times New Roman" charset="0"/>
                <a:sym typeface="Times New Roman" charset="0"/>
              </a:rPr>
              <a:t>. We conclude that the difference is not caused by a difference in contamination. </a:t>
            </a:r>
          </a:p>
        </p:txBody>
      </p:sp>
      <p:sp>
        <p:nvSpPr>
          <p:cNvPr id="50179" name="Slide Number Placeholder 1"/>
          <p:cNvSpPr>
            <a:spLocks noGrp="1"/>
          </p:cNvSpPr>
          <p:nvPr>
            <p:ph type="sldNum" sz="quarter" idx="10"/>
          </p:nvPr>
        </p:nvSpPr>
        <p:spPr>
          <a:noFill/>
        </p:spPr>
        <p:txBody>
          <a:bodyPr/>
          <a:lstStyle/>
          <a:p>
            <a:fld id="{3B973295-0897-F54C-8ED8-709FE6323059}" type="slidenum">
              <a:rPr lang="en-US"/>
              <a:pPr/>
              <a:t>49</a:t>
            </a:fld>
            <a:endParaRPr lang="en-US"/>
          </a:p>
        </p:txBody>
      </p:sp>
      <p:sp>
        <p:nvSpPr>
          <p:cNvPr id="5"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hape 177"/>
          <p:cNvSpPr txBox="1">
            <a:spLocks noGrp="1"/>
          </p:cNvSpPr>
          <p:nvPr>
            <p:ph type="title"/>
          </p:nvPr>
        </p:nvSpPr>
        <p:spPr>
          <a:xfrm>
            <a:off x="457200" y="274638"/>
            <a:ext cx="7620000" cy="1143000"/>
          </a:xfrm>
        </p:spPr>
        <p:txBody>
          <a:bodyPr tIns="45700" bIns="45700"/>
          <a:lstStyle/>
          <a:p>
            <a:pPr eaLnBrk="1" hangingPunct="1">
              <a:spcBef>
                <a:spcPct val="0"/>
              </a:spcBef>
              <a:buClr>
                <a:srgbClr val="3E3D2D"/>
              </a:buClr>
              <a:buSzPct val="25000"/>
              <a:buFont typeface="Cambria" charset="0"/>
              <a:buNone/>
            </a:pPr>
            <a:r>
              <a:rPr lang="en-US" sz="3500">
                <a:solidFill>
                  <a:srgbClr val="3E3D2D"/>
                </a:solidFill>
                <a:latin typeface="Cambria" charset="0"/>
                <a:ea typeface="ＭＳ Ｐゴシック" charset="0"/>
                <a:cs typeface="Cambria" charset="0"/>
                <a:sym typeface="Cambria" charset="0"/>
              </a:rPr>
              <a:t>2008: Denisova Cave (Altai Mountains) </a:t>
            </a:r>
          </a:p>
        </p:txBody>
      </p:sp>
      <p:sp>
        <p:nvSpPr>
          <p:cNvPr id="15362" name="Shape 178"/>
          <p:cNvSpPr txBox="1">
            <a:spLocks noGrp="1"/>
          </p:cNvSpPr>
          <p:nvPr>
            <p:ph type="body" idx="1"/>
          </p:nvPr>
        </p:nvSpPr>
        <p:spPr>
          <a:xfrm>
            <a:off x="457200" y="1562100"/>
            <a:ext cx="7620000" cy="2239963"/>
          </a:xfrm>
        </p:spPr>
        <p:txBody>
          <a:bodyPr tIns="45700" bIns="45700"/>
          <a:lstStyle>
            <a:lvl1pPr indent="-228600">
              <a:defRPr sz="1400">
                <a:solidFill>
                  <a:srgbClr val="000000"/>
                </a:solidFill>
                <a:latin typeface="Arial" charset="0"/>
                <a:ea typeface="ＭＳ Ｐゴシック" charset="0"/>
                <a:cs typeface="Arial" charset="0"/>
                <a:sym typeface="Arial" charset="0"/>
              </a:defRPr>
            </a:lvl1pPr>
            <a:lvl2pPr>
              <a:defRPr sz="1400">
                <a:solidFill>
                  <a:srgbClr val="000000"/>
                </a:solidFill>
                <a:latin typeface="Arial" charset="0"/>
                <a:ea typeface="Arial" charset="0"/>
                <a:cs typeface="Arial" charset="0"/>
                <a:sym typeface="Arial" charset="0"/>
              </a:defRPr>
            </a:lvl2pPr>
            <a:lvl3pPr>
              <a:defRPr sz="1400">
                <a:solidFill>
                  <a:srgbClr val="000000"/>
                </a:solidFill>
                <a:latin typeface="Arial" charset="0"/>
                <a:ea typeface="Arial" charset="0"/>
                <a:cs typeface="Arial" charset="0"/>
                <a:sym typeface="Arial" charset="0"/>
              </a:defRPr>
            </a:lvl3pPr>
            <a:lvl4pPr>
              <a:defRPr sz="1400">
                <a:solidFill>
                  <a:srgbClr val="000000"/>
                </a:solidFill>
                <a:latin typeface="Arial" charset="0"/>
                <a:ea typeface="Arial" charset="0"/>
                <a:cs typeface="Arial" charset="0"/>
                <a:sym typeface="Arial" charset="0"/>
              </a:defRPr>
            </a:lvl4pPr>
            <a:lvl5pPr>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spcBef>
                <a:spcPct val="0"/>
              </a:spcBef>
              <a:buSzTx/>
              <a:buFontTx/>
              <a:buChar char="•"/>
            </a:pPr>
            <a:r>
              <a:rPr lang="en-US" sz="2200" dirty="0">
                <a:latin typeface="Calibri" charset="0"/>
                <a:cs typeface="Calibri" charset="0"/>
                <a:sym typeface="Calibri" charset="0"/>
              </a:rPr>
              <a:t>Siberia</a:t>
            </a:r>
          </a:p>
          <a:p>
            <a:pPr eaLnBrk="1" hangingPunct="1">
              <a:spcBef>
                <a:spcPct val="0"/>
              </a:spcBef>
              <a:buSzTx/>
              <a:buFontTx/>
              <a:buChar char="•"/>
            </a:pPr>
            <a:r>
              <a:rPr lang="en-US" sz="2200" dirty="0" err="1">
                <a:latin typeface="Calibri" charset="0"/>
                <a:cs typeface="Calibri" charset="0"/>
                <a:sym typeface="Calibri" charset="0"/>
              </a:rPr>
              <a:t>Hominin</a:t>
            </a:r>
            <a:r>
              <a:rPr lang="en-US" sz="2200" dirty="0">
                <a:latin typeface="Calibri" charset="0"/>
                <a:cs typeface="Calibri" charset="0"/>
                <a:sym typeface="Calibri" charset="0"/>
              </a:rPr>
              <a:t> Finger Phalanx, layer age 50,000 years</a:t>
            </a:r>
          </a:p>
          <a:p>
            <a:pPr eaLnBrk="1" hangingPunct="1">
              <a:spcBef>
                <a:spcPct val="0"/>
              </a:spcBef>
              <a:buSzTx/>
              <a:buFontTx/>
              <a:buChar char="•"/>
            </a:pPr>
            <a:r>
              <a:rPr lang="en-US" sz="2200" dirty="0">
                <a:latin typeface="Calibri" charset="0"/>
                <a:cs typeface="Calibri" charset="0"/>
                <a:sym typeface="Calibri" charset="0"/>
              </a:rPr>
              <a:t>Genome sequence generated at ~1.9x coverage in </a:t>
            </a:r>
            <a:r>
              <a:rPr lang="en-US" sz="2200" dirty="0" smtClean="0">
                <a:latin typeface="Calibri" charset="0"/>
                <a:cs typeface="Calibri" charset="0"/>
                <a:sym typeface="Calibri" charset="0"/>
              </a:rPr>
              <a:t>2010</a:t>
            </a:r>
            <a:r>
              <a:rPr lang="en-US" sz="2200" baseline="30000" dirty="0" smtClean="0">
                <a:latin typeface="Calibri" charset="0"/>
                <a:cs typeface="Calibri" charset="0"/>
                <a:sym typeface="Calibri" charset="0"/>
              </a:rPr>
              <a:t>1</a:t>
            </a:r>
            <a:endParaRPr lang="en-US" sz="2200" baseline="30000" dirty="0">
              <a:latin typeface="Calibri" charset="0"/>
              <a:cs typeface="Calibri" charset="0"/>
              <a:sym typeface="Calibri" charset="0"/>
            </a:endParaRPr>
          </a:p>
          <a:p>
            <a:pPr eaLnBrk="1" hangingPunct="1">
              <a:spcBef>
                <a:spcPct val="0"/>
              </a:spcBef>
              <a:buSzTx/>
              <a:buFontTx/>
              <a:buChar char="•"/>
            </a:pPr>
            <a:r>
              <a:rPr lang="en-US" sz="2200" dirty="0" err="1">
                <a:latin typeface="Calibri" charset="0"/>
                <a:cs typeface="Calibri" charset="0"/>
                <a:sym typeface="Calibri" charset="0"/>
              </a:rPr>
              <a:t>Denisovan</a:t>
            </a:r>
            <a:r>
              <a:rPr lang="en-US" sz="2200" dirty="0">
                <a:latin typeface="Calibri" charset="0"/>
                <a:cs typeface="Calibri" charset="0"/>
                <a:sym typeface="Calibri" charset="0"/>
              </a:rPr>
              <a:t> origins (i.e. distinct from both Neanderthals and modern humans)</a:t>
            </a:r>
          </a:p>
          <a:p>
            <a:pPr eaLnBrk="1" hangingPunct="1">
              <a:spcBef>
                <a:spcPct val="0"/>
              </a:spcBef>
              <a:buSzTx/>
              <a:buFontTx/>
              <a:buChar char="•"/>
            </a:pPr>
            <a:r>
              <a:rPr lang="en-US" sz="2200" dirty="0">
                <a:latin typeface="Calibri" charset="0"/>
                <a:cs typeface="Calibri" charset="0"/>
                <a:sym typeface="Calibri" charset="0"/>
              </a:rPr>
              <a:t>‘X woman’</a:t>
            </a:r>
            <a:endParaRPr lang="en-US" altLang="ja-JP" sz="2200" dirty="0">
              <a:latin typeface="Calibri" charset="0"/>
              <a:cs typeface="Calibri" charset="0"/>
              <a:sym typeface="Calibri" charset="0"/>
            </a:endParaRPr>
          </a:p>
          <a:p>
            <a:pPr eaLnBrk="1" hangingPunct="1">
              <a:spcBef>
                <a:spcPts val="438"/>
              </a:spcBef>
              <a:buSzTx/>
              <a:buFontTx/>
              <a:buNone/>
            </a:pPr>
            <a:endParaRPr lang="en-US" sz="2200" dirty="0">
              <a:latin typeface="Calibri" charset="0"/>
              <a:cs typeface="Calibri" charset="0"/>
              <a:sym typeface="Calibri" charset="0"/>
            </a:endParaRPr>
          </a:p>
        </p:txBody>
      </p:sp>
      <p:pic>
        <p:nvPicPr>
          <p:cNvPr id="15363" name="Shape 112"/>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2325" y="3397250"/>
            <a:ext cx="3444875"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6"/>
          <p:cNvPicPr>
            <a:picLocks noChangeAspect="1"/>
          </p:cNvPicPr>
          <p:nvPr/>
        </p:nvPicPr>
        <p:blipFill>
          <a:blip r:embed="rId4">
            <a:extLst>
              <a:ext uri="{28A0092B-C50C-407E-A947-70E740481C1C}">
                <a14:useLocalDpi xmlns:a14="http://schemas.microsoft.com/office/drawing/2010/main" val="0"/>
              </a:ext>
            </a:extLst>
          </a:blip>
          <a:srcRect l="39127" t="7114"/>
          <a:stretch>
            <a:fillRect/>
          </a:stretch>
        </p:blipFill>
        <p:spPr bwMode="auto">
          <a:xfrm>
            <a:off x="98425" y="3687763"/>
            <a:ext cx="4438650" cy="257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Rectangle 1"/>
          <p:cNvSpPr>
            <a:spLocks noChangeArrowheads="1"/>
          </p:cNvSpPr>
          <p:nvPr/>
        </p:nvSpPr>
        <p:spPr bwMode="auto">
          <a:xfrm>
            <a:off x="457200" y="6284913"/>
            <a:ext cx="7874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smtClean="0"/>
              <a:t>1. Reich </a:t>
            </a:r>
            <a:r>
              <a:rPr lang="en-US" dirty="0"/>
              <a:t>D, et al. Genetic history of an archaic </a:t>
            </a:r>
            <a:r>
              <a:rPr lang="en-US" dirty="0" err="1"/>
              <a:t>hominin</a:t>
            </a:r>
            <a:r>
              <a:rPr lang="en-US" dirty="0"/>
              <a:t> group from </a:t>
            </a:r>
            <a:r>
              <a:rPr lang="en-US" dirty="0" err="1"/>
              <a:t>Denisova</a:t>
            </a:r>
            <a:r>
              <a:rPr lang="en-US" dirty="0"/>
              <a:t> Cave in Siberia. Nature. 2010;468:1053.</a:t>
            </a:r>
          </a:p>
        </p:txBody>
      </p:sp>
      <p:sp>
        <p:nvSpPr>
          <p:cNvPr id="15366" name="Slide Number Placeholder 2"/>
          <p:cNvSpPr>
            <a:spLocks noGrp="1"/>
          </p:cNvSpPr>
          <p:nvPr>
            <p:ph type="sldNum" sz="quarter" idx="10"/>
          </p:nvPr>
        </p:nvSpPr>
        <p:spPr>
          <a:noFill/>
        </p:spPr>
        <p:txBody>
          <a:bodyPr/>
          <a:lstStyle/>
          <a:p>
            <a:fld id="{774920E5-5C66-B747-B21E-6E2E59338891}" type="slidenum">
              <a:rPr lang="en-US"/>
              <a:pPr/>
              <a:t>5</a:t>
            </a:fld>
            <a:endParaRPr lang="en-US"/>
          </a:p>
        </p:txBody>
      </p:sp>
      <p:sp>
        <p:nvSpPr>
          <p:cNvPr id="8"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
        <p:nvSpPr>
          <p:cNvPr id="2" name="Down Arrow 1"/>
          <p:cNvSpPr/>
          <p:nvPr/>
        </p:nvSpPr>
        <p:spPr>
          <a:xfrm>
            <a:off x="3598333" y="3687763"/>
            <a:ext cx="409223" cy="813681"/>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hape 152"/>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a:solidFill>
                  <a:srgbClr val="3E3D2D"/>
                </a:solidFill>
                <a:latin typeface="Cambria" charset="0"/>
                <a:ea typeface="ＭＳ Ｐゴシック" charset="0"/>
                <a:cs typeface="Cambria" charset="0"/>
                <a:sym typeface="Cambria" charset="0"/>
              </a:rPr>
              <a:t>Phylogenetics analysis</a:t>
            </a:r>
          </a:p>
        </p:txBody>
      </p:sp>
      <p:sp>
        <p:nvSpPr>
          <p:cNvPr id="51202" name="Shape 153"/>
          <p:cNvSpPr txBox="1">
            <a:spLocks noGrp="1"/>
          </p:cNvSpPr>
          <p:nvPr>
            <p:ph type="body" idx="1"/>
          </p:nvPr>
        </p:nvSpPr>
        <p:spPr>
          <a:xfrm>
            <a:off x="457200" y="1600200"/>
            <a:ext cx="7620000" cy="4800600"/>
          </a:xfrm>
        </p:spPr>
        <p:txBody>
          <a:bodyPr/>
          <a:lstStyle>
            <a:lvl1pPr marL="457200" indent="-228600">
              <a:defRPr sz="1400">
                <a:solidFill>
                  <a:srgbClr val="000000"/>
                </a:solidFill>
                <a:latin typeface="Arial" charset="0"/>
                <a:ea typeface="ＭＳ Ｐゴシック" charset="0"/>
                <a:cs typeface="Arial" charset="0"/>
                <a:sym typeface="Arial" charset="0"/>
              </a:defRPr>
            </a:lvl1pPr>
            <a:lvl2pPr marL="754063" indent="-228600">
              <a:defRPr sz="1400">
                <a:solidFill>
                  <a:srgbClr val="000000"/>
                </a:solidFill>
                <a:latin typeface="Arial" charset="0"/>
                <a:ea typeface="Arial" charset="0"/>
                <a:cs typeface="Arial" charset="0"/>
                <a:sym typeface="Arial" charset="0"/>
              </a:defRPr>
            </a:lvl2pPr>
            <a:lvl3pPr>
              <a:defRPr sz="1400">
                <a:solidFill>
                  <a:srgbClr val="000000"/>
                </a:solidFill>
                <a:latin typeface="Arial" charset="0"/>
                <a:ea typeface="Arial" charset="0"/>
                <a:cs typeface="Arial" charset="0"/>
                <a:sym typeface="Arial" charset="0"/>
              </a:defRPr>
            </a:lvl3pPr>
            <a:lvl4pPr>
              <a:defRPr sz="1400">
                <a:solidFill>
                  <a:srgbClr val="000000"/>
                </a:solidFill>
                <a:latin typeface="Arial" charset="0"/>
                <a:ea typeface="Arial" charset="0"/>
                <a:cs typeface="Arial" charset="0"/>
                <a:sym typeface="Arial" charset="0"/>
              </a:defRPr>
            </a:lvl4pPr>
            <a:lvl5pPr>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spcBef>
                <a:spcPct val="0"/>
              </a:spcBef>
              <a:buSzTx/>
              <a:buFontTx/>
              <a:buChar char="•"/>
            </a:pPr>
            <a:r>
              <a:rPr lang="en-US" sz="2200">
                <a:latin typeface="Calibri" charset="0"/>
                <a:cs typeface="Calibri" charset="0"/>
                <a:sym typeface="Calibri" charset="0"/>
              </a:rPr>
              <a:t>Rate of Transversions (Purine-Pyrimidine differences)</a:t>
            </a:r>
          </a:p>
          <a:p>
            <a:pPr lvl="1" eaLnBrk="1" hangingPunct="1">
              <a:spcBef>
                <a:spcPct val="0"/>
              </a:spcBef>
              <a:buSzTx/>
              <a:buFont typeface="Arial" charset="0"/>
              <a:buChar char="•"/>
            </a:pPr>
            <a:r>
              <a:rPr lang="en-US" sz="2000">
                <a:latin typeface="Calibri" charset="0"/>
                <a:ea typeface="ＭＳ Ｐゴシック" charset="0"/>
                <a:cs typeface="Calibri" charset="0"/>
                <a:sym typeface="Calibri" charset="0"/>
              </a:rPr>
              <a:t>Deamination increases with time (more Transitions {A-&gt;G, C-&gt;T})</a:t>
            </a:r>
          </a:p>
          <a:p>
            <a:pPr lvl="1" eaLnBrk="1" hangingPunct="1">
              <a:spcBef>
                <a:spcPct val="0"/>
              </a:spcBef>
              <a:buSzTx/>
              <a:buFont typeface="Arial" charset="0"/>
              <a:buChar char="•"/>
            </a:pPr>
            <a:r>
              <a:rPr lang="en-US" sz="2000">
                <a:latin typeface="Calibri" charset="0"/>
                <a:ea typeface="ＭＳ Ｐゴシック" charset="0"/>
                <a:cs typeface="Calibri" charset="0"/>
                <a:sym typeface="Calibri" charset="0"/>
              </a:rPr>
              <a:t>Transversions less likely to be a chemical artifact</a:t>
            </a:r>
          </a:p>
          <a:p>
            <a:pPr eaLnBrk="1" hangingPunct="1">
              <a:spcBef>
                <a:spcPct val="0"/>
              </a:spcBef>
              <a:buSzTx/>
              <a:buFontTx/>
              <a:buChar char="•"/>
            </a:pPr>
            <a:r>
              <a:rPr lang="en-US" sz="2200">
                <a:latin typeface="Calibri" charset="0"/>
                <a:cs typeface="Calibri" charset="0"/>
                <a:sym typeface="Calibri" charset="0"/>
              </a:rPr>
              <a:t>Neighbour Joining results:</a:t>
            </a:r>
          </a:p>
        </p:txBody>
      </p:sp>
      <p:pic>
        <p:nvPicPr>
          <p:cNvPr id="51203" name="Picture 1"/>
          <p:cNvPicPr>
            <a:picLocks noChangeAspect="1"/>
          </p:cNvPicPr>
          <p:nvPr/>
        </p:nvPicPr>
        <p:blipFill>
          <a:blip r:embed="rId3">
            <a:extLst>
              <a:ext uri="{28A0092B-C50C-407E-A947-70E740481C1C}">
                <a14:useLocalDpi xmlns:a14="http://schemas.microsoft.com/office/drawing/2010/main" val="0"/>
              </a:ext>
            </a:extLst>
          </a:blip>
          <a:srcRect l="46016"/>
          <a:stretch>
            <a:fillRect/>
          </a:stretch>
        </p:blipFill>
        <p:spPr bwMode="auto">
          <a:xfrm>
            <a:off x="2819400" y="3127375"/>
            <a:ext cx="2679700"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Shape 155"/>
          <p:cNvSpPr>
            <a:spLocks noChangeArrowheads="1"/>
          </p:cNvSpPr>
          <p:nvPr/>
        </p:nvSpPr>
        <p:spPr bwMode="auto">
          <a:xfrm>
            <a:off x="1249363" y="5519738"/>
            <a:ext cx="56388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marL="161925" algn="ctr">
              <a:lnSpc>
                <a:spcPct val="115000"/>
              </a:lnSpc>
              <a:buClr>
                <a:srgbClr val="333333"/>
              </a:buClr>
              <a:buSzPct val="95000"/>
            </a:pPr>
            <a:r>
              <a:rPr lang="en-US" sz="1200" b="1">
                <a:solidFill>
                  <a:srgbClr val="333333"/>
                </a:solidFill>
                <a:latin typeface="Calibri" charset="0"/>
                <a:cs typeface="Calibri" charset="0"/>
              </a:rPr>
              <a:t>Figure 2 | Phylogenetic relationships of the Altai Neanderthal.</a:t>
            </a:r>
          </a:p>
          <a:p>
            <a:pPr marL="161925">
              <a:lnSpc>
                <a:spcPct val="115000"/>
              </a:lnSpc>
              <a:buClr>
                <a:srgbClr val="333333"/>
              </a:buClr>
              <a:buSzPct val="95000"/>
            </a:pPr>
            <a:r>
              <a:rPr lang="en-US" sz="1200">
                <a:solidFill>
                  <a:srgbClr val="333333"/>
                </a:solidFill>
                <a:latin typeface="Calibri" charset="0"/>
                <a:cs typeface="Calibri" charset="0"/>
              </a:rPr>
              <a:t>Neighbour-joining tree based on transversions (Purine-pyrimidine differences)</a:t>
            </a:r>
          </a:p>
        </p:txBody>
      </p:sp>
      <p:sp>
        <p:nvSpPr>
          <p:cNvPr id="51205" name="Slide Number Placeholder 2"/>
          <p:cNvSpPr>
            <a:spLocks noGrp="1"/>
          </p:cNvSpPr>
          <p:nvPr>
            <p:ph type="sldNum" sz="quarter" idx="10"/>
          </p:nvPr>
        </p:nvSpPr>
        <p:spPr>
          <a:noFill/>
        </p:spPr>
        <p:txBody>
          <a:bodyPr/>
          <a:lstStyle/>
          <a:p>
            <a:fld id="{0D37C7A7-8159-6042-B845-EF0054CB2483}" type="slidenum">
              <a:rPr lang="en-US"/>
              <a:pPr/>
              <a:t>50</a:t>
            </a:fld>
            <a:endParaRPr lang="en-US"/>
          </a:p>
        </p:txBody>
      </p:sp>
      <p:sp>
        <p:nvSpPr>
          <p:cNvPr id="7"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hape 388"/>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a:solidFill>
                  <a:srgbClr val="3E3D2D"/>
                </a:solidFill>
                <a:latin typeface="Cambria" charset="0"/>
                <a:ea typeface="ＭＳ Ｐゴシック" charset="0"/>
                <a:cs typeface="Cambria" charset="0"/>
                <a:sym typeface="Cambria" charset="0"/>
              </a:rPr>
              <a:t>Testing the effects of filtering</a:t>
            </a:r>
          </a:p>
        </p:txBody>
      </p:sp>
      <p:sp>
        <p:nvSpPr>
          <p:cNvPr id="52226" name="Shape 389"/>
          <p:cNvSpPr txBox="1">
            <a:spLocks noGrp="1"/>
          </p:cNvSpPr>
          <p:nvPr>
            <p:ph type="body" idx="1"/>
          </p:nvPr>
        </p:nvSpPr>
        <p:spPr>
          <a:xfrm>
            <a:off x="457200" y="1600200"/>
            <a:ext cx="7620000" cy="4800600"/>
          </a:xfrm>
        </p:spPr>
        <p:txBody>
          <a:bodyPr/>
          <a:lstStyle>
            <a:lvl1pPr indent="-88900">
              <a:defRPr sz="1400">
                <a:solidFill>
                  <a:srgbClr val="000000"/>
                </a:solidFill>
                <a:latin typeface="Arial" charset="0"/>
                <a:ea typeface="ＭＳ Ｐゴシック" charset="0"/>
                <a:cs typeface="Arial" charset="0"/>
                <a:sym typeface="Arial" charset="0"/>
              </a:defRPr>
            </a:lvl1pPr>
            <a:lvl2pPr>
              <a:defRPr sz="1400">
                <a:solidFill>
                  <a:srgbClr val="000000"/>
                </a:solidFill>
                <a:latin typeface="Arial" charset="0"/>
                <a:ea typeface="Arial" charset="0"/>
                <a:cs typeface="Arial" charset="0"/>
                <a:sym typeface="Arial" charset="0"/>
              </a:defRPr>
            </a:lvl2pPr>
            <a:lvl3pPr>
              <a:defRPr sz="1400">
                <a:solidFill>
                  <a:srgbClr val="000000"/>
                </a:solidFill>
                <a:latin typeface="Arial" charset="0"/>
                <a:ea typeface="Arial" charset="0"/>
                <a:cs typeface="Arial" charset="0"/>
                <a:sym typeface="Arial" charset="0"/>
              </a:defRPr>
            </a:lvl3pPr>
            <a:lvl4pPr>
              <a:defRPr sz="1400">
                <a:solidFill>
                  <a:srgbClr val="000000"/>
                </a:solidFill>
                <a:latin typeface="Arial" charset="0"/>
                <a:ea typeface="Arial" charset="0"/>
                <a:cs typeface="Arial" charset="0"/>
                <a:sym typeface="Arial" charset="0"/>
              </a:defRPr>
            </a:lvl4pPr>
            <a:lvl5pPr>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spcBef>
                <a:spcPct val="0"/>
              </a:spcBef>
              <a:buSzTx/>
              <a:buFontTx/>
              <a:buNone/>
            </a:pPr>
            <a:r>
              <a:rPr lang="en-US" sz="2200">
                <a:latin typeface="Calibri" charset="0"/>
                <a:cs typeface="Calibri" charset="0"/>
                <a:sym typeface="Calibri" charset="0"/>
              </a:rPr>
              <a:t>Figure S6a.5</a:t>
            </a:r>
          </a:p>
          <a:p>
            <a:pPr eaLnBrk="1" hangingPunct="1">
              <a:spcBef>
                <a:spcPct val="0"/>
              </a:spcBef>
              <a:buSzTx/>
              <a:buFontTx/>
              <a:buNone/>
            </a:pPr>
            <a:r>
              <a:rPr lang="en-US" sz="2200">
                <a:latin typeface="Calibri" charset="0"/>
                <a:cs typeface="Calibri" charset="0"/>
                <a:sym typeface="Calibri" charset="0"/>
              </a:rPr>
              <a:t>Also tested lack of filters in the estimates; Relative het estimates remained stable with a max difference of 3.5%</a:t>
            </a:r>
          </a:p>
        </p:txBody>
      </p:sp>
      <p:sp>
        <p:nvSpPr>
          <p:cNvPr id="52227" name="Slide Number Placeholder 1"/>
          <p:cNvSpPr>
            <a:spLocks noGrp="1"/>
          </p:cNvSpPr>
          <p:nvPr>
            <p:ph type="sldNum" sz="quarter" idx="10"/>
          </p:nvPr>
        </p:nvSpPr>
        <p:spPr>
          <a:noFill/>
        </p:spPr>
        <p:txBody>
          <a:bodyPr/>
          <a:lstStyle/>
          <a:p>
            <a:fld id="{259E0672-0222-5D40-AD61-E97FAE47333E}" type="slidenum">
              <a:rPr lang="en-US"/>
              <a:pPr/>
              <a:t>51</a:t>
            </a:fld>
            <a:endParaRPr lang="en-US"/>
          </a:p>
        </p:txBody>
      </p:sp>
      <p:sp>
        <p:nvSpPr>
          <p:cNvPr id="5"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hape 404"/>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endParaRPr lang="en-US">
              <a:solidFill>
                <a:srgbClr val="3E3D2D"/>
              </a:solidFill>
              <a:latin typeface="Cambria" charset="0"/>
              <a:ea typeface="ＭＳ Ｐゴシック" charset="0"/>
              <a:cs typeface="Cambria" charset="0"/>
              <a:sym typeface="Cambria" charset="0"/>
            </a:endParaRPr>
          </a:p>
        </p:txBody>
      </p:sp>
      <p:sp>
        <p:nvSpPr>
          <p:cNvPr id="53250" name="Shape 405"/>
          <p:cNvSpPr txBox="1">
            <a:spLocks noGrp="1"/>
          </p:cNvSpPr>
          <p:nvPr>
            <p:ph type="body" idx="1"/>
          </p:nvPr>
        </p:nvSpPr>
        <p:spPr>
          <a:xfrm>
            <a:off x="457200" y="1600200"/>
            <a:ext cx="7620000" cy="4800600"/>
          </a:xfrm>
        </p:spPr>
        <p:txBody>
          <a:bodyPr/>
          <a:lstStyle>
            <a:lvl1pPr indent="-88900">
              <a:defRPr sz="1400">
                <a:solidFill>
                  <a:srgbClr val="000000"/>
                </a:solidFill>
                <a:latin typeface="Arial" charset="0"/>
                <a:ea typeface="ＭＳ Ｐゴシック" charset="0"/>
                <a:cs typeface="Arial" charset="0"/>
                <a:sym typeface="Arial" charset="0"/>
              </a:defRPr>
            </a:lvl1pPr>
            <a:lvl2pPr>
              <a:defRPr sz="1400">
                <a:solidFill>
                  <a:srgbClr val="000000"/>
                </a:solidFill>
                <a:latin typeface="Arial" charset="0"/>
                <a:ea typeface="Arial" charset="0"/>
                <a:cs typeface="Arial" charset="0"/>
                <a:sym typeface="Arial" charset="0"/>
              </a:defRPr>
            </a:lvl2pPr>
            <a:lvl3pPr>
              <a:defRPr sz="1400">
                <a:solidFill>
                  <a:srgbClr val="000000"/>
                </a:solidFill>
                <a:latin typeface="Arial" charset="0"/>
                <a:ea typeface="Arial" charset="0"/>
                <a:cs typeface="Arial" charset="0"/>
                <a:sym typeface="Arial" charset="0"/>
              </a:defRPr>
            </a:lvl3pPr>
            <a:lvl4pPr>
              <a:defRPr sz="1400">
                <a:solidFill>
                  <a:srgbClr val="000000"/>
                </a:solidFill>
                <a:latin typeface="Arial" charset="0"/>
                <a:ea typeface="Arial" charset="0"/>
                <a:cs typeface="Arial" charset="0"/>
                <a:sym typeface="Arial" charset="0"/>
              </a:defRPr>
            </a:lvl4pPr>
            <a:lvl5pPr>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spcBef>
                <a:spcPct val="0"/>
              </a:spcBef>
              <a:buSzTx/>
              <a:buFontTx/>
              <a:buNone/>
            </a:pPr>
            <a:r>
              <a:rPr lang="en-US" sz="2200" u="sng">
                <a:solidFill>
                  <a:schemeClr val="hlink"/>
                </a:solidFill>
                <a:latin typeface="Calibri" charset="0"/>
                <a:cs typeface="Calibri" charset="0"/>
                <a:sym typeface="Calibri" charset="0"/>
                <a:hlinkClick r:id="rId3"/>
              </a:rPr>
              <a:t>http://johnhawks.net/weblog/reviews/neandertals/neandertal_dna/altai-neandertal-genome-2013.html</a:t>
            </a:r>
          </a:p>
          <a:p>
            <a:pPr eaLnBrk="1" hangingPunct="1">
              <a:spcBef>
                <a:spcPct val="0"/>
              </a:spcBef>
              <a:buSzTx/>
              <a:buFontTx/>
              <a:buNone/>
            </a:pPr>
            <a:r>
              <a:rPr lang="en-US" sz="2200" u="sng">
                <a:solidFill>
                  <a:schemeClr val="hlink"/>
                </a:solidFill>
                <a:latin typeface="Calibri" charset="0"/>
                <a:cs typeface="Calibri" charset="0"/>
                <a:sym typeface="Calibri" charset="0"/>
                <a:hlinkClick r:id="rId4"/>
              </a:rPr>
              <a:t>http://johnhawks.net/weblog/reviews/neandertals/neandertal_dna/sima-de-los-huesos-dna-meyer-2013.html</a:t>
            </a:r>
          </a:p>
          <a:p>
            <a:pPr eaLnBrk="1" hangingPunct="1">
              <a:spcBef>
                <a:spcPct val="0"/>
              </a:spcBef>
              <a:buSzTx/>
              <a:buFontTx/>
              <a:buNone/>
            </a:pPr>
            <a:r>
              <a:rPr lang="en-US" sz="2200" u="sng">
                <a:solidFill>
                  <a:schemeClr val="hlink"/>
                </a:solidFill>
                <a:latin typeface="Calibri" charset="0"/>
                <a:cs typeface="Calibri" charset="0"/>
                <a:sym typeface="Calibri" charset="0"/>
                <a:hlinkClick r:id="rId5"/>
              </a:rPr>
              <a:t>http://siberiantimes.com/science/casestudy/news/n0356-fresh-discoveries-of-ancient-mans-bone-in-altai-mountains-cave/</a:t>
            </a:r>
          </a:p>
          <a:p>
            <a:pPr eaLnBrk="1" hangingPunct="1">
              <a:spcBef>
                <a:spcPct val="0"/>
              </a:spcBef>
              <a:buSzTx/>
              <a:buFontTx/>
              <a:buNone/>
            </a:pPr>
            <a:r>
              <a:rPr lang="en-US" sz="2200" u="sng">
                <a:solidFill>
                  <a:schemeClr val="hlink"/>
                </a:solidFill>
                <a:latin typeface="Calibri" charset="0"/>
                <a:cs typeface="Calibri" charset="0"/>
                <a:sym typeface="Calibri" charset="0"/>
                <a:hlinkClick r:id="rId6"/>
              </a:rPr>
              <a:t>http://science.sciencemag.org/content/328/5979/710.full</a:t>
            </a:r>
          </a:p>
          <a:p>
            <a:pPr eaLnBrk="1" hangingPunct="1">
              <a:spcBef>
                <a:spcPct val="0"/>
              </a:spcBef>
              <a:buSzTx/>
              <a:buFontTx/>
              <a:buNone/>
            </a:pPr>
            <a:endParaRPr lang="en-US" sz="2200">
              <a:latin typeface="Calibri" charset="0"/>
              <a:cs typeface="Calibri" charset="0"/>
              <a:sym typeface="Calibri" charset="0"/>
            </a:endParaRPr>
          </a:p>
          <a:p>
            <a:pPr eaLnBrk="1" hangingPunct="1">
              <a:spcBef>
                <a:spcPct val="0"/>
              </a:spcBef>
              <a:buSzTx/>
              <a:buFontTx/>
              <a:buNone/>
            </a:pPr>
            <a:r>
              <a:rPr lang="en-US" sz="2200">
                <a:latin typeface="Calibri" charset="0"/>
                <a:cs typeface="Calibri" charset="0"/>
                <a:sym typeface="Calibri" charset="0"/>
              </a:rPr>
              <a:t>Supplementary:</a:t>
            </a:r>
          </a:p>
          <a:p>
            <a:pPr eaLnBrk="1" hangingPunct="1">
              <a:spcBef>
                <a:spcPct val="0"/>
              </a:spcBef>
              <a:buSzTx/>
              <a:buFontTx/>
              <a:buNone/>
            </a:pPr>
            <a:r>
              <a:rPr lang="en-US" sz="2200" u="sng">
                <a:solidFill>
                  <a:schemeClr val="hlink"/>
                </a:solidFill>
                <a:latin typeface="Calibri" charset="0"/>
                <a:cs typeface="Calibri" charset="0"/>
                <a:sym typeface="Calibri" charset="0"/>
                <a:hlinkClick r:id="rId7"/>
              </a:rPr>
              <a:t>http://www.nature.com/nature/journal/v505/n7481/extref/nature12886-s1.pdf</a:t>
            </a:r>
          </a:p>
          <a:p>
            <a:pPr eaLnBrk="1" hangingPunct="1">
              <a:spcBef>
                <a:spcPct val="0"/>
              </a:spcBef>
              <a:buSzTx/>
              <a:buFontTx/>
              <a:buNone/>
            </a:pPr>
            <a:endParaRPr lang="en-US" sz="2200">
              <a:latin typeface="Calibri" charset="0"/>
              <a:cs typeface="Calibri" charset="0"/>
              <a:sym typeface="Calibri" charset="0"/>
            </a:endParaRPr>
          </a:p>
        </p:txBody>
      </p:sp>
      <p:sp>
        <p:nvSpPr>
          <p:cNvPr id="53251" name="Slide Number Placeholder 1"/>
          <p:cNvSpPr>
            <a:spLocks noGrp="1"/>
          </p:cNvSpPr>
          <p:nvPr>
            <p:ph type="sldNum" sz="quarter" idx="10"/>
          </p:nvPr>
        </p:nvSpPr>
        <p:spPr>
          <a:noFill/>
        </p:spPr>
        <p:txBody>
          <a:bodyPr/>
          <a:lstStyle/>
          <a:p>
            <a:fld id="{174CC4AF-45EE-C045-844A-9925774724DB}" type="slidenum">
              <a:rPr lang="en-US"/>
              <a:pPr/>
              <a:t>52</a:t>
            </a:fld>
            <a:endParaRPr lang="en-US"/>
          </a:p>
        </p:txBody>
      </p:sp>
      <p:sp>
        <p:nvSpPr>
          <p:cNvPr id="5"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hape 185"/>
          <p:cNvSpPr txBox="1">
            <a:spLocks noGrp="1"/>
          </p:cNvSpPr>
          <p:nvPr>
            <p:ph type="title"/>
          </p:nvPr>
        </p:nvSpPr>
        <p:spPr>
          <a:xfrm>
            <a:off x="457200" y="274638"/>
            <a:ext cx="7620000" cy="1143000"/>
          </a:xfrm>
        </p:spPr>
        <p:txBody>
          <a:bodyPr tIns="45700" bIns="45700"/>
          <a:lstStyle/>
          <a:p>
            <a:pPr eaLnBrk="1" hangingPunct="1">
              <a:spcBef>
                <a:spcPct val="0"/>
              </a:spcBef>
              <a:buClr>
                <a:srgbClr val="3E3D2D"/>
              </a:buClr>
              <a:buSzPct val="25000"/>
              <a:buFont typeface="Cambria" charset="0"/>
              <a:buNone/>
            </a:pPr>
            <a:r>
              <a:rPr lang="en-US" sz="3500">
                <a:solidFill>
                  <a:srgbClr val="3E3D2D"/>
                </a:solidFill>
                <a:latin typeface="Cambria" charset="0"/>
                <a:ea typeface="ＭＳ Ｐゴシック" charset="0"/>
                <a:cs typeface="Cambria" charset="0"/>
                <a:sym typeface="Cambria" charset="0"/>
              </a:rPr>
              <a:t>2010: Denisova Cave (Altai Mountains) </a:t>
            </a:r>
          </a:p>
        </p:txBody>
      </p:sp>
      <p:sp>
        <p:nvSpPr>
          <p:cNvPr id="16386" name="Shape 186"/>
          <p:cNvSpPr txBox="1">
            <a:spLocks noGrp="1"/>
          </p:cNvSpPr>
          <p:nvPr>
            <p:ph type="body" idx="1"/>
          </p:nvPr>
        </p:nvSpPr>
        <p:spPr>
          <a:xfrm>
            <a:off x="457200" y="1600200"/>
            <a:ext cx="7620000" cy="2239963"/>
          </a:xfrm>
        </p:spPr>
        <p:txBody>
          <a:bodyPr tIns="45700" bIns="45700"/>
          <a:lstStyle>
            <a:lvl1pPr indent="-228600">
              <a:defRPr sz="1400">
                <a:solidFill>
                  <a:srgbClr val="000000"/>
                </a:solidFill>
                <a:latin typeface="Arial" charset="0"/>
                <a:ea typeface="ＭＳ Ｐゴシック" charset="0"/>
                <a:cs typeface="Arial" charset="0"/>
                <a:sym typeface="Arial" charset="0"/>
              </a:defRPr>
            </a:lvl1pPr>
            <a:lvl2pPr>
              <a:defRPr sz="1400">
                <a:solidFill>
                  <a:srgbClr val="000000"/>
                </a:solidFill>
                <a:latin typeface="Arial" charset="0"/>
                <a:ea typeface="Arial" charset="0"/>
                <a:cs typeface="Arial" charset="0"/>
                <a:sym typeface="Arial" charset="0"/>
              </a:defRPr>
            </a:lvl2pPr>
            <a:lvl3pPr>
              <a:defRPr sz="1400">
                <a:solidFill>
                  <a:srgbClr val="000000"/>
                </a:solidFill>
                <a:latin typeface="Arial" charset="0"/>
                <a:ea typeface="Arial" charset="0"/>
                <a:cs typeface="Arial" charset="0"/>
                <a:sym typeface="Arial" charset="0"/>
              </a:defRPr>
            </a:lvl3pPr>
            <a:lvl4pPr>
              <a:defRPr sz="1400">
                <a:solidFill>
                  <a:srgbClr val="000000"/>
                </a:solidFill>
                <a:latin typeface="Arial" charset="0"/>
                <a:ea typeface="Arial" charset="0"/>
                <a:cs typeface="Arial" charset="0"/>
                <a:sym typeface="Arial" charset="0"/>
              </a:defRPr>
            </a:lvl4pPr>
            <a:lvl5pPr>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spcBef>
                <a:spcPct val="0"/>
              </a:spcBef>
              <a:buSzTx/>
              <a:buFontTx/>
              <a:buChar char="•"/>
            </a:pPr>
            <a:r>
              <a:rPr lang="en-US" sz="2200">
                <a:latin typeface="Calibri" charset="0"/>
                <a:cs typeface="Calibri" charset="0"/>
                <a:sym typeface="Calibri" charset="0"/>
              </a:rPr>
              <a:t>Siberia</a:t>
            </a:r>
          </a:p>
          <a:p>
            <a:pPr eaLnBrk="1" hangingPunct="1">
              <a:spcBef>
                <a:spcPct val="0"/>
              </a:spcBef>
              <a:buSzTx/>
              <a:buFontTx/>
              <a:buChar char="•"/>
            </a:pPr>
            <a:r>
              <a:rPr lang="en-US" sz="2200">
                <a:latin typeface="Calibri" charset="0"/>
                <a:cs typeface="Calibri" charset="0"/>
                <a:sym typeface="Calibri" charset="0"/>
              </a:rPr>
              <a:t>Hominin toe phalanx, layer age 50,000 years + a little older</a:t>
            </a:r>
          </a:p>
          <a:p>
            <a:pPr eaLnBrk="1" hangingPunct="1">
              <a:spcBef>
                <a:spcPct val="0"/>
              </a:spcBef>
              <a:buSzTx/>
              <a:buFontTx/>
              <a:buChar char="•"/>
            </a:pPr>
            <a:r>
              <a:rPr lang="en-US" sz="2200">
                <a:latin typeface="Calibri" charset="0"/>
                <a:cs typeface="Calibri" charset="0"/>
                <a:sym typeface="Calibri" charset="0"/>
              </a:rPr>
              <a:t>Morphology similar to modern humans and Neanderthals</a:t>
            </a:r>
          </a:p>
          <a:p>
            <a:pPr eaLnBrk="1" hangingPunct="1">
              <a:spcBef>
                <a:spcPct val="0"/>
              </a:spcBef>
              <a:buSzTx/>
              <a:buFontTx/>
              <a:buChar char="•"/>
            </a:pPr>
            <a:r>
              <a:rPr lang="en-US" sz="2200">
                <a:latin typeface="Calibri" charset="0"/>
                <a:cs typeface="Calibri" charset="0"/>
                <a:sym typeface="Calibri" charset="0"/>
              </a:rPr>
              <a:t>Genomic analysis of DNA from this toe phalanx = this paper!</a:t>
            </a:r>
          </a:p>
          <a:p>
            <a:pPr eaLnBrk="1" hangingPunct="1">
              <a:spcBef>
                <a:spcPts val="438"/>
              </a:spcBef>
              <a:buSzTx/>
              <a:buFontTx/>
              <a:buNone/>
            </a:pPr>
            <a:endParaRPr lang="en-US" sz="2200">
              <a:latin typeface="Calibri" charset="0"/>
              <a:cs typeface="Calibri" charset="0"/>
              <a:sym typeface="Calibri" charset="0"/>
            </a:endParaRPr>
          </a:p>
        </p:txBody>
      </p:sp>
      <p:sp>
        <p:nvSpPr>
          <p:cNvPr id="16387" name="Slide Number Placeholder 1"/>
          <p:cNvSpPr>
            <a:spLocks noGrp="1"/>
          </p:cNvSpPr>
          <p:nvPr>
            <p:ph type="sldNum" sz="quarter" idx="10"/>
          </p:nvPr>
        </p:nvSpPr>
        <p:spPr>
          <a:noFill/>
        </p:spPr>
        <p:txBody>
          <a:bodyPr/>
          <a:lstStyle/>
          <a:p>
            <a:fld id="{C152E23C-943F-4041-B53C-EEEF08B2C28D}" type="slidenum">
              <a:rPr lang="en-US"/>
              <a:pPr/>
              <a:t>6</a:t>
            </a:fld>
            <a:endParaRPr lang="en-US"/>
          </a:p>
        </p:txBody>
      </p:sp>
      <p:sp>
        <p:nvSpPr>
          <p:cNvPr id="5"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pic>
        <p:nvPicPr>
          <p:cNvPr id="6" name="Picture 6"/>
          <p:cNvPicPr>
            <a:picLocks noChangeAspect="1"/>
          </p:cNvPicPr>
          <p:nvPr/>
        </p:nvPicPr>
        <p:blipFill>
          <a:blip r:embed="rId3">
            <a:extLst>
              <a:ext uri="{28A0092B-C50C-407E-A947-70E740481C1C}">
                <a14:useLocalDpi xmlns:a14="http://schemas.microsoft.com/office/drawing/2010/main" val="0"/>
              </a:ext>
            </a:extLst>
          </a:blip>
          <a:srcRect l="39127" t="7114"/>
          <a:stretch>
            <a:fillRect/>
          </a:stretch>
        </p:blipFill>
        <p:spPr bwMode="auto">
          <a:xfrm>
            <a:off x="2031647" y="3687763"/>
            <a:ext cx="4438650" cy="257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own Arrow 6"/>
          <p:cNvSpPr/>
          <p:nvPr/>
        </p:nvSpPr>
        <p:spPr>
          <a:xfrm>
            <a:off x="5531555" y="3687763"/>
            <a:ext cx="409223" cy="813681"/>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hape 169"/>
          <p:cNvSpPr txBox="1">
            <a:spLocks noGrp="1"/>
          </p:cNvSpPr>
          <p:nvPr>
            <p:ph type="title"/>
          </p:nvPr>
        </p:nvSpPr>
        <p:spPr>
          <a:xfrm>
            <a:off x="457200" y="274638"/>
            <a:ext cx="7620000" cy="1143000"/>
          </a:xfrm>
        </p:spPr>
        <p:txBody>
          <a:bodyPr tIns="45700" bIns="45700"/>
          <a:lstStyle/>
          <a:p>
            <a:pPr eaLnBrk="1" hangingPunct="1">
              <a:spcBef>
                <a:spcPct val="0"/>
              </a:spcBef>
              <a:buClr>
                <a:srgbClr val="3E3D2D"/>
              </a:buClr>
              <a:buSzPct val="25000"/>
              <a:buFont typeface="Cambria" charset="0"/>
              <a:buNone/>
            </a:pPr>
            <a:r>
              <a:rPr lang="en-US">
                <a:solidFill>
                  <a:srgbClr val="3E3D2D"/>
                </a:solidFill>
                <a:latin typeface="Cambria" charset="0"/>
                <a:ea typeface="ＭＳ Ｐゴシック" charset="0"/>
                <a:cs typeface="Cambria" charset="0"/>
                <a:sym typeface="Cambria" charset="0"/>
              </a:rPr>
              <a:t>Neanderthal Fossils and Genomics</a:t>
            </a:r>
          </a:p>
        </p:txBody>
      </p:sp>
      <p:pic>
        <p:nvPicPr>
          <p:cNvPr id="1741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89100"/>
            <a:ext cx="7289800" cy="276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Shape 221"/>
          <p:cNvGraphicFramePr/>
          <p:nvPr>
            <p:extLst>
              <p:ext uri="{D42A27DB-BD31-4B8C-83A1-F6EECF244321}">
                <p14:modId xmlns:p14="http://schemas.microsoft.com/office/powerpoint/2010/main" val="3772370179"/>
              </p:ext>
            </p:extLst>
          </p:nvPr>
        </p:nvGraphicFramePr>
        <p:xfrm>
          <a:off x="457200" y="4856163"/>
          <a:ext cx="7239000" cy="1585912"/>
        </p:xfrm>
        <a:graphic>
          <a:graphicData uri="http://schemas.openxmlformats.org/drawingml/2006/table">
            <a:tbl>
              <a:tblPr>
                <a:noFill/>
                <a:tableStyleId>{B3B6A0FC-1D7D-4BFA-8165-5470051ABA8B}</a:tableStyleId>
              </a:tblPr>
              <a:tblGrid>
                <a:gridCol w="2413000"/>
                <a:gridCol w="1995118"/>
                <a:gridCol w="2830882"/>
              </a:tblGrid>
              <a:tr h="396478">
                <a:tc>
                  <a:txBody>
                    <a:bodyPr/>
                    <a:lstStyle/>
                    <a:p>
                      <a:pPr lvl="0" rtl="0">
                        <a:spcBef>
                          <a:spcPts val="0"/>
                        </a:spcBef>
                        <a:buNone/>
                      </a:pPr>
                      <a:r>
                        <a:rPr lang="en-US" sz="1400" b="1" dirty="0" smtClean="0"/>
                        <a:t>Location </a:t>
                      </a:r>
                      <a:endParaRPr lang="en-US" sz="1400" b="1" dirty="0"/>
                    </a:p>
                  </a:txBody>
                  <a:tcPr marL="91425" marR="91425" marT="91487" marB="91487"/>
                </a:tc>
                <a:tc>
                  <a:txBody>
                    <a:bodyPr/>
                    <a:lstStyle/>
                    <a:p>
                      <a:pPr lvl="0" rtl="0">
                        <a:spcBef>
                          <a:spcPts val="0"/>
                        </a:spcBef>
                        <a:buNone/>
                      </a:pPr>
                      <a:r>
                        <a:rPr lang="en-US" sz="1400" b="1" dirty="0" smtClean="0"/>
                        <a:t>Age of sample(s)</a:t>
                      </a:r>
                      <a:endParaRPr lang="en-US" sz="1400" b="1" dirty="0"/>
                    </a:p>
                  </a:txBody>
                  <a:tcPr marL="91425" marR="91425" marT="91487" marB="91487"/>
                </a:tc>
                <a:tc>
                  <a:txBody>
                    <a:bodyPr/>
                    <a:lstStyle/>
                    <a:p>
                      <a:pPr lvl="0">
                        <a:spcBef>
                          <a:spcPts val="0"/>
                        </a:spcBef>
                        <a:buNone/>
                      </a:pPr>
                      <a:r>
                        <a:rPr lang="en-US" sz="1400" b="1" dirty="0" smtClean="0"/>
                        <a:t>Year of Discovery </a:t>
                      </a:r>
                      <a:endParaRPr lang="en-US" sz="1400" b="1" dirty="0"/>
                    </a:p>
                  </a:txBody>
                  <a:tcPr marL="91425" marR="91425" marT="91487" marB="91487"/>
                </a:tc>
              </a:tr>
              <a:tr h="396478">
                <a:tc>
                  <a:txBody>
                    <a:bodyPr/>
                    <a:lstStyle/>
                    <a:p>
                      <a:pPr lvl="0">
                        <a:spcBef>
                          <a:spcPts val="0"/>
                        </a:spcBef>
                        <a:buNone/>
                      </a:pPr>
                      <a:r>
                        <a:rPr lang="en-US" sz="1400" dirty="0" err="1" smtClean="0"/>
                        <a:t>Vindija</a:t>
                      </a:r>
                      <a:r>
                        <a:rPr lang="en-US" sz="1400" dirty="0" smtClean="0"/>
                        <a:t> (Croatia)</a:t>
                      </a:r>
                      <a:endParaRPr lang="en-US" sz="1400" dirty="0"/>
                    </a:p>
                  </a:txBody>
                  <a:tcPr marL="91425" marR="91425" marT="91487" marB="91487"/>
                </a:tc>
                <a:tc>
                  <a:txBody>
                    <a:bodyPr/>
                    <a:lstStyle/>
                    <a:p>
                      <a:pPr lvl="0">
                        <a:spcBef>
                          <a:spcPts val="0"/>
                        </a:spcBef>
                        <a:buNone/>
                      </a:pPr>
                      <a:r>
                        <a:rPr lang="en-CA" sz="1400" dirty="0" smtClean="0"/>
                        <a:t>38-44,000 years old</a:t>
                      </a:r>
                      <a:endParaRPr sz="1400" dirty="0"/>
                    </a:p>
                  </a:txBody>
                  <a:tcPr marL="91425" marR="91425" marT="91487" marB="91487"/>
                </a:tc>
                <a:tc>
                  <a:txBody>
                    <a:bodyPr/>
                    <a:lstStyle/>
                    <a:p>
                      <a:pPr lvl="0">
                        <a:spcBef>
                          <a:spcPts val="0"/>
                        </a:spcBef>
                        <a:buNone/>
                      </a:pPr>
                      <a:r>
                        <a:rPr lang="en-CA" sz="1400" dirty="0" smtClean="0"/>
                        <a:t>2008 (draft genome, </a:t>
                      </a:r>
                      <a:r>
                        <a:rPr lang="en-CA" sz="1400" dirty="0" err="1" smtClean="0"/>
                        <a:t>mtDNA</a:t>
                      </a:r>
                      <a:r>
                        <a:rPr lang="en-CA" sz="1400" dirty="0" smtClean="0"/>
                        <a:t>)</a:t>
                      </a:r>
                      <a:endParaRPr sz="1400" dirty="0"/>
                    </a:p>
                  </a:txBody>
                  <a:tcPr marL="91425" marR="91425" marT="91487" marB="91487"/>
                </a:tc>
              </a:tr>
              <a:tr h="396478">
                <a:tc>
                  <a:txBody>
                    <a:bodyPr/>
                    <a:lstStyle/>
                    <a:p>
                      <a:pPr lvl="0">
                        <a:spcBef>
                          <a:spcPts val="0"/>
                        </a:spcBef>
                        <a:buNone/>
                      </a:pPr>
                      <a:r>
                        <a:rPr lang="en-US" sz="1400" dirty="0" err="1" smtClean="0"/>
                        <a:t>Mezmaiskaya</a:t>
                      </a:r>
                      <a:r>
                        <a:rPr lang="en-US" sz="1400" dirty="0" smtClean="0"/>
                        <a:t> (Caucasus)</a:t>
                      </a:r>
                      <a:endParaRPr lang="en-US" sz="1400" dirty="0"/>
                    </a:p>
                  </a:txBody>
                  <a:tcPr marL="91425" marR="91425" marT="91487" marB="91487"/>
                </a:tc>
                <a:tc>
                  <a:txBody>
                    <a:bodyPr/>
                    <a:lstStyle/>
                    <a:p>
                      <a:pPr lvl="0">
                        <a:spcBef>
                          <a:spcPts val="0"/>
                        </a:spcBef>
                        <a:buNone/>
                      </a:pPr>
                      <a:r>
                        <a:rPr lang="en-US" sz="1400" dirty="0" smtClean="0"/>
                        <a:t>29,000 years old</a:t>
                      </a:r>
                      <a:endParaRPr lang="en-US" sz="1400" dirty="0"/>
                    </a:p>
                  </a:txBody>
                  <a:tcPr marL="91425" marR="91425" marT="91487" marB="91487"/>
                </a:tc>
                <a:tc>
                  <a:txBody>
                    <a:bodyPr/>
                    <a:lstStyle/>
                    <a:p>
                      <a:pPr lvl="0">
                        <a:spcBef>
                          <a:spcPts val="0"/>
                        </a:spcBef>
                        <a:buNone/>
                      </a:pPr>
                      <a:r>
                        <a:rPr lang="en-US" sz="1400" dirty="0" smtClean="0"/>
                        <a:t>2000 (infant</a:t>
                      </a:r>
                      <a:r>
                        <a:rPr lang="en-US" sz="1400" baseline="0" dirty="0" smtClean="0"/>
                        <a:t> sample, </a:t>
                      </a:r>
                      <a:r>
                        <a:rPr lang="en-US" sz="1400" dirty="0" err="1" smtClean="0"/>
                        <a:t>mtDNA</a:t>
                      </a:r>
                      <a:r>
                        <a:rPr lang="en-US" sz="1400" dirty="0" smtClean="0"/>
                        <a:t>)</a:t>
                      </a:r>
                      <a:endParaRPr lang="en-US" sz="1400" dirty="0"/>
                    </a:p>
                  </a:txBody>
                  <a:tcPr marL="91425" marR="91425" marT="91487" marB="91487"/>
                </a:tc>
              </a:tr>
              <a:tr h="396478">
                <a:tc>
                  <a:txBody>
                    <a:bodyPr/>
                    <a:lstStyle/>
                    <a:p>
                      <a:pPr lvl="0">
                        <a:spcBef>
                          <a:spcPts val="0"/>
                        </a:spcBef>
                        <a:buNone/>
                      </a:pPr>
                      <a:r>
                        <a:rPr lang="en-US" sz="1400" b="1" dirty="0" err="1" smtClean="0"/>
                        <a:t>Denisova</a:t>
                      </a:r>
                      <a:r>
                        <a:rPr lang="en-US" sz="1400" b="1" dirty="0" smtClean="0"/>
                        <a:t> (Siberia)</a:t>
                      </a:r>
                      <a:endParaRPr lang="en-US" sz="1400" b="1" dirty="0"/>
                    </a:p>
                  </a:txBody>
                  <a:tcPr marL="91425" marR="91425" marT="91487" marB="91487"/>
                </a:tc>
                <a:tc>
                  <a:txBody>
                    <a:bodyPr/>
                    <a:lstStyle/>
                    <a:p>
                      <a:pPr lvl="0">
                        <a:spcBef>
                          <a:spcPts val="0"/>
                        </a:spcBef>
                        <a:buNone/>
                      </a:pPr>
                      <a:r>
                        <a:rPr lang="en-US" sz="1400" b="1" dirty="0" smtClean="0"/>
                        <a:t>48-52,000</a:t>
                      </a:r>
                      <a:r>
                        <a:rPr lang="en-US" sz="1400" b="1" baseline="0" dirty="0" smtClean="0"/>
                        <a:t> years old</a:t>
                      </a:r>
                      <a:endParaRPr lang="en-US" sz="1400" b="1" dirty="0"/>
                    </a:p>
                  </a:txBody>
                  <a:tcPr marL="91425" marR="91425" marT="91487" marB="91487"/>
                </a:tc>
                <a:tc>
                  <a:txBody>
                    <a:bodyPr/>
                    <a:lstStyle/>
                    <a:p>
                      <a:pPr lvl="0">
                        <a:spcBef>
                          <a:spcPts val="0"/>
                        </a:spcBef>
                        <a:buNone/>
                      </a:pPr>
                      <a:r>
                        <a:rPr lang="en-US" sz="1400" b="1" dirty="0" smtClean="0"/>
                        <a:t>2010</a:t>
                      </a:r>
                      <a:r>
                        <a:rPr lang="en-US" sz="1400" b="1" baseline="0" dirty="0" smtClean="0"/>
                        <a:t> (genome, </a:t>
                      </a:r>
                      <a:r>
                        <a:rPr lang="en-US" sz="1400" b="1" baseline="0" dirty="0" err="1" smtClean="0"/>
                        <a:t>mtDNA</a:t>
                      </a:r>
                      <a:r>
                        <a:rPr lang="en-US" sz="1400" b="1" baseline="0" dirty="0" smtClean="0"/>
                        <a:t>)</a:t>
                      </a:r>
                      <a:endParaRPr lang="en-US" sz="1400" b="1" dirty="0"/>
                    </a:p>
                  </a:txBody>
                  <a:tcPr marL="91425" marR="91425" marT="91487" marB="91487"/>
                </a:tc>
              </a:tr>
            </a:tbl>
          </a:graphicData>
        </a:graphic>
      </p:graphicFrame>
      <p:sp>
        <p:nvSpPr>
          <p:cNvPr id="17433" name="Slide Number Placeholder 2"/>
          <p:cNvSpPr>
            <a:spLocks noGrp="1"/>
          </p:cNvSpPr>
          <p:nvPr>
            <p:ph type="sldNum" sz="quarter" idx="10"/>
          </p:nvPr>
        </p:nvSpPr>
        <p:spPr>
          <a:noFill/>
        </p:spPr>
        <p:txBody>
          <a:bodyPr/>
          <a:lstStyle/>
          <a:p>
            <a:fld id="{F1E19396-28FE-9B4F-9356-0344E79E3CC0}" type="slidenum">
              <a:rPr lang="en-US"/>
              <a:pPr/>
              <a:t>7</a:t>
            </a:fld>
            <a:endParaRPr lang="en-US"/>
          </a:p>
        </p:txBody>
      </p:sp>
      <p:sp>
        <p:nvSpPr>
          <p:cNvPr id="6"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hape 194"/>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dirty="0">
                <a:solidFill>
                  <a:srgbClr val="3E3D2D"/>
                </a:solidFill>
                <a:latin typeface="Cambria" charset="0"/>
                <a:ea typeface="ＭＳ Ｐゴシック" charset="0"/>
                <a:cs typeface="Cambria" charset="0"/>
                <a:sym typeface="Cambria" charset="0"/>
              </a:rPr>
              <a:t>Research </a:t>
            </a:r>
            <a:r>
              <a:rPr lang="en-US" dirty="0" smtClean="0">
                <a:solidFill>
                  <a:srgbClr val="3E3D2D"/>
                </a:solidFill>
                <a:latin typeface="Cambria" charset="0"/>
                <a:ea typeface="ＭＳ Ｐゴシック" charset="0"/>
                <a:cs typeface="Cambria" charset="0"/>
                <a:sym typeface="Cambria" charset="0"/>
              </a:rPr>
              <a:t>Questions </a:t>
            </a:r>
            <a:r>
              <a:rPr lang="en-US" dirty="0">
                <a:solidFill>
                  <a:srgbClr val="3E3D2D"/>
                </a:solidFill>
                <a:latin typeface="Cambria" charset="0"/>
                <a:ea typeface="ＭＳ Ｐゴシック" charset="0"/>
                <a:cs typeface="Cambria" charset="0"/>
                <a:sym typeface="Cambria" charset="0"/>
              </a:rPr>
              <a:t>at hand:</a:t>
            </a:r>
          </a:p>
        </p:txBody>
      </p:sp>
      <p:sp>
        <p:nvSpPr>
          <p:cNvPr id="195" name="Shape 195"/>
          <p:cNvSpPr txBox="1">
            <a:spLocks noGrp="1"/>
          </p:cNvSpPr>
          <p:nvPr>
            <p:ph type="body" idx="1"/>
          </p:nvPr>
        </p:nvSpPr>
        <p:spPr>
          <a:xfrm>
            <a:off x="457200" y="1600200"/>
            <a:ext cx="7620000" cy="4800600"/>
          </a:xfrm>
        </p:spPr>
        <p:txBody>
          <a:bodyPr>
            <a:noAutofit/>
          </a:bodyPr>
          <a:lstStyle/>
          <a:p>
            <a:pPr marL="228600" indent="0" eaLnBrk="1" fontAlgn="auto" hangingPunct="1">
              <a:spcBef>
                <a:spcPts val="0"/>
              </a:spcBef>
              <a:spcAft>
                <a:spcPts val="0"/>
              </a:spcAft>
              <a:buFont typeface="Arial"/>
              <a:buNone/>
              <a:defRPr/>
            </a:pPr>
            <a:r>
              <a:rPr lang="en-US" dirty="0" smtClean="0"/>
              <a:t>We have reference Neanderthal and </a:t>
            </a:r>
            <a:r>
              <a:rPr lang="en-US" dirty="0" err="1" smtClean="0"/>
              <a:t>Denisovan</a:t>
            </a:r>
            <a:r>
              <a:rPr lang="en-US" dirty="0" smtClean="0"/>
              <a:t> sequences, so:</a:t>
            </a:r>
          </a:p>
          <a:p>
            <a:pPr marL="457200" indent="-228600" eaLnBrk="1" fontAlgn="auto" hangingPunct="1">
              <a:spcBef>
                <a:spcPts val="0"/>
              </a:spcBef>
              <a:spcAft>
                <a:spcPts val="0"/>
              </a:spcAft>
              <a:defRPr/>
            </a:pPr>
            <a:r>
              <a:rPr lang="en-US" dirty="0" smtClean="0"/>
              <a:t>Can we sequence this Altai Mountains sample and tell which type of </a:t>
            </a:r>
            <a:r>
              <a:rPr lang="en-US" dirty="0" err="1" smtClean="0"/>
              <a:t>hominin</a:t>
            </a:r>
            <a:r>
              <a:rPr lang="en-US" dirty="0" smtClean="0"/>
              <a:t> (human/human ancestor) it is?</a:t>
            </a:r>
          </a:p>
          <a:p>
            <a:pPr marL="457200" indent="-228600" eaLnBrk="1" fontAlgn="auto" hangingPunct="1">
              <a:spcBef>
                <a:spcPts val="0"/>
              </a:spcBef>
              <a:spcAft>
                <a:spcPts val="0"/>
              </a:spcAft>
              <a:defRPr/>
            </a:pPr>
            <a:r>
              <a:rPr lang="en-US" dirty="0" smtClean="0"/>
              <a:t>What new things about the </a:t>
            </a:r>
            <a:r>
              <a:rPr lang="en-US" dirty="0" err="1" smtClean="0"/>
              <a:t>hominins</a:t>
            </a:r>
            <a:r>
              <a:rPr lang="en-US" dirty="0" smtClean="0"/>
              <a:t> does this </a:t>
            </a:r>
            <a:r>
              <a:rPr lang="en-US" dirty="0"/>
              <a:t>new genome sequence </a:t>
            </a:r>
            <a:r>
              <a:rPr lang="en-US" dirty="0" smtClean="0"/>
              <a:t>tell us?</a:t>
            </a:r>
            <a:endParaRPr lang="en-US" dirty="0"/>
          </a:p>
          <a:p>
            <a:pPr marL="457200" indent="-228600" eaLnBrk="1" fontAlgn="auto" hangingPunct="1">
              <a:spcBef>
                <a:spcPts val="0"/>
              </a:spcBef>
              <a:spcAft>
                <a:spcPts val="0"/>
              </a:spcAft>
              <a:defRPr/>
            </a:pPr>
            <a:r>
              <a:rPr lang="en-US" dirty="0" smtClean="0"/>
              <a:t>How does the </a:t>
            </a:r>
            <a:r>
              <a:rPr lang="en-US" dirty="0"/>
              <a:t>modern </a:t>
            </a:r>
            <a:r>
              <a:rPr lang="en-US" dirty="0" smtClean="0"/>
              <a:t>human genome compare with the Neanderthals </a:t>
            </a:r>
            <a:r>
              <a:rPr lang="en-US" dirty="0"/>
              <a:t>or </a:t>
            </a:r>
            <a:r>
              <a:rPr lang="en-US" dirty="0" err="1"/>
              <a:t>Denisovans</a:t>
            </a:r>
            <a:r>
              <a:rPr lang="en-US" dirty="0" smtClean="0"/>
              <a:t>?</a:t>
            </a:r>
            <a:endParaRPr lang="en-US" dirty="0"/>
          </a:p>
          <a:p>
            <a:pPr eaLnBrk="1" fontAlgn="auto" hangingPunct="1">
              <a:spcBef>
                <a:spcPts val="0"/>
              </a:spcBef>
              <a:spcAft>
                <a:spcPts val="0"/>
              </a:spcAft>
              <a:buFont typeface="Arial"/>
              <a:buNone/>
              <a:defRPr/>
            </a:pPr>
            <a:endParaRPr dirty="0"/>
          </a:p>
        </p:txBody>
      </p:sp>
      <p:sp>
        <p:nvSpPr>
          <p:cNvPr id="18435" name="Slide Number Placeholder 1"/>
          <p:cNvSpPr>
            <a:spLocks noGrp="1"/>
          </p:cNvSpPr>
          <p:nvPr>
            <p:ph type="sldNum" sz="quarter" idx="10"/>
          </p:nvPr>
        </p:nvSpPr>
        <p:spPr>
          <a:noFill/>
        </p:spPr>
        <p:txBody>
          <a:bodyPr/>
          <a:lstStyle/>
          <a:p>
            <a:fld id="{C6F76DBA-29F3-F64D-880E-9C6B90E13E04}" type="slidenum">
              <a:rPr lang="en-US"/>
              <a:pPr/>
              <a:t>8</a:t>
            </a:fld>
            <a:endParaRPr lang="en-US"/>
          </a:p>
        </p:txBody>
      </p:sp>
      <p:sp>
        <p:nvSpPr>
          <p:cNvPr id="5"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hape 210"/>
          <p:cNvSpPr txBox="1">
            <a:spLocks noGrp="1"/>
          </p:cNvSpPr>
          <p:nvPr>
            <p:ph type="title"/>
          </p:nvPr>
        </p:nvSpPr>
        <p:spPr>
          <a:xfrm>
            <a:off x="457200" y="274638"/>
            <a:ext cx="7620000" cy="1143000"/>
          </a:xfrm>
        </p:spPr>
        <p:txBody>
          <a:bodyPr/>
          <a:lstStyle/>
          <a:p>
            <a:pPr eaLnBrk="1" hangingPunct="1">
              <a:spcBef>
                <a:spcPct val="0"/>
              </a:spcBef>
              <a:buClr>
                <a:srgbClr val="3E3D2D"/>
              </a:buClr>
              <a:buFont typeface="Cambria" charset="0"/>
              <a:buNone/>
            </a:pPr>
            <a:r>
              <a:rPr lang="en-US">
                <a:solidFill>
                  <a:srgbClr val="3E3D2D"/>
                </a:solidFill>
                <a:latin typeface="Cambria" charset="0"/>
                <a:ea typeface="ＭＳ Ｐゴシック" charset="0"/>
                <a:cs typeface="Cambria" charset="0"/>
                <a:sym typeface="Cambria" charset="0"/>
              </a:rPr>
              <a:t>Methodology</a:t>
            </a:r>
          </a:p>
        </p:txBody>
      </p:sp>
      <p:sp>
        <p:nvSpPr>
          <p:cNvPr id="211" name="Shape 211"/>
          <p:cNvSpPr txBox="1">
            <a:spLocks noGrp="1"/>
          </p:cNvSpPr>
          <p:nvPr>
            <p:ph type="body" idx="1"/>
          </p:nvPr>
        </p:nvSpPr>
        <p:spPr>
          <a:xfrm>
            <a:off x="457200" y="1600200"/>
            <a:ext cx="7620000" cy="4800600"/>
          </a:xfrm>
        </p:spPr>
        <p:txBody>
          <a:bodyPr>
            <a:noAutofit/>
          </a:bodyPr>
          <a:lstStyle/>
          <a:p>
            <a:pPr marL="685800" indent="-457200" eaLnBrk="1" fontAlgn="auto" hangingPunct="1">
              <a:spcBef>
                <a:spcPts val="0"/>
              </a:spcBef>
              <a:spcAft>
                <a:spcPts val="0"/>
              </a:spcAft>
              <a:buFont typeface="+mj-lt"/>
              <a:buAutoNum type="arabicPeriod"/>
              <a:defRPr/>
            </a:pPr>
            <a:r>
              <a:rPr lang="en-US" dirty="0"/>
              <a:t>Get high </a:t>
            </a:r>
            <a:r>
              <a:rPr lang="en-US" dirty="0" smtClean="0"/>
              <a:t>quality, high </a:t>
            </a:r>
            <a:r>
              <a:rPr lang="en-US" dirty="0"/>
              <a:t>coverage of the genome (and </a:t>
            </a:r>
            <a:r>
              <a:rPr lang="en-US" dirty="0" err="1"/>
              <a:t>mtDNA</a:t>
            </a:r>
            <a:r>
              <a:rPr lang="en-US" dirty="0"/>
              <a:t>) from the toe phalanx sample in </a:t>
            </a:r>
            <a:r>
              <a:rPr lang="en-US" dirty="0" smtClean="0"/>
              <a:t>Siberia</a:t>
            </a:r>
          </a:p>
          <a:p>
            <a:pPr marL="982980" lvl="1" indent="-457200" eaLnBrk="1" fontAlgn="auto" hangingPunct="1">
              <a:spcBef>
                <a:spcPts val="0"/>
              </a:spcBef>
              <a:spcAft>
                <a:spcPts val="0"/>
              </a:spcAft>
              <a:buFont typeface="+mj-lt"/>
              <a:buAutoNum type="arabicPeriod"/>
              <a:defRPr/>
            </a:pPr>
            <a:r>
              <a:rPr lang="en-US" dirty="0" err="1" smtClean="0"/>
              <a:t>Illumina</a:t>
            </a:r>
            <a:r>
              <a:rPr lang="en-US" dirty="0" smtClean="0"/>
              <a:t> </a:t>
            </a:r>
            <a:r>
              <a:rPr lang="en-US" dirty="0" err="1" smtClean="0"/>
              <a:t>HiSeq</a:t>
            </a:r>
            <a:r>
              <a:rPr lang="en-US" dirty="0" smtClean="0"/>
              <a:t>, alignment to Human + Chimp + hybrid ancestor genomes</a:t>
            </a:r>
          </a:p>
          <a:p>
            <a:pPr marL="982980" lvl="1" indent="-457200" eaLnBrk="1" fontAlgn="auto" hangingPunct="1">
              <a:spcBef>
                <a:spcPts val="0"/>
              </a:spcBef>
              <a:spcAft>
                <a:spcPts val="0"/>
              </a:spcAft>
              <a:buFont typeface="+mj-lt"/>
              <a:buAutoNum type="arabicPeriod"/>
              <a:defRPr/>
            </a:pPr>
            <a:r>
              <a:rPr lang="en-US" dirty="0" smtClean="0"/>
              <a:t>Ibis (ML algorithm) for base calling</a:t>
            </a:r>
            <a:endParaRPr lang="en-US" dirty="0"/>
          </a:p>
          <a:p>
            <a:pPr marL="685800" indent="-457200" eaLnBrk="1" fontAlgn="auto" hangingPunct="1">
              <a:spcBef>
                <a:spcPts val="0"/>
              </a:spcBef>
              <a:spcAft>
                <a:spcPts val="0"/>
              </a:spcAft>
              <a:buFont typeface="+mj-lt"/>
              <a:buAutoNum type="arabicPeriod"/>
              <a:defRPr/>
            </a:pPr>
            <a:r>
              <a:rPr lang="en-US" dirty="0"/>
              <a:t>Compare with the </a:t>
            </a:r>
            <a:r>
              <a:rPr lang="en-US" dirty="0" smtClean="0"/>
              <a:t>genome </a:t>
            </a:r>
            <a:r>
              <a:rPr lang="en-US" dirty="0"/>
              <a:t>(and </a:t>
            </a:r>
            <a:r>
              <a:rPr lang="en-US" dirty="0" err="1"/>
              <a:t>mtDNA</a:t>
            </a:r>
            <a:r>
              <a:rPr lang="en-US" dirty="0"/>
              <a:t>) of</a:t>
            </a:r>
          </a:p>
          <a:p>
            <a:pPr marL="1143000" lvl="1" indent="-457200" eaLnBrk="1" fontAlgn="auto" hangingPunct="1">
              <a:spcBef>
                <a:spcPts val="0"/>
              </a:spcBef>
              <a:spcAft>
                <a:spcPts val="0"/>
              </a:spcAft>
              <a:buFont typeface="+mj-lt"/>
              <a:buAutoNum type="arabicPeriod"/>
              <a:defRPr/>
            </a:pPr>
            <a:r>
              <a:rPr lang="en-US" dirty="0"/>
              <a:t>other Neanderthals </a:t>
            </a:r>
            <a:r>
              <a:rPr lang="en-US" dirty="0" smtClean="0"/>
              <a:t>(</a:t>
            </a:r>
            <a:r>
              <a:rPr lang="en-US" dirty="0" err="1" smtClean="0"/>
              <a:t>Vindija</a:t>
            </a:r>
            <a:r>
              <a:rPr lang="en-US" dirty="0" smtClean="0"/>
              <a:t> cave</a:t>
            </a:r>
            <a:r>
              <a:rPr lang="en-US" baseline="30000" dirty="0" smtClean="0"/>
              <a:t>1</a:t>
            </a:r>
            <a:r>
              <a:rPr lang="en-US" dirty="0" smtClean="0"/>
              <a:t>)</a:t>
            </a:r>
            <a:endParaRPr lang="en-US" dirty="0"/>
          </a:p>
          <a:p>
            <a:pPr marL="1143000" lvl="1" indent="-457200" eaLnBrk="1" fontAlgn="auto" hangingPunct="1">
              <a:spcBef>
                <a:spcPts val="0"/>
              </a:spcBef>
              <a:spcAft>
                <a:spcPts val="0"/>
              </a:spcAft>
              <a:buFont typeface="+mj-lt"/>
              <a:buAutoNum type="arabicPeriod"/>
              <a:defRPr/>
            </a:pPr>
            <a:r>
              <a:rPr lang="en-US" dirty="0" err="1" smtClean="0"/>
              <a:t>Denisovans</a:t>
            </a:r>
            <a:r>
              <a:rPr lang="en-US" dirty="0" smtClean="0"/>
              <a:t> (Altai Mountains)</a:t>
            </a:r>
            <a:endParaRPr lang="en-US" dirty="0"/>
          </a:p>
          <a:p>
            <a:pPr marL="1143000" lvl="1" indent="-457200" eaLnBrk="1" fontAlgn="auto" hangingPunct="1">
              <a:spcBef>
                <a:spcPts val="0"/>
              </a:spcBef>
              <a:spcAft>
                <a:spcPts val="0"/>
              </a:spcAft>
              <a:buFont typeface="+mj-lt"/>
              <a:buAutoNum type="arabicPeriod"/>
              <a:defRPr/>
            </a:pPr>
            <a:r>
              <a:rPr lang="en-US" dirty="0"/>
              <a:t>Modern </a:t>
            </a:r>
            <a:r>
              <a:rPr lang="en-US" dirty="0" smtClean="0"/>
              <a:t>humans (representative set of 5 different populations)</a:t>
            </a:r>
            <a:endParaRPr lang="en-US" dirty="0"/>
          </a:p>
          <a:p>
            <a:pPr marL="685800" indent="-457200" eaLnBrk="1" fontAlgn="auto" hangingPunct="1">
              <a:spcBef>
                <a:spcPts val="0"/>
              </a:spcBef>
              <a:spcAft>
                <a:spcPts val="0"/>
              </a:spcAft>
              <a:buFont typeface="+mj-lt"/>
              <a:buAutoNum type="arabicPeriod"/>
              <a:defRPr/>
            </a:pPr>
            <a:r>
              <a:rPr lang="en-US" dirty="0"/>
              <a:t>How do these genomes cluster?</a:t>
            </a:r>
          </a:p>
          <a:p>
            <a:pPr marL="1143000" lvl="1" indent="-457200" eaLnBrk="1" fontAlgn="auto" hangingPunct="1">
              <a:spcBef>
                <a:spcPts val="0"/>
              </a:spcBef>
              <a:spcAft>
                <a:spcPts val="0"/>
              </a:spcAft>
              <a:buFont typeface="+mj-lt"/>
              <a:buAutoNum type="arabicPeriod"/>
              <a:defRPr/>
            </a:pPr>
            <a:r>
              <a:rPr lang="en-US" dirty="0"/>
              <a:t>Is the 2010 Siberian sample a </a:t>
            </a:r>
            <a:r>
              <a:rPr lang="en-US" dirty="0" smtClean="0"/>
              <a:t>Neanderthal?</a:t>
            </a:r>
            <a:endParaRPr lang="en-US" dirty="0"/>
          </a:p>
          <a:p>
            <a:pPr marL="685800" indent="-457200" eaLnBrk="1" fontAlgn="auto" hangingPunct="1">
              <a:spcBef>
                <a:spcPts val="0"/>
              </a:spcBef>
              <a:spcAft>
                <a:spcPts val="0"/>
              </a:spcAft>
              <a:buFont typeface="+mj-lt"/>
              <a:buAutoNum type="arabicPeriod"/>
              <a:defRPr/>
            </a:pPr>
            <a:r>
              <a:rPr lang="en-US" dirty="0" smtClean="0"/>
              <a:t>Then set about interpreting the genome – personalized ancestral genomics!</a:t>
            </a:r>
            <a:endParaRPr lang="en-US" dirty="0"/>
          </a:p>
          <a:p>
            <a:pPr eaLnBrk="1" fontAlgn="auto" hangingPunct="1">
              <a:spcBef>
                <a:spcPts val="0"/>
              </a:spcBef>
              <a:spcAft>
                <a:spcPts val="0"/>
              </a:spcAft>
              <a:buFont typeface="Arial"/>
              <a:buNone/>
              <a:defRPr/>
            </a:pPr>
            <a:r>
              <a:rPr lang="en-US" dirty="0"/>
              <a:t>	</a:t>
            </a:r>
          </a:p>
        </p:txBody>
      </p:sp>
      <p:sp>
        <p:nvSpPr>
          <p:cNvPr id="19459" name="Slide Number Placeholder 1"/>
          <p:cNvSpPr>
            <a:spLocks noGrp="1"/>
          </p:cNvSpPr>
          <p:nvPr>
            <p:ph type="sldNum" sz="quarter" idx="10"/>
          </p:nvPr>
        </p:nvSpPr>
        <p:spPr>
          <a:noFill/>
        </p:spPr>
        <p:txBody>
          <a:bodyPr/>
          <a:lstStyle/>
          <a:p>
            <a:fld id="{87077D66-DAEC-E040-B760-ADCFEE8AC473}" type="slidenum">
              <a:rPr lang="en-US"/>
              <a:pPr/>
              <a:t>9</a:t>
            </a:fld>
            <a:endParaRPr lang="en-US"/>
          </a:p>
        </p:txBody>
      </p:sp>
      <p:sp>
        <p:nvSpPr>
          <p:cNvPr id="5" name="Shape 15"/>
          <p:cNvSpPr txBox="1">
            <a:spLocks noGrp="1"/>
          </p:cNvSpPr>
          <p:nvPr>
            <p:ph type="ftr" idx="11"/>
          </p:nvPr>
        </p:nvSpPr>
        <p:spPr bwMode="auto">
          <a:xfrm rot="16200000">
            <a:off x="7587456" y="4048919"/>
            <a:ext cx="236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91425" rIns="91425" bIns="91425" numCol="1" anchor="ctr" anchorCtr="0" compatLnSpc="1">
            <a:prstTxWarp prst="textNoShape">
              <a:avLst/>
            </a:prstTxWarp>
          </a:bodyPr>
          <a:lstStyle>
            <a:lvl1pPr algn="r" eaLnBrk="1" hangingPunct="1">
              <a:defRPr sz="1200">
                <a:solidFill>
                  <a:srgbClr val="CAF278"/>
                </a:solidFill>
                <a:latin typeface="Calibri" charset="0"/>
                <a:ea typeface="ＭＳ Ｐゴシック" charset="0"/>
                <a:cs typeface="Calibri" charset="0"/>
                <a:sym typeface="Calibri" charset="0"/>
              </a:defRPr>
            </a:lvl1pPr>
            <a:lvl2pPr marL="742950" indent="-285750" eaLnBrk="0" hangingPunct="0">
              <a:defRPr sz="1400">
                <a:solidFill>
                  <a:srgbClr val="000000"/>
                </a:solidFill>
                <a:latin typeface="Arial" charset="0"/>
                <a:ea typeface="Arial" charset="0"/>
                <a:cs typeface="Arial" charset="0"/>
                <a:sym typeface="Arial" charset="0"/>
              </a:defRPr>
            </a:lvl2pPr>
            <a:lvl3pPr marL="1143000" indent="-228600" eaLnBrk="0" hangingPunct="0">
              <a:defRPr sz="1400">
                <a:solidFill>
                  <a:srgbClr val="000000"/>
                </a:solidFill>
                <a:latin typeface="Arial" charset="0"/>
                <a:ea typeface="Arial" charset="0"/>
                <a:cs typeface="Arial" charset="0"/>
                <a:sym typeface="Arial" charset="0"/>
              </a:defRPr>
            </a:lvl3pPr>
            <a:lvl4pPr marL="1600200" indent="-228600" eaLnBrk="0" hangingPunct="0">
              <a:defRPr sz="1400">
                <a:solidFill>
                  <a:srgbClr val="000000"/>
                </a:solidFill>
                <a:latin typeface="Arial" charset="0"/>
                <a:ea typeface="Arial" charset="0"/>
                <a:cs typeface="Arial" charset="0"/>
                <a:sym typeface="Arial" charset="0"/>
              </a:defRPr>
            </a:lvl4pPr>
            <a:lvl5pPr marL="2057400" indent="-228600" eaLnBrk="0" hangingPunct="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r>
              <a:rPr lang="en-CA" sz="1600" dirty="0" smtClean="0"/>
              <a:t>15</a:t>
            </a:r>
            <a:r>
              <a:rPr lang="en-CA" sz="1600" dirty="0"/>
              <a:t> </a:t>
            </a:r>
            <a:r>
              <a:rPr lang="en-CA" sz="1600" dirty="0" smtClean="0"/>
              <a:t>January, 2016</a:t>
            </a:r>
            <a:endParaRPr lang="en-US" sz="1600" dirty="0"/>
          </a:p>
        </p:txBody>
      </p:sp>
      <p:sp>
        <p:nvSpPr>
          <p:cNvPr id="2" name="Rectangle 1"/>
          <p:cNvSpPr/>
          <p:nvPr/>
        </p:nvSpPr>
        <p:spPr>
          <a:xfrm>
            <a:off x="0" y="6282017"/>
            <a:ext cx="8410222" cy="582467"/>
          </a:xfrm>
          <a:prstGeom prst="rect">
            <a:avLst/>
          </a:prstGeom>
        </p:spPr>
        <p:txBody>
          <a:bodyPr wrap="square">
            <a:spAutoFit/>
          </a:bodyPr>
          <a:lstStyle/>
          <a:p>
            <a:pPr marL="457200" indent="-295275" fontAlgn="auto">
              <a:lnSpc>
                <a:spcPct val="115000"/>
              </a:lnSpc>
              <a:spcBef>
                <a:spcPts val="0"/>
              </a:spcBef>
              <a:spcAft>
                <a:spcPts val="0"/>
              </a:spcAft>
              <a:buClr>
                <a:srgbClr val="333333"/>
              </a:buClr>
              <a:buSzPct val="95454"/>
              <a:buFontTx/>
              <a:buAutoNum type="arabicPeriod"/>
              <a:defRPr/>
            </a:pPr>
            <a:r>
              <a:rPr lang="en-US" kern="0" dirty="0">
                <a:solidFill>
                  <a:srgbClr val="333333"/>
                </a:solidFill>
                <a:latin typeface="Arial"/>
                <a:ea typeface="Arial"/>
                <a:cs typeface="Arial"/>
                <a:sym typeface="Arial"/>
                <a:rtl val="0"/>
              </a:rPr>
              <a:t>Green et al. A draft sequence of the </a:t>
            </a:r>
            <a:r>
              <a:rPr lang="en-US" kern="0" dirty="0" err="1">
                <a:solidFill>
                  <a:srgbClr val="333333"/>
                </a:solidFill>
                <a:latin typeface="Arial"/>
                <a:ea typeface="Arial"/>
                <a:cs typeface="Arial"/>
                <a:sym typeface="Arial"/>
                <a:rtl val="0"/>
              </a:rPr>
              <a:t>Neandertal</a:t>
            </a:r>
            <a:r>
              <a:rPr lang="en-US" kern="0" dirty="0">
                <a:solidFill>
                  <a:srgbClr val="333333"/>
                </a:solidFill>
                <a:latin typeface="Arial"/>
                <a:ea typeface="Arial"/>
                <a:cs typeface="Arial"/>
                <a:sym typeface="Arial"/>
                <a:rtl val="0"/>
              </a:rPr>
              <a:t> Genome. </a:t>
            </a:r>
            <a:r>
              <a:rPr lang="en-US" i="1" kern="0" dirty="0">
                <a:solidFill>
                  <a:srgbClr val="333333"/>
                </a:solidFill>
                <a:latin typeface="Arial"/>
                <a:ea typeface="Arial"/>
                <a:cs typeface="Arial"/>
                <a:sym typeface="Arial"/>
                <a:rtl val="0"/>
              </a:rPr>
              <a:t>Science.</a:t>
            </a:r>
            <a:r>
              <a:rPr lang="en-US" kern="0" dirty="0">
                <a:solidFill>
                  <a:srgbClr val="333333"/>
                </a:solidFill>
                <a:latin typeface="Arial"/>
                <a:ea typeface="Arial"/>
                <a:cs typeface="Arial"/>
                <a:sym typeface="Arial"/>
                <a:rtl val="0"/>
              </a:rPr>
              <a:t> 328, 5979 (2010). doi:10.1126/science.1188021. pmid:20448178</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Adjacency">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918</TotalTime>
  <Words>3778</Words>
  <Application>Microsoft Macintosh PowerPoint</Application>
  <PresentationFormat>On-screen Show (4:3)</PresentationFormat>
  <Paragraphs>471</Paragraphs>
  <Slides>52</Slides>
  <Notes>46</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Adjacency</vt:lpstr>
      <vt:lpstr>The complete genome sequence of a Neanderthal  from the Altai Mountains</vt:lpstr>
      <vt:lpstr>Neanderthals…huh?</vt:lpstr>
      <vt:lpstr>PowerPoint Presentation</vt:lpstr>
      <vt:lpstr>2008: Vindija Cave (Croatia)</vt:lpstr>
      <vt:lpstr>2008: Denisova Cave (Altai Mountains) </vt:lpstr>
      <vt:lpstr>2010: Denisova Cave (Altai Mountains) </vt:lpstr>
      <vt:lpstr>Neanderthal Fossils and Genomics</vt:lpstr>
      <vt:lpstr>Research Questions at hand:</vt:lpstr>
      <vt:lpstr>Methodology</vt:lpstr>
      <vt:lpstr>What makes a modern human?</vt:lpstr>
      <vt:lpstr>Sequencing DNA from fossils</vt:lpstr>
      <vt:lpstr>Altai Mountain Sample</vt:lpstr>
      <vt:lpstr>Phylogenetics analysis</vt:lpstr>
      <vt:lpstr>Studying the Altai Genome</vt:lpstr>
      <vt:lpstr>PSMC</vt:lpstr>
      <vt:lpstr>PSMC also revealed this:</vt:lpstr>
      <vt:lpstr>Inbreeding!</vt:lpstr>
      <vt:lpstr>PowerPoint Presentation</vt:lpstr>
      <vt:lpstr>Perhaps only a ‘recent’ case of inbreeding?</vt:lpstr>
      <vt:lpstr>PowerPoint Presentation</vt:lpstr>
      <vt:lpstr>Perhaps only a ‘recent’ case of inbreeding?</vt:lpstr>
      <vt:lpstr>Other side of the coin</vt:lpstr>
      <vt:lpstr>Did the Denisovans and Neanderthals ever cross paths?</vt:lpstr>
      <vt:lpstr>Did the Denisovans and Neanderthals ever cross paths?</vt:lpstr>
      <vt:lpstr>Did the Denisovans and Neanderthals ever cross paths?</vt:lpstr>
      <vt:lpstr>Oh, the places you’ll go!</vt:lpstr>
      <vt:lpstr>Oh, the places you’ll go!</vt:lpstr>
      <vt:lpstr>Oh, the places you’ll go!</vt:lpstr>
      <vt:lpstr>Functionally important genes (relevant today?)</vt:lpstr>
      <vt:lpstr>Conclusions</vt:lpstr>
      <vt:lpstr>From here, whither? </vt:lpstr>
      <vt:lpstr>Things to think about - methodology </vt:lpstr>
      <vt:lpstr>Neanderthal Fossils and Genomics</vt:lpstr>
      <vt:lpstr>Trivia (if you read the supplementary)</vt:lpstr>
      <vt:lpstr>PowerPoint Presentation</vt:lpstr>
      <vt:lpstr>Did the Denisovans and Neanderthals ever cross paths?</vt:lpstr>
      <vt:lpstr>We kept the genes for smartness?</vt:lpstr>
      <vt:lpstr>Did the Denisovans and Neanderthals ever cross paths?</vt:lpstr>
      <vt:lpstr>PowerPoint Presentation</vt:lpstr>
      <vt:lpstr>cM distance (centimorgans)</vt:lpstr>
      <vt:lpstr>Time of population split?</vt:lpstr>
      <vt:lpstr>Time of population split?</vt:lpstr>
      <vt:lpstr>Other side of the coin</vt:lpstr>
      <vt:lpstr>Heterozygosity as a proxy for population size</vt:lpstr>
      <vt:lpstr>PowerPoint Presentation</vt:lpstr>
      <vt:lpstr>The tale of 2 chromosomes</vt:lpstr>
      <vt:lpstr>Problems with DNA from fossils</vt:lpstr>
      <vt:lpstr>Sequencing DNA from fossils</vt:lpstr>
      <vt:lpstr>From supplementary (Figure S6a.3)</vt:lpstr>
      <vt:lpstr>Phylogenetics analysis</vt:lpstr>
      <vt:lpstr>Testing the effects of filtering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Jasleen Grewal</cp:lastModifiedBy>
  <cp:revision>93</cp:revision>
  <cp:lastPrinted>2016-01-15T19:37:05Z</cp:lastPrinted>
  <dcterms:modified xsi:type="dcterms:W3CDTF">2016-01-15T19:39:25Z</dcterms:modified>
</cp:coreProperties>
</file>