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80" r:id="rId5"/>
    <p:sldId id="260" r:id="rId6"/>
    <p:sldId id="284" r:id="rId7"/>
    <p:sldId id="285" r:id="rId8"/>
    <p:sldId id="287" r:id="rId9"/>
    <p:sldId id="286" r:id="rId10"/>
    <p:sldId id="289" r:id="rId11"/>
    <p:sldId id="268" r:id="rId12"/>
    <p:sldId id="269" r:id="rId13"/>
    <p:sldId id="283" r:id="rId14"/>
    <p:sldId id="261" r:id="rId15"/>
    <p:sldId id="262" r:id="rId16"/>
    <p:sldId id="281" r:id="rId17"/>
    <p:sldId id="263" r:id="rId18"/>
    <p:sldId id="264" r:id="rId19"/>
    <p:sldId id="278" r:id="rId20"/>
    <p:sldId id="271" r:id="rId21"/>
    <p:sldId id="279" r:id="rId22"/>
    <p:sldId id="276" r:id="rId23"/>
    <p:sldId id="272" r:id="rId24"/>
    <p:sldId id="270" r:id="rId25"/>
    <p:sldId id="266" r:id="rId26"/>
    <p:sldId id="267" r:id="rId27"/>
    <p:sldId id="274" r:id="rId28"/>
    <p:sldId id="273" r:id="rId29"/>
    <p:sldId id="275" r:id="rId30"/>
    <p:sldId id="277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1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F60F9-EA77-D14D-A8B2-C1018A7DDF87}" type="datetimeFigureOut">
              <a:rPr lang="en-US" smtClean="0"/>
              <a:t>15-09-09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8875-0538-6F42-909A-C3FD0048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05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E855-4043-0148-A510-66264BA81108}" type="datetimeFigureOut">
              <a:rPr lang="en-US" smtClean="0"/>
              <a:t>15-09-09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1706-BF7F-054A-B77B-25AD8C3F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49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Mending Walls (Robert Frost)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Mending Walls (Robert Frost)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Alkylation agents, </a:t>
            </a:r>
            <a:r>
              <a:rPr lang="en-US" dirty="0" err="1" smtClean="0"/>
              <a:t>intercalators</a:t>
            </a:r>
            <a:r>
              <a:rPr lang="en-US" dirty="0" smtClean="0"/>
              <a:t>, anticancer agents like TOPOI,II inhibitors. Y irradiation.</a:t>
            </a:r>
          </a:p>
          <a:p>
            <a:r>
              <a:rPr lang="en-US" dirty="0" smtClean="0"/>
              <a:t>Alter</a:t>
            </a:r>
            <a:r>
              <a:rPr lang="en-US" baseline="0" dirty="0" smtClean="0"/>
              <a:t> DNA </a:t>
            </a:r>
            <a:r>
              <a:rPr lang="en-US" baseline="0" dirty="0" err="1" smtClean="0"/>
              <a:t>plasticitiy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cisplatin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0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set error is lower with</a:t>
            </a:r>
            <a:r>
              <a:rPr lang="en-US" baseline="0" dirty="0" smtClean="0"/>
              <a:t> more complex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4D19-3C9B-0D4B-AEB1-921BCC8A81E5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145-EED4-364F-9238-F77C6C629831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AA96-EAF7-E348-A881-80BF2D02A281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06A9-CA5B-4543-9DC7-114CE743FAC7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D82-74DC-4E4A-9061-B6823FDEEE19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6DD2-E0C5-F34B-9543-0761E0E5C969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E803-6B00-CC4E-AC1D-774E6EBD79EC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DC5E-E445-FE4B-B591-DEB911D2CE50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FB02-B6B2-424A-BCE5-67FE8500F26E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1C84-5E71-6D4A-BD85-491BD9C7EFD7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244424-E698-C24C-B8AA-ACDA6BF1AABD}" type="datetime2">
              <a:rPr lang="en-CA" smtClean="0"/>
              <a:t>Wednesday, September 9,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err="1" smtClean="0"/>
              <a:t>i</a:t>
            </a:r>
            <a:r>
              <a:rPr lang="en-US" dirty="0" err="1" smtClean="0"/>
              <a:t>dna-p</a:t>
            </a:r>
            <a:r>
              <a:rPr lang="en-US" cap="none" dirty="0" err="1" smtClean="0"/>
              <a:t>rot</a:t>
            </a:r>
            <a:r>
              <a:rPr lang="en-US" dirty="0" err="1" smtClean="0"/>
              <a:t>|</a:t>
            </a:r>
            <a:r>
              <a:rPr lang="en-US" cap="none" dirty="0" err="1" smtClean="0"/>
              <a:t>dis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7497483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Critical paper review by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Jasleen Grewal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Student, Steven Jones Lab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Canada’s Michael Smith Genome Sciences Centre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6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class problem </a:t>
            </a:r>
          </a:p>
          <a:p>
            <a:pPr lvl="1"/>
            <a:r>
              <a:rPr lang="en-US" dirty="0" smtClean="0"/>
              <a:t>Minimize error over ‘</a:t>
            </a:r>
            <a:r>
              <a:rPr lang="en-US" dirty="0" err="1" smtClean="0"/>
              <a:t>mis</a:t>
            </a:r>
            <a:r>
              <a:rPr lang="en-US" dirty="0" smtClean="0"/>
              <a:t>-classified’ examples only</a:t>
            </a:r>
          </a:p>
          <a:p>
            <a:r>
              <a:rPr lang="en-US" dirty="0" smtClean="0"/>
              <a:t>SVMs are ‘L2-regularized’ </a:t>
            </a:r>
            <a:r>
              <a:rPr lang="en-US" dirty="0" err="1" smtClean="0"/>
              <a:t>Perceptrons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3184887"/>
            <a:ext cx="3619500" cy="260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4818" y="6611779"/>
            <a:ext cx="296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CMPT 419 Greg Mori, Simon Fraser University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0439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an SVM applied to a non-linear feature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26" y="2351068"/>
            <a:ext cx="6343374" cy="4283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4818" y="6611779"/>
            <a:ext cx="296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CMPT 419 Greg Mori, Simon Fraser University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688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distribution of data (density differences -&gt; clusters)</a:t>
            </a:r>
          </a:p>
          <a:p>
            <a:r>
              <a:rPr lang="en-US" dirty="0" smtClean="0"/>
              <a:t>Estimate density by placing a tiny ‘bump’ around each </a:t>
            </a:r>
            <a:r>
              <a:rPr lang="en-US" dirty="0" err="1" smtClean="0"/>
              <a:t>datapoint</a:t>
            </a:r>
            <a:r>
              <a:rPr lang="en-US" dirty="0" smtClean="0"/>
              <a:t> – incorporate inherent variability in </a:t>
            </a:r>
            <a:r>
              <a:rPr lang="en-US" dirty="0" err="1" smtClean="0"/>
              <a:t>datapoint</a:t>
            </a:r>
            <a:endParaRPr lang="en-US" dirty="0" smtClean="0"/>
          </a:p>
          <a:p>
            <a:r>
              <a:rPr lang="en-US" dirty="0" smtClean="0"/>
              <a:t>Kernel function k() determines shape of these bumps</a:t>
            </a:r>
          </a:p>
          <a:p>
            <a:r>
              <a:rPr lang="en-US" dirty="0" smtClean="0"/>
              <a:t>Commonly use (</a:t>
            </a:r>
            <a:r>
              <a:rPr lang="en-US" b="1" dirty="0" smtClean="0"/>
              <a:t>R</a:t>
            </a:r>
            <a:r>
              <a:rPr lang="en-US" dirty="0" smtClean="0"/>
              <a:t>adial) </a:t>
            </a:r>
            <a:r>
              <a:rPr lang="en-US" u="sng" dirty="0" smtClean="0"/>
              <a:t>Gaussian</a:t>
            </a:r>
            <a:r>
              <a:rPr lang="en-US" dirty="0" smtClean="0"/>
              <a:t> </a:t>
            </a:r>
            <a:r>
              <a:rPr lang="en-US" b="1" dirty="0"/>
              <a:t>B</a:t>
            </a:r>
            <a:r>
              <a:rPr lang="en-US" dirty="0" smtClean="0"/>
              <a:t>asis </a:t>
            </a:r>
            <a:r>
              <a:rPr lang="en-US" b="1" dirty="0" smtClean="0"/>
              <a:t>F</a:t>
            </a:r>
            <a:r>
              <a:rPr lang="en-US" dirty="0" smtClean="0"/>
              <a:t>unction (RBF)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now specify how ‘similar’ two points are, rather than construct an ‘exact comparison’ for every single pair of points.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74818" y="6611779"/>
            <a:ext cx="296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CMPT 419 Greg Mori, Simon Fraser University</a:t>
            </a:r>
            <a:endParaRPr lang="en-US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72" y="4177168"/>
            <a:ext cx="3086100" cy="584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533400"/>
            <a:ext cx="609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Kernel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09" y="1955799"/>
            <a:ext cx="7427624" cy="32995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0716" y="5622090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Rectangle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Triangle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Epanechnikov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4818" y="6611779"/>
            <a:ext cx="296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CMPT 419 Greg Mori, Simon Fraser University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51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</a:t>
            </a:r>
            <a:r>
              <a:rPr lang="en-US" dirty="0" err="1" smtClean="0"/>
              <a:t>vs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Protein Structure</a:t>
            </a:r>
          </a:p>
          <a:p>
            <a:pPr lvl="1"/>
            <a:r>
              <a:rPr lang="en-US" dirty="0"/>
              <a:t>Energy state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Identifying functional domains</a:t>
            </a:r>
          </a:p>
          <a:p>
            <a:r>
              <a:rPr lang="en-US" dirty="0"/>
              <a:t>Amino Acid </a:t>
            </a:r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Sequence evolutionary profiles</a:t>
            </a:r>
            <a:endParaRPr lang="en-US" dirty="0"/>
          </a:p>
          <a:p>
            <a:pPr lvl="1"/>
            <a:r>
              <a:rPr lang="en-US" dirty="0"/>
              <a:t>Chou’s </a:t>
            </a:r>
            <a:r>
              <a:rPr lang="en-US" dirty="0" smtClean="0"/>
              <a:t>Pseudo Amino Acid </a:t>
            </a:r>
            <a:r>
              <a:rPr lang="en-US" dirty="0" err="1" smtClean="0"/>
              <a:t>Compositiones</a:t>
            </a:r>
            <a:r>
              <a:rPr lang="en-US" dirty="0" smtClean="0"/>
              <a:t> (</a:t>
            </a:r>
            <a:r>
              <a:rPr lang="en-US" dirty="0" err="1" smtClean="0"/>
              <a:t>PseAAC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Combination of the two (ex. </a:t>
            </a:r>
            <a:r>
              <a:rPr lang="en-US" dirty="0" err="1" smtClean="0"/>
              <a:t>iDNA-prot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A0B-B953-C847-AD42-9CD44304DCB3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0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(Good fences make) Good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077"/>
            <a:ext cx="8229600" cy="4876800"/>
          </a:xfrm>
        </p:spPr>
        <p:txBody>
          <a:bodyPr/>
          <a:lstStyle/>
          <a:p>
            <a:r>
              <a:rPr lang="en-US" dirty="0" smtClean="0"/>
              <a:t>Pseudo Amino Acid Compositions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8243-65A8-BD42-88C9-295589884F8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31193" y="6460090"/>
            <a:ext cx="20128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PROTEINS: Structure, </a:t>
            </a:r>
            <a:r>
              <a:rPr lang="fr-FR" sz="1000" dirty="0" err="1" smtClean="0"/>
              <a:t>Function</a:t>
            </a:r>
            <a:r>
              <a:rPr lang="fr-FR" sz="1000" dirty="0" smtClean="0"/>
              <a:t>, and </a:t>
            </a:r>
            <a:r>
              <a:rPr lang="fr-FR" sz="1000" dirty="0" err="1" smtClean="0"/>
              <a:t>Genetics</a:t>
            </a:r>
            <a:r>
              <a:rPr lang="fr-FR" sz="1000" dirty="0" smtClean="0"/>
              <a:t> 43:246-255 (2001)</a:t>
            </a:r>
            <a:endParaRPr lang="en-US" sz="1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24" y="2403776"/>
            <a:ext cx="48514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4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(Good fences make) Good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077"/>
            <a:ext cx="8229600" cy="4876800"/>
          </a:xfrm>
        </p:spPr>
        <p:txBody>
          <a:bodyPr/>
          <a:lstStyle/>
          <a:p>
            <a:r>
              <a:rPr lang="en-US" dirty="0" smtClean="0"/>
              <a:t>Pseudo Amino Acid Compositions</a:t>
            </a:r>
          </a:p>
          <a:p>
            <a:r>
              <a:rPr lang="en-US" dirty="0" smtClean="0"/>
              <a:t>Pairwise Distance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8243-65A8-BD42-88C9-295589884F8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31193" y="6460090"/>
            <a:ext cx="20128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PROTEINS: Structure, </a:t>
            </a:r>
            <a:r>
              <a:rPr lang="fr-FR" sz="1000" dirty="0" err="1" smtClean="0"/>
              <a:t>Function</a:t>
            </a:r>
            <a:r>
              <a:rPr lang="fr-FR" sz="1000" dirty="0" smtClean="0"/>
              <a:t>, and </a:t>
            </a:r>
            <a:r>
              <a:rPr lang="fr-FR" sz="1000" dirty="0" err="1" smtClean="0"/>
              <a:t>Genetics</a:t>
            </a:r>
            <a:r>
              <a:rPr lang="fr-FR" sz="1000" dirty="0" smtClean="0"/>
              <a:t> 43:246-255 (2001)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993" y="2558866"/>
            <a:ext cx="49022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31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high dimensionality conundrum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 Amino Acids 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Studying neighbors at distance ‘1’, in a protein of length ‘L’, we get (20 x 20) x (L) pairwise comparisons</a:t>
            </a:r>
          </a:p>
          <a:p>
            <a:r>
              <a:rPr lang="en-US" dirty="0" smtClean="0"/>
              <a:t>Average protein length in eukaryotes? </a:t>
            </a:r>
          </a:p>
          <a:p>
            <a:r>
              <a:rPr lang="en-US" dirty="0" smtClean="0"/>
              <a:t>Feature set is massive!</a:t>
            </a:r>
          </a:p>
          <a:p>
            <a:r>
              <a:rPr lang="en-US" dirty="0" smtClean="0"/>
              <a:t>Increased computational time and resources</a:t>
            </a:r>
          </a:p>
          <a:p>
            <a:r>
              <a:rPr lang="en-US" dirty="0" smtClean="0"/>
              <a:t>Redundancy in associations -&gt;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C035-9BD1-414B-A3E2-E4C0E54A7DA3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3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scope of classification?</a:t>
            </a:r>
          </a:p>
          <a:p>
            <a:pPr lvl="1"/>
            <a:r>
              <a:rPr lang="en-US" dirty="0" smtClean="0"/>
              <a:t>1 type versus rest – informative?</a:t>
            </a:r>
          </a:p>
          <a:p>
            <a:r>
              <a:rPr lang="en-US" dirty="0" smtClean="0"/>
              <a:t>Reduce the feature vector size?</a:t>
            </a:r>
          </a:p>
          <a:p>
            <a:pPr lvl="1"/>
            <a:r>
              <a:rPr lang="en-US" dirty="0" smtClean="0"/>
              <a:t>Use amino acid cluster profiles -&gt; Reduced alphabet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37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AA cluster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proteins have different functions</a:t>
            </a:r>
          </a:p>
          <a:p>
            <a:r>
              <a:rPr lang="en-US" dirty="0" smtClean="0"/>
              <a:t>Functions derived from single amino acids (ex. Lys, 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Functions derived from a cluster of amino acids (ex. )</a:t>
            </a:r>
          </a:p>
          <a:p>
            <a:r>
              <a:rPr lang="en-US" dirty="0" smtClean="0"/>
              <a:t>Analyze protein sequence in terms of these ‘nature defining’ amino acids</a:t>
            </a:r>
          </a:p>
          <a:p>
            <a:pPr lvl="1"/>
            <a:r>
              <a:rPr lang="en-US" dirty="0" smtClean="0"/>
              <a:t>Fewer ‘amino acid’ units to compare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536"/>
            <a:ext cx="9144000" cy="298893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163902"/>
            <a:ext cx="8229600" cy="23130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38D8-F8EF-364F-878D-D52D32D16003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b="0" smtClean="0"/>
              <a:pPr/>
              <a:t>2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5381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the ‘dis’ in </a:t>
            </a:r>
            <a:r>
              <a:rPr lang="en-US" dirty="0" err="1" smtClean="0"/>
              <a:t>iDNA-Prot|dis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Amino Acid Alphabets</a:t>
            </a:r>
          </a:p>
          <a:p>
            <a:pPr lvl="1"/>
            <a:r>
              <a:rPr lang="en-US" dirty="0" smtClean="0"/>
              <a:t>Clustering of </a:t>
            </a:r>
            <a:r>
              <a:rPr lang="en-US" dirty="0" err="1" smtClean="0"/>
              <a:t>Aas</a:t>
            </a:r>
            <a:r>
              <a:rPr lang="en-US" dirty="0" smtClean="0"/>
              <a:t> based on some measure of their relative similarity</a:t>
            </a:r>
          </a:p>
          <a:p>
            <a:r>
              <a:rPr lang="en-US" dirty="0" smtClean="0"/>
              <a:t>Selected 3 different alphabet profiles for DNA binding proteins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(13)= {MF; IL; V; A; C; WYQHP; G; T; S; N; RK; D; E}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(14)= {EIMV; L; F; WY; G; P; C; A; S; T; N; HRKQ; E; D}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(19)= {P; G; E; K; R; Q; D; S; N; T; H; C; I; V; W; YF; A; L; M}</a:t>
            </a:r>
          </a:p>
          <a:p>
            <a:pPr marL="274320" lvl="1" indent="0">
              <a:buNone/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		n(c) = x, where x defines </a:t>
            </a:r>
            <a:r>
              <a:rPr lang="en-US" i="1" dirty="0" err="1" smtClean="0">
                <a:solidFill>
                  <a:schemeClr val="bg1">
                    <a:lumMod val="65000"/>
                  </a:schemeClr>
                </a:solidFill>
              </a:rPr>
              <a:t>cp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(x)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New dimension size = n(c) + n</a:t>
            </a:r>
            <a:r>
              <a:rPr lang="en-US" baseline="30000" dirty="0" smtClean="0"/>
              <a:t>2</a:t>
            </a:r>
            <a:r>
              <a:rPr lang="en-US" dirty="0" smtClean="0"/>
              <a:t>(c)d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when considering max pairwise distance = ‘d’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11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(Fewer  = Good)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077"/>
            <a:ext cx="8229600" cy="4876800"/>
          </a:xfrm>
        </p:spPr>
        <p:txBody>
          <a:bodyPr/>
          <a:lstStyle/>
          <a:p>
            <a:r>
              <a:rPr lang="en-US" dirty="0" smtClean="0"/>
              <a:t>Pseudo Amino Acid Compositions</a:t>
            </a:r>
          </a:p>
          <a:p>
            <a:r>
              <a:rPr lang="en-US" dirty="0" smtClean="0"/>
              <a:t>Pairwise Distance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8243-65A8-BD42-88C9-295589884F8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25" y="2398864"/>
            <a:ext cx="5740400" cy="4432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19129" y="6610601"/>
            <a:ext cx="1824871" cy="194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aseline="30000" dirty="0"/>
              <a:t>doi:10.1371/journal.pone.0106691.g001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0454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+ algorithm = results,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to assess predictor</a:t>
            </a:r>
          </a:p>
          <a:p>
            <a:pPr lvl="1"/>
            <a:r>
              <a:rPr lang="en-US" dirty="0" smtClean="0"/>
              <a:t>4 metrics (single label systems – right (1), wrong(0))</a:t>
            </a:r>
          </a:p>
          <a:p>
            <a:r>
              <a:rPr lang="en-US" dirty="0" smtClean="0"/>
              <a:t>Sensitivity – Call 1, 1</a:t>
            </a:r>
          </a:p>
          <a:p>
            <a:r>
              <a:rPr lang="en-US" dirty="0" smtClean="0"/>
              <a:t>Specificity – Call 0, 0</a:t>
            </a:r>
          </a:p>
          <a:p>
            <a:r>
              <a:rPr lang="en-US" dirty="0" smtClean="0"/>
              <a:t>Accuracy – Call 1,1; Call 0,0</a:t>
            </a:r>
          </a:p>
          <a:p>
            <a:r>
              <a:rPr lang="en-US" dirty="0" smtClean="0"/>
              <a:t>Mathew’s correlation coefficient -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23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reduced alphabet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235200"/>
            <a:ext cx="7797800" cy="23876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856588"/>
            <a:ext cx="8229600" cy="1620412"/>
          </a:xfrm>
        </p:spPr>
        <p:txBody>
          <a:bodyPr>
            <a:normAutofit/>
          </a:bodyPr>
          <a:lstStyle/>
          <a:p>
            <a:r>
              <a:rPr lang="en-US" dirty="0" smtClean="0"/>
              <a:t>Feature space reduction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p</a:t>
            </a:r>
            <a:r>
              <a:rPr lang="en-US" dirty="0" smtClean="0"/>
              <a:t>(20) = 1220 features</a:t>
            </a:r>
          </a:p>
          <a:p>
            <a:pPr lvl="1"/>
            <a:r>
              <a:rPr lang="en-US" b="1" dirty="0" err="1"/>
              <a:t>c</a:t>
            </a:r>
            <a:r>
              <a:rPr lang="en-US" b="1" dirty="0" err="1" smtClean="0"/>
              <a:t>p</a:t>
            </a:r>
            <a:r>
              <a:rPr lang="en-US" b="1" dirty="0" smtClean="0"/>
              <a:t>(14) = 602 features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0994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with different feature spaces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960904"/>
            <a:ext cx="8140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68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Mirror mirror on the wall…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2827"/>
          </a:xfrm>
        </p:spPr>
        <p:txBody>
          <a:bodyPr/>
          <a:lstStyle/>
          <a:p>
            <a:r>
              <a:rPr lang="en-US" dirty="0" smtClean="0"/>
              <a:t>Comparison with existing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446277"/>
            <a:ext cx="7823200" cy="2514600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8483600" y="4380559"/>
            <a:ext cx="307198" cy="19976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8483600" y="3134605"/>
            <a:ext cx="307198" cy="19976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1198" y="5105796"/>
            <a:ext cx="8229600" cy="15577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DBPPred</a:t>
            </a:r>
            <a:r>
              <a:rPr lang="en-US" dirty="0" smtClean="0"/>
              <a:t> – random forest, with Gaussian naïve Bayes</a:t>
            </a:r>
          </a:p>
          <a:p>
            <a:pPr lvl="1"/>
            <a:r>
              <a:rPr lang="en-US" dirty="0" smtClean="0"/>
              <a:t>GB outperformed decision tree, logistic regression, </a:t>
            </a:r>
            <a:r>
              <a:rPr lang="en-US" dirty="0" err="1" smtClean="0"/>
              <a:t>kNN</a:t>
            </a:r>
            <a:r>
              <a:rPr lang="en-US" dirty="0" smtClean="0"/>
              <a:t>, SVN (polynomial kernel), SVN (RBF kernel).</a:t>
            </a:r>
          </a:p>
          <a:p>
            <a:pPr lvl="1"/>
            <a:r>
              <a:rPr lang="en-US" dirty="0" smtClean="0"/>
              <a:t>Trained on PDB594, tested on PDB186</a:t>
            </a:r>
          </a:p>
          <a:p>
            <a:pPr lvl="1"/>
            <a:r>
              <a:rPr lang="en-US" dirty="0" err="1" smtClean="0"/>
              <a:t>Doi</a:t>
            </a:r>
            <a:r>
              <a:rPr lang="en-US" dirty="0" smtClean="0"/>
              <a:t>: 10.1371/journal.pone.0086703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33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 = generally lies?</a:t>
            </a:r>
          </a:p>
          <a:p>
            <a:r>
              <a:rPr lang="en-US" dirty="0" smtClean="0"/>
              <a:t>Works only on well-studied protein functional types</a:t>
            </a:r>
          </a:p>
          <a:p>
            <a:r>
              <a:rPr lang="en-US" dirty="0" smtClean="0"/>
              <a:t>Finding an optimal reduced alphabet set </a:t>
            </a:r>
          </a:p>
          <a:p>
            <a:pPr lvl="1"/>
            <a:r>
              <a:rPr lang="en-US" dirty="0" smtClean="0"/>
              <a:t>Other computational tools for getting this set?</a:t>
            </a:r>
          </a:p>
          <a:p>
            <a:r>
              <a:rPr lang="en-US" dirty="0" smtClean="0"/>
              <a:t>Approach works for identifying a single type of protein</a:t>
            </a:r>
          </a:p>
          <a:p>
            <a:pPr lvl="1"/>
            <a:r>
              <a:rPr lang="en-US" dirty="0" smtClean="0"/>
              <a:t>Assumption: all amino acid clusters </a:t>
            </a:r>
            <a:r>
              <a:rPr lang="en-US" dirty="0"/>
              <a:t>characteristic </a:t>
            </a:r>
            <a:r>
              <a:rPr lang="en-US" dirty="0" smtClean="0"/>
              <a:t>of ‘protein class X’ being encompassed in the reduced alphabet space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to current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alphabet set</a:t>
            </a:r>
          </a:p>
          <a:p>
            <a:pPr lvl="1"/>
            <a:r>
              <a:rPr lang="en-US" dirty="0" smtClean="0"/>
              <a:t>Learn that through unsupervised clustering analyses</a:t>
            </a:r>
          </a:p>
          <a:p>
            <a:r>
              <a:rPr lang="en-US" dirty="0" smtClean="0"/>
              <a:t>Prediction of co-interacting proteins</a:t>
            </a:r>
          </a:p>
          <a:p>
            <a:pPr lvl="1"/>
            <a:r>
              <a:rPr lang="en-US" dirty="0" smtClean="0"/>
              <a:t>Learn about new functional attributes of proteins</a:t>
            </a:r>
          </a:p>
          <a:p>
            <a:pPr lvl="1"/>
            <a:r>
              <a:rPr lang="en-US" dirty="0" smtClean="0"/>
              <a:t>Learn about new protein classes?</a:t>
            </a:r>
          </a:p>
          <a:p>
            <a:r>
              <a:rPr lang="en-US" dirty="0" smtClean="0"/>
              <a:t>Multi-class separation using functionally characteristic alphabet sets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8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anticancer chemotherapy drugs</a:t>
            </a:r>
          </a:p>
          <a:p>
            <a:pPr lvl="1"/>
            <a:r>
              <a:rPr lang="en-US" dirty="0" smtClean="0"/>
              <a:t>DNA damaging agents</a:t>
            </a:r>
          </a:p>
          <a:p>
            <a:pPr lvl="1"/>
            <a:r>
              <a:rPr lang="en-US" dirty="0" smtClean="0"/>
              <a:t>Gene regulators!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genotoxic</a:t>
            </a:r>
            <a:r>
              <a:rPr lang="en-US" dirty="0" smtClean="0"/>
              <a:t> DNA binding proteins</a:t>
            </a:r>
          </a:p>
          <a:p>
            <a:pPr lvl="1"/>
            <a:r>
              <a:rPr lang="en-US" dirty="0" smtClean="0"/>
              <a:t>Prevent adverse effects of chemotherapy</a:t>
            </a:r>
          </a:p>
          <a:p>
            <a:pPr lvl="1"/>
            <a:r>
              <a:rPr lang="en-US" dirty="0" smtClean="0"/>
              <a:t>Alter DNA plasticity and </a:t>
            </a:r>
            <a:r>
              <a:rPr lang="en-US" dirty="0" err="1" smtClean="0"/>
              <a:t>physico</a:t>
            </a:r>
            <a:r>
              <a:rPr lang="en-US" dirty="0" smtClean="0"/>
              <a:t>-chemical properties.</a:t>
            </a:r>
          </a:p>
          <a:p>
            <a:r>
              <a:rPr lang="en-US" dirty="0" smtClean="0"/>
              <a:t>Classification of new proteins</a:t>
            </a:r>
          </a:p>
          <a:p>
            <a:r>
              <a:rPr lang="en-US" dirty="0" smtClean="0"/>
              <a:t>Single class differentiation -&gt; multi-class differentiation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28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DD1C-6BFA-334C-A933-664D25F04AF6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17" y="1524000"/>
            <a:ext cx="7686804" cy="45540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0" y="645789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David L. Nelson, Michael M. Cox. </a:t>
            </a:r>
            <a:r>
              <a:rPr lang="en-US" sz="1000" i="1" dirty="0" err="1"/>
              <a:t>Lehninger</a:t>
            </a:r>
            <a:r>
              <a:rPr lang="en-US" sz="1000" i="1" dirty="0"/>
              <a:t> Principles of Biochemistry.</a:t>
            </a:r>
            <a:r>
              <a:rPr lang="en-US" sz="1000" dirty="0"/>
              <a:t> New York: W. </a:t>
            </a:r>
            <a:r>
              <a:rPr lang="en-US" sz="1000" dirty="0" err="1" smtClean="0"/>
              <a:t>H.Freeman</a:t>
            </a:r>
            <a:r>
              <a:rPr lang="en-US" sz="1000" dirty="0" smtClean="0"/>
              <a:t> </a:t>
            </a:r>
            <a:r>
              <a:rPr lang="en-US" sz="1000" dirty="0"/>
              <a:t>and Company, 2008.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333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Cross validation - assessing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Jackknifing</a:t>
            </a:r>
          </a:p>
          <a:p>
            <a:r>
              <a:rPr lang="en-US" dirty="0" smtClean="0"/>
              <a:t>Bootstrapping</a:t>
            </a:r>
          </a:p>
          <a:p>
            <a:r>
              <a:rPr lang="en-US" dirty="0" smtClean="0"/>
              <a:t>Leave-one-out</a:t>
            </a:r>
          </a:p>
          <a:p>
            <a:r>
              <a:rPr lang="en-US" dirty="0" smtClean="0"/>
              <a:t>Leave-k-out (subsampling)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9" y="4168486"/>
            <a:ext cx="3479800" cy="199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2909" y="6292334"/>
            <a:ext cx="239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97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Regularization – assessing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complex model but penalize it getting “too complex”</a:t>
            </a:r>
          </a:p>
          <a:p>
            <a:pPr lvl="1"/>
            <a:r>
              <a:rPr lang="en-US" dirty="0" smtClean="0"/>
              <a:t>Sweet spot between error and regularization</a:t>
            </a:r>
          </a:p>
          <a:p>
            <a:pPr lvl="1"/>
            <a:r>
              <a:rPr lang="en-US" dirty="0" smtClean="0"/>
              <a:t>Can use cross validation to find optimal regularization coefficient (</a:t>
            </a:r>
            <a:r>
              <a:rPr lang="el-GR" dirty="0" smtClean="0"/>
              <a:t>λ</a:t>
            </a:r>
            <a:r>
              <a:rPr lang="en-CA" dirty="0" smtClean="0"/>
              <a:t>)</a:t>
            </a:r>
          </a:p>
          <a:p>
            <a:r>
              <a:rPr lang="en-CA" dirty="0" smtClean="0"/>
              <a:t>Prevent </a:t>
            </a:r>
            <a:r>
              <a:rPr lang="en-CA" dirty="0" err="1" smtClean="0"/>
              <a:t>overfitting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DNA binding proteins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5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protein sequence &amp;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Chromatin </a:t>
            </a:r>
            <a:r>
              <a:rPr lang="en-US" dirty="0" err="1" smtClean="0"/>
              <a:t>Immuno</a:t>
            </a:r>
            <a:r>
              <a:rPr lang="en-US" dirty="0" smtClean="0"/>
              <a:t> Precipitation</a:t>
            </a:r>
          </a:p>
          <a:p>
            <a:r>
              <a:rPr lang="en-US" dirty="0" smtClean="0"/>
              <a:t>Mass Spectrometry (</a:t>
            </a:r>
            <a:r>
              <a:rPr lang="en-US" dirty="0" err="1" smtClean="0"/>
              <a:t>Nordhoff</a:t>
            </a:r>
            <a:r>
              <a:rPr lang="en-US" dirty="0" smtClean="0"/>
              <a:t>, 1999)</a:t>
            </a:r>
          </a:p>
          <a:p>
            <a:r>
              <a:rPr lang="en-US" dirty="0" smtClean="0"/>
              <a:t>X-ray crystallography</a:t>
            </a:r>
          </a:p>
          <a:p>
            <a:r>
              <a:rPr lang="en-US" dirty="0" smtClean="0"/>
              <a:t>Machine Learning</a:t>
            </a:r>
          </a:p>
          <a:p>
            <a:pPr lvl="1"/>
            <a:r>
              <a:rPr lang="en-US" dirty="0" smtClean="0"/>
              <a:t>Random Forest (DNA-</a:t>
            </a:r>
            <a:r>
              <a:rPr lang="en-US" dirty="0" err="1" smtClean="0"/>
              <a:t>Prot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Grey Models (</a:t>
            </a:r>
            <a:r>
              <a:rPr lang="en-US" dirty="0" err="1" smtClean="0"/>
              <a:t>iDNA-Prot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Vector Machines (</a:t>
            </a:r>
            <a:r>
              <a:rPr lang="en-US" dirty="0" err="1" smtClean="0"/>
              <a:t>iDNA-Prot|dis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Neutral networks</a:t>
            </a:r>
          </a:p>
          <a:p>
            <a:pPr lvl="1"/>
            <a:r>
              <a:rPr lang="en-US" dirty="0" smtClean="0"/>
              <a:t>Ensemble classifiers (</a:t>
            </a:r>
            <a:r>
              <a:rPr lang="en-US" dirty="0" err="1" smtClean="0"/>
              <a:t>nDNA-Prot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38C-BE53-734B-BFA7-6B113EF1B643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910" y="1524000"/>
            <a:ext cx="4485864" cy="5181600"/>
          </a:xfrm>
        </p:spPr>
        <p:txBody>
          <a:bodyPr/>
          <a:lstStyle/>
          <a:p>
            <a:r>
              <a:rPr lang="en-US" dirty="0" smtClean="0"/>
              <a:t>Have a spread (density distribution)</a:t>
            </a:r>
          </a:p>
          <a:p>
            <a:r>
              <a:rPr lang="en-US" dirty="0" smtClean="0"/>
              <a:t>Optimal fit has an associated error rate</a:t>
            </a:r>
            <a:endParaRPr lang="en-US" dirty="0"/>
          </a:p>
          <a:p>
            <a:r>
              <a:rPr lang="en-US" dirty="0" smtClean="0"/>
              <a:t>Error calculated as ‘least squares’: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4" y="1524000"/>
            <a:ext cx="3860800" cy="518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4906"/>
          <a:stretch/>
        </p:blipFill>
        <p:spPr>
          <a:xfrm>
            <a:off x="4385624" y="4160015"/>
            <a:ext cx="4301176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the data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best fit for my data, minimize error without getting carried away by the way it looks right now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5" y="2516858"/>
            <a:ext cx="5985044" cy="4303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666" y="5936873"/>
            <a:ext cx="2401693" cy="7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7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over fitting -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2137"/>
          </a:xfrm>
        </p:spPr>
        <p:txBody>
          <a:bodyPr>
            <a:normAutofit/>
          </a:bodyPr>
          <a:lstStyle/>
          <a:p>
            <a:r>
              <a:rPr lang="en-US" dirty="0" smtClean="0"/>
              <a:t>Penalize large coefficients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Best coefficients = least error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2667000"/>
            <a:ext cx="5727700" cy="1511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0" y="4192565"/>
            <a:ext cx="417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Least Squares error	</a:t>
            </a:r>
            <a:r>
              <a:rPr lang="en-US" dirty="0" err="1" smtClean="0">
                <a:solidFill>
                  <a:srgbClr val="FF0000"/>
                </a:solidFill>
              </a:rPr>
              <a:t>Regularizer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81" y="5550585"/>
            <a:ext cx="28321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3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Separating the data points - </a:t>
            </a:r>
            <a:r>
              <a:rPr lang="en-US" dirty="0" err="1" smtClean="0"/>
              <a:t>Perceptrons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class problem </a:t>
            </a:r>
          </a:p>
          <a:p>
            <a:pPr lvl="1"/>
            <a:r>
              <a:rPr lang="en-US" dirty="0" smtClean="0"/>
              <a:t>Minimize error over ‘</a:t>
            </a:r>
            <a:r>
              <a:rPr lang="en-US" dirty="0" err="1" smtClean="0"/>
              <a:t>mis</a:t>
            </a:r>
            <a:r>
              <a:rPr lang="en-US" dirty="0" smtClean="0"/>
              <a:t>-classified’ examples only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Wednesday, September 9,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3184887"/>
            <a:ext cx="3619500" cy="260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4818" y="6611779"/>
            <a:ext cx="2969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CMPT 419 Greg Mori, Simon Fraser University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1269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768</TotalTime>
  <Words>1210</Words>
  <Application>Microsoft Macintosh PowerPoint</Application>
  <PresentationFormat>On-screen Show (4:3)</PresentationFormat>
  <Paragraphs>229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idna-prot|dis </vt:lpstr>
      <vt:lpstr>PowerPoint Presentation</vt:lpstr>
      <vt:lpstr>Protein Structure</vt:lpstr>
      <vt:lpstr>Why study DNA binding proteins</vt:lpstr>
      <vt:lpstr>Finding protein sequence &amp; structure</vt:lpstr>
      <vt:lpstr>Data points</vt:lpstr>
      <vt:lpstr>Explaining the data points</vt:lpstr>
      <vt:lpstr>Preventing over fitting - regularization</vt:lpstr>
      <vt:lpstr>Separating the data points - Perceptrons</vt:lpstr>
      <vt:lpstr>Support Vector Machines</vt:lpstr>
      <vt:lpstr>Support Vector Machines</vt:lpstr>
      <vt:lpstr>Kernel Functions</vt:lpstr>
      <vt:lpstr>Other types of Kernel Functions</vt:lpstr>
      <vt:lpstr>Sequence vs Structure</vt:lpstr>
      <vt:lpstr>(Good fences make) Good neighbors</vt:lpstr>
      <vt:lpstr>(Good fences make) Good neighbors</vt:lpstr>
      <vt:lpstr>The high dimensionality conundrum</vt:lpstr>
      <vt:lpstr>Solutions?</vt:lpstr>
      <vt:lpstr>Representative AA cluster profiles</vt:lpstr>
      <vt:lpstr>Summary - the ‘dis’ in iDNA-Prot|dis</vt:lpstr>
      <vt:lpstr>(Fewer  = Good) neighbors</vt:lpstr>
      <vt:lpstr>Data + algorithm = results, right?</vt:lpstr>
      <vt:lpstr>Results – reduced alphabet space</vt:lpstr>
      <vt:lpstr>SVM with different feature spaces </vt:lpstr>
      <vt:lpstr>Mirror mirror on the wall…</vt:lpstr>
      <vt:lpstr>Caveats</vt:lpstr>
      <vt:lpstr>Extensions to current approach</vt:lpstr>
      <vt:lpstr>Applications</vt:lpstr>
      <vt:lpstr>Questions?</vt:lpstr>
      <vt:lpstr>Cross validation - assessing performance</vt:lpstr>
      <vt:lpstr>Regularization – assessing performance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idna-prot|dis </dc:title>
  <dc:creator>Jasleen Grewal</dc:creator>
  <cp:lastModifiedBy>Jasleen Grewal</cp:lastModifiedBy>
  <cp:revision>65</cp:revision>
  <dcterms:created xsi:type="dcterms:W3CDTF">2015-09-09T17:07:30Z</dcterms:created>
  <dcterms:modified xsi:type="dcterms:W3CDTF">2015-09-10T05:56:06Z</dcterms:modified>
</cp:coreProperties>
</file>