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344" r:id="rId3"/>
    <p:sldId id="341" r:id="rId4"/>
    <p:sldId id="369" r:id="rId5"/>
    <p:sldId id="257" r:id="rId6"/>
    <p:sldId id="337" r:id="rId7"/>
    <p:sldId id="363" r:id="rId8"/>
    <p:sldId id="301" r:id="rId9"/>
    <p:sldId id="339" r:id="rId10"/>
    <p:sldId id="340" r:id="rId11"/>
    <p:sldId id="347" r:id="rId12"/>
    <p:sldId id="351" r:id="rId13"/>
    <p:sldId id="353" r:id="rId14"/>
    <p:sldId id="354" r:id="rId15"/>
    <p:sldId id="356" r:id="rId16"/>
    <p:sldId id="367" r:id="rId17"/>
    <p:sldId id="355" r:id="rId18"/>
    <p:sldId id="361" r:id="rId19"/>
    <p:sldId id="357" r:id="rId20"/>
    <p:sldId id="364" r:id="rId21"/>
    <p:sldId id="267" r:id="rId22"/>
    <p:sldId id="366" r:id="rId23"/>
    <p:sldId id="275" r:id="rId24"/>
    <p:sldId id="368" r:id="rId25"/>
    <p:sldId id="345" r:id="rId26"/>
    <p:sldId id="336" r:id="rId27"/>
    <p:sldId id="348" r:id="rId28"/>
    <p:sldId id="338" r:id="rId29"/>
    <p:sldId id="342" r:id="rId30"/>
    <p:sldId id="358" r:id="rId31"/>
    <p:sldId id="359" r:id="rId32"/>
    <p:sldId id="334" r:id="rId33"/>
    <p:sldId id="325" r:id="rId34"/>
    <p:sldId id="36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344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Relationship Id="rId2" Type="http://schemas.microsoft.com/office/2007/relationships/hdphoto" Target="../media/hdphoto1.wdp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Relationship Id="rId2" Type="http://schemas.microsoft.com/office/2007/relationships/hdphoto" Target="../media/hdphoto1.wd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2C1C1D-8BC9-504E-A003-2086D3AC57F7}" type="doc">
      <dgm:prSet loTypeId="urn:microsoft.com/office/officeart/2005/8/layout/process4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A8048B2-460F-764C-A8D4-B6569F790B42}">
      <dgm:prSet phldrT="[Text]"/>
      <dgm:spPr/>
      <dgm:t>
        <a:bodyPr/>
        <a:lstStyle/>
        <a:p>
          <a:r>
            <a:rPr lang="en-US" dirty="0" smtClean="0"/>
            <a:t>Source</a:t>
          </a:r>
          <a:endParaRPr lang="en-US" dirty="0"/>
        </a:p>
      </dgm:t>
    </dgm:pt>
    <dgm:pt modelId="{E79D4B79-609A-F94C-8FC2-C9C5DBB045EF}" type="parTrans" cxnId="{253D4827-C089-D24A-BBBF-D84CF50466A2}">
      <dgm:prSet/>
      <dgm:spPr/>
      <dgm:t>
        <a:bodyPr/>
        <a:lstStyle/>
        <a:p>
          <a:endParaRPr lang="en-US"/>
        </a:p>
      </dgm:t>
    </dgm:pt>
    <dgm:pt modelId="{D5024F06-CF9F-1B4E-A075-6242BC6C6090}" type="sibTrans" cxnId="{253D4827-C089-D24A-BBBF-D84CF50466A2}">
      <dgm:prSet/>
      <dgm:spPr/>
      <dgm:t>
        <a:bodyPr/>
        <a:lstStyle/>
        <a:p>
          <a:endParaRPr lang="en-US"/>
        </a:p>
      </dgm:t>
    </dgm:pt>
    <dgm:pt modelId="{BAEED8CD-6E76-454D-B83E-FDD9330EDE55}">
      <dgm:prSet phldrT="[Text]"/>
      <dgm:spPr/>
      <dgm:t>
        <a:bodyPr/>
        <a:lstStyle/>
        <a:p>
          <a:r>
            <a:rPr lang="en-US" dirty="0" smtClean="0"/>
            <a:t>Mouse Embryonic Stem Cells (</a:t>
          </a:r>
          <a:r>
            <a:rPr lang="en-US" dirty="0" err="1" smtClean="0"/>
            <a:t>mESCs</a:t>
          </a:r>
          <a:r>
            <a:rPr lang="en-US" dirty="0" smtClean="0"/>
            <a:t>)</a:t>
          </a:r>
          <a:endParaRPr lang="en-US" dirty="0"/>
        </a:p>
      </dgm:t>
    </dgm:pt>
    <dgm:pt modelId="{01EF1E1F-6448-F54C-925E-B1D19B2B036F}" type="parTrans" cxnId="{3E4B9B0A-55C8-3140-A325-FE34DE15652E}">
      <dgm:prSet/>
      <dgm:spPr/>
      <dgm:t>
        <a:bodyPr/>
        <a:lstStyle/>
        <a:p>
          <a:endParaRPr lang="en-US"/>
        </a:p>
      </dgm:t>
    </dgm:pt>
    <dgm:pt modelId="{FC59470D-8BD7-C645-8D33-B595B949DA90}" type="sibTrans" cxnId="{3E4B9B0A-55C8-3140-A325-FE34DE15652E}">
      <dgm:prSet/>
      <dgm:spPr/>
      <dgm:t>
        <a:bodyPr/>
        <a:lstStyle/>
        <a:p>
          <a:endParaRPr lang="en-US"/>
        </a:p>
      </dgm:t>
    </dgm:pt>
    <dgm:pt modelId="{7CB9F62F-9873-3B48-A418-4923FB083455}">
      <dgm:prSet phldrT="[Text]"/>
      <dgm:spPr/>
      <dgm:t>
        <a:bodyPr/>
        <a:lstStyle/>
        <a:p>
          <a:r>
            <a:rPr lang="en-US" dirty="0" smtClean="0"/>
            <a:t>Filters</a:t>
          </a:r>
          <a:endParaRPr lang="en-US" dirty="0"/>
        </a:p>
      </dgm:t>
    </dgm:pt>
    <dgm:pt modelId="{CAB5144A-8ACB-6F46-86CF-0AE8302C4D68}" type="parTrans" cxnId="{6D184D6D-EA23-FF43-B04F-7081D662AEA0}">
      <dgm:prSet/>
      <dgm:spPr/>
      <dgm:t>
        <a:bodyPr/>
        <a:lstStyle/>
        <a:p>
          <a:endParaRPr lang="en-US"/>
        </a:p>
      </dgm:t>
    </dgm:pt>
    <dgm:pt modelId="{D9F051AC-F1D3-EC4B-B824-EE05C4C6B365}" type="sibTrans" cxnId="{6D184D6D-EA23-FF43-B04F-7081D662AEA0}">
      <dgm:prSet/>
      <dgm:spPr/>
      <dgm:t>
        <a:bodyPr/>
        <a:lstStyle/>
        <a:p>
          <a:endParaRPr lang="en-US"/>
        </a:p>
      </dgm:t>
    </dgm:pt>
    <dgm:pt modelId="{D9D3367D-75EF-2D4D-B3AA-F613AC834D4B}">
      <dgm:prSet phldrT="[Text]"/>
      <dgm:spPr/>
      <dgm:t>
        <a:bodyPr/>
        <a:lstStyle/>
        <a:p>
          <a:r>
            <a:rPr lang="en-US" dirty="0" smtClean="0"/>
            <a:t>Final set</a:t>
          </a:r>
          <a:endParaRPr lang="en-US" dirty="0"/>
        </a:p>
      </dgm:t>
    </dgm:pt>
    <dgm:pt modelId="{41B874B2-64DA-6B4F-B770-183F120D81CF}" type="parTrans" cxnId="{774FAF19-AC57-0E4B-83A1-CCED34C6A9D9}">
      <dgm:prSet/>
      <dgm:spPr/>
      <dgm:t>
        <a:bodyPr/>
        <a:lstStyle/>
        <a:p>
          <a:endParaRPr lang="en-US"/>
        </a:p>
      </dgm:t>
    </dgm:pt>
    <dgm:pt modelId="{743D6BFA-A700-5B4A-B9BC-8587CA8C9DAB}" type="sibTrans" cxnId="{774FAF19-AC57-0E4B-83A1-CCED34C6A9D9}">
      <dgm:prSet/>
      <dgm:spPr/>
      <dgm:t>
        <a:bodyPr/>
        <a:lstStyle/>
        <a:p>
          <a:endParaRPr lang="en-US"/>
        </a:p>
      </dgm:t>
    </dgm:pt>
    <dgm:pt modelId="{2AEE4960-5C2F-F94E-A681-E6C68AEE79F4}">
      <dgm:prSet phldrT="[Text]"/>
      <dgm:spPr/>
      <dgm:t>
        <a:bodyPr/>
        <a:lstStyle/>
        <a:p>
          <a:r>
            <a:rPr lang="en-US" dirty="0" smtClean="0"/>
            <a:t>G1 (59)	</a:t>
          </a:r>
          <a:endParaRPr lang="en-US" dirty="0"/>
        </a:p>
      </dgm:t>
    </dgm:pt>
    <dgm:pt modelId="{33891136-C3B0-4349-A92E-3EB7623A10F3}" type="parTrans" cxnId="{CD9DA32F-58C6-0846-A8EA-E6B927A083FE}">
      <dgm:prSet/>
      <dgm:spPr/>
      <dgm:t>
        <a:bodyPr/>
        <a:lstStyle/>
        <a:p>
          <a:endParaRPr lang="en-US"/>
        </a:p>
      </dgm:t>
    </dgm:pt>
    <dgm:pt modelId="{D01621BB-0DB5-2D4F-BC21-817B26047F0F}" type="sibTrans" cxnId="{CD9DA32F-58C6-0846-A8EA-E6B927A083FE}">
      <dgm:prSet/>
      <dgm:spPr/>
      <dgm:t>
        <a:bodyPr/>
        <a:lstStyle/>
        <a:p>
          <a:endParaRPr lang="en-US"/>
        </a:p>
      </dgm:t>
    </dgm:pt>
    <dgm:pt modelId="{1E5B3668-6567-A74B-B52D-32E73EE7D810}">
      <dgm:prSet phldrT="[Text]"/>
      <dgm:spPr/>
      <dgm:t>
        <a:bodyPr/>
        <a:lstStyle/>
        <a:p>
          <a:r>
            <a:rPr lang="en-US" b="1" dirty="0" smtClean="0"/>
            <a:t>Separate G1, S, G2M phases - </a:t>
          </a:r>
          <a:r>
            <a:rPr lang="en-US" dirty="0" smtClean="0"/>
            <a:t>Hoechst staining + FACS (182 ESCs)</a:t>
          </a:r>
          <a:endParaRPr lang="en-US" b="1" dirty="0"/>
        </a:p>
      </dgm:t>
    </dgm:pt>
    <dgm:pt modelId="{19D0C57A-FB68-884F-9B97-CEBCF79DD1C0}" type="parTrans" cxnId="{FC3C0FAA-31E9-8C41-A155-4CE7BD8C4293}">
      <dgm:prSet/>
      <dgm:spPr/>
      <dgm:t>
        <a:bodyPr/>
        <a:lstStyle/>
        <a:p>
          <a:endParaRPr lang="en-US"/>
        </a:p>
      </dgm:t>
    </dgm:pt>
    <dgm:pt modelId="{9E76BF4E-9130-1E40-9D2D-6D8EFFFCDC9C}" type="sibTrans" cxnId="{FC3C0FAA-31E9-8C41-A155-4CE7BD8C4293}">
      <dgm:prSet/>
      <dgm:spPr/>
      <dgm:t>
        <a:bodyPr/>
        <a:lstStyle/>
        <a:p>
          <a:endParaRPr lang="en-US"/>
        </a:p>
      </dgm:t>
    </dgm:pt>
    <dgm:pt modelId="{62BD7ACF-7140-9E44-8554-8DA33169EE20}">
      <dgm:prSet phldrT="[Text]"/>
      <dgm:spPr/>
      <dgm:t>
        <a:bodyPr/>
        <a:lstStyle/>
        <a:p>
          <a:r>
            <a:rPr lang="en-US" dirty="0" smtClean="0"/>
            <a:t>S (58)</a:t>
          </a:r>
          <a:endParaRPr lang="en-US" dirty="0"/>
        </a:p>
      </dgm:t>
    </dgm:pt>
    <dgm:pt modelId="{4D3F2D36-11AB-674E-BA2F-C838438763AD}" type="parTrans" cxnId="{11B2B2D6-6C4A-6540-8BFC-AC34F81A96AE}">
      <dgm:prSet/>
      <dgm:spPr/>
      <dgm:t>
        <a:bodyPr/>
        <a:lstStyle/>
        <a:p>
          <a:endParaRPr lang="en-US"/>
        </a:p>
      </dgm:t>
    </dgm:pt>
    <dgm:pt modelId="{E82BB103-1289-8341-B75A-245355C94F88}" type="sibTrans" cxnId="{11B2B2D6-6C4A-6540-8BFC-AC34F81A96AE}">
      <dgm:prSet/>
      <dgm:spPr/>
      <dgm:t>
        <a:bodyPr/>
        <a:lstStyle/>
        <a:p>
          <a:endParaRPr lang="en-US"/>
        </a:p>
      </dgm:t>
    </dgm:pt>
    <dgm:pt modelId="{D6DD5477-63AA-604B-8AAE-3DD15C564006}">
      <dgm:prSet phldrT="[Text]"/>
      <dgm:spPr/>
      <dgm:t>
        <a:bodyPr/>
        <a:lstStyle/>
        <a:p>
          <a:r>
            <a:rPr lang="en-US" dirty="0" smtClean="0"/>
            <a:t>G2M (65)</a:t>
          </a:r>
          <a:endParaRPr lang="en-US" dirty="0"/>
        </a:p>
      </dgm:t>
    </dgm:pt>
    <dgm:pt modelId="{0EB5F0C6-036B-4940-9D4B-DD819E009612}" type="parTrans" cxnId="{EDAEC1C6-67B1-174D-801C-CCC1FB62D0C2}">
      <dgm:prSet/>
      <dgm:spPr/>
      <dgm:t>
        <a:bodyPr/>
        <a:lstStyle/>
        <a:p>
          <a:endParaRPr lang="en-US"/>
        </a:p>
      </dgm:t>
    </dgm:pt>
    <dgm:pt modelId="{92229AE7-7AE7-074E-B058-A880A2FF0C96}" type="sibTrans" cxnId="{EDAEC1C6-67B1-174D-801C-CCC1FB62D0C2}">
      <dgm:prSet/>
      <dgm:spPr/>
      <dgm:t>
        <a:bodyPr/>
        <a:lstStyle/>
        <a:p>
          <a:endParaRPr lang="en-US"/>
        </a:p>
      </dgm:t>
    </dgm:pt>
    <dgm:pt modelId="{D0AD7DD6-CC72-974D-98AE-9176D5E1FC1C}">
      <dgm:prSet phldrT="[Text]"/>
      <dgm:spPr/>
      <dgm:t>
        <a:bodyPr/>
        <a:lstStyle/>
        <a:p>
          <a:r>
            <a:rPr lang="en-US" dirty="0" smtClean="0"/>
            <a:t>[Read length, coverage, variation above technical noise] filters</a:t>
          </a:r>
          <a:endParaRPr lang="en-US" dirty="0"/>
        </a:p>
      </dgm:t>
    </dgm:pt>
    <dgm:pt modelId="{4885E794-9D69-2E45-80F6-5BDBB5440387}" type="parTrans" cxnId="{6ADF1708-91A8-9C45-B97B-597A95E6A4FB}">
      <dgm:prSet/>
      <dgm:spPr/>
      <dgm:t>
        <a:bodyPr/>
        <a:lstStyle/>
        <a:p>
          <a:endParaRPr lang="en-US"/>
        </a:p>
      </dgm:t>
    </dgm:pt>
    <dgm:pt modelId="{03AB9AF3-B6EA-F24D-B908-4A4229377A3B}" type="sibTrans" cxnId="{6ADF1708-91A8-9C45-B97B-597A95E6A4FB}">
      <dgm:prSet/>
      <dgm:spPr/>
      <dgm:t>
        <a:bodyPr/>
        <a:lstStyle/>
        <a:p>
          <a:endParaRPr lang="en-US"/>
        </a:p>
      </dgm:t>
    </dgm:pt>
    <dgm:pt modelId="{E058C3A9-B84F-7C4D-8C00-6A6E5AF09207}">
      <dgm:prSet phldrT="[Text]"/>
      <dgm:spPr/>
      <dgm:t>
        <a:bodyPr/>
        <a:lstStyle/>
        <a:p>
          <a:r>
            <a:rPr lang="en-US" dirty="0" smtClean="0"/>
            <a:t>Remove abnormally sized cells (use ERCC spike-ins)  </a:t>
          </a:r>
          <a:endParaRPr lang="en-US" dirty="0"/>
        </a:p>
      </dgm:t>
    </dgm:pt>
    <dgm:pt modelId="{1C36182F-6BBA-F34E-960C-79326498DF96}" type="parTrans" cxnId="{4B823994-F37C-DF41-BFC6-678398E06DD5}">
      <dgm:prSet/>
      <dgm:spPr/>
      <dgm:t>
        <a:bodyPr/>
        <a:lstStyle/>
        <a:p>
          <a:endParaRPr lang="en-US"/>
        </a:p>
      </dgm:t>
    </dgm:pt>
    <dgm:pt modelId="{9081AB59-858B-F241-BA01-F19A2D1032BC}" type="sibTrans" cxnId="{4B823994-F37C-DF41-BFC6-678398E06DD5}">
      <dgm:prSet/>
      <dgm:spPr/>
      <dgm:t>
        <a:bodyPr/>
        <a:lstStyle/>
        <a:p>
          <a:endParaRPr lang="en-US"/>
        </a:p>
      </dgm:t>
    </dgm:pt>
    <dgm:pt modelId="{3CDBD796-7257-3744-952C-F72B5426BEE8}">
      <dgm:prSet phldrT="[Text]"/>
      <dgm:spPr/>
      <dgm:t>
        <a:bodyPr/>
        <a:lstStyle/>
        <a:p>
          <a:r>
            <a:rPr lang="en-US" dirty="0" smtClean="0"/>
            <a:t>Gene annotation</a:t>
          </a:r>
          <a:endParaRPr lang="en-US" dirty="0"/>
        </a:p>
      </dgm:t>
    </dgm:pt>
    <dgm:pt modelId="{A8B924E6-27C8-E546-9A01-83E7790B5FCA}" type="parTrans" cxnId="{BF91780A-D1A1-3443-A2AF-6D432AD30CA1}">
      <dgm:prSet/>
      <dgm:spPr/>
    </dgm:pt>
    <dgm:pt modelId="{27158C7F-F3F8-D94A-B011-19CB32EC85CA}" type="sibTrans" cxnId="{BF91780A-D1A1-3443-A2AF-6D432AD30CA1}">
      <dgm:prSet/>
      <dgm:spPr/>
    </dgm:pt>
    <dgm:pt modelId="{F2066427-22B6-DC4B-AA2B-D85C7A0A5CEE}">
      <dgm:prSet/>
      <dgm:spPr/>
      <dgm:t>
        <a:bodyPr/>
        <a:lstStyle/>
        <a:p>
          <a:r>
            <a:rPr lang="en-US" dirty="0" smtClean="0"/>
            <a:t>GO category ‘cell cycle’</a:t>
          </a:r>
          <a:endParaRPr lang="en-US" dirty="0"/>
        </a:p>
      </dgm:t>
    </dgm:pt>
    <dgm:pt modelId="{94C25F5C-8108-4540-852B-A911CDA16077}" type="parTrans" cxnId="{23C4FFD2-706B-B042-BCC2-F4804280DC41}">
      <dgm:prSet/>
      <dgm:spPr/>
      <dgm:t>
        <a:bodyPr/>
        <a:lstStyle/>
        <a:p>
          <a:endParaRPr lang="en-US"/>
        </a:p>
      </dgm:t>
    </dgm:pt>
    <dgm:pt modelId="{70A06003-C820-E248-9F04-219B61877D6A}" type="sibTrans" cxnId="{23C4FFD2-706B-B042-BCC2-F4804280DC41}">
      <dgm:prSet/>
      <dgm:spPr/>
      <dgm:t>
        <a:bodyPr/>
        <a:lstStyle/>
        <a:p>
          <a:endParaRPr lang="en-US"/>
        </a:p>
      </dgm:t>
    </dgm:pt>
    <dgm:pt modelId="{54D4D1EE-9ED0-2D4E-A57E-927A5C9CFAD0}">
      <dgm:prSet/>
      <dgm:spPr/>
      <dgm:t>
        <a:bodyPr/>
        <a:lstStyle/>
        <a:p>
          <a:r>
            <a:rPr lang="en-US" dirty="0" smtClean="0"/>
            <a:t>Top 600 ranked human cell-cycle genes from </a:t>
          </a:r>
          <a:r>
            <a:rPr lang="en-US" dirty="0" err="1" smtClean="0"/>
            <a:t>Cyclebase</a:t>
          </a:r>
          <a:endParaRPr lang="en-US"/>
        </a:p>
      </dgm:t>
    </dgm:pt>
    <dgm:pt modelId="{54BE0BCC-9D48-BA4A-BE3B-9E9246C36846}" type="parTrans" cxnId="{E45A153B-EE40-E643-89FC-2A15F9228659}">
      <dgm:prSet/>
      <dgm:spPr/>
      <dgm:t>
        <a:bodyPr/>
        <a:lstStyle/>
        <a:p>
          <a:endParaRPr lang="en-US"/>
        </a:p>
      </dgm:t>
    </dgm:pt>
    <dgm:pt modelId="{62F9218F-8F26-B346-845D-DC947799F520}" type="sibTrans" cxnId="{E45A153B-EE40-E643-89FC-2A15F9228659}">
      <dgm:prSet/>
      <dgm:spPr/>
      <dgm:t>
        <a:bodyPr/>
        <a:lstStyle/>
        <a:p>
          <a:endParaRPr lang="en-US"/>
        </a:p>
      </dgm:t>
    </dgm:pt>
    <dgm:pt modelId="{426A5998-E526-B24C-B816-3DE937704445}" type="pres">
      <dgm:prSet presAssocID="{B62C1C1D-8BC9-504E-A003-2086D3AC57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444D0C-D5F4-BC4D-B8C0-0E908B425BDC}" type="pres">
      <dgm:prSet presAssocID="{3CDBD796-7257-3744-952C-F72B5426BEE8}" presName="boxAndChildren" presStyleCnt="0"/>
      <dgm:spPr/>
    </dgm:pt>
    <dgm:pt modelId="{C1991ADA-FD20-614A-BA3B-2AECB7D6ECD1}" type="pres">
      <dgm:prSet presAssocID="{3CDBD796-7257-3744-952C-F72B5426BEE8}" presName="parentTextBox" presStyleLbl="node1" presStyleIdx="0" presStyleCnt="4"/>
      <dgm:spPr/>
      <dgm:t>
        <a:bodyPr/>
        <a:lstStyle/>
        <a:p>
          <a:endParaRPr lang="en-US"/>
        </a:p>
      </dgm:t>
    </dgm:pt>
    <dgm:pt modelId="{98D42630-8D1C-F24F-AA58-F102AFECE527}" type="pres">
      <dgm:prSet presAssocID="{3CDBD796-7257-3744-952C-F72B5426BEE8}" presName="entireBox" presStyleLbl="node1" presStyleIdx="0" presStyleCnt="4"/>
      <dgm:spPr/>
      <dgm:t>
        <a:bodyPr/>
        <a:lstStyle/>
        <a:p>
          <a:endParaRPr lang="en-US"/>
        </a:p>
      </dgm:t>
    </dgm:pt>
    <dgm:pt modelId="{894EA781-B460-B948-BE89-4EB1B3533E51}" type="pres">
      <dgm:prSet presAssocID="{3CDBD796-7257-3744-952C-F72B5426BEE8}" presName="descendantBox" presStyleCnt="0"/>
      <dgm:spPr/>
    </dgm:pt>
    <dgm:pt modelId="{7DA622E3-2972-314A-B5B4-8DEFA6BBF5D5}" type="pres">
      <dgm:prSet presAssocID="{F2066427-22B6-DC4B-AA2B-D85C7A0A5CEE}" presName="childTextBox" presStyleLbl="fgAccFollow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EAB905-5B3C-1B44-849E-FAC2F1D79633}" type="pres">
      <dgm:prSet presAssocID="{54D4D1EE-9ED0-2D4E-A57E-927A5C9CFAD0}" presName="childTextBox" presStyleLbl="fgAccFollow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9B7DB7-20C2-EC40-B218-31394F15ADCB}" type="pres">
      <dgm:prSet presAssocID="{743D6BFA-A700-5B4A-B9BC-8587CA8C9DAB}" presName="sp" presStyleCnt="0"/>
      <dgm:spPr/>
    </dgm:pt>
    <dgm:pt modelId="{FA715DAB-9558-7F47-A50E-B854908DFE22}" type="pres">
      <dgm:prSet presAssocID="{D9D3367D-75EF-2D4D-B3AA-F613AC834D4B}" presName="arrowAndChildren" presStyleCnt="0"/>
      <dgm:spPr/>
    </dgm:pt>
    <dgm:pt modelId="{20D92E0B-1D1C-9E43-9089-BD5E1FD79999}" type="pres">
      <dgm:prSet presAssocID="{D9D3367D-75EF-2D4D-B3AA-F613AC834D4B}" presName="parentTextArrow" presStyleLbl="node1" presStyleIdx="0" presStyleCnt="4"/>
      <dgm:spPr/>
      <dgm:t>
        <a:bodyPr/>
        <a:lstStyle/>
        <a:p>
          <a:endParaRPr lang="en-US"/>
        </a:p>
      </dgm:t>
    </dgm:pt>
    <dgm:pt modelId="{D2D40D0E-E9A2-6243-8F3D-5F01706E5269}" type="pres">
      <dgm:prSet presAssocID="{D9D3367D-75EF-2D4D-B3AA-F613AC834D4B}" presName="arrow" presStyleLbl="node1" presStyleIdx="1" presStyleCnt="4"/>
      <dgm:spPr/>
      <dgm:t>
        <a:bodyPr/>
        <a:lstStyle/>
        <a:p>
          <a:endParaRPr lang="en-US"/>
        </a:p>
      </dgm:t>
    </dgm:pt>
    <dgm:pt modelId="{D74E5CFB-1085-4A41-99F2-6FC84CC3A6D7}" type="pres">
      <dgm:prSet presAssocID="{D9D3367D-75EF-2D4D-B3AA-F613AC834D4B}" presName="descendantArrow" presStyleCnt="0"/>
      <dgm:spPr/>
    </dgm:pt>
    <dgm:pt modelId="{F6D75CD0-0182-9F48-B6B2-8D2EE74F723B}" type="pres">
      <dgm:prSet presAssocID="{2AEE4960-5C2F-F94E-A681-E6C68AEE79F4}" presName="childTextArrow" presStyleLbl="fg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A5AF8-EDC0-1741-8B5E-E30A34F479F1}" type="pres">
      <dgm:prSet presAssocID="{62BD7ACF-7140-9E44-8554-8DA33169EE20}" presName="childTextArrow" presStyleLbl="fgAccFollow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371DC2-43ED-0548-8633-C233E5FE35A3}" type="pres">
      <dgm:prSet presAssocID="{D6DD5477-63AA-604B-8AAE-3DD15C564006}" presName="childTextArrow" presStyleLbl="fgAccFollow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71813B-A105-DD49-9CE1-38BA2FC28E74}" type="pres">
      <dgm:prSet presAssocID="{D9F051AC-F1D3-EC4B-B824-EE05C4C6B365}" presName="sp" presStyleCnt="0"/>
      <dgm:spPr/>
      <dgm:t>
        <a:bodyPr/>
        <a:lstStyle/>
        <a:p>
          <a:endParaRPr lang="en-US"/>
        </a:p>
      </dgm:t>
    </dgm:pt>
    <dgm:pt modelId="{4E164DF8-080C-7349-BD0D-2D4FF613B368}" type="pres">
      <dgm:prSet presAssocID="{7CB9F62F-9873-3B48-A418-4923FB083455}" presName="arrowAndChildren" presStyleCnt="0"/>
      <dgm:spPr/>
      <dgm:t>
        <a:bodyPr/>
        <a:lstStyle/>
        <a:p>
          <a:endParaRPr lang="en-US"/>
        </a:p>
      </dgm:t>
    </dgm:pt>
    <dgm:pt modelId="{8556AB36-EB9C-254A-9769-41772A07D492}" type="pres">
      <dgm:prSet presAssocID="{7CB9F62F-9873-3B48-A418-4923FB083455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13454706-BBAB-8C4F-BE03-1740CADE0537}" type="pres">
      <dgm:prSet presAssocID="{7CB9F62F-9873-3B48-A418-4923FB083455}" presName="arrow" presStyleLbl="node1" presStyleIdx="2" presStyleCnt="4"/>
      <dgm:spPr/>
      <dgm:t>
        <a:bodyPr/>
        <a:lstStyle/>
        <a:p>
          <a:endParaRPr lang="en-US"/>
        </a:p>
      </dgm:t>
    </dgm:pt>
    <dgm:pt modelId="{FEAB2CF4-AB14-674B-96F8-C8AFFD7BDCB2}" type="pres">
      <dgm:prSet presAssocID="{7CB9F62F-9873-3B48-A418-4923FB083455}" presName="descendantArrow" presStyleCnt="0"/>
      <dgm:spPr/>
      <dgm:t>
        <a:bodyPr/>
        <a:lstStyle/>
        <a:p>
          <a:endParaRPr lang="en-US"/>
        </a:p>
      </dgm:t>
    </dgm:pt>
    <dgm:pt modelId="{C623F911-0D45-A84A-B43E-0B61F1C91B96}" type="pres">
      <dgm:prSet presAssocID="{D0AD7DD6-CC72-974D-98AE-9176D5E1FC1C}" presName="childTextArrow" presStyleLbl="fg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F3CED8-0FB5-D24F-8F88-6D58F2E18548}" type="pres">
      <dgm:prSet presAssocID="{E058C3A9-B84F-7C4D-8C00-6A6E5AF09207}" presName="childTextArrow" presStyleLbl="fgAccFollow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10D41-2E09-8B42-8BB6-35E200A6D153}" type="pres">
      <dgm:prSet presAssocID="{D5024F06-CF9F-1B4E-A075-6242BC6C6090}" presName="sp" presStyleCnt="0"/>
      <dgm:spPr/>
      <dgm:t>
        <a:bodyPr/>
        <a:lstStyle/>
        <a:p>
          <a:endParaRPr lang="en-US"/>
        </a:p>
      </dgm:t>
    </dgm:pt>
    <dgm:pt modelId="{16624299-B765-7A46-8BD8-18D2D03F69C4}" type="pres">
      <dgm:prSet presAssocID="{4A8048B2-460F-764C-A8D4-B6569F790B42}" presName="arrowAndChildren" presStyleCnt="0"/>
      <dgm:spPr/>
      <dgm:t>
        <a:bodyPr/>
        <a:lstStyle/>
        <a:p>
          <a:endParaRPr lang="en-US"/>
        </a:p>
      </dgm:t>
    </dgm:pt>
    <dgm:pt modelId="{8C574443-E742-7946-8B14-34C5CAD3BECA}" type="pres">
      <dgm:prSet presAssocID="{4A8048B2-460F-764C-A8D4-B6569F790B42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0BEED617-A702-BA4A-94CE-B517AC6EE7FE}" type="pres">
      <dgm:prSet presAssocID="{4A8048B2-460F-764C-A8D4-B6569F790B42}" presName="arrow" presStyleLbl="node1" presStyleIdx="3" presStyleCnt="4"/>
      <dgm:spPr/>
      <dgm:t>
        <a:bodyPr/>
        <a:lstStyle/>
        <a:p>
          <a:endParaRPr lang="en-US"/>
        </a:p>
      </dgm:t>
    </dgm:pt>
    <dgm:pt modelId="{FE87C142-4A42-E14B-A2E7-28AA4FBF112B}" type="pres">
      <dgm:prSet presAssocID="{4A8048B2-460F-764C-A8D4-B6569F790B42}" presName="descendantArrow" presStyleCnt="0"/>
      <dgm:spPr/>
      <dgm:t>
        <a:bodyPr/>
        <a:lstStyle/>
        <a:p>
          <a:endParaRPr lang="en-US"/>
        </a:p>
      </dgm:t>
    </dgm:pt>
    <dgm:pt modelId="{7E1555A1-4852-924A-A731-B24B38FC260D}" type="pres">
      <dgm:prSet presAssocID="{BAEED8CD-6E76-454D-B83E-FDD9330EDE55}" presName="childTextArrow" presStyleLbl="fg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6FA703-5660-AA46-A8A2-EA209614D171}" type="pres">
      <dgm:prSet presAssocID="{1E5B3668-6567-A74B-B52D-32E73EE7D810}" presName="childTextArrow" presStyleLbl="fg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55C5C5-3AE5-3347-95F5-4EACA82E314C}" type="presOf" srcId="{7CB9F62F-9873-3B48-A418-4923FB083455}" destId="{8556AB36-EB9C-254A-9769-41772A07D492}" srcOrd="0" destOrd="0" presId="urn:microsoft.com/office/officeart/2005/8/layout/process4"/>
    <dgm:cxn modelId="{6ADF1708-91A8-9C45-B97B-597A95E6A4FB}" srcId="{7CB9F62F-9873-3B48-A418-4923FB083455}" destId="{D0AD7DD6-CC72-974D-98AE-9176D5E1FC1C}" srcOrd="0" destOrd="0" parTransId="{4885E794-9D69-2E45-80F6-5BDBB5440387}" sibTransId="{03AB9AF3-B6EA-F24D-B908-4A4229377A3B}"/>
    <dgm:cxn modelId="{23527B6B-B89D-6C4B-8945-F630F48FFB01}" type="presOf" srcId="{D6DD5477-63AA-604B-8AAE-3DD15C564006}" destId="{67371DC2-43ED-0548-8633-C233E5FE35A3}" srcOrd="0" destOrd="0" presId="urn:microsoft.com/office/officeart/2005/8/layout/process4"/>
    <dgm:cxn modelId="{EA9DDDF4-7DCC-C641-86B5-6EE3F6EB7175}" type="presOf" srcId="{D0AD7DD6-CC72-974D-98AE-9176D5E1FC1C}" destId="{C623F911-0D45-A84A-B43E-0B61F1C91B96}" srcOrd="0" destOrd="0" presId="urn:microsoft.com/office/officeart/2005/8/layout/process4"/>
    <dgm:cxn modelId="{82E227C1-6174-2346-901E-25D809F92526}" type="presOf" srcId="{1E5B3668-6567-A74B-B52D-32E73EE7D810}" destId="{C66FA703-5660-AA46-A8A2-EA209614D171}" srcOrd="0" destOrd="0" presId="urn:microsoft.com/office/officeart/2005/8/layout/process4"/>
    <dgm:cxn modelId="{376B465B-B0F2-7049-B8C6-3BC4DC06A2A9}" type="presOf" srcId="{4A8048B2-460F-764C-A8D4-B6569F790B42}" destId="{8C574443-E742-7946-8B14-34C5CAD3BECA}" srcOrd="0" destOrd="0" presId="urn:microsoft.com/office/officeart/2005/8/layout/process4"/>
    <dgm:cxn modelId="{11B2B2D6-6C4A-6540-8BFC-AC34F81A96AE}" srcId="{D9D3367D-75EF-2D4D-B3AA-F613AC834D4B}" destId="{62BD7ACF-7140-9E44-8554-8DA33169EE20}" srcOrd="1" destOrd="0" parTransId="{4D3F2D36-11AB-674E-BA2F-C838438763AD}" sibTransId="{E82BB103-1289-8341-B75A-245355C94F88}"/>
    <dgm:cxn modelId="{6D184D6D-EA23-FF43-B04F-7081D662AEA0}" srcId="{B62C1C1D-8BC9-504E-A003-2086D3AC57F7}" destId="{7CB9F62F-9873-3B48-A418-4923FB083455}" srcOrd="1" destOrd="0" parTransId="{CAB5144A-8ACB-6F46-86CF-0AE8302C4D68}" sibTransId="{D9F051AC-F1D3-EC4B-B824-EE05C4C6B365}"/>
    <dgm:cxn modelId="{23C4FFD2-706B-B042-BCC2-F4804280DC41}" srcId="{3CDBD796-7257-3744-952C-F72B5426BEE8}" destId="{F2066427-22B6-DC4B-AA2B-D85C7A0A5CEE}" srcOrd="0" destOrd="0" parTransId="{94C25F5C-8108-4540-852B-A911CDA16077}" sibTransId="{70A06003-C820-E248-9F04-219B61877D6A}"/>
    <dgm:cxn modelId="{0DC2A8C1-E44F-3242-9B22-749EDBA89C5F}" type="presOf" srcId="{BAEED8CD-6E76-454D-B83E-FDD9330EDE55}" destId="{7E1555A1-4852-924A-A731-B24B38FC260D}" srcOrd="0" destOrd="0" presId="urn:microsoft.com/office/officeart/2005/8/layout/process4"/>
    <dgm:cxn modelId="{4B823994-F37C-DF41-BFC6-678398E06DD5}" srcId="{7CB9F62F-9873-3B48-A418-4923FB083455}" destId="{E058C3A9-B84F-7C4D-8C00-6A6E5AF09207}" srcOrd="1" destOrd="0" parTransId="{1C36182F-6BBA-F34E-960C-79326498DF96}" sibTransId="{9081AB59-858B-F241-BA01-F19A2D1032BC}"/>
    <dgm:cxn modelId="{4AB7A93D-2F5C-6E45-AAC0-4505E827969F}" type="presOf" srcId="{2AEE4960-5C2F-F94E-A681-E6C68AEE79F4}" destId="{F6D75CD0-0182-9F48-B6B2-8D2EE74F723B}" srcOrd="0" destOrd="0" presId="urn:microsoft.com/office/officeart/2005/8/layout/process4"/>
    <dgm:cxn modelId="{92B8F503-1E8F-3F49-BBFC-AB1F921FCF90}" type="presOf" srcId="{3CDBD796-7257-3744-952C-F72B5426BEE8}" destId="{C1991ADA-FD20-614A-BA3B-2AECB7D6ECD1}" srcOrd="0" destOrd="0" presId="urn:microsoft.com/office/officeart/2005/8/layout/process4"/>
    <dgm:cxn modelId="{CD9DA32F-58C6-0846-A8EA-E6B927A083FE}" srcId="{D9D3367D-75EF-2D4D-B3AA-F613AC834D4B}" destId="{2AEE4960-5C2F-F94E-A681-E6C68AEE79F4}" srcOrd="0" destOrd="0" parTransId="{33891136-C3B0-4349-A92E-3EB7623A10F3}" sibTransId="{D01621BB-0DB5-2D4F-BC21-817B26047F0F}"/>
    <dgm:cxn modelId="{A5804906-2055-FF44-9F53-9043E65DD2E4}" type="presOf" srcId="{62BD7ACF-7140-9E44-8554-8DA33169EE20}" destId="{295A5AF8-EDC0-1741-8B5E-E30A34F479F1}" srcOrd="0" destOrd="0" presId="urn:microsoft.com/office/officeart/2005/8/layout/process4"/>
    <dgm:cxn modelId="{B43EABE9-19BF-0949-BBEB-393FA54CAC3D}" type="presOf" srcId="{7CB9F62F-9873-3B48-A418-4923FB083455}" destId="{13454706-BBAB-8C4F-BE03-1740CADE0537}" srcOrd="1" destOrd="0" presId="urn:microsoft.com/office/officeart/2005/8/layout/process4"/>
    <dgm:cxn modelId="{FC1A50DD-5856-AE48-A891-625E741FE028}" type="presOf" srcId="{F2066427-22B6-DC4B-AA2B-D85C7A0A5CEE}" destId="{7DA622E3-2972-314A-B5B4-8DEFA6BBF5D5}" srcOrd="0" destOrd="0" presId="urn:microsoft.com/office/officeart/2005/8/layout/process4"/>
    <dgm:cxn modelId="{C8E25ADF-9494-D44A-A931-1551EDDF1592}" type="presOf" srcId="{54D4D1EE-9ED0-2D4E-A57E-927A5C9CFAD0}" destId="{EAEAB905-5B3C-1B44-849E-FAC2F1D79633}" srcOrd="0" destOrd="0" presId="urn:microsoft.com/office/officeart/2005/8/layout/process4"/>
    <dgm:cxn modelId="{E45A153B-EE40-E643-89FC-2A15F9228659}" srcId="{3CDBD796-7257-3744-952C-F72B5426BEE8}" destId="{54D4D1EE-9ED0-2D4E-A57E-927A5C9CFAD0}" srcOrd="1" destOrd="0" parTransId="{54BE0BCC-9D48-BA4A-BE3B-9E9246C36846}" sibTransId="{62F9218F-8F26-B346-845D-DC947799F520}"/>
    <dgm:cxn modelId="{F13AE073-78D0-724F-BB70-49AB6A5224F9}" type="presOf" srcId="{3CDBD796-7257-3744-952C-F72B5426BEE8}" destId="{98D42630-8D1C-F24F-AA58-F102AFECE527}" srcOrd="1" destOrd="0" presId="urn:microsoft.com/office/officeart/2005/8/layout/process4"/>
    <dgm:cxn modelId="{E803D280-8783-B948-81FC-246EB8ECF337}" type="presOf" srcId="{B62C1C1D-8BC9-504E-A003-2086D3AC57F7}" destId="{426A5998-E526-B24C-B816-3DE937704445}" srcOrd="0" destOrd="0" presId="urn:microsoft.com/office/officeart/2005/8/layout/process4"/>
    <dgm:cxn modelId="{EDAEC1C6-67B1-174D-801C-CCC1FB62D0C2}" srcId="{D9D3367D-75EF-2D4D-B3AA-F613AC834D4B}" destId="{D6DD5477-63AA-604B-8AAE-3DD15C564006}" srcOrd="2" destOrd="0" parTransId="{0EB5F0C6-036B-4940-9D4B-DD819E009612}" sibTransId="{92229AE7-7AE7-074E-B058-A880A2FF0C96}"/>
    <dgm:cxn modelId="{BBBC731E-0CA7-3448-999F-DD209354A6CB}" type="presOf" srcId="{4A8048B2-460F-764C-A8D4-B6569F790B42}" destId="{0BEED617-A702-BA4A-94CE-B517AC6EE7FE}" srcOrd="1" destOrd="0" presId="urn:microsoft.com/office/officeart/2005/8/layout/process4"/>
    <dgm:cxn modelId="{3E4B9B0A-55C8-3140-A325-FE34DE15652E}" srcId="{4A8048B2-460F-764C-A8D4-B6569F790B42}" destId="{BAEED8CD-6E76-454D-B83E-FDD9330EDE55}" srcOrd="0" destOrd="0" parTransId="{01EF1E1F-6448-F54C-925E-B1D19B2B036F}" sibTransId="{FC59470D-8BD7-C645-8D33-B595B949DA90}"/>
    <dgm:cxn modelId="{FC3C0FAA-31E9-8C41-A155-4CE7BD8C4293}" srcId="{4A8048B2-460F-764C-A8D4-B6569F790B42}" destId="{1E5B3668-6567-A74B-B52D-32E73EE7D810}" srcOrd="1" destOrd="0" parTransId="{19D0C57A-FB68-884F-9B97-CEBCF79DD1C0}" sibTransId="{9E76BF4E-9130-1E40-9D2D-6D8EFFFCDC9C}"/>
    <dgm:cxn modelId="{774FAF19-AC57-0E4B-83A1-CCED34C6A9D9}" srcId="{B62C1C1D-8BC9-504E-A003-2086D3AC57F7}" destId="{D9D3367D-75EF-2D4D-B3AA-F613AC834D4B}" srcOrd="2" destOrd="0" parTransId="{41B874B2-64DA-6B4F-B770-183F120D81CF}" sibTransId="{743D6BFA-A700-5B4A-B9BC-8587CA8C9DAB}"/>
    <dgm:cxn modelId="{B84D7F1D-82AA-1941-805A-18AAF21D341B}" type="presOf" srcId="{D9D3367D-75EF-2D4D-B3AA-F613AC834D4B}" destId="{D2D40D0E-E9A2-6243-8F3D-5F01706E5269}" srcOrd="1" destOrd="0" presId="urn:microsoft.com/office/officeart/2005/8/layout/process4"/>
    <dgm:cxn modelId="{CC2077CB-D345-9A47-8FE6-BD208CC070A0}" type="presOf" srcId="{D9D3367D-75EF-2D4D-B3AA-F613AC834D4B}" destId="{20D92E0B-1D1C-9E43-9089-BD5E1FD79999}" srcOrd="0" destOrd="0" presId="urn:microsoft.com/office/officeart/2005/8/layout/process4"/>
    <dgm:cxn modelId="{4199EB03-BA6F-7149-BC61-B68ACFF3B770}" type="presOf" srcId="{E058C3A9-B84F-7C4D-8C00-6A6E5AF09207}" destId="{DAF3CED8-0FB5-D24F-8F88-6D58F2E18548}" srcOrd="0" destOrd="0" presId="urn:microsoft.com/office/officeart/2005/8/layout/process4"/>
    <dgm:cxn modelId="{253D4827-C089-D24A-BBBF-D84CF50466A2}" srcId="{B62C1C1D-8BC9-504E-A003-2086D3AC57F7}" destId="{4A8048B2-460F-764C-A8D4-B6569F790B42}" srcOrd="0" destOrd="0" parTransId="{E79D4B79-609A-F94C-8FC2-C9C5DBB045EF}" sibTransId="{D5024F06-CF9F-1B4E-A075-6242BC6C6090}"/>
    <dgm:cxn modelId="{BF91780A-D1A1-3443-A2AF-6D432AD30CA1}" srcId="{B62C1C1D-8BC9-504E-A003-2086D3AC57F7}" destId="{3CDBD796-7257-3744-952C-F72B5426BEE8}" srcOrd="3" destOrd="0" parTransId="{A8B924E6-27C8-E546-9A01-83E7790B5FCA}" sibTransId="{27158C7F-F3F8-D94A-B011-19CB32EC85CA}"/>
    <dgm:cxn modelId="{934B8E33-E16A-AC42-B337-583A3A892315}" type="presParOf" srcId="{426A5998-E526-B24C-B816-3DE937704445}" destId="{16444D0C-D5F4-BC4D-B8C0-0E908B425BDC}" srcOrd="0" destOrd="0" presId="urn:microsoft.com/office/officeart/2005/8/layout/process4"/>
    <dgm:cxn modelId="{CB106874-8C68-4C45-8BBF-2946C2F2DBDB}" type="presParOf" srcId="{16444D0C-D5F4-BC4D-B8C0-0E908B425BDC}" destId="{C1991ADA-FD20-614A-BA3B-2AECB7D6ECD1}" srcOrd="0" destOrd="0" presId="urn:microsoft.com/office/officeart/2005/8/layout/process4"/>
    <dgm:cxn modelId="{17C1EFE5-AE13-D24B-8CBC-2DFDD74A0F21}" type="presParOf" srcId="{16444D0C-D5F4-BC4D-B8C0-0E908B425BDC}" destId="{98D42630-8D1C-F24F-AA58-F102AFECE527}" srcOrd="1" destOrd="0" presId="urn:microsoft.com/office/officeart/2005/8/layout/process4"/>
    <dgm:cxn modelId="{1628D35C-9C07-1149-B296-1F4BA3DB5532}" type="presParOf" srcId="{16444D0C-D5F4-BC4D-B8C0-0E908B425BDC}" destId="{894EA781-B460-B948-BE89-4EB1B3533E51}" srcOrd="2" destOrd="0" presId="urn:microsoft.com/office/officeart/2005/8/layout/process4"/>
    <dgm:cxn modelId="{206DE361-C3FC-7B43-B4F9-7711DB188149}" type="presParOf" srcId="{894EA781-B460-B948-BE89-4EB1B3533E51}" destId="{7DA622E3-2972-314A-B5B4-8DEFA6BBF5D5}" srcOrd="0" destOrd="0" presId="urn:microsoft.com/office/officeart/2005/8/layout/process4"/>
    <dgm:cxn modelId="{2E7DFDB3-401B-164F-884E-DEDED5F884DE}" type="presParOf" srcId="{894EA781-B460-B948-BE89-4EB1B3533E51}" destId="{EAEAB905-5B3C-1B44-849E-FAC2F1D79633}" srcOrd="1" destOrd="0" presId="urn:microsoft.com/office/officeart/2005/8/layout/process4"/>
    <dgm:cxn modelId="{A5671E4F-F8A8-E247-A284-1F8FF79911A2}" type="presParOf" srcId="{426A5998-E526-B24C-B816-3DE937704445}" destId="{879B7DB7-20C2-EC40-B218-31394F15ADCB}" srcOrd="1" destOrd="0" presId="urn:microsoft.com/office/officeart/2005/8/layout/process4"/>
    <dgm:cxn modelId="{8804DBAB-5163-A347-826C-569AA1F0C2E6}" type="presParOf" srcId="{426A5998-E526-B24C-B816-3DE937704445}" destId="{FA715DAB-9558-7F47-A50E-B854908DFE22}" srcOrd="2" destOrd="0" presId="urn:microsoft.com/office/officeart/2005/8/layout/process4"/>
    <dgm:cxn modelId="{D179E2E3-C3C0-0440-8F88-7C2C9E2541FD}" type="presParOf" srcId="{FA715DAB-9558-7F47-A50E-B854908DFE22}" destId="{20D92E0B-1D1C-9E43-9089-BD5E1FD79999}" srcOrd="0" destOrd="0" presId="urn:microsoft.com/office/officeart/2005/8/layout/process4"/>
    <dgm:cxn modelId="{19ADBF95-5AEE-B84A-8AF1-DB8F8A1C254B}" type="presParOf" srcId="{FA715DAB-9558-7F47-A50E-B854908DFE22}" destId="{D2D40D0E-E9A2-6243-8F3D-5F01706E5269}" srcOrd="1" destOrd="0" presId="urn:microsoft.com/office/officeart/2005/8/layout/process4"/>
    <dgm:cxn modelId="{01E976AA-E72D-DD44-AB50-EA7EED0F64F7}" type="presParOf" srcId="{FA715DAB-9558-7F47-A50E-B854908DFE22}" destId="{D74E5CFB-1085-4A41-99F2-6FC84CC3A6D7}" srcOrd="2" destOrd="0" presId="urn:microsoft.com/office/officeart/2005/8/layout/process4"/>
    <dgm:cxn modelId="{87982499-7A26-E74D-89CA-B5B98677F6F8}" type="presParOf" srcId="{D74E5CFB-1085-4A41-99F2-6FC84CC3A6D7}" destId="{F6D75CD0-0182-9F48-B6B2-8D2EE74F723B}" srcOrd="0" destOrd="0" presId="urn:microsoft.com/office/officeart/2005/8/layout/process4"/>
    <dgm:cxn modelId="{FE4E4F6F-ED8E-8A47-9681-2EE2935297C6}" type="presParOf" srcId="{D74E5CFB-1085-4A41-99F2-6FC84CC3A6D7}" destId="{295A5AF8-EDC0-1741-8B5E-E30A34F479F1}" srcOrd="1" destOrd="0" presId="urn:microsoft.com/office/officeart/2005/8/layout/process4"/>
    <dgm:cxn modelId="{55FD0420-795C-E045-95DB-3BF1A93CF4C7}" type="presParOf" srcId="{D74E5CFB-1085-4A41-99F2-6FC84CC3A6D7}" destId="{67371DC2-43ED-0548-8633-C233E5FE35A3}" srcOrd="2" destOrd="0" presId="urn:microsoft.com/office/officeart/2005/8/layout/process4"/>
    <dgm:cxn modelId="{81393933-276F-1742-96CE-2DC6FA938EAA}" type="presParOf" srcId="{426A5998-E526-B24C-B816-3DE937704445}" destId="{7A71813B-A105-DD49-9CE1-38BA2FC28E74}" srcOrd="3" destOrd="0" presId="urn:microsoft.com/office/officeart/2005/8/layout/process4"/>
    <dgm:cxn modelId="{2798C3D6-1A3D-2349-83DB-66BAF09A3EAB}" type="presParOf" srcId="{426A5998-E526-B24C-B816-3DE937704445}" destId="{4E164DF8-080C-7349-BD0D-2D4FF613B368}" srcOrd="4" destOrd="0" presId="urn:microsoft.com/office/officeart/2005/8/layout/process4"/>
    <dgm:cxn modelId="{1269AD8F-099C-8A4E-AC35-4797446497E4}" type="presParOf" srcId="{4E164DF8-080C-7349-BD0D-2D4FF613B368}" destId="{8556AB36-EB9C-254A-9769-41772A07D492}" srcOrd="0" destOrd="0" presId="urn:microsoft.com/office/officeart/2005/8/layout/process4"/>
    <dgm:cxn modelId="{4817163B-B38F-BE4B-9E42-7E133D7EF2D5}" type="presParOf" srcId="{4E164DF8-080C-7349-BD0D-2D4FF613B368}" destId="{13454706-BBAB-8C4F-BE03-1740CADE0537}" srcOrd="1" destOrd="0" presId="urn:microsoft.com/office/officeart/2005/8/layout/process4"/>
    <dgm:cxn modelId="{78E60A00-B5C4-AD44-8498-FC31646B256C}" type="presParOf" srcId="{4E164DF8-080C-7349-BD0D-2D4FF613B368}" destId="{FEAB2CF4-AB14-674B-96F8-C8AFFD7BDCB2}" srcOrd="2" destOrd="0" presId="urn:microsoft.com/office/officeart/2005/8/layout/process4"/>
    <dgm:cxn modelId="{D5F65588-C61A-2F42-A80F-50FAA5C69F17}" type="presParOf" srcId="{FEAB2CF4-AB14-674B-96F8-C8AFFD7BDCB2}" destId="{C623F911-0D45-A84A-B43E-0B61F1C91B96}" srcOrd="0" destOrd="0" presId="urn:microsoft.com/office/officeart/2005/8/layout/process4"/>
    <dgm:cxn modelId="{B51F985C-8612-1640-98E4-47DF1B973829}" type="presParOf" srcId="{FEAB2CF4-AB14-674B-96F8-C8AFFD7BDCB2}" destId="{DAF3CED8-0FB5-D24F-8F88-6D58F2E18548}" srcOrd="1" destOrd="0" presId="urn:microsoft.com/office/officeart/2005/8/layout/process4"/>
    <dgm:cxn modelId="{8B65C940-33D6-4A4A-915E-5DEC34BDC752}" type="presParOf" srcId="{426A5998-E526-B24C-B816-3DE937704445}" destId="{9DD10D41-2E09-8B42-8BB6-35E200A6D153}" srcOrd="5" destOrd="0" presId="urn:microsoft.com/office/officeart/2005/8/layout/process4"/>
    <dgm:cxn modelId="{3E5F0F49-826C-CC40-8A61-C2C9E26B38FA}" type="presParOf" srcId="{426A5998-E526-B24C-B816-3DE937704445}" destId="{16624299-B765-7A46-8BD8-18D2D03F69C4}" srcOrd="6" destOrd="0" presId="urn:microsoft.com/office/officeart/2005/8/layout/process4"/>
    <dgm:cxn modelId="{D61A7545-6139-CA40-9AB6-0A772A4ED152}" type="presParOf" srcId="{16624299-B765-7A46-8BD8-18D2D03F69C4}" destId="{8C574443-E742-7946-8B14-34C5CAD3BECA}" srcOrd="0" destOrd="0" presId="urn:microsoft.com/office/officeart/2005/8/layout/process4"/>
    <dgm:cxn modelId="{BB885DD3-254A-7749-B67A-F2268EAFE693}" type="presParOf" srcId="{16624299-B765-7A46-8BD8-18D2D03F69C4}" destId="{0BEED617-A702-BA4A-94CE-B517AC6EE7FE}" srcOrd="1" destOrd="0" presId="urn:microsoft.com/office/officeart/2005/8/layout/process4"/>
    <dgm:cxn modelId="{07A9A51A-611D-9E40-A1BC-B3947BB887A5}" type="presParOf" srcId="{16624299-B765-7A46-8BD8-18D2D03F69C4}" destId="{FE87C142-4A42-E14B-A2E7-28AA4FBF112B}" srcOrd="2" destOrd="0" presId="urn:microsoft.com/office/officeart/2005/8/layout/process4"/>
    <dgm:cxn modelId="{CAA98C79-8C9A-364D-BA8F-BCB29D04F777}" type="presParOf" srcId="{FE87C142-4A42-E14B-A2E7-28AA4FBF112B}" destId="{7E1555A1-4852-924A-A731-B24B38FC260D}" srcOrd="0" destOrd="0" presId="urn:microsoft.com/office/officeart/2005/8/layout/process4"/>
    <dgm:cxn modelId="{C7888FF9-9D1B-A54F-A8F9-4F8E4060B9E1}" type="presParOf" srcId="{FE87C142-4A42-E14B-A2E7-28AA4FBF112B}" destId="{C66FA703-5660-AA46-A8A2-EA209614D171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751BA2-3DE7-E34D-94FE-B6DAF681413A}" type="doc">
      <dgm:prSet loTypeId="urn:microsoft.com/office/officeart/2005/8/layout/radial4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E58D7B3-5225-244B-AB42-04212F9E9CF5}">
      <dgm:prSet phldrT="[Text]"/>
      <dgm:spPr/>
      <dgm:t>
        <a:bodyPr/>
        <a:lstStyle/>
        <a:p>
          <a:r>
            <a:rPr lang="en-US" dirty="0" smtClean="0"/>
            <a:t>Single cell Gene Expression</a:t>
          </a:r>
          <a:endParaRPr lang="en-US" dirty="0"/>
        </a:p>
      </dgm:t>
    </dgm:pt>
    <dgm:pt modelId="{375520F2-3C5F-3B45-9512-9085C537B258}" type="parTrans" cxnId="{91C367D9-D9C9-EB49-8FD6-AFBEF524BE07}">
      <dgm:prSet/>
      <dgm:spPr/>
      <dgm:t>
        <a:bodyPr/>
        <a:lstStyle/>
        <a:p>
          <a:endParaRPr lang="en-US"/>
        </a:p>
      </dgm:t>
    </dgm:pt>
    <dgm:pt modelId="{4735B334-BCD4-5D42-8938-E6B84F0AEDED}" type="sibTrans" cxnId="{91C367D9-D9C9-EB49-8FD6-AFBEF524BE07}">
      <dgm:prSet/>
      <dgm:spPr/>
      <dgm:t>
        <a:bodyPr/>
        <a:lstStyle/>
        <a:p>
          <a:endParaRPr lang="en-US"/>
        </a:p>
      </dgm:t>
    </dgm:pt>
    <dgm:pt modelId="{4A58F412-7932-7243-BC82-4A570C052C72}">
      <dgm:prSet phldrT="[Text]"/>
      <dgm:spPr/>
      <dgm:t>
        <a:bodyPr/>
        <a:lstStyle/>
        <a:p>
          <a:r>
            <a:rPr lang="en-US" dirty="0" smtClean="0"/>
            <a:t>Latent variable (ex. Cell cycle)</a:t>
          </a:r>
          <a:endParaRPr lang="en-US" dirty="0"/>
        </a:p>
      </dgm:t>
    </dgm:pt>
    <dgm:pt modelId="{4D90E275-D056-8F46-953E-B17D2EEC4E1D}" type="parTrans" cxnId="{34A193E4-90D9-764B-9C7D-1F98949D9027}">
      <dgm:prSet/>
      <dgm:spPr/>
      <dgm:t>
        <a:bodyPr/>
        <a:lstStyle/>
        <a:p>
          <a:endParaRPr lang="en-US"/>
        </a:p>
      </dgm:t>
    </dgm:pt>
    <dgm:pt modelId="{1EA56B57-B1F5-1741-B741-BCA6C82F1CCF}" type="sibTrans" cxnId="{34A193E4-90D9-764B-9C7D-1F98949D9027}">
      <dgm:prSet/>
      <dgm:spPr/>
      <dgm:t>
        <a:bodyPr/>
        <a:lstStyle/>
        <a:p>
          <a:endParaRPr lang="en-US"/>
        </a:p>
      </dgm:t>
    </dgm:pt>
    <dgm:pt modelId="{28CFFC31-0B02-5642-A567-2F92E452902E}">
      <dgm:prSet phldrT="[Text]"/>
      <dgm:spPr/>
      <dgm:t>
        <a:bodyPr/>
        <a:lstStyle/>
        <a:p>
          <a:r>
            <a:rPr lang="en-US" dirty="0" smtClean="0"/>
            <a:t>Technical Variability (Baseline Variance)</a:t>
          </a:r>
          <a:endParaRPr lang="en-US" dirty="0"/>
        </a:p>
      </dgm:t>
    </dgm:pt>
    <dgm:pt modelId="{352E378B-B152-4C43-A987-E939036AABD3}" type="parTrans" cxnId="{ED3A5ECB-309C-3B42-8A09-E3D7EFC89AD4}">
      <dgm:prSet/>
      <dgm:spPr/>
      <dgm:t>
        <a:bodyPr/>
        <a:lstStyle/>
        <a:p>
          <a:endParaRPr lang="en-US"/>
        </a:p>
      </dgm:t>
    </dgm:pt>
    <dgm:pt modelId="{8C91568E-96F6-7747-978D-1D38D2E0F72E}" type="sibTrans" cxnId="{ED3A5ECB-309C-3B42-8A09-E3D7EFC89AD4}">
      <dgm:prSet/>
      <dgm:spPr/>
      <dgm:t>
        <a:bodyPr/>
        <a:lstStyle/>
        <a:p>
          <a:endParaRPr lang="en-US"/>
        </a:p>
      </dgm:t>
    </dgm:pt>
    <dgm:pt modelId="{4F2354E5-9C80-964E-BFCF-BB6B0175439F}">
      <dgm:prSet phldrT="[Text]"/>
      <dgm:spPr/>
      <dgm:t>
        <a:bodyPr/>
        <a:lstStyle/>
        <a:p>
          <a:r>
            <a:rPr lang="en-US" dirty="0" smtClean="0"/>
            <a:t>Residual Noise (explained by other biological process(</a:t>
          </a:r>
          <a:r>
            <a:rPr lang="en-US" dirty="0" err="1" smtClean="0"/>
            <a:t>es</a:t>
          </a:r>
          <a:r>
            <a:rPr lang="en-US" dirty="0" smtClean="0"/>
            <a:t>))</a:t>
          </a:r>
          <a:endParaRPr lang="en-US" dirty="0"/>
        </a:p>
      </dgm:t>
    </dgm:pt>
    <dgm:pt modelId="{794AB39F-9107-5B42-B2FC-6D925E148DA1}" type="parTrans" cxnId="{9C13EC59-D4B2-8A44-8C8C-9B27E3D73840}">
      <dgm:prSet/>
      <dgm:spPr/>
      <dgm:t>
        <a:bodyPr/>
        <a:lstStyle/>
        <a:p>
          <a:endParaRPr lang="en-US"/>
        </a:p>
      </dgm:t>
    </dgm:pt>
    <dgm:pt modelId="{710041AA-3E5D-A042-AB09-1FFF3A950865}" type="sibTrans" cxnId="{9C13EC59-D4B2-8A44-8C8C-9B27E3D73840}">
      <dgm:prSet/>
      <dgm:spPr/>
      <dgm:t>
        <a:bodyPr/>
        <a:lstStyle/>
        <a:p>
          <a:endParaRPr lang="en-US"/>
        </a:p>
      </dgm:t>
    </dgm:pt>
    <dgm:pt modelId="{7AD0583A-8A57-E441-BE58-6617F4DE28C7}" type="pres">
      <dgm:prSet presAssocID="{43751BA2-3DE7-E34D-94FE-B6DAF681413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CE1278-64DC-8247-8479-F9AFAC0E30B7}" type="pres">
      <dgm:prSet presAssocID="{4E58D7B3-5225-244B-AB42-04212F9E9CF5}" presName="centerShape" presStyleLbl="node0" presStyleIdx="0" presStyleCnt="1"/>
      <dgm:spPr/>
      <dgm:t>
        <a:bodyPr/>
        <a:lstStyle/>
        <a:p>
          <a:endParaRPr lang="en-US"/>
        </a:p>
      </dgm:t>
    </dgm:pt>
    <dgm:pt modelId="{73ADEB20-2C7A-F34E-BEE1-442E1663218E}" type="pres">
      <dgm:prSet presAssocID="{4D90E275-D056-8F46-953E-B17D2EEC4E1D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4C14204D-71E3-544E-AA10-0D46C745F66F}" type="pres">
      <dgm:prSet presAssocID="{4A58F412-7932-7243-BC82-4A570C052C7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5FF886-3C6E-C74F-ABBF-F2FB60337517}" type="pres">
      <dgm:prSet presAssocID="{352E378B-B152-4C43-A987-E939036AABD3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CA083A1F-4FC9-5745-AB66-C33C80668350}" type="pres">
      <dgm:prSet presAssocID="{28CFFC31-0B02-5642-A567-2F92E452902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51DD34-1710-8A47-A4CD-7DBB86B7C143}" type="pres">
      <dgm:prSet presAssocID="{794AB39F-9107-5B42-B2FC-6D925E148DA1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43D7A90C-BD88-2D48-AF3A-08C2F2DB6FB6}" type="pres">
      <dgm:prSet presAssocID="{4F2354E5-9C80-964E-BFCF-BB6B0175439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66488D-6C42-924C-A947-7E2A03A92027}" type="presOf" srcId="{28CFFC31-0B02-5642-A567-2F92E452902E}" destId="{CA083A1F-4FC9-5745-AB66-C33C80668350}" srcOrd="0" destOrd="0" presId="urn:microsoft.com/office/officeart/2005/8/layout/radial4"/>
    <dgm:cxn modelId="{43644949-06AB-E743-94D5-6B16D1BEE971}" type="presOf" srcId="{4E58D7B3-5225-244B-AB42-04212F9E9CF5}" destId="{A1CE1278-64DC-8247-8479-F9AFAC0E30B7}" srcOrd="0" destOrd="0" presId="urn:microsoft.com/office/officeart/2005/8/layout/radial4"/>
    <dgm:cxn modelId="{B4792C40-D965-7342-839B-7DE5B2BED460}" type="presOf" srcId="{4F2354E5-9C80-964E-BFCF-BB6B0175439F}" destId="{43D7A90C-BD88-2D48-AF3A-08C2F2DB6FB6}" srcOrd="0" destOrd="0" presId="urn:microsoft.com/office/officeart/2005/8/layout/radial4"/>
    <dgm:cxn modelId="{BF9E0841-F38F-0E4B-BB15-E72FDB90F8A9}" type="presOf" srcId="{352E378B-B152-4C43-A987-E939036AABD3}" destId="{DE5FF886-3C6E-C74F-ABBF-F2FB60337517}" srcOrd="0" destOrd="0" presId="urn:microsoft.com/office/officeart/2005/8/layout/radial4"/>
    <dgm:cxn modelId="{91C367D9-D9C9-EB49-8FD6-AFBEF524BE07}" srcId="{43751BA2-3DE7-E34D-94FE-B6DAF681413A}" destId="{4E58D7B3-5225-244B-AB42-04212F9E9CF5}" srcOrd="0" destOrd="0" parTransId="{375520F2-3C5F-3B45-9512-9085C537B258}" sibTransId="{4735B334-BCD4-5D42-8938-E6B84F0AEDED}"/>
    <dgm:cxn modelId="{96EF883F-51EA-7C40-9912-6BCBBE60427F}" type="presOf" srcId="{4A58F412-7932-7243-BC82-4A570C052C72}" destId="{4C14204D-71E3-544E-AA10-0D46C745F66F}" srcOrd="0" destOrd="0" presId="urn:microsoft.com/office/officeart/2005/8/layout/radial4"/>
    <dgm:cxn modelId="{17B75E5A-D0B5-D44B-A7F3-E8193E8B75E7}" type="presOf" srcId="{794AB39F-9107-5B42-B2FC-6D925E148DA1}" destId="{1651DD34-1710-8A47-A4CD-7DBB86B7C143}" srcOrd="0" destOrd="0" presId="urn:microsoft.com/office/officeart/2005/8/layout/radial4"/>
    <dgm:cxn modelId="{ED3A5ECB-309C-3B42-8A09-E3D7EFC89AD4}" srcId="{4E58D7B3-5225-244B-AB42-04212F9E9CF5}" destId="{28CFFC31-0B02-5642-A567-2F92E452902E}" srcOrd="1" destOrd="0" parTransId="{352E378B-B152-4C43-A987-E939036AABD3}" sibTransId="{8C91568E-96F6-7747-978D-1D38D2E0F72E}"/>
    <dgm:cxn modelId="{34A193E4-90D9-764B-9C7D-1F98949D9027}" srcId="{4E58D7B3-5225-244B-AB42-04212F9E9CF5}" destId="{4A58F412-7932-7243-BC82-4A570C052C72}" srcOrd="0" destOrd="0" parTransId="{4D90E275-D056-8F46-953E-B17D2EEC4E1D}" sibTransId="{1EA56B57-B1F5-1741-B741-BCA6C82F1CCF}"/>
    <dgm:cxn modelId="{B43C2592-1CEA-134F-ABFE-9C1A63733AC9}" type="presOf" srcId="{4D90E275-D056-8F46-953E-B17D2EEC4E1D}" destId="{73ADEB20-2C7A-F34E-BEE1-442E1663218E}" srcOrd="0" destOrd="0" presId="urn:microsoft.com/office/officeart/2005/8/layout/radial4"/>
    <dgm:cxn modelId="{9C13EC59-D4B2-8A44-8C8C-9B27E3D73840}" srcId="{4E58D7B3-5225-244B-AB42-04212F9E9CF5}" destId="{4F2354E5-9C80-964E-BFCF-BB6B0175439F}" srcOrd="2" destOrd="0" parTransId="{794AB39F-9107-5B42-B2FC-6D925E148DA1}" sibTransId="{710041AA-3E5D-A042-AB09-1FFF3A950865}"/>
    <dgm:cxn modelId="{74ACB073-6770-F448-B186-8D73FDAAC004}" type="presOf" srcId="{43751BA2-3DE7-E34D-94FE-B6DAF681413A}" destId="{7AD0583A-8A57-E441-BE58-6617F4DE28C7}" srcOrd="0" destOrd="0" presId="urn:microsoft.com/office/officeart/2005/8/layout/radial4"/>
    <dgm:cxn modelId="{442D5E6B-F08C-314E-9E44-2E55C1CD1685}" type="presParOf" srcId="{7AD0583A-8A57-E441-BE58-6617F4DE28C7}" destId="{A1CE1278-64DC-8247-8479-F9AFAC0E30B7}" srcOrd="0" destOrd="0" presId="urn:microsoft.com/office/officeart/2005/8/layout/radial4"/>
    <dgm:cxn modelId="{9C2148B5-AFBE-5443-BEEB-3AF8BE454792}" type="presParOf" srcId="{7AD0583A-8A57-E441-BE58-6617F4DE28C7}" destId="{73ADEB20-2C7A-F34E-BEE1-442E1663218E}" srcOrd="1" destOrd="0" presId="urn:microsoft.com/office/officeart/2005/8/layout/radial4"/>
    <dgm:cxn modelId="{2CDF48D7-8491-B547-A148-1D9EF2123956}" type="presParOf" srcId="{7AD0583A-8A57-E441-BE58-6617F4DE28C7}" destId="{4C14204D-71E3-544E-AA10-0D46C745F66F}" srcOrd="2" destOrd="0" presId="urn:microsoft.com/office/officeart/2005/8/layout/radial4"/>
    <dgm:cxn modelId="{D22F8FE6-29FB-124E-A41F-B1E0C23FD494}" type="presParOf" srcId="{7AD0583A-8A57-E441-BE58-6617F4DE28C7}" destId="{DE5FF886-3C6E-C74F-ABBF-F2FB60337517}" srcOrd="3" destOrd="0" presId="urn:microsoft.com/office/officeart/2005/8/layout/radial4"/>
    <dgm:cxn modelId="{6F7B1108-A866-3F43-9C78-16DD2276BD5E}" type="presParOf" srcId="{7AD0583A-8A57-E441-BE58-6617F4DE28C7}" destId="{CA083A1F-4FC9-5745-AB66-C33C80668350}" srcOrd="4" destOrd="0" presId="urn:microsoft.com/office/officeart/2005/8/layout/radial4"/>
    <dgm:cxn modelId="{8D1F954C-4D53-604E-A31B-4BA01A7DC8CC}" type="presParOf" srcId="{7AD0583A-8A57-E441-BE58-6617F4DE28C7}" destId="{1651DD34-1710-8A47-A4CD-7DBB86B7C143}" srcOrd="5" destOrd="0" presId="urn:microsoft.com/office/officeart/2005/8/layout/radial4"/>
    <dgm:cxn modelId="{5E3883BB-F98E-D64F-8DCE-53A83CDB797A}" type="presParOf" srcId="{7AD0583A-8A57-E441-BE58-6617F4DE28C7}" destId="{43D7A90C-BD88-2D48-AF3A-08C2F2DB6FB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5D532C-A7E9-2F45-9231-6E4CD1EB582A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</dgm:pt>
    <dgm:pt modelId="{065978EE-2F30-9743-A005-26C0EBAEFD1C}">
      <dgm:prSet phldrT="[Text]"/>
      <dgm:spPr/>
      <dgm:t>
        <a:bodyPr/>
        <a:lstStyle/>
        <a:p>
          <a:r>
            <a:rPr lang="en-US" dirty="0" smtClean="0"/>
            <a:t>Annotated marker genes for Hidden Variable</a:t>
          </a:r>
          <a:endParaRPr lang="en-US" dirty="0"/>
        </a:p>
      </dgm:t>
    </dgm:pt>
    <dgm:pt modelId="{FB296DB0-1058-C14F-8772-CE2441EE20B8}" type="parTrans" cxnId="{1B24B49A-921C-E044-AF41-4E526D6502E2}">
      <dgm:prSet/>
      <dgm:spPr/>
      <dgm:t>
        <a:bodyPr/>
        <a:lstStyle/>
        <a:p>
          <a:endParaRPr lang="en-US"/>
        </a:p>
      </dgm:t>
    </dgm:pt>
    <dgm:pt modelId="{891CC77F-260F-ED44-9348-5EE92AA71050}" type="sibTrans" cxnId="{1B24B49A-921C-E044-AF41-4E526D6502E2}">
      <dgm:prSet/>
      <dgm:spPr/>
      <dgm:t>
        <a:bodyPr/>
        <a:lstStyle/>
        <a:p>
          <a:endParaRPr lang="en-US"/>
        </a:p>
      </dgm:t>
    </dgm:pt>
    <dgm:pt modelId="{226E80D9-B613-7D45-8E4A-6CE9AFBB5345}">
      <dgm:prSet phldrT="[Text]"/>
      <dgm:spPr/>
      <dgm:t>
        <a:bodyPr/>
        <a:lstStyle/>
        <a:p>
          <a:r>
            <a:rPr lang="en-US" dirty="0" smtClean="0"/>
            <a:t>Gene expression value in each cell for each marker gene</a:t>
          </a:r>
          <a:endParaRPr lang="en-US" dirty="0"/>
        </a:p>
      </dgm:t>
    </dgm:pt>
    <dgm:pt modelId="{FD3888E1-591F-C144-8D4F-6DE5869C6E82}" type="parTrans" cxnId="{723CFE2B-9075-5147-A42E-1B61CE17C77E}">
      <dgm:prSet/>
      <dgm:spPr/>
      <dgm:t>
        <a:bodyPr/>
        <a:lstStyle/>
        <a:p>
          <a:endParaRPr lang="en-US"/>
        </a:p>
      </dgm:t>
    </dgm:pt>
    <dgm:pt modelId="{19F10ECA-BD6F-C848-9884-A93F9DE4A7DB}" type="sibTrans" cxnId="{723CFE2B-9075-5147-A42E-1B61CE17C77E}">
      <dgm:prSet/>
      <dgm:spPr/>
      <dgm:t>
        <a:bodyPr/>
        <a:lstStyle/>
        <a:p>
          <a:endParaRPr lang="en-US"/>
        </a:p>
      </dgm:t>
    </dgm:pt>
    <dgm:pt modelId="{31D865E1-9208-4D4E-9608-8C34D0F6A2D0}" type="pres">
      <dgm:prSet presAssocID="{6C5D532C-A7E9-2F45-9231-6E4CD1EB582A}" presName="Name0" presStyleCnt="0">
        <dgm:presLayoutVars>
          <dgm:dir/>
          <dgm:resizeHandles val="exact"/>
        </dgm:presLayoutVars>
      </dgm:prSet>
      <dgm:spPr/>
    </dgm:pt>
    <dgm:pt modelId="{43910785-AC2E-954D-B3E6-25BCDD0903FD}" type="pres">
      <dgm:prSet presAssocID="{6C5D532C-A7E9-2F45-9231-6E4CD1EB582A}" presName="arrow" presStyleLbl="bgShp" presStyleIdx="0" presStyleCnt="1"/>
      <dgm:spPr/>
    </dgm:pt>
    <dgm:pt modelId="{87A42B21-5A24-DD40-B6FD-D9ECF50E9DE0}" type="pres">
      <dgm:prSet presAssocID="{6C5D532C-A7E9-2F45-9231-6E4CD1EB582A}" presName="points" presStyleCnt="0"/>
      <dgm:spPr/>
    </dgm:pt>
    <dgm:pt modelId="{F83AD8B8-A609-0D4A-B181-3C0DF3EB0AC6}" type="pres">
      <dgm:prSet presAssocID="{065978EE-2F30-9743-A005-26C0EBAEFD1C}" presName="compositeA" presStyleCnt="0"/>
      <dgm:spPr/>
    </dgm:pt>
    <dgm:pt modelId="{CFF3C1D5-1267-2243-B470-85E0A098D514}" type="pres">
      <dgm:prSet presAssocID="{065978EE-2F30-9743-A005-26C0EBAEFD1C}" presName="textA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347EBE-B278-8345-8F7A-A622D4800FEF}" type="pres">
      <dgm:prSet presAssocID="{065978EE-2F30-9743-A005-26C0EBAEFD1C}" presName="circleA" presStyleLbl="node1" presStyleIdx="0" presStyleCnt="2"/>
      <dgm:spPr/>
    </dgm:pt>
    <dgm:pt modelId="{1F76A510-7833-F341-97BA-812FDBFA09DD}" type="pres">
      <dgm:prSet presAssocID="{065978EE-2F30-9743-A005-26C0EBAEFD1C}" presName="spaceA" presStyleCnt="0"/>
      <dgm:spPr/>
    </dgm:pt>
    <dgm:pt modelId="{B9393ACD-6D6A-D944-B3B2-B2AAF75CA994}" type="pres">
      <dgm:prSet presAssocID="{891CC77F-260F-ED44-9348-5EE92AA71050}" presName="space" presStyleCnt="0"/>
      <dgm:spPr/>
    </dgm:pt>
    <dgm:pt modelId="{15E0096B-7B62-8245-8D98-950597FB4149}" type="pres">
      <dgm:prSet presAssocID="{226E80D9-B613-7D45-8E4A-6CE9AFBB5345}" presName="compositeB" presStyleCnt="0"/>
      <dgm:spPr/>
    </dgm:pt>
    <dgm:pt modelId="{6A1C022A-671F-244B-9621-D3E97F4087CB}" type="pres">
      <dgm:prSet presAssocID="{226E80D9-B613-7D45-8E4A-6CE9AFBB5345}" presName="textB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3A5780-31EC-EB49-AAA6-F1425557786E}" type="pres">
      <dgm:prSet presAssocID="{226E80D9-B613-7D45-8E4A-6CE9AFBB5345}" presName="circleB" presStyleLbl="node1" presStyleIdx="1" presStyleCnt="2"/>
      <dgm:spPr/>
    </dgm:pt>
    <dgm:pt modelId="{74A69211-0329-604F-A6A5-5F8D1D87A6B2}" type="pres">
      <dgm:prSet presAssocID="{226E80D9-B613-7D45-8E4A-6CE9AFBB5345}" presName="spaceB" presStyleCnt="0"/>
      <dgm:spPr/>
    </dgm:pt>
  </dgm:ptLst>
  <dgm:cxnLst>
    <dgm:cxn modelId="{723CFE2B-9075-5147-A42E-1B61CE17C77E}" srcId="{6C5D532C-A7E9-2F45-9231-6E4CD1EB582A}" destId="{226E80D9-B613-7D45-8E4A-6CE9AFBB5345}" srcOrd="1" destOrd="0" parTransId="{FD3888E1-591F-C144-8D4F-6DE5869C6E82}" sibTransId="{19F10ECA-BD6F-C848-9884-A93F9DE4A7DB}"/>
    <dgm:cxn modelId="{AB81D368-04AA-C545-887C-A9B07A0963A7}" type="presOf" srcId="{6C5D532C-A7E9-2F45-9231-6E4CD1EB582A}" destId="{31D865E1-9208-4D4E-9608-8C34D0F6A2D0}" srcOrd="0" destOrd="0" presId="urn:microsoft.com/office/officeart/2005/8/layout/hProcess11"/>
    <dgm:cxn modelId="{43F7B963-5B19-C648-9714-CEB3AFC38B1F}" type="presOf" srcId="{065978EE-2F30-9743-A005-26C0EBAEFD1C}" destId="{CFF3C1D5-1267-2243-B470-85E0A098D514}" srcOrd="0" destOrd="0" presId="urn:microsoft.com/office/officeart/2005/8/layout/hProcess11"/>
    <dgm:cxn modelId="{437FCC7E-75D3-1D4E-BD35-6725E41E1A88}" type="presOf" srcId="{226E80D9-B613-7D45-8E4A-6CE9AFBB5345}" destId="{6A1C022A-671F-244B-9621-D3E97F4087CB}" srcOrd="0" destOrd="0" presId="urn:microsoft.com/office/officeart/2005/8/layout/hProcess11"/>
    <dgm:cxn modelId="{1B24B49A-921C-E044-AF41-4E526D6502E2}" srcId="{6C5D532C-A7E9-2F45-9231-6E4CD1EB582A}" destId="{065978EE-2F30-9743-A005-26C0EBAEFD1C}" srcOrd="0" destOrd="0" parTransId="{FB296DB0-1058-C14F-8772-CE2441EE20B8}" sibTransId="{891CC77F-260F-ED44-9348-5EE92AA71050}"/>
    <dgm:cxn modelId="{B3CC0969-FE2F-9F4B-B6AE-0834820BC866}" type="presParOf" srcId="{31D865E1-9208-4D4E-9608-8C34D0F6A2D0}" destId="{43910785-AC2E-954D-B3E6-25BCDD0903FD}" srcOrd="0" destOrd="0" presId="urn:microsoft.com/office/officeart/2005/8/layout/hProcess11"/>
    <dgm:cxn modelId="{B32064A0-AE2D-924A-99BD-B2135E360573}" type="presParOf" srcId="{31D865E1-9208-4D4E-9608-8C34D0F6A2D0}" destId="{87A42B21-5A24-DD40-B6FD-D9ECF50E9DE0}" srcOrd="1" destOrd="0" presId="urn:microsoft.com/office/officeart/2005/8/layout/hProcess11"/>
    <dgm:cxn modelId="{8F603353-2C36-F049-BF87-FBACBA6AA658}" type="presParOf" srcId="{87A42B21-5A24-DD40-B6FD-D9ECF50E9DE0}" destId="{F83AD8B8-A609-0D4A-B181-3C0DF3EB0AC6}" srcOrd="0" destOrd="0" presId="urn:microsoft.com/office/officeart/2005/8/layout/hProcess11"/>
    <dgm:cxn modelId="{50B3F5C4-30C5-ED43-BE45-F5AFDE0E3C27}" type="presParOf" srcId="{F83AD8B8-A609-0D4A-B181-3C0DF3EB0AC6}" destId="{CFF3C1D5-1267-2243-B470-85E0A098D514}" srcOrd="0" destOrd="0" presId="urn:microsoft.com/office/officeart/2005/8/layout/hProcess11"/>
    <dgm:cxn modelId="{62B90374-5577-B54C-BEF9-227373DD63CE}" type="presParOf" srcId="{F83AD8B8-A609-0D4A-B181-3C0DF3EB0AC6}" destId="{6A347EBE-B278-8345-8F7A-A622D4800FEF}" srcOrd="1" destOrd="0" presId="urn:microsoft.com/office/officeart/2005/8/layout/hProcess11"/>
    <dgm:cxn modelId="{FEEFCEED-E381-3244-9478-5BED8F914D60}" type="presParOf" srcId="{F83AD8B8-A609-0D4A-B181-3C0DF3EB0AC6}" destId="{1F76A510-7833-F341-97BA-812FDBFA09DD}" srcOrd="2" destOrd="0" presId="urn:microsoft.com/office/officeart/2005/8/layout/hProcess11"/>
    <dgm:cxn modelId="{A08FA1A1-BF77-7A47-98BB-7A224526CB78}" type="presParOf" srcId="{87A42B21-5A24-DD40-B6FD-D9ECF50E9DE0}" destId="{B9393ACD-6D6A-D944-B3B2-B2AAF75CA994}" srcOrd="1" destOrd="0" presId="urn:microsoft.com/office/officeart/2005/8/layout/hProcess11"/>
    <dgm:cxn modelId="{6945BA91-F17A-CD49-8CFF-F67551BA8963}" type="presParOf" srcId="{87A42B21-5A24-DD40-B6FD-D9ECF50E9DE0}" destId="{15E0096B-7B62-8245-8D98-950597FB4149}" srcOrd="2" destOrd="0" presId="urn:microsoft.com/office/officeart/2005/8/layout/hProcess11"/>
    <dgm:cxn modelId="{9CF9FCEB-8D6A-4445-8B8E-FA8BBD22D74E}" type="presParOf" srcId="{15E0096B-7B62-8245-8D98-950597FB4149}" destId="{6A1C022A-671F-244B-9621-D3E97F4087CB}" srcOrd="0" destOrd="0" presId="urn:microsoft.com/office/officeart/2005/8/layout/hProcess11"/>
    <dgm:cxn modelId="{D032B6BD-C80A-0F41-9845-D9012AA9B083}" type="presParOf" srcId="{15E0096B-7B62-8245-8D98-950597FB4149}" destId="{783A5780-31EC-EB49-AAA6-F1425557786E}" srcOrd="1" destOrd="0" presId="urn:microsoft.com/office/officeart/2005/8/layout/hProcess11"/>
    <dgm:cxn modelId="{E782B186-7BD7-914D-B554-DF5D0AEE32A2}" type="presParOf" srcId="{15E0096B-7B62-8245-8D98-950597FB4149}" destId="{74A69211-0329-604F-A6A5-5F8D1D87A6B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751BA2-3DE7-E34D-94FE-B6DAF681413A}" type="doc">
      <dgm:prSet loTypeId="urn:microsoft.com/office/officeart/2005/8/layout/radial4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E58D7B3-5225-244B-AB42-04212F9E9CF5}">
      <dgm:prSet phldrT="[Text]"/>
      <dgm:spPr/>
      <dgm:t>
        <a:bodyPr/>
        <a:lstStyle/>
        <a:p>
          <a:r>
            <a:rPr lang="en-US" dirty="0" smtClean="0"/>
            <a:t>Single cell Gene Expression</a:t>
          </a:r>
          <a:endParaRPr lang="en-US" dirty="0"/>
        </a:p>
      </dgm:t>
    </dgm:pt>
    <dgm:pt modelId="{375520F2-3C5F-3B45-9512-9085C537B258}" type="parTrans" cxnId="{91C367D9-D9C9-EB49-8FD6-AFBEF524BE07}">
      <dgm:prSet/>
      <dgm:spPr/>
      <dgm:t>
        <a:bodyPr/>
        <a:lstStyle/>
        <a:p>
          <a:endParaRPr lang="en-US"/>
        </a:p>
      </dgm:t>
    </dgm:pt>
    <dgm:pt modelId="{4735B334-BCD4-5D42-8938-E6B84F0AEDED}" type="sibTrans" cxnId="{91C367D9-D9C9-EB49-8FD6-AFBEF524BE07}">
      <dgm:prSet/>
      <dgm:spPr/>
      <dgm:t>
        <a:bodyPr/>
        <a:lstStyle/>
        <a:p>
          <a:endParaRPr lang="en-US"/>
        </a:p>
      </dgm:t>
    </dgm:pt>
    <dgm:pt modelId="{4A58F412-7932-7243-BC82-4A570C052C72}">
      <dgm:prSet phldrT="[Text]"/>
      <dgm:spPr>
        <a:blipFill dpi="0" rotWithShape="0">
          <a:blip xmlns:r="http://schemas.openxmlformats.org/officeDocument/2006/relationships" r:embed="rId1">
            <a:alphaModFix amt="43000"/>
          </a:blip>
          <a:srcRect/>
          <a:stretch>
            <a:fillRect/>
          </a:stretch>
        </a:blipFill>
      </dgm:spPr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Latent variable (ex. Cell cycle)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rgbClr val="000000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4D90E275-D056-8F46-953E-B17D2EEC4E1D}" type="parTrans" cxnId="{34A193E4-90D9-764B-9C7D-1F98949D9027}">
      <dgm:prSet/>
      <dgm:spPr/>
      <dgm:t>
        <a:bodyPr/>
        <a:lstStyle/>
        <a:p>
          <a:endParaRPr lang="en-US"/>
        </a:p>
      </dgm:t>
    </dgm:pt>
    <dgm:pt modelId="{1EA56B57-B1F5-1741-B741-BCA6C82F1CCF}" type="sibTrans" cxnId="{34A193E4-90D9-764B-9C7D-1F98949D9027}">
      <dgm:prSet/>
      <dgm:spPr/>
      <dgm:t>
        <a:bodyPr/>
        <a:lstStyle/>
        <a:p>
          <a:endParaRPr lang="en-US"/>
        </a:p>
      </dgm:t>
    </dgm:pt>
    <dgm:pt modelId="{28CFFC31-0B02-5642-A567-2F92E452902E}">
      <dgm:prSet phldrT="[Text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Technical Variability (Baseline Variance)</a:t>
          </a:r>
          <a:endParaRPr lang="en-US" dirty="0"/>
        </a:p>
      </dgm:t>
    </dgm:pt>
    <dgm:pt modelId="{352E378B-B152-4C43-A987-E939036AABD3}" type="parTrans" cxnId="{ED3A5ECB-309C-3B42-8A09-E3D7EFC89AD4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8C91568E-96F6-7747-978D-1D38D2E0F72E}" type="sibTrans" cxnId="{ED3A5ECB-309C-3B42-8A09-E3D7EFC89AD4}">
      <dgm:prSet/>
      <dgm:spPr/>
      <dgm:t>
        <a:bodyPr/>
        <a:lstStyle/>
        <a:p>
          <a:endParaRPr lang="en-US"/>
        </a:p>
      </dgm:t>
    </dgm:pt>
    <dgm:pt modelId="{4F2354E5-9C80-964E-BFCF-BB6B0175439F}">
      <dgm:prSet phldrT="[Text]"/>
      <dgm:spPr/>
      <dgm:t>
        <a:bodyPr/>
        <a:lstStyle/>
        <a:p>
          <a:r>
            <a:rPr lang="en-US" dirty="0" smtClean="0"/>
            <a:t>Residual Noise (explained by other biological process(</a:t>
          </a:r>
          <a:r>
            <a:rPr lang="en-US" dirty="0" err="1" smtClean="0"/>
            <a:t>es</a:t>
          </a:r>
          <a:r>
            <a:rPr lang="en-US" dirty="0" smtClean="0"/>
            <a:t>))</a:t>
          </a:r>
          <a:endParaRPr lang="en-US" dirty="0"/>
        </a:p>
      </dgm:t>
    </dgm:pt>
    <dgm:pt modelId="{794AB39F-9107-5B42-B2FC-6D925E148DA1}" type="parTrans" cxnId="{9C13EC59-D4B2-8A44-8C8C-9B27E3D73840}">
      <dgm:prSet/>
      <dgm:spPr/>
      <dgm:t>
        <a:bodyPr/>
        <a:lstStyle/>
        <a:p>
          <a:endParaRPr lang="en-US"/>
        </a:p>
      </dgm:t>
    </dgm:pt>
    <dgm:pt modelId="{710041AA-3E5D-A042-AB09-1FFF3A950865}" type="sibTrans" cxnId="{9C13EC59-D4B2-8A44-8C8C-9B27E3D73840}">
      <dgm:prSet/>
      <dgm:spPr/>
      <dgm:t>
        <a:bodyPr/>
        <a:lstStyle/>
        <a:p>
          <a:endParaRPr lang="en-US"/>
        </a:p>
      </dgm:t>
    </dgm:pt>
    <dgm:pt modelId="{7AD0583A-8A57-E441-BE58-6617F4DE28C7}" type="pres">
      <dgm:prSet presAssocID="{43751BA2-3DE7-E34D-94FE-B6DAF681413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CE1278-64DC-8247-8479-F9AFAC0E30B7}" type="pres">
      <dgm:prSet presAssocID="{4E58D7B3-5225-244B-AB42-04212F9E9CF5}" presName="centerShape" presStyleLbl="node0" presStyleIdx="0" presStyleCnt="1"/>
      <dgm:spPr/>
      <dgm:t>
        <a:bodyPr/>
        <a:lstStyle/>
        <a:p>
          <a:endParaRPr lang="en-US"/>
        </a:p>
      </dgm:t>
    </dgm:pt>
    <dgm:pt modelId="{73ADEB20-2C7A-F34E-BEE1-442E1663218E}" type="pres">
      <dgm:prSet presAssocID="{4D90E275-D056-8F46-953E-B17D2EEC4E1D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4C14204D-71E3-544E-AA10-0D46C745F66F}" type="pres">
      <dgm:prSet presAssocID="{4A58F412-7932-7243-BC82-4A570C052C7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5FF886-3C6E-C74F-ABBF-F2FB60337517}" type="pres">
      <dgm:prSet presAssocID="{352E378B-B152-4C43-A987-E939036AABD3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CA083A1F-4FC9-5745-AB66-C33C80668350}" type="pres">
      <dgm:prSet presAssocID="{28CFFC31-0B02-5642-A567-2F92E452902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51DD34-1710-8A47-A4CD-7DBB86B7C143}" type="pres">
      <dgm:prSet presAssocID="{794AB39F-9107-5B42-B2FC-6D925E148DA1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43D7A90C-BD88-2D48-AF3A-08C2F2DB6FB6}" type="pres">
      <dgm:prSet presAssocID="{4F2354E5-9C80-964E-BFCF-BB6B0175439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B8FEEF-5430-AE43-A824-D37FCB2DB367}" type="presOf" srcId="{4F2354E5-9C80-964E-BFCF-BB6B0175439F}" destId="{43D7A90C-BD88-2D48-AF3A-08C2F2DB6FB6}" srcOrd="0" destOrd="0" presId="urn:microsoft.com/office/officeart/2005/8/layout/radial4"/>
    <dgm:cxn modelId="{2B912490-8501-734A-A436-70AEA98332E8}" type="presOf" srcId="{4A58F412-7932-7243-BC82-4A570C052C72}" destId="{4C14204D-71E3-544E-AA10-0D46C745F66F}" srcOrd="0" destOrd="0" presId="urn:microsoft.com/office/officeart/2005/8/layout/radial4"/>
    <dgm:cxn modelId="{A956679B-2225-F44F-B8BF-943E1981A063}" type="presOf" srcId="{794AB39F-9107-5B42-B2FC-6D925E148DA1}" destId="{1651DD34-1710-8A47-A4CD-7DBB86B7C143}" srcOrd="0" destOrd="0" presId="urn:microsoft.com/office/officeart/2005/8/layout/radial4"/>
    <dgm:cxn modelId="{91C367D9-D9C9-EB49-8FD6-AFBEF524BE07}" srcId="{43751BA2-3DE7-E34D-94FE-B6DAF681413A}" destId="{4E58D7B3-5225-244B-AB42-04212F9E9CF5}" srcOrd="0" destOrd="0" parTransId="{375520F2-3C5F-3B45-9512-9085C537B258}" sibTransId="{4735B334-BCD4-5D42-8938-E6B84F0AEDED}"/>
    <dgm:cxn modelId="{96C454AD-4C22-994D-9E38-529500823422}" type="presOf" srcId="{4E58D7B3-5225-244B-AB42-04212F9E9CF5}" destId="{A1CE1278-64DC-8247-8479-F9AFAC0E30B7}" srcOrd="0" destOrd="0" presId="urn:microsoft.com/office/officeart/2005/8/layout/radial4"/>
    <dgm:cxn modelId="{7C406C1B-738B-C849-8F3F-00FFBA518FE0}" type="presOf" srcId="{28CFFC31-0B02-5642-A567-2F92E452902E}" destId="{CA083A1F-4FC9-5745-AB66-C33C80668350}" srcOrd="0" destOrd="0" presId="urn:microsoft.com/office/officeart/2005/8/layout/radial4"/>
    <dgm:cxn modelId="{ED3A5ECB-309C-3B42-8A09-E3D7EFC89AD4}" srcId="{4E58D7B3-5225-244B-AB42-04212F9E9CF5}" destId="{28CFFC31-0B02-5642-A567-2F92E452902E}" srcOrd="1" destOrd="0" parTransId="{352E378B-B152-4C43-A987-E939036AABD3}" sibTransId="{8C91568E-96F6-7747-978D-1D38D2E0F72E}"/>
    <dgm:cxn modelId="{DE97BF78-2354-DC43-A8D6-4CDDD3203212}" type="presOf" srcId="{43751BA2-3DE7-E34D-94FE-B6DAF681413A}" destId="{7AD0583A-8A57-E441-BE58-6617F4DE28C7}" srcOrd="0" destOrd="0" presId="urn:microsoft.com/office/officeart/2005/8/layout/radial4"/>
    <dgm:cxn modelId="{9EFB8C62-512E-0141-B3D8-C22F086F5223}" type="presOf" srcId="{352E378B-B152-4C43-A987-E939036AABD3}" destId="{DE5FF886-3C6E-C74F-ABBF-F2FB60337517}" srcOrd="0" destOrd="0" presId="urn:microsoft.com/office/officeart/2005/8/layout/radial4"/>
    <dgm:cxn modelId="{34A193E4-90D9-764B-9C7D-1F98949D9027}" srcId="{4E58D7B3-5225-244B-AB42-04212F9E9CF5}" destId="{4A58F412-7932-7243-BC82-4A570C052C72}" srcOrd="0" destOrd="0" parTransId="{4D90E275-D056-8F46-953E-B17D2EEC4E1D}" sibTransId="{1EA56B57-B1F5-1741-B741-BCA6C82F1CCF}"/>
    <dgm:cxn modelId="{9C13EC59-D4B2-8A44-8C8C-9B27E3D73840}" srcId="{4E58D7B3-5225-244B-AB42-04212F9E9CF5}" destId="{4F2354E5-9C80-964E-BFCF-BB6B0175439F}" srcOrd="2" destOrd="0" parTransId="{794AB39F-9107-5B42-B2FC-6D925E148DA1}" sibTransId="{710041AA-3E5D-A042-AB09-1FFF3A950865}"/>
    <dgm:cxn modelId="{3791732B-1AFB-6548-9F2C-88AEFE83EB0B}" type="presOf" srcId="{4D90E275-D056-8F46-953E-B17D2EEC4E1D}" destId="{73ADEB20-2C7A-F34E-BEE1-442E1663218E}" srcOrd="0" destOrd="0" presId="urn:microsoft.com/office/officeart/2005/8/layout/radial4"/>
    <dgm:cxn modelId="{05180FC3-255C-7847-8681-CFCDA008021C}" type="presParOf" srcId="{7AD0583A-8A57-E441-BE58-6617F4DE28C7}" destId="{A1CE1278-64DC-8247-8479-F9AFAC0E30B7}" srcOrd="0" destOrd="0" presId="urn:microsoft.com/office/officeart/2005/8/layout/radial4"/>
    <dgm:cxn modelId="{F21119EF-5629-404A-A867-273C969DADD1}" type="presParOf" srcId="{7AD0583A-8A57-E441-BE58-6617F4DE28C7}" destId="{73ADEB20-2C7A-F34E-BEE1-442E1663218E}" srcOrd="1" destOrd="0" presId="urn:microsoft.com/office/officeart/2005/8/layout/radial4"/>
    <dgm:cxn modelId="{9466B872-BA65-6B47-A66F-E460E4102A7B}" type="presParOf" srcId="{7AD0583A-8A57-E441-BE58-6617F4DE28C7}" destId="{4C14204D-71E3-544E-AA10-0D46C745F66F}" srcOrd="2" destOrd="0" presId="urn:microsoft.com/office/officeart/2005/8/layout/radial4"/>
    <dgm:cxn modelId="{C1F2CB93-BAD7-9D42-972E-CADA5683F332}" type="presParOf" srcId="{7AD0583A-8A57-E441-BE58-6617F4DE28C7}" destId="{DE5FF886-3C6E-C74F-ABBF-F2FB60337517}" srcOrd="3" destOrd="0" presId="urn:microsoft.com/office/officeart/2005/8/layout/radial4"/>
    <dgm:cxn modelId="{99492DB1-3EE8-6047-8F56-B311BCEC97ED}" type="presParOf" srcId="{7AD0583A-8A57-E441-BE58-6617F4DE28C7}" destId="{CA083A1F-4FC9-5745-AB66-C33C80668350}" srcOrd="4" destOrd="0" presId="urn:microsoft.com/office/officeart/2005/8/layout/radial4"/>
    <dgm:cxn modelId="{19FD6292-2D7A-1240-B820-A84A957B7303}" type="presParOf" srcId="{7AD0583A-8A57-E441-BE58-6617F4DE28C7}" destId="{1651DD34-1710-8A47-A4CD-7DBB86B7C143}" srcOrd="5" destOrd="0" presId="urn:microsoft.com/office/officeart/2005/8/layout/radial4"/>
    <dgm:cxn modelId="{9701623D-F7C4-1846-B530-664BCA30C026}" type="presParOf" srcId="{7AD0583A-8A57-E441-BE58-6617F4DE28C7}" destId="{43D7A90C-BD88-2D48-AF3A-08C2F2DB6FB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751BA2-3DE7-E34D-94FE-B6DAF681413A}" type="doc">
      <dgm:prSet loTypeId="urn:microsoft.com/office/officeart/2005/8/layout/radial4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E58D7B3-5225-244B-AB42-04212F9E9CF5}">
      <dgm:prSet phldrT="[Text]"/>
      <dgm:spPr/>
      <dgm:t>
        <a:bodyPr/>
        <a:lstStyle/>
        <a:p>
          <a:r>
            <a:rPr lang="en-US" dirty="0" smtClean="0"/>
            <a:t>Single cell normalized Gene Expression</a:t>
          </a:r>
          <a:endParaRPr lang="en-US" dirty="0"/>
        </a:p>
      </dgm:t>
    </dgm:pt>
    <dgm:pt modelId="{375520F2-3C5F-3B45-9512-9085C537B258}" type="parTrans" cxnId="{91C367D9-D9C9-EB49-8FD6-AFBEF524BE07}">
      <dgm:prSet/>
      <dgm:spPr/>
      <dgm:t>
        <a:bodyPr/>
        <a:lstStyle/>
        <a:p>
          <a:endParaRPr lang="en-US"/>
        </a:p>
      </dgm:t>
    </dgm:pt>
    <dgm:pt modelId="{4735B334-BCD4-5D42-8938-E6B84F0AEDED}" type="sibTrans" cxnId="{91C367D9-D9C9-EB49-8FD6-AFBEF524BE07}">
      <dgm:prSet/>
      <dgm:spPr/>
      <dgm:t>
        <a:bodyPr/>
        <a:lstStyle/>
        <a:p>
          <a:endParaRPr lang="en-US"/>
        </a:p>
      </dgm:t>
    </dgm:pt>
    <dgm:pt modelId="{4A58F412-7932-7243-BC82-4A570C052C72}">
      <dgm:prSet phldrT="[Text]"/>
      <dgm:spPr>
        <a:blipFill dpi="0" rotWithShape="0">
          <a:blip xmlns:r="http://schemas.openxmlformats.org/officeDocument/2006/relationships" r:embed="rId1">
            <a:alphaModFix amt="32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Marker/>
                    </a14:imgEffect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r>
            <a: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Latent variable (ex. Cell cycle)</a:t>
          </a:r>
          <a:endParaRPr lang="en-US" b="1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rgbClr val="000000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4D90E275-D056-8F46-953E-B17D2EEC4E1D}" type="parTrans" cxnId="{34A193E4-90D9-764B-9C7D-1F98949D9027}">
      <dgm:prSet/>
      <dgm:spPr>
        <a:solidFill>
          <a:schemeClr val="bg1">
            <a:lumMod val="85000"/>
            <a:alpha val="6000"/>
          </a:schemeClr>
        </a:solidFill>
      </dgm:spPr>
      <dgm:t>
        <a:bodyPr/>
        <a:lstStyle/>
        <a:p>
          <a:endParaRPr lang="en-US"/>
        </a:p>
      </dgm:t>
    </dgm:pt>
    <dgm:pt modelId="{1EA56B57-B1F5-1741-B741-BCA6C82F1CCF}" type="sibTrans" cxnId="{34A193E4-90D9-764B-9C7D-1F98949D9027}">
      <dgm:prSet/>
      <dgm:spPr/>
      <dgm:t>
        <a:bodyPr/>
        <a:lstStyle/>
        <a:p>
          <a:endParaRPr lang="en-US"/>
        </a:p>
      </dgm:t>
    </dgm:pt>
    <dgm:pt modelId="{28CFFC31-0B02-5642-A567-2F92E452902E}">
      <dgm:prSet phldrT="[Text]"/>
      <dgm:spPr>
        <a:solidFill>
          <a:schemeClr val="bg1">
            <a:lumMod val="85000"/>
            <a:alpha val="27000"/>
          </a:schemeClr>
        </a:solidFill>
      </dgm:spPr>
      <dgm:t>
        <a:bodyPr/>
        <a:lstStyle/>
        <a:p>
          <a:r>
            <a:rPr lang="en-US" dirty="0" smtClean="0"/>
            <a:t>Technical Variability (Baseline Variance)</a:t>
          </a:r>
          <a:endParaRPr lang="en-US" dirty="0"/>
        </a:p>
      </dgm:t>
    </dgm:pt>
    <dgm:pt modelId="{352E378B-B152-4C43-A987-E939036AABD3}" type="parTrans" cxnId="{ED3A5ECB-309C-3B42-8A09-E3D7EFC89AD4}">
      <dgm:prSet/>
      <dgm:spPr>
        <a:solidFill>
          <a:schemeClr val="bg1">
            <a:lumMod val="85000"/>
            <a:alpha val="4000"/>
          </a:schemeClr>
        </a:solidFill>
      </dgm:spPr>
      <dgm:t>
        <a:bodyPr/>
        <a:lstStyle/>
        <a:p>
          <a:endParaRPr lang="en-US"/>
        </a:p>
      </dgm:t>
    </dgm:pt>
    <dgm:pt modelId="{8C91568E-96F6-7747-978D-1D38D2E0F72E}" type="sibTrans" cxnId="{ED3A5ECB-309C-3B42-8A09-E3D7EFC89AD4}">
      <dgm:prSet/>
      <dgm:spPr/>
      <dgm:t>
        <a:bodyPr/>
        <a:lstStyle/>
        <a:p>
          <a:endParaRPr lang="en-US"/>
        </a:p>
      </dgm:t>
    </dgm:pt>
    <dgm:pt modelId="{4F2354E5-9C80-964E-BFCF-BB6B0175439F}">
      <dgm:prSet phldrT="[Text]"/>
      <dgm:spPr/>
      <dgm:t>
        <a:bodyPr/>
        <a:lstStyle/>
        <a:p>
          <a:r>
            <a:rPr lang="en-US" dirty="0" smtClean="0"/>
            <a:t>Residual Noise (explained by other biological process(</a:t>
          </a:r>
          <a:r>
            <a:rPr lang="en-US" dirty="0" err="1" smtClean="0"/>
            <a:t>es</a:t>
          </a:r>
          <a:r>
            <a:rPr lang="en-US" dirty="0" smtClean="0"/>
            <a:t>))</a:t>
          </a:r>
          <a:endParaRPr lang="en-US" dirty="0"/>
        </a:p>
      </dgm:t>
    </dgm:pt>
    <dgm:pt modelId="{794AB39F-9107-5B42-B2FC-6D925E148DA1}" type="parTrans" cxnId="{9C13EC59-D4B2-8A44-8C8C-9B27E3D73840}">
      <dgm:prSet/>
      <dgm:spPr/>
      <dgm:t>
        <a:bodyPr/>
        <a:lstStyle/>
        <a:p>
          <a:endParaRPr lang="en-US"/>
        </a:p>
      </dgm:t>
    </dgm:pt>
    <dgm:pt modelId="{710041AA-3E5D-A042-AB09-1FFF3A950865}" type="sibTrans" cxnId="{9C13EC59-D4B2-8A44-8C8C-9B27E3D73840}">
      <dgm:prSet/>
      <dgm:spPr/>
      <dgm:t>
        <a:bodyPr/>
        <a:lstStyle/>
        <a:p>
          <a:endParaRPr lang="en-US"/>
        </a:p>
      </dgm:t>
    </dgm:pt>
    <dgm:pt modelId="{7AD0583A-8A57-E441-BE58-6617F4DE28C7}" type="pres">
      <dgm:prSet presAssocID="{43751BA2-3DE7-E34D-94FE-B6DAF681413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CE1278-64DC-8247-8479-F9AFAC0E30B7}" type="pres">
      <dgm:prSet presAssocID="{4E58D7B3-5225-244B-AB42-04212F9E9CF5}" presName="centerShape" presStyleLbl="node0" presStyleIdx="0" presStyleCnt="1"/>
      <dgm:spPr/>
      <dgm:t>
        <a:bodyPr/>
        <a:lstStyle/>
        <a:p>
          <a:endParaRPr lang="en-US"/>
        </a:p>
      </dgm:t>
    </dgm:pt>
    <dgm:pt modelId="{73ADEB20-2C7A-F34E-BEE1-442E1663218E}" type="pres">
      <dgm:prSet presAssocID="{4D90E275-D056-8F46-953E-B17D2EEC4E1D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4C14204D-71E3-544E-AA10-0D46C745F66F}" type="pres">
      <dgm:prSet presAssocID="{4A58F412-7932-7243-BC82-4A570C052C7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5FF886-3C6E-C74F-ABBF-F2FB60337517}" type="pres">
      <dgm:prSet presAssocID="{352E378B-B152-4C43-A987-E939036AABD3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CA083A1F-4FC9-5745-AB66-C33C80668350}" type="pres">
      <dgm:prSet presAssocID="{28CFFC31-0B02-5642-A567-2F92E452902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51DD34-1710-8A47-A4CD-7DBB86B7C143}" type="pres">
      <dgm:prSet presAssocID="{794AB39F-9107-5B42-B2FC-6D925E148DA1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43D7A90C-BD88-2D48-AF3A-08C2F2DB6FB6}" type="pres">
      <dgm:prSet presAssocID="{4F2354E5-9C80-964E-BFCF-BB6B0175439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56336C-3969-5B4A-BA2E-34227AC99BBD}" type="presOf" srcId="{4A58F412-7932-7243-BC82-4A570C052C72}" destId="{4C14204D-71E3-544E-AA10-0D46C745F66F}" srcOrd="0" destOrd="0" presId="urn:microsoft.com/office/officeart/2005/8/layout/radial4"/>
    <dgm:cxn modelId="{34A193E4-90D9-764B-9C7D-1F98949D9027}" srcId="{4E58D7B3-5225-244B-AB42-04212F9E9CF5}" destId="{4A58F412-7932-7243-BC82-4A570C052C72}" srcOrd="0" destOrd="0" parTransId="{4D90E275-D056-8F46-953E-B17D2EEC4E1D}" sibTransId="{1EA56B57-B1F5-1741-B741-BCA6C82F1CCF}"/>
    <dgm:cxn modelId="{E5EE7599-2E30-F84E-92B1-4BD47CE203E0}" type="presOf" srcId="{4F2354E5-9C80-964E-BFCF-BB6B0175439F}" destId="{43D7A90C-BD88-2D48-AF3A-08C2F2DB6FB6}" srcOrd="0" destOrd="0" presId="urn:microsoft.com/office/officeart/2005/8/layout/radial4"/>
    <dgm:cxn modelId="{B87513FD-4A50-0A40-B6B4-C1AE6FCCB876}" type="presOf" srcId="{4D90E275-D056-8F46-953E-B17D2EEC4E1D}" destId="{73ADEB20-2C7A-F34E-BEE1-442E1663218E}" srcOrd="0" destOrd="0" presId="urn:microsoft.com/office/officeart/2005/8/layout/radial4"/>
    <dgm:cxn modelId="{F90AB22D-C667-464B-9D4D-95A51778F780}" type="presOf" srcId="{4E58D7B3-5225-244B-AB42-04212F9E9CF5}" destId="{A1CE1278-64DC-8247-8479-F9AFAC0E30B7}" srcOrd="0" destOrd="0" presId="urn:microsoft.com/office/officeart/2005/8/layout/radial4"/>
    <dgm:cxn modelId="{ED3A5ECB-309C-3B42-8A09-E3D7EFC89AD4}" srcId="{4E58D7B3-5225-244B-AB42-04212F9E9CF5}" destId="{28CFFC31-0B02-5642-A567-2F92E452902E}" srcOrd="1" destOrd="0" parTransId="{352E378B-B152-4C43-A987-E939036AABD3}" sibTransId="{8C91568E-96F6-7747-978D-1D38D2E0F72E}"/>
    <dgm:cxn modelId="{9C13EC59-D4B2-8A44-8C8C-9B27E3D73840}" srcId="{4E58D7B3-5225-244B-AB42-04212F9E9CF5}" destId="{4F2354E5-9C80-964E-BFCF-BB6B0175439F}" srcOrd="2" destOrd="0" parTransId="{794AB39F-9107-5B42-B2FC-6D925E148DA1}" sibTransId="{710041AA-3E5D-A042-AB09-1FFF3A950865}"/>
    <dgm:cxn modelId="{14673FDF-6811-2A42-8FC8-DA23600281AF}" type="presOf" srcId="{794AB39F-9107-5B42-B2FC-6D925E148DA1}" destId="{1651DD34-1710-8A47-A4CD-7DBB86B7C143}" srcOrd="0" destOrd="0" presId="urn:microsoft.com/office/officeart/2005/8/layout/radial4"/>
    <dgm:cxn modelId="{7C7154CE-324C-764B-8DE3-36C9FE733990}" type="presOf" srcId="{28CFFC31-0B02-5642-A567-2F92E452902E}" destId="{CA083A1F-4FC9-5745-AB66-C33C80668350}" srcOrd="0" destOrd="0" presId="urn:microsoft.com/office/officeart/2005/8/layout/radial4"/>
    <dgm:cxn modelId="{EB74D6F3-FC87-BA45-A8C6-135FF310378F}" type="presOf" srcId="{43751BA2-3DE7-E34D-94FE-B6DAF681413A}" destId="{7AD0583A-8A57-E441-BE58-6617F4DE28C7}" srcOrd="0" destOrd="0" presId="urn:microsoft.com/office/officeart/2005/8/layout/radial4"/>
    <dgm:cxn modelId="{DE9542C0-284A-984B-AA57-6D3801C6EBA9}" type="presOf" srcId="{352E378B-B152-4C43-A987-E939036AABD3}" destId="{DE5FF886-3C6E-C74F-ABBF-F2FB60337517}" srcOrd="0" destOrd="0" presId="urn:microsoft.com/office/officeart/2005/8/layout/radial4"/>
    <dgm:cxn modelId="{91C367D9-D9C9-EB49-8FD6-AFBEF524BE07}" srcId="{43751BA2-3DE7-E34D-94FE-B6DAF681413A}" destId="{4E58D7B3-5225-244B-AB42-04212F9E9CF5}" srcOrd="0" destOrd="0" parTransId="{375520F2-3C5F-3B45-9512-9085C537B258}" sibTransId="{4735B334-BCD4-5D42-8938-E6B84F0AEDED}"/>
    <dgm:cxn modelId="{C0CE5FBC-5539-AF45-98D4-83F732F7A93B}" type="presParOf" srcId="{7AD0583A-8A57-E441-BE58-6617F4DE28C7}" destId="{A1CE1278-64DC-8247-8479-F9AFAC0E30B7}" srcOrd="0" destOrd="0" presId="urn:microsoft.com/office/officeart/2005/8/layout/radial4"/>
    <dgm:cxn modelId="{5408830F-263D-9749-AE36-424469FD2558}" type="presParOf" srcId="{7AD0583A-8A57-E441-BE58-6617F4DE28C7}" destId="{73ADEB20-2C7A-F34E-BEE1-442E1663218E}" srcOrd="1" destOrd="0" presId="urn:microsoft.com/office/officeart/2005/8/layout/radial4"/>
    <dgm:cxn modelId="{83BD4002-70D3-1849-92C1-49C1E7749E26}" type="presParOf" srcId="{7AD0583A-8A57-E441-BE58-6617F4DE28C7}" destId="{4C14204D-71E3-544E-AA10-0D46C745F66F}" srcOrd="2" destOrd="0" presId="urn:microsoft.com/office/officeart/2005/8/layout/radial4"/>
    <dgm:cxn modelId="{8A3F162A-111B-A54D-9992-F8C52D3F4219}" type="presParOf" srcId="{7AD0583A-8A57-E441-BE58-6617F4DE28C7}" destId="{DE5FF886-3C6E-C74F-ABBF-F2FB60337517}" srcOrd="3" destOrd="0" presId="urn:microsoft.com/office/officeart/2005/8/layout/radial4"/>
    <dgm:cxn modelId="{F0134708-9408-934F-B624-B169810DAD4E}" type="presParOf" srcId="{7AD0583A-8A57-E441-BE58-6617F4DE28C7}" destId="{CA083A1F-4FC9-5745-AB66-C33C80668350}" srcOrd="4" destOrd="0" presId="urn:microsoft.com/office/officeart/2005/8/layout/radial4"/>
    <dgm:cxn modelId="{70224CE1-4F47-664B-81D4-11C95B95046E}" type="presParOf" srcId="{7AD0583A-8A57-E441-BE58-6617F4DE28C7}" destId="{1651DD34-1710-8A47-A4CD-7DBB86B7C143}" srcOrd="5" destOrd="0" presId="urn:microsoft.com/office/officeart/2005/8/layout/radial4"/>
    <dgm:cxn modelId="{10C2D90F-3FD0-4148-B0CB-E39BBDA52C63}" type="presParOf" srcId="{7AD0583A-8A57-E441-BE58-6617F4DE28C7}" destId="{43D7A90C-BD88-2D48-AF3A-08C2F2DB6FB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2C1C1D-8BC9-504E-A003-2086D3AC57F7}" type="doc">
      <dgm:prSet loTypeId="urn:microsoft.com/office/officeart/2005/8/layout/process4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A8048B2-460F-764C-A8D4-B6569F790B42}">
      <dgm:prSet phldrT="[Text]"/>
      <dgm:spPr/>
      <dgm:t>
        <a:bodyPr/>
        <a:lstStyle/>
        <a:p>
          <a:r>
            <a:rPr lang="en-US" dirty="0" smtClean="0"/>
            <a:t>Source</a:t>
          </a:r>
          <a:endParaRPr lang="en-US" dirty="0"/>
        </a:p>
      </dgm:t>
    </dgm:pt>
    <dgm:pt modelId="{E79D4B79-609A-F94C-8FC2-C9C5DBB045EF}" type="parTrans" cxnId="{253D4827-C089-D24A-BBBF-D84CF50466A2}">
      <dgm:prSet/>
      <dgm:spPr/>
      <dgm:t>
        <a:bodyPr/>
        <a:lstStyle/>
        <a:p>
          <a:endParaRPr lang="en-US"/>
        </a:p>
      </dgm:t>
    </dgm:pt>
    <dgm:pt modelId="{D5024F06-CF9F-1B4E-A075-6242BC6C6090}" type="sibTrans" cxnId="{253D4827-C089-D24A-BBBF-D84CF50466A2}">
      <dgm:prSet/>
      <dgm:spPr/>
      <dgm:t>
        <a:bodyPr/>
        <a:lstStyle/>
        <a:p>
          <a:endParaRPr lang="en-US"/>
        </a:p>
      </dgm:t>
    </dgm:pt>
    <dgm:pt modelId="{BAEED8CD-6E76-454D-B83E-FDD9330EDE55}">
      <dgm:prSet phldrT="[Text]"/>
      <dgm:spPr/>
      <dgm:t>
        <a:bodyPr/>
        <a:lstStyle/>
        <a:p>
          <a:r>
            <a:rPr lang="en-US" dirty="0" err="1" smtClean="0"/>
            <a:t>scRNA-seq</a:t>
          </a:r>
          <a:r>
            <a:rPr lang="en-US" dirty="0" smtClean="0"/>
            <a:t> experiment</a:t>
          </a:r>
          <a:endParaRPr lang="en-US" dirty="0"/>
        </a:p>
      </dgm:t>
    </dgm:pt>
    <dgm:pt modelId="{01EF1E1F-6448-F54C-925E-B1D19B2B036F}" type="parTrans" cxnId="{3E4B9B0A-55C8-3140-A325-FE34DE15652E}">
      <dgm:prSet/>
      <dgm:spPr/>
      <dgm:t>
        <a:bodyPr/>
        <a:lstStyle/>
        <a:p>
          <a:endParaRPr lang="en-US"/>
        </a:p>
      </dgm:t>
    </dgm:pt>
    <dgm:pt modelId="{FC59470D-8BD7-C645-8D33-B595B949DA90}" type="sibTrans" cxnId="{3E4B9B0A-55C8-3140-A325-FE34DE15652E}">
      <dgm:prSet/>
      <dgm:spPr/>
      <dgm:t>
        <a:bodyPr/>
        <a:lstStyle/>
        <a:p>
          <a:endParaRPr lang="en-US"/>
        </a:p>
      </dgm:t>
    </dgm:pt>
    <dgm:pt modelId="{7CB9F62F-9873-3B48-A418-4923FB083455}">
      <dgm:prSet phldrT="[Text]"/>
      <dgm:spPr/>
      <dgm:t>
        <a:bodyPr/>
        <a:lstStyle/>
        <a:p>
          <a:r>
            <a:rPr lang="en-US" dirty="0" smtClean="0"/>
            <a:t>Mechanical Filters</a:t>
          </a:r>
          <a:endParaRPr lang="en-US" dirty="0"/>
        </a:p>
      </dgm:t>
    </dgm:pt>
    <dgm:pt modelId="{CAB5144A-8ACB-6F46-86CF-0AE8302C4D68}" type="parTrans" cxnId="{6D184D6D-EA23-FF43-B04F-7081D662AEA0}">
      <dgm:prSet/>
      <dgm:spPr/>
      <dgm:t>
        <a:bodyPr/>
        <a:lstStyle/>
        <a:p>
          <a:endParaRPr lang="en-US"/>
        </a:p>
      </dgm:t>
    </dgm:pt>
    <dgm:pt modelId="{D9F051AC-F1D3-EC4B-B824-EE05C4C6B365}" type="sibTrans" cxnId="{6D184D6D-EA23-FF43-B04F-7081D662AEA0}">
      <dgm:prSet/>
      <dgm:spPr/>
      <dgm:t>
        <a:bodyPr/>
        <a:lstStyle/>
        <a:p>
          <a:endParaRPr lang="en-US"/>
        </a:p>
      </dgm:t>
    </dgm:pt>
    <dgm:pt modelId="{C1A3B4D4-2744-1745-BBBC-C633A38D8506}">
      <dgm:prSet phldrT="[Text]"/>
      <dgm:spPr/>
      <dgm:t>
        <a:bodyPr/>
        <a:lstStyle/>
        <a:p>
          <a:r>
            <a:rPr lang="en-US" dirty="0" smtClean="0"/>
            <a:t>Pool into G4P (</a:t>
          </a:r>
          <a:r>
            <a:rPr lang="en-US" b="1" dirty="0" smtClean="0"/>
            <a:t>IL-13</a:t>
          </a:r>
          <a:r>
            <a:rPr lang="en-US" dirty="0" smtClean="0"/>
            <a:t>-</a:t>
          </a:r>
          <a:r>
            <a:rPr lang="en-US" b="1" dirty="0" smtClean="0"/>
            <a:t>GFP</a:t>
          </a:r>
          <a:r>
            <a:rPr lang="en-US" b="1" baseline="30000" dirty="0" smtClean="0"/>
            <a:t>+</a:t>
          </a:r>
          <a:r>
            <a:rPr lang="en-US" dirty="0" smtClean="0"/>
            <a:t>) and G2N (</a:t>
          </a:r>
          <a:r>
            <a:rPr lang="en-US" b="1" dirty="0" smtClean="0"/>
            <a:t>IL-13</a:t>
          </a:r>
          <a:r>
            <a:rPr lang="en-US" dirty="0" smtClean="0"/>
            <a:t>-</a:t>
          </a:r>
          <a:r>
            <a:rPr lang="en-US" b="1" dirty="0" smtClean="0"/>
            <a:t>GFP</a:t>
          </a:r>
          <a:r>
            <a:rPr lang="en-US" b="1" baseline="30000" dirty="0" smtClean="0"/>
            <a:t>-</a:t>
          </a:r>
          <a:r>
            <a:rPr lang="en-US" dirty="0" smtClean="0"/>
            <a:t>) groups</a:t>
          </a:r>
          <a:endParaRPr lang="en-US" dirty="0"/>
        </a:p>
      </dgm:t>
    </dgm:pt>
    <dgm:pt modelId="{743C79AE-C072-1B4A-962D-2DBE12C85564}" type="parTrans" cxnId="{473AFCE7-6BDD-CA42-9648-DC3EECB89CEB}">
      <dgm:prSet/>
      <dgm:spPr/>
      <dgm:t>
        <a:bodyPr/>
        <a:lstStyle/>
        <a:p>
          <a:endParaRPr lang="en-US"/>
        </a:p>
      </dgm:t>
    </dgm:pt>
    <dgm:pt modelId="{ECDAEDE5-5A04-A642-A766-5B545F07C5C2}" type="sibTrans" cxnId="{473AFCE7-6BDD-CA42-9648-DC3EECB89CEB}">
      <dgm:prSet/>
      <dgm:spPr/>
      <dgm:t>
        <a:bodyPr/>
        <a:lstStyle/>
        <a:p>
          <a:endParaRPr lang="en-US"/>
        </a:p>
      </dgm:t>
    </dgm:pt>
    <dgm:pt modelId="{D9D3367D-75EF-2D4D-B3AA-F613AC834D4B}">
      <dgm:prSet phldrT="[Text]"/>
      <dgm:spPr/>
      <dgm:t>
        <a:bodyPr/>
        <a:lstStyle/>
        <a:p>
          <a:r>
            <a:rPr lang="en-US" dirty="0" smtClean="0"/>
            <a:t>Final set</a:t>
          </a:r>
          <a:endParaRPr lang="en-US" dirty="0"/>
        </a:p>
      </dgm:t>
    </dgm:pt>
    <dgm:pt modelId="{41B874B2-64DA-6B4F-B770-183F120D81CF}" type="parTrans" cxnId="{774FAF19-AC57-0E4B-83A1-CCED34C6A9D9}">
      <dgm:prSet/>
      <dgm:spPr/>
      <dgm:t>
        <a:bodyPr/>
        <a:lstStyle/>
        <a:p>
          <a:endParaRPr lang="en-US"/>
        </a:p>
      </dgm:t>
    </dgm:pt>
    <dgm:pt modelId="{743D6BFA-A700-5B4A-B9BC-8587CA8C9DAB}" type="sibTrans" cxnId="{774FAF19-AC57-0E4B-83A1-CCED34C6A9D9}">
      <dgm:prSet/>
      <dgm:spPr/>
      <dgm:t>
        <a:bodyPr/>
        <a:lstStyle/>
        <a:p>
          <a:endParaRPr lang="en-US"/>
        </a:p>
      </dgm:t>
    </dgm:pt>
    <dgm:pt modelId="{2AEE4960-5C2F-F94E-A681-E6C68AEE79F4}">
      <dgm:prSet phldrT="[Text]"/>
      <dgm:spPr/>
      <dgm:t>
        <a:bodyPr/>
        <a:lstStyle/>
        <a:p>
          <a:r>
            <a:rPr lang="en-US" dirty="0" smtClean="0"/>
            <a:t>Single Cell RNA-</a:t>
          </a:r>
          <a:r>
            <a:rPr lang="en-US" dirty="0" err="1" smtClean="0"/>
            <a:t>seq</a:t>
          </a:r>
          <a:endParaRPr lang="en-US" dirty="0"/>
        </a:p>
      </dgm:t>
    </dgm:pt>
    <dgm:pt modelId="{33891136-C3B0-4349-A92E-3EB7623A10F3}" type="parTrans" cxnId="{CD9DA32F-58C6-0846-A8EA-E6B927A083FE}">
      <dgm:prSet/>
      <dgm:spPr/>
      <dgm:t>
        <a:bodyPr/>
        <a:lstStyle/>
        <a:p>
          <a:endParaRPr lang="en-US"/>
        </a:p>
      </dgm:t>
    </dgm:pt>
    <dgm:pt modelId="{D01621BB-0DB5-2D4F-BC21-817B26047F0F}" type="sibTrans" cxnId="{CD9DA32F-58C6-0846-A8EA-E6B927A083FE}">
      <dgm:prSet/>
      <dgm:spPr/>
      <dgm:t>
        <a:bodyPr/>
        <a:lstStyle/>
        <a:p>
          <a:endParaRPr lang="en-US"/>
        </a:p>
      </dgm:t>
    </dgm:pt>
    <dgm:pt modelId="{1E5B3668-6567-A74B-B52D-32E73EE7D810}">
      <dgm:prSet phldrT="[Text]"/>
      <dgm:spPr/>
      <dgm:t>
        <a:bodyPr/>
        <a:lstStyle/>
        <a:p>
          <a:r>
            <a:rPr lang="en-US" dirty="0" smtClean="0"/>
            <a:t>Differentiation of native T cells into T</a:t>
          </a:r>
          <a:r>
            <a:rPr lang="en-US" baseline="-25000" dirty="0" smtClean="0"/>
            <a:t>H</a:t>
          </a:r>
          <a:r>
            <a:rPr lang="en-US" dirty="0" smtClean="0"/>
            <a:t>2 cells</a:t>
          </a:r>
          <a:endParaRPr lang="en-US" dirty="0"/>
        </a:p>
      </dgm:t>
    </dgm:pt>
    <dgm:pt modelId="{19D0C57A-FB68-884F-9B97-CEBCF79DD1C0}" type="parTrans" cxnId="{FC3C0FAA-31E9-8C41-A155-4CE7BD8C4293}">
      <dgm:prSet/>
      <dgm:spPr/>
      <dgm:t>
        <a:bodyPr/>
        <a:lstStyle/>
        <a:p>
          <a:endParaRPr lang="en-US"/>
        </a:p>
      </dgm:t>
    </dgm:pt>
    <dgm:pt modelId="{9E76BF4E-9130-1E40-9D2D-6D8EFFFCDC9C}" type="sibTrans" cxnId="{FC3C0FAA-31E9-8C41-A155-4CE7BD8C4293}">
      <dgm:prSet/>
      <dgm:spPr/>
      <dgm:t>
        <a:bodyPr/>
        <a:lstStyle/>
        <a:p>
          <a:endParaRPr lang="en-US"/>
        </a:p>
      </dgm:t>
    </dgm:pt>
    <dgm:pt modelId="{56CF63BB-45D9-6D4A-A4B3-4C63A3B5364B}">
      <dgm:prSet phldrT="[Text]"/>
      <dgm:spPr/>
      <dgm:t>
        <a:bodyPr/>
        <a:lstStyle/>
        <a:p>
          <a:r>
            <a:rPr lang="en-US" dirty="0" err="1" smtClean="0"/>
            <a:t>Fluidigm</a:t>
          </a:r>
          <a:r>
            <a:rPr lang="en-US" dirty="0" smtClean="0"/>
            <a:t> C1 cell sorting (96 asynchronously dividing cells)</a:t>
          </a:r>
          <a:endParaRPr lang="en-US" dirty="0"/>
        </a:p>
      </dgm:t>
    </dgm:pt>
    <dgm:pt modelId="{ED45FA39-E6B6-874E-85CE-3E2AEBC416F8}" type="parTrans" cxnId="{B1173AE3-031F-F94B-90A7-6421DDA969FB}">
      <dgm:prSet/>
      <dgm:spPr/>
      <dgm:t>
        <a:bodyPr/>
        <a:lstStyle/>
        <a:p>
          <a:endParaRPr lang="en-US"/>
        </a:p>
      </dgm:t>
    </dgm:pt>
    <dgm:pt modelId="{6A7F7B9B-ED7F-3446-94AC-FC032553BD6A}" type="sibTrans" cxnId="{B1173AE3-031F-F94B-90A7-6421DDA969FB}">
      <dgm:prSet/>
      <dgm:spPr/>
      <dgm:t>
        <a:bodyPr/>
        <a:lstStyle/>
        <a:p>
          <a:endParaRPr lang="en-US"/>
        </a:p>
      </dgm:t>
    </dgm:pt>
    <dgm:pt modelId="{03E89E3F-18B3-1147-AA09-3592221974B8}">
      <dgm:prSet phldrT="[Text]"/>
      <dgm:spPr/>
      <dgm:t>
        <a:bodyPr/>
        <a:lstStyle/>
        <a:p>
          <a:r>
            <a:rPr lang="en-US" dirty="0" smtClean="0"/>
            <a:t>Stimulate CD4</a:t>
          </a:r>
          <a:r>
            <a:rPr lang="en-US" baseline="30000" dirty="0" smtClean="0"/>
            <a:t>+</a:t>
          </a:r>
          <a:r>
            <a:rPr lang="en-US" dirty="0" smtClean="0"/>
            <a:t> T helper cells, sort 4.5 days later</a:t>
          </a:r>
          <a:endParaRPr lang="en-US" dirty="0"/>
        </a:p>
      </dgm:t>
    </dgm:pt>
    <dgm:pt modelId="{934B89A1-8DD1-D245-AE44-5DE784A98057}" type="parTrans" cxnId="{D26E590A-A542-C142-AD77-89D859DD574B}">
      <dgm:prSet/>
      <dgm:spPr/>
      <dgm:t>
        <a:bodyPr/>
        <a:lstStyle/>
        <a:p>
          <a:endParaRPr lang="en-US"/>
        </a:p>
      </dgm:t>
    </dgm:pt>
    <dgm:pt modelId="{A5431E80-B154-E247-AB6A-47DA59EAB0A2}" type="sibTrans" cxnId="{D26E590A-A542-C142-AD77-89D859DD574B}">
      <dgm:prSet/>
      <dgm:spPr/>
      <dgm:t>
        <a:bodyPr/>
        <a:lstStyle/>
        <a:p>
          <a:endParaRPr lang="en-US"/>
        </a:p>
      </dgm:t>
    </dgm:pt>
    <dgm:pt modelId="{ACA7DAAE-1BAA-2340-A7B2-A90C0DCE1CAA}">
      <dgm:prSet phldrT="[Text]"/>
      <dgm:spPr/>
      <dgm:t>
        <a:bodyPr/>
        <a:lstStyle/>
        <a:p>
          <a:r>
            <a:rPr lang="en-US" dirty="0" smtClean="0"/>
            <a:t>Post-sequencing Filters</a:t>
          </a:r>
          <a:endParaRPr lang="en-US" dirty="0"/>
        </a:p>
      </dgm:t>
    </dgm:pt>
    <dgm:pt modelId="{1D223D4D-EAF4-5645-B05F-0DA87C313021}" type="parTrans" cxnId="{0C5D8176-1EBB-FD4F-B1EB-16475CBFA657}">
      <dgm:prSet/>
      <dgm:spPr/>
      <dgm:t>
        <a:bodyPr/>
        <a:lstStyle/>
        <a:p>
          <a:endParaRPr lang="en-US"/>
        </a:p>
      </dgm:t>
    </dgm:pt>
    <dgm:pt modelId="{1B1F97E3-2A4F-124C-83A7-357FAA95DA5B}" type="sibTrans" cxnId="{0C5D8176-1EBB-FD4F-B1EB-16475CBFA657}">
      <dgm:prSet/>
      <dgm:spPr/>
      <dgm:t>
        <a:bodyPr/>
        <a:lstStyle/>
        <a:p>
          <a:endParaRPr lang="en-US"/>
        </a:p>
      </dgm:t>
    </dgm:pt>
    <dgm:pt modelId="{37B824ED-046C-7E45-89CE-4D3B0E784026}">
      <dgm:prSet phldrT="[Text]"/>
      <dgm:spPr/>
      <dgm:t>
        <a:bodyPr/>
        <a:lstStyle/>
        <a:p>
          <a:r>
            <a:rPr lang="en-US" dirty="0" smtClean="0"/>
            <a:t>Quality Control</a:t>
          </a:r>
          <a:endParaRPr lang="en-US" dirty="0"/>
        </a:p>
      </dgm:t>
    </dgm:pt>
    <dgm:pt modelId="{7247245F-7F56-FE42-8689-7BD4570C2E56}" type="parTrans" cxnId="{A05C0C8F-247D-3448-B68C-9CC0E453CD10}">
      <dgm:prSet/>
      <dgm:spPr/>
      <dgm:t>
        <a:bodyPr/>
        <a:lstStyle/>
        <a:p>
          <a:endParaRPr lang="en-US"/>
        </a:p>
      </dgm:t>
    </dgm:pt>
    <dgm:pt modelId="{90480489-0D94-3E45-8624-3D071718E5F4}" type="sibTrans" cxnId="{A05C0C8F-247D-3448-B68C-9CC0E453CD10}">
      <dgm:prSet/>
      <dgm:spPr/>
      <dgm:t>
        <a:bodyPr/>
        <a:lstStyle/>
        <a:p>
          <a:endParaRPr lang="en-US"/>
        </a:p>
      </dgm:t>
    </dgm:pt>
    <dgm:pt modelId="{62255F4D-37DB-5D4B-8662-30AB6DCE1086}">
      <dgm:prSet phldrT="[Text]"/>
      <dgm:spPr/>
      <dgm:t>
        <a:bodyPr/>
        <a:lstStyle/>
        <a:p>
          <a:r>
            <a:rPr lang="en-US" dirty="0" smtClean="0"/>
            <a:t>Technical Noise Filter</a:t>
          </a:r>
          <a:endParaRPr lang="en-US" dirty="0"/>
        </a:p>
      </dgm:t>
    </dgm:pt>
    <dgm:pt modelId="{44636568-26A4-C740-A02C-29DD224076DD}" type="parTrans" cxnId="{E14CF393-8FE5-474B-B172-5BBA43BE9C14}">
      <dgm:prSet/>
      <dgm:spPr/>
      <dgm:t>
        <a:bodyPr/>
        <a:lstStyle/>
        <a:p>
          <a:endParaRPr lang="en-US"/>
        </a:p>
      </dgm:t>
    </dgm:pt>
    <dgm:pt modelId="{A69BFE1C-7406-B64A-83FC-4605CF70AAF2}" type="sibTrans" cxnId="{E14CF393-8FE5-474B-B172-5BBA43BE9C14}">
      <dgm:prSet/>
      <dgm:spPr/>
      <dgm:t>
        <a:bodyPr/>
        <a:lstStyle/>
        <a:p>
          <a:endParaRPr lang="en-US"/>
        </a:p>
      </dgm:t>
    </dgm:pt>
    <dgm:pt modelId="{23FB675F-D60D-8B47-9AAB-DA8D0155182A}">
      <dgm:prSet phldrT="[Text]"/>
      <dgm:spPr/>
      <dgm:t>
        <a:bodyPr/>
        <a:lstStyle/>
        <a:p>
          <a:r>
            <a:rPr lang="en-US" dirty="0" smtClean="0"/>
            <a:t>Threshold expression level above technical noise</a:t>
          </a:r>
          <a:endParaRPr lang="en-US" dirty="0"/>
        </a:p>
      </dgm:t>
    </dgm:pt>
    <dgm:pt modelId="{A8210103-5BED-DD43-A97D-9DE343A8469E}" type="parTrans" cxnId="{D2046C43-14A0-6E40-9910-0DF94588C5D2}">
      <dgm:prSet/>
      <dgm:spPr/>
      <dgm:t>
        <a:bodyPr/>
        <a:lstStyle/>
        <a:p>
          <a:endParaRPr lang="en-US"/>
        </a:p>
      </dgm:t>
    </dgm:pt>
    <dgm:pt modelId="{5F361C81-9750-F345-8ABD-EFB83B7A0248}" type="sibTrans" cxnId="{D2046C43-14A0-6E40-9910-0DF94588C5D2}">
      <dgm:prSet/>
      <dgm:spPr/>
      <dgm:t>
        <a:bodyPr/>
        <a:lstStyle/>
        <a:p>
          <a:endParaRPr lang="en-US"/>
        </a:p>
      </dgm:t>
    </dgm:pt>
    <dgm:pt modelId="{62BD7ACF-7140-9E44-8554-8DA33169EE20}">
      <dgm:prSet phldrT="[Text]"/>
      <dgm:spPr/>
      <dgm:t>
        <a:bodyPr/>
        <a:lstStyle/>
        <a:p>
          <a:r>
            <a:rPr lang="en-US" dirty="0" smtClean="0"/>
            <a:t>81 cells</a:t>
          </a:r>
          <a:endParaRPr lang="en-US" dirty="0"/>
        </a:p>
      </dgm:t>
    </dgm:pt>
    <dgm:pt modelId="{4D3F2D36-11AB-674E-BA2F-C838438763AD}" type="parTrans" cxnId="{11B2B2D6-6C4A-6540-8BFC-AC34F81A96AE}">
      <dgm:prSet/>
      <dgm:spPr/>
      <dgm:t>
        <a:bodyPr/>
        <a:lstStyle/>
        <a:p>
          <a:endParaRPr lang="en-US"/>
        </a:p>
      </dgm:t>
    </dgm:pt>
    <dgm:pt modelId="{E82BB103-1289-8341-B75A-245355C94F88}" type="sibTrans" cxnId="{11B2B2D6-6C4A-6540-8BFC-AC34F81A96AE}">
      <dgm:prSet/>
      <dgm:spPr/>
      <dgm:t>
        <a:bodyPr/>
        <a:lstStyle/>
        <a:p>
          <a:endParaRPr lang="en-US"/>
        </a:p>
      </dgm:t>
    </dgm:pt>
    <dgm:pt modelId="{D6DD5477-63AA-604B-8AAE-3DD15C564006}">
      <dgm:prSet phldrT="[Text]"/>
      <dgm:spPr/>
      <dgm:t>
        <a:bodyPr/>
        <a:lstStyle/>
        <a:p>
          <a:r>
            <a:rPr lang="en-US" dirty="0" smtClean="0"/>
            <a:t>7073 genes</a:t>
          </a:r>
          <a:endParaRPr lang="en-US" dirty="0"/>
        </a:p>
      </dgm:t>
    </dgm:pt>
    <dgm:pt modelId="{0EB5F0C6-036B-4940-9D4B-DD819E009612}" type="parTrans" cxnId="{EDAEC1C6-67B1-174D-801C-CCC1FB62D0C2}">
      <dgm:prSet/>
      <dgm:spPr/>
      <dgm:t>
        <a:bodyPr/>
        <a:lstStyle/>
        <a:p>
          <a:endParaRPr lang="en-US"/>
        </a:p>
      </dgm:t>
    </dgm:pt>
    <dgm:pt modelId="{92229AE7-7AE7-074E-B058-A880A2FF0C96}" type="sibTrans" cxnId="{EDAEC1C6-67B1-174D-801C-CCC1FB62D0C2}">
      <dgm:prSet/>
      <dgm:spPr/>
      <dgm:t>
        <a:bodyPr/>
        <a:lstStyle/>
        <a:p>
          <a:endParaRPr lang="en-US"/>
        </a:p>
      </dgm:t>
    </dgm:pt>
    <dgm:pt modelId="{C9C622EE-DB8B-C34D-9855-CC609CE37557}">
      <dgm:prSet phldrT="[Text]"/>
      <dgm:spPr/>
      <dgm:t>
        <a:bodyPr/>
        <a:lstStyle/>
        <a:p>
          <a:r>
            <a:rPr lang="en-US" dirty="0" smtClean="0"/>
            <a:t>Pool with equal proportion </a:t>
          </a:r>
          <a:r>
            <a:rPr lang="en-US" smtClean="0"/>
            <a:t>from each group</a:t>
          </a:r>
          <a:endParaRPr lang="en-US" dirty="0"/>
        </a:p>
      </dgm:t>
    </dgm:pt>
    <dgm:pt modelId="{E1487F7F-A803-8F4D-9BFC-60E89BE4E492}" type="parTrans" cxnId="{DAFEF958-26B9-7F4E-AB8D-D5B59749A15A}">
      <dgm:prSet/>
      <dgm:spPr/>
      <dgm:t>
        <a:bodyPr/>
        <a:lstStyle/>
        <a:p>
          <a:endParaRPr lang="en-US"/>
        </a:p>
      </dgm:t>
    </dgm:pt>
    <dgm:pt modelId="{F9EC0AC8-B183-0647-BAA6-6DE506FC8CFA}" type="sibTrans" cxnId="{DAFEF958-26B9-7F4E-AB8D-D5B59749A15A}">
      <dgm:prSet/>
      <dgm:spPr/>
      <dgm:t>
        <a:bodyPr/>
        <a:lstStyle/>
        <a:p>
          <a:endParaRPr lang="en-US"/>
        </a:p>
      </dgm:t>
    </dgm:pt>
    <dgm:pt modelId="{426A5998-E526-B24C-B816-3DE937704445}" type="pres">
      <dgm:prSet presAssocID="{B62C1C1D-8BC9-504E-A003-2086D3AC57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EA96C3-0E2B-9248-A879-33A5AEE813CC}" type="pres">
      <dgm:prSet presAssocID="{D9D3367D-75EF-2D4D-B3AA-F613AC834D4B}" presName="boxAndChildren" presStyleCnt="0"/>
      <dgm:spPr/>
      <dgm:t>
        <a:bodyPr/>
        <a:lstStyle/>
        <a:p>
          <a:endParaRPr lang="en-US"/>
        </a:p>
      </dgm:t>
    </dgm:pt>
    <dgm:pt modelId="{5BAE9A25-C84C-CC4B-BE25-F49E8F291301}" type="pres">
      <dgm:prSet presAssocID="{D9D3367D-75EF-2D4D-B3AA-F613AC834D4B}" presName="parentTextBox" presStyleLbl="node1" presStyleIdx="0" presStyleCnt="4"/>
      <dgm:spPr/>
      <dgm:t>
        <a:bodyPr/>
        <a:lstStyle/>
        <a:p>
          <a:endParaRPr lang="en-US"/>
        </a:p>
      </dgm:t>
    </dgm:pt>
    <dgm:pt modelId="{C0A4B549-F5D1-374A-B6D4-0E28A8E1C642}" type="pres">
      <dgm:prSet presAssocID="{D9D3367D-75EF-2D4D-B3AA-F613AC834D4B}" presName="entireBox" presStyleLbl="node1" presStyleIdx="0" presStyleCnt="4"/>
      <dgm:spPr/>
      <dgm:t>
        <a:bodyPr/>
        <a:lstStyle/>
        <a:p>
          <a:endParaRPr lang="en-US"/>
        </a:p>
      </dgm:t>
    </dgm:pt>
    <dgm:pt modelId="{148FE33F-0017-2E47-BC5E-94AF0D53DF0E}" type="pres">
      <dgm:prSet presAssocID="{D9D3367D-75EF-2D4D-B3AA-F613AC834D4B}" presName="descendantBox" presStyleCnt="0"/>
      <dgm:spPr/>
      <dgm:t>
        <a:bodyPr/>
        <a:lstStyle/>
        <a:p>
          <a:endParaRPr lang="en-US"/>
        </a:p>
      </dgm:t>
    </dgm:pt>
    <dgm:pt modelId="{E9044507-5FF3-204F-9C6D-2EDDC1092B1F}" type="pres">
      <dgm:prSet presAssocID="{2AEE4960-5C2F-F94E-A681-E6C68AEE79F4}" presName="childTextBox" presStyleLbl="fgAccFollow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6BB662-EDDF-684C-A966-645C43F1D2B4}" type="pres">
      <dgm:prSet presAssocID="{62BD7ACF-7140-9E44-8554-8DA33169EE20}" presName="childTextBox" presStyleLbl="fgAccFollow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8D8E13-9048-9C41-AD6F-C795749C6CFD}" type="pres">
      <dgm:prSet presAssocID="{D6DD5477-63AA-604B-8AAE-3DD15C564006}" presName="childTextBox" presStyleLbl="fgAccFollow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C2A27-F632-124E-89FC-EA4722E7105C}" type="pres">
      <dgm:prSet presAssocID="{1B1F97E3-2A4F-124C-83A7-357FAA95DA5B}" presName="sp" presStyleCnt="0"/>
      <dgm:spPr/>
      <dgm:t>
        <a:bodyPr/>
        <a:lstStyle/>
        <a:p>
          <a:endParaRPr lang="en-US"/>
        </a:p>
      </dgm:t>
    </dgm:pt>
    <dgm:pt modelId="{C574990B-BF40-4C41-854E-72E8AEA32BB7}" type="pres">
      <dgm:prSet presAssocID="{ACA7DAAE-1BAA-2340-A7B2-A90C0DCE1CAA}" presName="arrowAndChildren" presStyleCnt="0"/>
      <dgm:spPr/>
      <dgm:t>
        <a:bodyPr/>
        <a:lstStyle/>
        <a:p>
          <a:endParaRPr lang="en-US"/>
        </a:p>
      </dgm:t>
    </dgm:pt>
    <dgm:pt modelId="{65FA9930-5BF9-674F-8092-239C48CFD6E4}" type="pres">
      <dgm:prSet presAssocID="{ACA7DAAE-1BAA-2340-A7B2-A90C0DCE1CAA}" presName="parentTextArrow" presStyleLbl="node1" presStyleIdx="0" presStyleCnt="4"/>
      <dgm:spPr/>
      <dgm:t>
        <a:bodyPr/>
        <a:lstStyle/>
        <a:p>
          <a:endParaRPr lang="en-US"/>
        </a:p>
      </dgm:t>
    </dgm:pt>
    <dgm:pt modelId="{E817740F-4BB2-F949-AA5A-1C929054D3E3}" type="pres">
      <dgm:prSet presAssocID="{ACA7DAAE-1BAA-2340-A7B2-A90C0DCE1CAA}" presName="arrow" presStyleLbl="node1" presStyleIdx="1" presStyleCnt="4"/>
      <dgm:spPr/>
      <dgm:t>
        <a:bodyPr/>
        <a:lstStyle/>
        <a:p>
          <a:endParaRPr lang="en-US"/>
        </a:p>
      </dgm:t>
    </dgm:pt>
    <dgm:pt modelId="{4C8F4996-840D-B840-8231-E5E7F51687F4}" type="pres">
      <dgm:prSet presAssocID="{ACA7DAAE-1BAA-2340-A7B2-A90C0DCE1CAA}" presName="descendantArrow" presStyleCnt="0"/>
      <dgm:spPr/>
    </dgm:pt>
    <dgm:pt modelId="{DB76613A-7E61-E54D-B973-EE6951D70301}" type="pres">
      <dgm:prSet presAssocID="{37B824ED-046C-7E45-89CE-4D3B0E784026}" presName="childTextArrow" presStyleLbl="fgAccFollow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D2317-52E6-7549-B8FF-4F9C7F677448}" type="pres">
      <dgm:prSet presAssocID="{62255F4D-37DB-5D4B-8662-30AB6DCE1086}" presName="childTextArrow" presStyleLbl="fgAccFollow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D4427-5163-7E44-B032-3B49EAF5BB8C}" type="pres">
      <dgm:prSet presAssocID="{23FB675F-D60D-8B47-9AAB-DA8D0155182A}" presName="childTextArrow" presStyleLbl="fgAccFollow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71813B-A105-DD49-9CE1-38BA2FC28E74}" type="pres">
      <dgm:prSet presAssocID="{D9F051AC-F1D3-EC4B-B824-EE05C4C6B365}" presName="sp" presStyleCnt="0"/>
      <dgm:spPr/>
      <dgm:t>
        <a:bodyPr/>
        <a:lstStyle/>
        <a:p>
          <a:endParaRPr lang="en-US"/>
        </a:p>
      </dgm:t>
    </dgm:pt>
    <dgm:pt modelId="{4E164DF8-080C-7349-BD0D-2D4FF613B368}" type="pres">
      <dgm:prSet presAssocID="{7CB9F62F-9873-3B48-A418-4923FB083455}" presName="arrowAndChildren" presStyleCnt="0"/>
      <dgm:spPr/>
      <dgm:t>
        <a:bodyPr/>
        <a:lstStyle/>
        <a:p>
          <a:endParaRPr lang="en-US"/>
        </a:p>
      </dgm:t>
    </dgm:pt>
    <dgm:pt modelId="{8556AB36-EB9C-254A-9769-41772A07D492}" type="pres">
      <dgm:prSet presAssocID="{7CB9F62F-9873-3B48-A418-4923FB083455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13454706-BBAB-8C4F-BE03-1740CADE0537}" type="pres">
      <dgm:prSet presAssocID="{7CB9F62F-9873-3B48-A418-4923FB083455}" presName="arrow" presStyleLbl="node1" presStyleIdx="2" presStyleCnt="4"/>
      <dgm:spPr/>
      <dgm:t>
        <a:bodyPr/>
        <a:lstStyle/>
        <a:p>
          <a:endParaRPr lang="en-US"/>
        </a:p>
      </dgm:t>
    </dgm:pt>
    <dgm:pt modelId="{FEAB2CF4-AB14-674B-96F8-C8AFFD7BDCB2}" type="pres">
      <dgm:prSet presAssocID="{7CB9F62F-9873-3B48-A418-4923FB083455}" presName="descendantArrow" presStyleCnt="0"/>
      <dgm:spPr/>
      <dgm:t>
        <a:bodyPr/>
        <a:lstStyle/>
        <a:p>
          <a:endParaRPr lang="en-US"/>
        </a:p>
      </dgm:t>
    </dgm:pt>
    <dgm:pt modelId="{2E1782C6-F2E1-DD45-A13E-8C71580AE952}" type="pres">
      <dgm:prSet presAssocID="{C1A3B4D4-2744-1745-BBBC-C633A38D8506}" presName="childTextArrow" presStyleLbl="fgAccFollow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F4D9D-B56C-CB4B-9492-017E901D62C1}" type="pres">
      <dgm:prSet presAssocID="{C9C622EE-DB8B-C34D-9855-CC609CE37557}" presName="childTextArrow" presStyleLbl="fgAccFollow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A228E-D3C2-AD47-8ED3-ABA6C53D0D41}" type="pres">
      <dgm:prSet presAssocID="{56CF63BB-45D9-6D4A-A4B3-4C63A3B5364B}" presName="childTextArrow" presStyleLbl="fgAccFollow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10D41-2E09-8B42-8BB6-35E200A6D153}" type="pres">
      <dgm:prSet presAssocID="{D5024F06-CF9F-1B4E-A075-6242BC6C6090}" presName="sp" presStyleCnt="0"/>
      <dgm:spPr/>
      <dgm:t>
        <a:bodyPr/>
        <a:lstStyle/>
        <a:p>
          <a:endParaRPr lang="en-US"/>
        </a:p>
      </dgm:t>
    </dgm:pt>
    <dgm:pt modelId="{16624299-B765-7A46-8BD8-18D2D03F69C4}" type="pres">
      <dgm:prSet presAssocID="{4A8048B2-460F-764C-A8D4-B6569F790B42}" presName="arrowAndChildren" presStyleCnt="0"/>
      <dgm:spPr/>
      <dgm:t>
        <a:bodyPr/>
        <a:lstStyle/>
        <a:p>
          <a:endParaRPr lang="en-US"/>
        </a:p>
      </dgm:t>
    </dgm:pt>
    <dgm:pt modelId="{8C574443-E742-7946-8B14-34C5CAD3BECA}" type="pres">
      <dgm:prSet presAssocID="{4A8048B2-460F-764C-A8D4-B6569F790B42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0BEED617-A702-BA4A-94CE-B517AC6EE7FE}" type="pres">
      <dgm:prSet presAssocID="{4A8048B2-460F-764C-A8D4-B6569F790B42}" presName="arrow" presStyleLbl="node1" presStyleIdx="3" presStyleCnt="4"/>
      <dgm:spPr/>
      <dgm:t>
        <a:bodyPr/>
        <a:lstStyle/>
        <a:p>
          <a:endParaRPr lang="en-US"/>
        </a:p>
      </dgm:t>
    </dgm:pt>
    <dgm:pt modelId="{FE87C142-4A42-E14B-A2E7-28AA4FBF112B}" type="pres">
      <dgm:prSet presAssocID="{4A8048B2-460F-764C-A8D4-B6569F790B42}" presName="descendantArrow" presStyleCnt="0"/>
      <dgm:spPr/>
      <dgm:t>
        <a:bodyPr/>
        <a:lstStyle/>
        <a:p>
          <a:endParaRPr lang="en-US"/>
        </a:p>
      </dgm:t>
    </dgm:pt>
    <dgm:pt modelId="{7E1555A1-4852-924A-A731-B24B38FC260D}" type="pres">
      <dgm:prSet presAssocID="{BAEED8CD-6E76-454D-B83E-FDD9330EDE55}" presName="childTextArrow" presStyleLbl="fgAccFollow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6FA703-5660-AA46-A8A2-EA209614D171}" type="pres">
      <dgm:prSet presAssocID="{1E5B3668-6567-A74B-B52D-32E73EE7D810}" presName="childTextArrow" presStyleLbl="fgAccFollow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3DD3A5-5B62-4840-8371-7E9B7A20EC7D}" type="pres">
      <dgm:prSet presAssocID="{03E89E3F-18B3-1147-AA09-3592221974B8}" presName="childTextArrow" presStyleLbl="fg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5DF7BF-7C0B-394E-8753-1AA082121EF6}" type="presOf" srcId="{7CB9F62F-9873-3B48-A418-4923FB083455}" destId="{13454706-BBAB-8C4F-BE03-1740CADE0537}" srcOrd="1" destOrd="0" presId="urn:microsoft.com/office/officeart/2005/8/layout/process4"/>
    <dgm:cxn modelId="{CD9DA32F-58C6-0846-A8EA-E6B927A083FE}" srcId="{D9D3367D-75EF-2D4D-B3AA-F613AC834D4B}" destId="{2AEE4960-5C2F-F94E-A681-E6C68AEE79F4}" srcOrd="0" destOrd="0" parTransId="{33891136-C3B0-4349-A92E-3EB7623A10F3}" sibTransId="{D01621BB-0DB5-2D4F-BC21-817B26047F0F}"/>
    <dgm:cxn modelId="{A00F503E-2943-B246-85F3-7E5EB1BEED0D}" type="presOf" srcId="{D6DD5477-63AA-604B-8AAE-3DD15C564006}" destId="{6E8D8E13-9048-9C41-AD6F-C795749C6CFD}" srcOrd="0" destOrd="0" presId="urn:microsoft.com/office/officeart/2005/8/layout/process4"/>
    <dgm:cxn modelId="{1AB38800-871D-1D41-9C11-FA76775F90F5}" type="presOf" srcId="{37B824ED-046C-7E45-89CE-4D3B0E784026}" destId="{DB76613A-7E61-E54D-B973-EE6951D70301}" srcOrd="0" destOrd="0" presId="urn:microsoft.com/office/officeart/2005/8/layout/process4"/>
    <dgm:cxn modelId="{45E25BE7-03F3-B241-82BC-0E6B019CCCE4}" type="presOf" srcId="{4A8048B2-460F-764C-A8D4-B6569F790B42}" destId="{0BEED617-A702-BA4A-94CE-B517AC6EE7FE}" srcOrd="1" destOrd="0" presId="urn:microsoft.com/office/officeart/2005/8/layout/process4"/>
    <dgm:cxn modelId="{8B521CE1-2FD2-814F-8A26-48C639599B95}" type="presOf" srcId="{ACA7DAAE-1BAA-2340-A7B2-A90C0DCE1CAA}" destId="{E817740F-4BB2-F949-AA5A-1C929054D3E3}" srcOrd="1" destOrd="0" presId="urn:microsoft.com/office/officeart/2005/8/layout/process4"/>
    <dgm:cxn modelId="{362AAD44-46B2-7049-ACB8-90EBA22611B2}" type="presOf" srcId="{D9D3367D-75EF-2D4D-B3AA-F613AC834D4B}" destId="{5BAE9A25-C84C-CC4B-BE25-F49E8F291301}" srcOrd="0" destOrd="0" presId="urn:microsoft.com/office/officeart/2005/8/layout/process4"/>
    <dgm:cxn modelId="{504DCB11-A126-CF40-BE47-23F77FC06816}" type="presOf" srcId="{C9C622EE-DB8B-C34D-9855-CC609CE37557}" destId="{B9DF4D9D-B56C-CB4B-9492-017E901D62C1}" srcOrd="0" destOrd="0" presId="urn:microsoft.com/office/officeart/2005/8/layout/process4"/>
    <dgm:cxn modelId="{3FC98CAF-9DA8-0C43-B79F-BA341AAC56E7}" type="presOf" srcId="{B62C1C1D-8BC9-504E-A003-2086D3AC57F7}" destId="{426A5998-E526-B24C-B816-3DE937704445}" srcOrd="0" destOrd="0" presId="urn:microsoft.com/office/officeart/2005/8/layout/process4"/>
    <dgm:cxn modelId="{41A7CB43-505B-F443-89C4-3291900CD0D3}" type="presOf" srcId="{03E89E3F-18B3-1147-AA09-3592221974B8}" destId="{173DD3A5-5B62-4840-8371-7E9B7A20EC7D}" srcOrd="0" destOrd="0" presId="urn:microsoft.com/office/officeart/2005/8/layout/process4"/>
    <dgm:cxn modelId="{E14CF393-8FE5-474B-B172-5BBA43BE9C14}" srcId="{ACA7DAAE-1BAA-2340-A7B2-A90C0DCE1CAA}" destId="{62255F4D-37DB-5D4B-8662-30AB6DCE1086}" srcOrd="1" destOrd="0" parTransId="{44636568-26A4-C740-A02C-29DD224076DD}" sibTransId="{A69BFE1C-7406-B64A-83FC-4605CF70AAF2}"/>
    <dgm:cxn modelId="{6961EDCC-A206-1444-986C-8C986DE22819}" type="presOf" srcId="{23FB675F-D60D-8B47-9AAB-DA8D0155182A}" destId="{08BD4427-5163-7E44-B032-3B49EAF5BB8C}" srcOrd="0" destOrd="0" presId="urn:microsoft.com/office/officeart/2005/8/layout/process4"/>
    <dgm:cxn modelId="{774FAF19-AC57-0E4B-83A1-CCED34C6A9D9}" srcId="{B62C1C1D-8BC9-504E-A003-2086D3AC57F7}" destId="{D9D3367D-75EF-2D4D-B3AA-F613AC834D4B}" srcOrd="3" destOrd="0" parTransId="{41B874B2-64DA-6B4F-B770-183F120D81CF}" sibTransId="{743D6BFA-A700-5B4A-B9BC-8587CA8C9DAB}"/>
    <dgm:cxn modelId="{FC3C0FAA-31E9-8C41-A155-4CE7BD8C4293}" srcId="{4A8048B2-460F-764C-A8D4-B6569F790B42}" destId="{1E5B3668-6567-A74B-B52D-32E73EE7D810}" srcOrd="1" destOrd="0" parTransId="{19D0C57A-FB68-884F-9B97-CEBCF79DD1C0}" sibTransId="{9E76BF4E-9130-1E40-9D2D-6D8EFFFCDC9C}"/>
    <dgm:cxn modelId="{A2BF4552-D889-F64B-A55B-7E48E247CC5F}" type="presOf" srcId="{7CB9F62F-9873-3B48-A418-4923FB083455}" destId="{8556AB36-EB9C-254A-9769-41772A07D492}" srcOrd="0" destOrd="0" presId="urn:microsoft.com/office/officeart/2005/8/layout/process4"/>
    <dgm:cxn modelId="{D2046C43-14A0-6E40-9910-0DF94588C5D2}" srcId="{ACA7DAAE-1BAA-2340-A7B2-A90C0DCE1CAA}" destId="{23FB675F-D60D-8B47-9AAB-DA8D0155182A}" srcOrd="2" destOrd="0" parTransId="{A8210103-5BED-DD43-A97D-9DE343A8469E}" sibTransId="{5F361C81-9750-F345-8ABD-EFB83B7A0248}"/>
    <dgm:cxn modelId="{D3243306-79E1-8B4D-9CCF-E15D77D3F0CF}" type="presOf" srcId="{BAEED8CD-6E76-454D-B83E-FDD9330EDE55}" destId="{7E1555A1-4852-924A-A731-B24B38FC260D}" srcOrd="0" destOrd="0" presId="urn:microsoft.com/office/officeart/2005/8/layout/process4"/>
    <dgm:cxn modelId="{11B2B2D6-6C4A-6540-8BFC-AC34F81A96AE}" srcId="{D9D3367D-75EF-2D4D-B3AA-F613AC834D4B}" destId="{62BD7ACF-7140-9E44-8554-8DA33169EE20}" srcOrd="1" destOrd="0" parTransId="{4D3F2D36-11AB-674E-BA2F-C838438763AD}" sibTransId="{E82BB103-1289-8341-B75A-245355C94F88}"/>
    <dgm:cxn modelId="{473AFCE7-6BDD-CA42-9648-DC3EECB89CEB}" srcId="{7CB9F62F-9873-3B48-A418-4923FB083455}" destId="{C1A3B4D4-2744-1745-BBBC-C633A38D8506}" srcOrd="0" destOrd="0" parTransId="{743C79AE-C072-1B4A-962D-2DBE12C85564}" sibTransId="{ECDAEDE5-5A04-A642-A766-5B545F07C5C2}"/>
    <dgm:cxn modelId="{253D4827-C089-D24A-BBBF-D84CF50466A2}" srcId="{B62C1C1D-8BC9-504E-A003-2086D3AC57F7}" destId="{4A8048B2-460F-764C-A8D4-B6569F790B42}" srcOrd="0" destOrd="0" parTransId="{E79D4B79-609A-F94C-8FC2-C9C5DBB045EF}" sibTransId="{D5024F06-CF9F-1B4E-A075-6242BC6C6090}"/>
    <dgm:cxn modelId="{A05C0C8F-247D-3448-B68C-9CC0E453CD10}" srcId="{ACA7DAAE-1BAA-2340-A7B2-A90C0DCE1CAA}" destId="{37B824ED-046C-7E45-89CE-4D3B0E784026}" srcOrd="0" destOrd="0" parTransId="{7247245F-7F56-FE42-8689-7BD4570C2E56}" sibTransId="{90480489-0D94-3E45-8624-3D071718E5F4}"/>
    <dgm:cxn modelId="{9BF1C880-D12C-3049-BA6B-A89CA8868554}" type="presOf" srcId="{4A8048B2-460F-764C-A8D4-B6569F790B42}" destId="{8C574443-E742-7946-8B14-34C5CAD3BECA}" srcOrd="0" destOrd="0" presId="urn:microsoft.com/office/officeart/2005/8/layout/process4"/>
    <dgm:cxn modelId="{8F144A00-7952-1D49-844D-12BAB789C6BD}" type="presOf" srcId="{C1A3B4D4-2744-1745-BBBC-C633A38D8506}" destId="{2E1782C6-F2E1-DD45-A13E-8C71580AE952}" srcOrd="0" destOrd="0" presId="urn:microsoft.com/office/officeart/2005/8/layout/process4"/>
    <dgm:cxn modelId="{EDAEC1C6-67B1-174D-801C-CCC1FB62D0C2}" srcId="{D9D3367D-75EF-2D4D-B3AA-F613AC834D4B}" destId="{D6DD5477-63AA-604B-8AAE-3DD15C564006}" srcOrd="2" destOrd="0" parTransId="{0EB5F0C6-036B-4940-9D4B-DD819E009612}" sibTransId="{92229AE7-7AE7-074E-B058-A880A2FF0C96}"/>
    <dgm:cxn modelId="{EDB15983-3781-6442-B061-2216E5CC947C}" type="presOf" srcId="{62255F4D-37DB-5D4B-8662-30AB6DCE1086}" destId="{3ECD2317-52E6-7549-B8FF-4F9C7F677448}" srcOrd="0" destOrd="0" presId="urn:microsoft.com/office/officeart/2005/8/layout/process4"/>
    <dgm:cxn modelId="{0EDC0068-51A3-9B46-A141-AF3D4D576C89}" type="presOf" srcId="{D9D3367D-75EF-2D4D-B3AA-F613AC834D4B}" destId="{C0A4B549-F5D1-374A-B6D4-0E28A8E1C642}" srcOrd="1" destOrd="0" presId="urn:microsoft.com/office/officeart/2005/8/layout/process4"/>
    <dgm:cxn modelId="{DAFEF958-26B9-7F4E-AB8D-D5B59749A15A}" srcId="{7CB9F62F-9873-3B48-A418-4923FB083455}" destId="{C9C622EE-DB8B-C34D-9855-CC609CE37557}" srcOrd="1" destOrd="0" parTransId="{E1487F7F-A803-8F4D-9BFC-60E89BE4E492}" sibTransId="{F9EC0AC8-B183-0647-BAA6-6DE506FC8CFA}"/>
    <dgm:cxn modelId="{0593AD22-9B3F-AD45-B970-4C27CC7FE565}" type="presOf" srcId="{ACA7DAAE-1BAA-2340-A7B2-A90C0DCE1CAA}" destId="{65FA9930-5BF9-674F-8092-239C48CFD6E4}" srcOrd="0" destOrd="0" presId="urn:microsoft.com/office/officeart/2005/8/layout/process4"/>
    <dgm:cxn modelId="{6D184D6D-EA23-FF43-B04F-7081D662AEA0}" srcId="{B62C1C1D-8BC9-504E-A003-2086D3AC57F7}" destId="{7CB9F62F-9873-3B48-A418-4923FB083455}" srcOrd="1" destOrd="0" parTransId="{CAB5144A-8ACB-6F46-86CF-0AE8302C4D68}" sibTransId="{D9F051AC-F1D3-EC4B-B824-EE05C4C6B365}"/>
    <dgm:cxn modelId="{22D04970-8C84-4643-8D36-534148E422DC}" type="presOf" srcId="{62BD7ACF-7140-9E44-8554-8DA33169EE20}" destId="{B96BB662-EDDF-684C-A966-645C43F1D2B4}" srcOrd="0" destOrd="0" presId="urn:microsoft.com/office/officeart/2005/8/layout/process4"/>
    <dgm:cxn modelId="{D26E590A-A542-C142-AD77-89D859DD574B}" srcId="{4A8048B2-460F-764C-A8D4-B6569F790B42}" destId="{03E89E3F-18B3-1147-AA09-3592221974B8}" srcOrd="2" destOrd="0" parTransId="{934B89A1-8DD1-D245-AE44-5DE784A98057}" sibTransId="{A5431E80-B154-E247-AB6A-47DA59EAB0A2}"/>
    <dgm:cxn modelId="{B1173AE3-031F-F94B-90A7-6421DDA969FB}" srcId="{7CB9F62F-9873-3B48-A418-4923FB083455}" destId="{56CF63BB-45D9-6D4A-A4B3-4C63A3B5364B}" srcOrd="2" destOrd="0" parTransId="{ED45FA39-E6B6-874E-85CE-3E2AEBC416F8}" sibTransId="{6A7F7B9B-ED7F-3446-94AC-FC032553BD6A}"/>
    <dgm:cxn modelId="{0C5D8176-1EBB-FD4F-B1EB-16475CBFA657}" srcId="{B62C1C1D-8BC9-504E-A003-2086D3AC57F7}" destId="{ACA7DAAE-1BAA-2340-A7B2-A90C0DCE1CAA}" srcOrd="2" destOrd="0" parTransId="{1D223D4D-EAF4-5645-B05F-0DA87C313021}" sibTransId="{1B1F97E3-2A4F-124C-83A7-357FAA95DA5B}"/>
    <dgm:cxn modelId="{DF8CDB7D-CD4D-7849-B2B1-9B747E4C769F}" type="presOf" srcId="{1E5B3668-6567-A74B-B52D-32E73EE7D810}" destId="{C66FA703-5660-AA46-A8A2-EA209614D171}" srcOrd="0" destOrd="0" presId="urn:microsoft.com/office/officeart/2005/8/layout/process4"/>
    <dgm:cxn modelId="{3E4B9B0A-55C8-3140-A325-FE34DE15652E}" srcId="{4A8048B2-460F-764C-A8D4-B6569F790B42}" destId="{BAEED8CD-6E76-454D-B83E-FDD9330EDE55}" srcOrd="0" destOrd="0" parTransId="{01EF1E1F-6448-F54C-925E-B1D19B2B036F}" sibTransId="{FC59470D-8BD7-C645-8D33-B595B949DA90}"/>
    <dgm:cxn modelId="{7E51D00D-3B8C-5B45-9D4C-0CBEEA3D969B}" type="presOf" srcId="{2AEE4960-5C2F-F94E-A681-E6C68AEE79F4}" destId="{E9044507-5FF3-204F-9C6D-2EDDC1092B1F}" srcOrd="0" destOrd="0" presId="urn:microsoft.com/office/officeart/2005/8/layout/process4"/>
    <dgm:cxn modelId="{FEF13CC6-D72B-9148-BD71-14480BC9848E}" type="presOf" srcId="{56CF63BB-45D9-6D4A-A4B3-4C63A3B5364B}" destId="{96FA228E-D3C2-AD47-8ED3-ABA6C53D0D41}" srcOrd="0" destOrd="0" presId="urn:microsoft.com/office/officeart/2005/8/layout/process4"/>
    <dgm:cxn modelId="{EE7F8432-0C4C-5240-8259-F7C90977464C}" type="presParOf" srcId="{426A5998-E526-B24C-B816-3DE937704445}" destId="{F6EA96C3-0E2B-9248-A879-33A5AEE813CC}" srcOrd="0" destOrd="0" presId="urn:microsoft.com/office/officeart/2005/8/layout/process4"/>
    <dgm:cxn modelId="{E05F1779-4CD4-2047-9D22-58A6C46A00D4}" type="presParOf" srcId="{F6EA96C3-0E2B-9248-A879-33A5AEE813CC}" destId="{5BAE9A25-C84C-CC4B-BE25-F49E8F291301}" srcOrd="0" destOrd="0" presId="urn:microsoft.com/office/officeart/2005/8/layout/process4"/>
    <dgm:cxn modelId="{AA2A4728-F22F-9141-B721-66C757408EB5}" type="presParOf" srcId="{F6EA96C3-0E2B-9248-A879-33A5AEE813CC}" destId="{C0A4B549-F5D1-374A-B6D4-0E28A8E1C642}" srcOrd="1" destOrd="0" presId="urn:microsoft.com/office/officeart/2005/8/layout/process4"/>
    <dgm:cxn modelId="{DDA126C3-A17E-E049-99D0-74C09633D8C6}" type="presParOf" srcId="{F6EA96C3-0E2B-9248-A879-33A5AEE813CC}" destId="{148FE33F-0017-2E47-BC5E-94AF0D53DF0E}" srcOrd="2" destOrd="0" presId="urn:microsoft.com/office/officeart/2005/8/layout/process4"/>
    <dgm:cxn modelId="{EB56987E-FC45-EA48-B1B5-6C1E36289EBB}" type="presParOf" srcId="{148FE33F-0017-2E47-BC5E-94AF0D53DF0E}" destId="{E9044507-5FF3-204F-9C6D-2EDDC1092B1F}" srcOrd="0" destOrd="0" presId="urn:microsoft.com/office/officeart/2005/8/layout/process4"/>
    <dgm:cxn modelId="{6A708F85-2987-A64D-9726-650DC11337D7}" type="presParOf" srcId="{148FE33F-0017-2E47-BC5E-94AF0D53DF0E}" destId="{B96BB662-EDDF-684C-A966-645C43F1D2B4}" srcOrd="1" destOrd="0" presId="urn:microsoft.com/office/officeart/2005/8/layout/process4"/>
    <dgm:cxn modelId="{9971B671-60EA-184B-9AF9-6ED92F83E3D5}" type="presParOf" srcId="{148FE33F-0017-2E47-BC5E-94AF0D53DF0E}" destId="{6E8D8E13-9048-9C41-AD6F-C795749C6CFD}" srcOrd="2" destOrd="0" presId="urn:microsoft.com/office/officeart/2005/8/layout/process4"/>
    <dgm:cxn modelId="{F7E68079-56C8-D34D-8D56-C9CEE453EBEC}" type="presParOf" srcId="{426A5998-E526-B24C-B816-3DE937704445}" destId="{511C2A27-F632-124E-89FC-EA4722E7105C}" srcOrd="1" destOrd="0" presId="urn:microsoft.com/office/officeart/2005/8/layout/process4"/>
    <dgm:cxn modelId="{6D20DE59-A60C-EB4F-8328-3DC1746015FE}" type="presParOf" srcId="{426A5998-E526-B24C-B816-3DE937704445}" destId="{C574990B-BF40-4C41-854E-72E8AEA32BB7}" srcOrd="2" destOrd="0" presId="urn:microsoft.com/office/officeart/2005/8/layout/process4"/>
    <dgm:cxn modelId="{4F70E306-1353-064F-8CE7-0079FF046B65}" type="presParOf" srcId="{C574990B-BF40-4C41-854E-72E8AEA32BB7}" destId="{65FA9930-5BF9-674F-8092-239C48CFD6E4}" srcOrd="0" destOrd="0" presId="urn:microsoft.com/office/officeart/2005/8/layout/process4"/>
    <dgm:cxn modelId="{0A6E4CBD-42EC-BA43-B8BA-3CB84BE7303A}" type="presParOf" srcId="{C574990B-BF40-4C41-854E-72E8AEA32BB7}" destId="{E817740F-4BB2-F949-AA5A-1C929054D3E3}" srcOrd="1" destOrd="0" presId="urn:microsoft.com/office/officeart/2005/8/layout/process4"/>
    <dgm:cxn modelId="{19902265-C0C4-704A-8769-8E059F602C24}" type="presParOf" srcId="{C574990B-BF40-4C41-854E-72E8AEA32BB7}" destId="{4C8F4996-840D-B840-8231-E5E7F51687F4}" srcOrd="2" destOrd="0" presId="urn:microsoft.com/office/officeart/2005/8/layout/process4"/>
    <dgm:cxn modelId="{BB90EF07-D2DA-8848-9070-471A1A76E84A}" type="presParOf" srcId="{4C8F4996-840D-B840-8231-E5E7F51687F4}" destId="{DB76613A-7E61-E54D-B973-EE6951D70301}" srcOrd="0" destOrd="0" presId="urn:microsoft.com/office/officeart/2005/8/layout/process4"/>
    <dgm:cxn modelId="{FD3F4BA3-D16F-244A-853D-B39B1C4B5AD3}" type="presParOf" srcId="{4C8F4996-840D-B840-8231-E5E7F51687F4}" destId="{3ECD2317-52E6-7549-B8FF-4F9C7F677448}" srcOrd="1" destOrd="0" presId="urn:microsoft.com/office/officeart/2005/8/layout/process4"/>
    <dgm:cxn modelId="{3E1E372E-EAD3-B44F-91A7-98BF07F97FBE}" type="presParOf" srcId="{4C8F4996-840D-B840-8231-E5E7F51687F4}" destId="{08BD4427-5163-7E44-B032-3B49EAF5BB8C}" srcOrd="2" destOrd="0" presId="urn:microsoft.com/office/officeart/2005/8/layout/process4"/>
    <dgm:cxn modelId="{85CE82BD-533C-0840-80A7-85F49E8E3A83}" type="presParOf" srcId="{426A5998-E526-B24C-B816-3DE937704445}" destId="{7A71813B-A105-DD49-9CE1-38BA2FC28E74}" srcOrd="3" destOrd="0" presId="urn:microsoft.com/office/officeart/2005/8/layout/process4"/>
    <dgm:cxn modelId="{7C73F570-61EE-9746-AD89-77CE6CBC9023}" type="presParOf" srcId="{426A5998-E526-B24C-B816-3DE937704445}" destId="{4E164DF8-080C-7349-BD0D-2D4FF613B368}" srcOrd="4" destOrd="0" presId="urn:microsoft.com/office/officeart/2005/8/layout/process4"/>
    <dgm:cxn modelId="{6D31281C-237C-5C4A-8BDB-300B8796A4DC}" type="presParOf" srcId="{4E164DF8-080C-7349-BD0D-2D4FF613B368}" destId="{8556AB36-EB9C-254A-9769-41772A07D492}" srcOrd="0" destOrd="0" presId="urn:microsoft.com/office/officeart/2005/8/layout/process4"/>
    <dgm:cxn modelId="{5C9CE309-BF6A-BA41-887A-07904145AC69}" type="presParOf" srcId="{4E164DF8-080C-7349-BD0D-2D4FF613B368}" destId="{13454706-BBAB-8C4F-BE03-1740CADE0537}" srcOrd="1" destOrd="0" presId="urn:microsoft.com/office/officeart/2005/8/layout/process4"/>
    <dgm:cxn modelId="{6DD128E4-9C0B-244C-AA7A-C603EA53097A}" type="presParOf" srcId="{4E164DF8-080C-7349-BD0D-2D4FF613B368}" destId="{FEAB2CF4-AB14-674B-96F8-C8AFFD7BDCB2}" srcOrd="2" destOrd="0" presId="urn:microsoft.com/office/officeart/2005/8/layout/process4"/>
    <dgm:cxn modelId="{665128DC-B3F4-A640-8708-5F4263EA939B}" type="presParOf" srcId="{FEAB2CF4-AB14-674B-96F8-C8AFFD7BDCB2}" destId="{2E1782C6-F2E1-DD45-A13E-8C71580AE952}" srcOrd="0" destOrd="0" presId="urn:microsoft.com/office/officeart/2005/8/layout/process4"/>
    <dgm:cxn modelId="{69434C26-C598-944E-8E41-4D25C3F8AA8D}" type="presParOf" srcId="{FEAB2CF4-AB14-674B-96F8-C8AFFD7BDCB2}" destId="{B9DF4D9D-B56C-CB4B-9492-017E901D62C1}" srcOrd="1" destOrd="0" presId="urn:microsoft.com/office/officeart/2005/8/layout/process4"/>
    <dgm:cxn modelId="{010C385E-0D8C-B14F-B976-E7A2D543B9BE}" type="presParOf" srcId="{FEAB2CF4-AB14-674B-96F8-C8AFFD7BDCB2}" destId="{96FA228E-D3C2-AD47-8ED3-ABA6C53D0D41}" srcOrd="2" destOrd="0" presId="urn:microsoft.com/office/officeart/2005/8/layout/process4"/>
    <dgm:cxn modelId="{CA2181E9-CA41-E84D-97C1-3849ED81088C}" type="presParOf" srcId="{426A5998-E526-B24C-B816-3DE937704445}" destId="{9DD10D41-2E09-8B42-8BB6-35E200A6D153}" srcOrd="5" destOrd="0" presId="urn:microsoft.com/office/officeart/2005/8/layout/process4"/>
    <dgm:cxn modelId="{769A750D-773E-9841-96F0-D6733DCB664F}" type="presParOf" srcId="{426A5998-E526-B24C-B816-3DE937704445}" destId="{16624299-B765-7A46-8BD8-18D2D03F69C4}" srcOrd="6" destOrd="0" presId="urn:microsoft.com/office/officeart/2005/8/layout/process4"/>
    <dgm:cxn modelId="{D7258C84-53AB-D245-8E74-3FA616751984}" type="presParOf" srcId="{16624299-B765-7A46-8BD8-18D2D03F69C4}" destId="{8C574443-E742-7946-8B14-34C5CAD3BECA}" srcOrd="0" destOrd="0" presId="urn:microsoft.com/office/officeart/2005/8/layout/process4"/>
    <dgm:cxn modelId="{477D6788-B8BF-3441-9B56-A3B1EA104E26}" type="presParOf" srcId="{16624299-B765-7A46-8BD8-18D2D03F69C4}" destId="{0BEED617-A702-BA4A-94CE-B517AC6EE7FE}" srcOrd="1" destOrd="0" presId="urn:microsoft.com/office/officeart/2005/8/layout/process4"/>
    <dgm:cxn modelId="{CE10778C-0F46-F64A-8BB8-A487B80F27C5}" type="presParOf" srcId="{16624299-B765-7A46-8BD8-18D2D03F69C4}" destId="{FE87C142-4A42-E14B-A2E7-28AA4FBF112B}" srcOrd="2" destOrd="0" presId="urn:microsoft.com/office/officeart/2005/8/layout/process4"/>
    <dgm:cxn modelId="{BF8E954B-4A93-1749-BD52-3DFA3B30EEFD}" type="presParOf" srcId="{FE87C142-4A42-E14B-A2E7-28AA4FBF112B}" destId="{7E1555A1-4852-924A-A731-B24B38FC260D}" srcOrd="0" destOrd="0" presId="urn:microsoft.com/office/officeart/2005/8/layout/process4"/>
    <dgm:cxn modelId="{D16A687F-AFF3-3E45-A676-688AFE8D8829}" type="presParOf" srcId="{FE87C142-4A42-E14B-A2E7-28AA4FBF112B}" destId="{C66FA703-5660-AA46-A8A2-EA209614D171}" srcOrd="1" destOrd="0" presId="urn:microsoft.com/office/officeart/2005/8/layout/process4"/>
    <dgm:cxn modelId="{0209AE51-77BA-EF47-844A-F7D0913BBAB2}" type="presParOf" srcId="{FE87C142-4A42-E14B-A2E7-28AA4FBF112B}" destId="{173DD3A5-5B62-4840-8371-7E9B7A20EC7D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42630-8D1C-F24F-AA58-F102AFECE527}">
      <dsp:nvSpPr>
        <dsp:cNvPr id="0" name=""/>
        <dsp:cNvSpPr/>
      </dsp:nvSpPr>
      <dsp:spPr>
        <a:xfrm>
          <a:off x="0" y="4427687"/>
          <a:ext cx="8124940" cy="9686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Gene annotation</a:t>
          </a:r>
          <a:endParaRPr lang="en-US" sz="1800" kern="1200" dirty="0"/>
        </a:p>
      </dsp:txBody>
      <dsp:txXfrm>
        <a:off x="0" y="4427687"/>
        <a:ext cx="8124940" cy="523081"/>
      </dsp:txXfrm>
    </dsp:sp>
    <dsp:sp modelId="{7DA622E3-2972-314A-B5B4-8DEFA6BBF5D5}">
      <dsp:nvSpPr>
        <dsp:cNvPr id="0" name=""/>
        <dsp:cNvSpPr/>
      </dsp:nvSpPr>
      <dsp:spPr>
        <a:xfrm>
          <a:off x="0" y="4931396"/>
          <a:ext cx="4062470" cy="44558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GO category ‘cell cycle’</a:t>
          </a:r>
          <a:endParaRPr lang="en-US" sz="1400" kern="1200" dirty="0"/>
        </a:p>
      </dsp:txBody>
      <dsp:txXfrm>
        <a:off x="0" y="4931396"/>
        <a:ext cx="4062470" cy="445588"/>
      </dsp:txXfrm>
    </dsp:sp>
    <dsp:sp modelId="{EAEAB905-5B3C-1B44-849E-FAC2F1D79633}">
      <dsp:nvSpPr>
        <dsp:cNvPr id="0" name=""/>
        <dsp:cNvSpPr/>
      </dsp:nvSpPr>
      <dsp:spPr>
        <a:xfrm>
          <a:off x="4062470" y="4931396"/>
          <a:ext cx="4062470" cy="445588"/>
        </a:xfrm>
        <a:prstGeom prst="rect">
          <a:avLst/>
        </a:prstGeom>
        <a:solidFill>
          <a:schemeClr val="accent3">
            <a:tint val="40000"/>
            <a:alpha val="90000"/>
            <a:hueOff val="2274630"/>
            <a:satOff val="-4385"/>
            <a:lumOff val="173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2274630"/>
              <a:satOff val="-4385"/>
              <a:lumOff val="1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Top 600 ranked human cell-cycle genes from </a:t>
          </a:r>
          <a:r>
            <a:rPr lang="en-US" sz="1400" kern="1200" dirty="0" err="1" smtClean="0"/>
            <a:t>Cyclebase</a:t>
          </a:r>
          <a:endParaRPr lang="en-US" sz="1400" kern="1200"/>
        </a:p>
      </dsp:txBody>
      <dsp:txXfrm>
        <a:off x="4062470" y="4931396"/>
        <a:ext cx="4062470" cy="445588"/>
      </dsp:txXfrm>
    </dsp:sp>
    <dsp:sp modelId="{D2D40D0E-E9A2-6243-8F3D-5F01706E5269}">
      <dsp:nvSpPr>
        <dsp:cNvPr id="0" name=""/>
        <dsp:cNvSpPr/>
      </dsp:nvSpPr>
      <dsp:spPr>
        <a:xfrm rot="10800000">
          <a:off x="0" y="2952403"/>
          <a:ext cx="8124940" cy="1489814"/>
        </a:xfrm>
        <a:prstGeom prst="upArrowCallout">
          <a:avLst/>
        </a:prstGeom>
        <a:gradFill rotWithShape="0">
          <a:gsLst>
            <a:gs pos="0">
              <a:schemeClr val="accent3">
                <a:hueOff val="5865115"/>
                <a:satOff val="-13363"/>
                <a:lumOff val="5360"/>
                <a:alphaOff val="0"/>
                <a:shade val="70000"/>
                <a:satMod val="150000"/>
              </a:schemeClr>
            </a:gs>
            <a:gs pos="34000">
              <a:schemeClr val="accent3">
                <a:hueOff val="5865115"/>
                <a:satOff val="-13363"/>
                <a:lumOff val="5360"/>
                <a:alphaOff val="0"/>
                <a:shade val="70000"/>
                <a:satMod val="140000"/>
              </a:schemeClr>
            </a:gs>
            <a:gs pos="70000">
              <a:schemeClr val="accent3">
                <a:hueOff val="5865115"/>
                <a:satOff val="-13363"/>
                <a:lumOff val="536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3">
                <a:hueOff val="5865115"/>
                <a:satOff val="-13363"/>
                <a:lumOff val="536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Final set</a:t>
          </a:r>
          <a:endParaRPr lang="en-US" sz="1800" kern="1200" dirty="0"/>
        </a:p>
      </dsp:txBody>
      <dsp:txXfrm rot="-10800000">
        <a:off x="0" y="2952403"/>
        <a:ext cx="8124940" cy="522924"/>
      </dsp:txXfrm>
    </dsp:sp>
    <dsp:sp modelId="{F6D75CD0-0182-9F48-B6B2-8D2EE74F723B}">
      <dsp:nvSpPr>
        <dsp:cNvPr id="0" name=""/>
        <dsp:cNvSpPr/>
      </dsp:nvSpPr>
      <dsp:spPr>
        <a:xfrm>
          <a:off x="3967" y="3475328"/>
          <a:ext cx="2705668" cy="445454"/>
        </a:xfrm>
        <a:prstGeom prst="rect">
          <a:avLst/>
        </a:prstGeom>
        <a:solidFill>
          <a:schemeClr val="accent3">
            <a:tint val="40000"/>
            <a:alpha val="90000"/>
            <a:hueOff val="4549259"/>
            <a:satOff val="-8770"/>
            <a:lumOff val="34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4549259"/>
              <a:satOff val="-8770"/>
              <a:lumOff val="3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G1 (59)	</a:t>
          </a:r>
          <a:endParaRPr lang="en-US" sz="1400" kern="1200" dirty="0"/>
        </a:p>
      </dsp:txBody>
      <dsp:txXfrm>
        <a:off x="3967" y="3475328"/>
        <a:ext cx="2705668" cy="445454"/>
      </dsp:txXfrm>
    </dsp:sp>
    <dsp:sp modelId="{295A5AF8-EDC0-1741-8B5E-E30A34F479F1}">
      <dsp:nvSpPr>
        <dsp:cNvPr id="0" name=""/>
        <dsp:cNvSpPr/>
      </dsp:nvSpPr>
      <dsp:spPr>
        <a:xfrm>
          <a:off x="2709635" y="3475328"/>
          <a:ext cx="2705668" cy="445454"/>
        </a:xfrm>
        <a:prstGeom prst="rect">
          <a:avLst/>
        </a:prstGeom>
        <a:solidFill>
          <a:schemeClr val="accent3">
            <a:tint val="40000"/>
            <a:alpha val="90000"/>
            <a:hueOff val="6823889"/>
            <a:satOff val="-13154"/>
            <a:lumOff val="518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6823889"/>
              <a:satOff val="-13154"/>
              <a:lumOff val="5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 (58)</a:t>
          </a:r>
          <a:endParaRPr lang="en-US" sz="1400" kern="1200" dirty="0"/>
        </a:p>
      </dsp:txBody>
      <dsp:txXfrm>
        <a:off x="2709635" y="3475328"/>
        <a:ext cx="2705668" cy="445454"/>
      </dsp:txXfrm>
    </dsp:sp>
    <dsp:sp modelId="{67371DC2-43ED-0548-8633-C233E5FE35A3}">
      <dsp:nvSpPr>
        <dsp:cNvPr id="0" name=""/>
        <dsp:cNvSpPr/>
      </dsp:nvSpPr>
      <dsp:spPr>
        <a:xfrm>
          <a:off x="5415304" y="3475328"/>
          <a:ext cx="2705668" cy="445454"/>
        </a:xfrm>
        <a:prstGeom prst="rect">
          <a:avLst/>
        </a:prstGeom>
        <a:solidFill>
          <a:schemeClr val="accent3">
            <a:tint val="40000"/>
            <a:alpha val="90000"/>
            <a:hueOff val="9098518"/>
            <a:satOff val="-17539"/>
            <a:lumOff val="69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9098518"/>
              <a:satOff val="-17539"/>
              <a:lumOff val="6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G2M (65)</a:t>
          </a:r>
          <a:endParaRPr lang="en-US" sz="1400" kern="1200" dirty="0"/>
        </a:p>
      </dsp:txBody>
      <dsp:txXfrm>
        <a:off x="5415304" y="3475328"/>
        <a:ext cx="2705668" cy="445454"/>
      </dsp:txXfrm>
    </dsp:sp>
    <dsp:sp modelId="{13454706-BBAB-8C4F-BE03-1740CADE0537}">
      <dsp:nvSpPr>
        <dsp:cNvPr id="0" name=""/>
        <dsp:cNvSpPr/>
      </dsp:nvSpPr>
      <dsp:spPr>
        <a:xfrm rot="10800000">
          <a:off x="0" y="1477119"/>
          <a:ext cx="8124940" cy="1489814"/>
        </a:xfrm>
        <a:prstGeom prst="upArrowCallout">
          <a:avLst/>
        </a:prstGeom>
        <a:gradFill rotWithShape="0">
          <a:gsLst>
            <a:gs pos="0">
              <a:schemeClr val="accent3">
                <a:hueOff val="11730230"/>
                <a:satOff val="-26725"/>
                <a:lumOff val="10720"/>
                <a:alphaOff val="0"/>
                <a:shade val="70000"/>
                <a:satMod val="150000"/>
              </a:schemeClr>
            </a:gs>
            <a:gs pos="34000">
              <a:schemeClr val="accent3">
                <a:hueOff val="11730230"/>
                <a:satOff val="-26725"/>
                <a:lumOff val="10720"/>
                <a:alphaOff val="0"/>
                <a:shade val="70000"/>
                <a:satMod val="140000"/>
              </a:schemeClr>
            </a:gs>
            <a:gs pos="70000">
              <a:schemeClr val="accent3">
                <a:hueOff val="11730230"/>
                <a:satOff val="-26725"/>
                <a:lumOff val="1072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3">
                <a:hueOff val="11730230"/>
                <a:satOff val="-26725"/>
                <a:lumOff val="1072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Filters</a:t>
          </a:r>
          <a:endParaRPr lang="en-US" sz="1800" kern="1200" dirty="0"/>
        </a:p>
      </dsp:txBody>
      <dsp:txXfrm rot="-10800000">
        <a:off x="0" y="1477119"/>
        <a:ext cx="8124940" cy="522924"/>
      </dsp:txXfrm>
    </dsp:sp>
    <dsp:sp modelId="{C623F911-0D45-A84A-B43E-0B61F1C91B96}">
      <dsp:nvSpPr>
        <dsp:cNvPr id="0" name=""/>
        <dsp:cNvSpPr/>
      </dsp:nvSpPr>
      <dsp:spPr>
        <a:xfrm>
          <a:off x="0" y="2000044"/>
          <a:ext cx="4062470" cy="445454"/>
        </a:xfrm>
        <a:prstGeom prst="rect">
          <a:avLst/>
        </a:prstGeom>
        <a:solidFill>
          <a:schemeClr val="accent3">
            <a:tint val="40000"/>
            <a:alpha val="90000"/>
            <a:hueOff val="11373148"/>
            <a:satOff val="-21924"/>
            <a:lumOff val="863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1373148"/>
              <a:satOff val="-21924"/>
              <a:lumOff val="8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[Read length, coverage, variation above technical noise] filters</a:t>
          </a:r>
          <a:endParaRPr lang="en-US" sz="1400" kern="1200" dirty="0"/>
        </a:p>
      </dsp:txBody>
      <dsp:txXfrm>
        <a:off x="0" y="2000044"/>
        <a:ext cx="4062470" cy="445454"/>
      </dsp:txXfrm>
    </dsp:sp>
    <dsp:sp modelId="{DAF3CED8-0FB5-D24F-8F88-6D58F2E18548}">
      <dsp:nvSpPr>
        <dsp:cNvPr id="0" name=""/>
        <dsp:cNvSpPr/>
      </dsp:nvSpPr>
      <dsp:spPr>
        <a:xfrm>
          <a:off x="4062470" y="2000044"/>
          <a:ext cx="4062470" cy="445454"/>
        </a:xfrm>
        <a:prstGeom prst="rect">
          <a:avLst/>
        </a:prstGeom>
        <a:solidFill>
          <a:schemeClr val="accent3">
            <a:tint val="40000"/>
            <a:alpha val="90000"/>
            <a:hueOff val="13647777"/>
            <a:satOff val="-26309"/>
            <a:lumOff val="1036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3647777"/>
              <a:satOff val="-26309"/>
              <a:lumOff val="103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Remove abnormally sized cells (use ERCC spike-ins)  </a:t>
          </a:r>
          <a:endParaRPr lang="en-US" sz="1400" kern="1200" dirty="0"/>
        </a:p>
      </dsp:txBody>
      <dsp:txXfrm>
        <a:off x="4062470" y="2000044"/>
        <a:ext cx="4062470" cy="445454"/>
      </dsp:txXfrm>
    </dsp:sp>
    <dsp:sp modelId="{0BEED617-A702-BA4A-94CE-B517AC6EE7FE}">
      <dsp:nvSpPr>
        <dsp:cNvPr id="0" name=""/>
        <dsp:cNvSpPr/>
      </dsp:nvSpPr>
      <dsp:spPr>
        <a:xfrm rot="10800000">
          <a:off x="0" y="1835"/>
          <a:ext cx="8124940" cy="1489814"/>
        </a:xfrm>
        <a:prstGeom prst="upArrowCallout">
          <a:avLst/>
        </a:prstGeom>
        <a:gradFill rotWithShape="0">
          <a:gsLst>
            <a:gs pos="0">
              <a:schemeClr val="accent3">
                <a:hueOff val="17595344"/>
                <a:satOff val="-40088"/>
                <a:lumOff val="16080"/>
                <a:alphaOff val="0"/>
                <a:shade val="70000"/>
                <a:satMod val="150000"/>
              </a:schemeClr>
            </a:gs>
            <a:gs pos="34000">
              <a:schemeClr val="accent3">
                <a:hueOff val="17595344"/>
                <a:satOff val="-40088"/>
                <a:lumOff val="16080"/>
                <a:alphaOff val="0"/>
                <a:shade val="70000"/>
                <a:satMod val="140000"/>
              </a:schemeClr>
            </a:gs>
            <a:gs pos="70000">
              <a:schemeClr val="accent3">
                <a:hueOff val="17595344"/>
                <a:satOff val="-40088"/>
                <a:lumOff val="1608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3">
                <a:hueOff val="17595344"/>
                <a:satOff val="-40088"/>
                <a:lumOff val="1608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Source</a:t>
          </a:r>
          <a:endParaRPr lang="en-US" sz="1800" kern="1200" dirty="0"/>
        </a:p>
      </dsp:txBody>
      <dsp:txXfrm rot="-10800000">
        <a:off x="0" y="1835"/>
        <a:ext cx="8124940" cy="522924"/>
      </dsp:txXfrm>
    </dsp:sp>
    <dsp:sp modelId="{7E1555A1-4852-924A-A731-B24B38FC260D}">
      <dsp:nvSpPr>
        <dsp:cNvPr id="0" name=""/>
        <dsp:cNvSpPr/>
      </dsp:nvSpPr>
      <dsp:spPr>
        <a:xfrm>
          <a:off x="0" y="524760"/>
          <a:ext cx="4062470" cy="445454"/>
        </a:xfrm>
        <a:prstGeom prst="rect">
          <a:avLst/>
        </a:prstGeom>
        <a:solidFill>
          <a:schemeClr val="accent3">
            <a:tint val="40000"/>
            <a:alpha val="90000"/>
            <a:hueOff val="15922407"/>
            <a:satOff val="-30693"/>
            <a:lumOff val="1208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5922407"/>
              <a:satOff val="-30693"/>
              <a:lumOff val="120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Mouse Embryonic Stem Cells (</a:t>
          </a:r>
          <a:r>
            <a:rPr lang="en-US" sz="1400" kern="1200" dirty="0" err="1" smtClean="0"/>
            <a:t>mESCs</a:t>
          </a:r>
          <a:r>
            <a:rPr lang="en-US" sz="1400" kern="1200" dirty="0" smtClean="0"/>
            <a:t>)</a:t>
          </a:r>
          <a:endParaRPr lang="en-US" sz="1400" kern="1200" dirty="0"/>
        </a:p>
      </dsp:txBody>
      <dsp:txXfrm>
        <a:off x="0" y="524760"/>
        <a:ext cx="4062470" cy="445454"/>
      </dsp:txXfrm>
    </dsp:sp>
    <dsp:sp modelId="{C66FA703-5660-AA46-A8A2-EA209614D171}">
      <dsp:nvSpPr>
        <dsp:cNvPr id="0" name=""/>
        <dsp:cNvSpPr/>
      </dsp:nvSpPr>
      <dsp:spPr>
        <a:xfrm>
          <a:off x="4062470" y="524760"/>
          <a:ext cx="4062470" cy="445454"/>
        </a:xfrm>
        <a:prstGeom prst="rect">
          <a:avLst/>
        </a:prstGeom>
        <a:solidFill>
          <a:schemeClr val="accent3">
            <a:tint val="40000"/>
            <a:alpha val="90000"/>
            <a:hueOff val="18197036"/>
            <a:satOff val="-35078"/>
            <a:lumOff val="1381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8197036"/>
              <a:satOff val="-35078"/>
              <a:lumOff val="13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Separate G1, S, G2M phases - </a:t>
          </a:r>
          <a:r>
            <a:rPr lang="en-US" sz="1400" kern="1200" dirty="0" smtClean="0"/>
            <a:t>Hoechst staining + FACS (182 ESCs)</a:t>
          </a:r>
          <a:endParaRPr lang="en-US" sz="1400" b="1" kern="1200" dirty="0"/>
        </a:p>
      </dsp:txBody>
      <dsp:txXfrm>
        <a:off x="4062470" y="524760"/>
        <a:ext cx="4062470" cy="4454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E1278-64DC-8247-8479-F9AFAC0E30B7}">
      <dsp:nvSpPr>
        <dsp:cNvPr id="0" name=""/>
        <dsp:cNvSpPr/>
      </dsp:nvSpPr>
      <dsp:spPr>
        <a:xfrm>
          <a:off x="1764774" y="1984557"/>
          <a:ext cx="1627782" cy="162778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Single cell Gene Expression</a:t>
          </a:r>
          <a:endParaRPr lang="en-US" sz="1800" kern="1200" dirty="0"/>
        </a:p>
      </dsp:txBody>
      <dsp:txXfrm>
        <a:off x="2003157" y="2222940"/>
        <a:ext cx="1151016" cy="1151016"/>
      </dsp:txXfrm>
    </dsp:sp>
    <dsp:sp modelId="{73ADEB20-2C7A-F34E-BEE1-442E1663218E}">
      <dsp:nvSpPr>
        <dsp:cNvPr id="0" name=""/>
        <dsp:cNvSpPr/>
      </dsp:nvSpPr>
      <dsp:spPr>
        <a:xfrm rot="12900000">
          <a:off x="676509" y="1686439"/>
          <a:ext cx="1290627" cy="46391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14204D-71E3-544E-AA10-0D46C745F66F}">
      <dsp:nvSpPr>
        <dsp:cNvPr id="0" name=""/>
        <dsp:cNvSpPr/>
      </dsp:nvSpPr>
      <dsp:spPr>
        <a:xfrm>
          <a:off x="20016" y="929703"/>
          <a:ext cx="1546393" cy="12371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Latent variable (ex. Cell cycle)</a:t>
          </a:r>
          <a:endParaRPr lang="en-US" sz="1600" kern="1200" dirty="0"/>
        </a:p>
      </dsp:txBody>
      <dsp:txXfrm>
        <a:off x="56250" y="965937"/>
        <a:ext cx="1473925" cy="1164646"/>
      </dsp:txXfrm>
    </dsp:sp>
    <dsp:sp modelId="{DE5FF886-3C6E-C74F-ABBF-F2FB60337517}">
      <dsp:nvSpPr>
        <dsp:cNvPr id="0" name=""/>
        <dsp:cNvSpPr/>
      </dsp:nvSpPr>
      <dsp:spPr>
        <a:xfrm rot="16200000">
          <a:off x="1933351" y="1032168"/>
          <a:ext cx="1290627" cy="46391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797672"/>
                <a:satOff val="-20044"/>
                <a:lumOff val="8040"/>
                <a:alphaOff val="0"/>
                <a:shade val="70000"/>
                <a:satMod val="150000"/>
              </a:schemeClr>
            </a:gs>
            <a:gs pos="34000">
              <a:schemeClr val="accent3">
                <a:hueOff val="8797672"/>
                <a:satOff val="-20044"/>
                <a:lumOff val="8040"/>
                <a:alphaOff val="0"/>
                <a:shade val="70000"/>
                <a:satMod val="140000"/>
              </a:schemeClr>
            </a:gs>
            <a:gs pos="70000">
              <a:schemeClr val="accent3">
                <a:hueOff val="8797672"/>
                <a:satOff val="-20044"/>
                <a:lumOff val="804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3">
                <a:hueOff val="8797672"/>
                <a:satOff val="-20044"/>
                <a:lumOff val="804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083A1F-4FC9-5745-AB66-C33C80668350}">
      <dsp:nvSpPr>
        <dsp:cNvPr id="0" name=""/>
        <dsp:cNvSpPr/>
      </dsp:nvSpPr>
      <dsp:spPr>
        <a:xfrm>
          <a:off x="1805468" y="256"/>
          <a:ext cx="1546393" cy="12371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8797672"/>
                <a:satOff val="-20044"/>
                <a:lumOff val="8040"/>
                <a:alphaOff val="0"/>
                <a:shade val="70000"/>
                <a:satMod val="150000"/>
              </a:schemeClr>
            </a:gs>
            <a:gs pos="34000">
              <a:schemeClr val="accent3">
                <a:hueOff val="8797672"/>
                <a:satOff val="-20044"/>
                <a:lumOff val="8040"/>
                <a:alphaOff val="0"/>
                <a:shade val="70000"/>
                <a:satMod val="140000"/>
              </a:schemeClr>
            </a:gs>
            <a:gs pos="70000">
              <a:schemeClr val="accent3">
                <a:hueOff val="8797672"/>
                <a:satOff val="-20044"/>
                <a:lumOff val="804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3">
                <a:hueOff val="8797672"/>
                <a:satOff val="-20044"/>
                <a:lumOff val="804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Technical Variability (Baseline Variance)</a:t>
          </a:r>
          <a:endParaRPr lang="en-US" sz="1600" kern="1200" dirty="0"/>
        </a:p>
      </dsp:txBody>
      <dsp:txXfrm>
        <a:off x="1841702" y="36490"/>
        <a:ext cx="1473925" cy="1164646"/>
      </dsp:txXfrm>
    </dsp:sp>
    <dsp:sp modelId="{1651DD34-1710-8A47-A4CD-7DBB86B7C143}">
      <dsp:nvSpPr>
        <dsp:cNvPr id="0" name=""/>
        <dsp:cNvSpPr/>
      </dsp:nvSpPr>
      <dsp:spPr>
        <a:xfrm rot="19500000">
          <a:off x="3190193" y="1686439"/>
          <a:ext cx="1290627" cy="46391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7595344"/>
                <a:satOff val="-40088"/>
                <a:lumOff val="16080"/>
                <a:alphaOff val="0"/>
                <a:shade val="70000"/>
                <a:satMod val="150000"/>
              </a:schemeClr>
            </a:gs>
            <a:gs pos="34000">
              <a:schemeClr val="accent3">
                <a:hueOff val="17595344"/>
                <a:satOff val="-40088"/>
                <a:lumOff val="16080"/>
                <a:alphaOff val="0"/>
                <a:shade val="70000"/>
                <a:satMod val="140000"/>
              </a:schemeClr>
            </a:gs>
            <a:gs pos="70000">
              <a:schemeClr val="accent3">
                <a:hueOff val="17595344"/>
                <a:satOff val="-40088"/>
                <a:lumOff val="1608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3">
                <a:hueOff val="17595344"/>
                <a:satOff val="-40088"/>
                <a:lumOff val="1608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D7A90C-BD88-2D48-AF3A-08C2F2DB6FB6}">
      <dsp:nvSpPr>
        <dsp:cNvPr id="0" name=""/>
        <dsp:cNvSpPr/>
      </dsp:nvSpPr>
      <dsp:spPr>
        <a:xfrm>
          <a:off x="3590921" y="929703"/>
          <a:ext cx="1546393" cy="12371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7595344"/>
                <a:satOff val="-40088"/>
                <a:lumOff val="16080"/>
                <a:alphaOff val="0"/>
                <a:shade val="70000"/>
                <a:satMod val="150000"/>
              </a:schemeClr>
            </a:gs>
            <a:gs pos="34000">
              <a:schemeClr val="accent3">
                <a:hueOff val="17595344"/>
                <a:satOff val="-40088"/>
                <a:lumOff val="16080"/>
                <a:alphaOff val="0"/>
                <a:shade val="70000"/>
                <a:satMod val="140000"/>
              </a:schemeClr>
            </a:gs>
            <a:gs pos="70000">
              <a:schemeClr val="accent3">
                <a:hueOff val="17595344"/>
                <a:satOff val="-40088"/>
                <a:lumOff val="1608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3">
                <a:hueOff val="17595344"/>
                <a:satOff val="-40088"/>
                <a:lumOff val="1608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Residual Noise (explained by other biological process(</a:t>
          </a:r>
          <a:r>
            <a:rPr lang="en-US" sz="1600" kern="1200" dirty="0" err="1" smtClean="0"/>
            <a:t>es</a:t>
          </a:r>
          <a:r>
            <a:rPr lang="en-US" sz="1600" kern="1200" dirty="0" smtClean="0"/>
            <a:t>))</a:t>
          </a:r>
          <a:endParaRPr lang="en-US" sz="1600" kern="1200" dirty="0"/>
        </a:p>
      </dsp:txBody>
      <dsp:txXfrm>
        <a:off x="3627155" y="965937"/>
        <a:ext cx="1473925" cy="11646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10785-AC2E-954D-B3E6-25BCDD0903FD}">
      <dsp:nvSpPr>
        <dsp:cNvPr id="0" name=""/>
        <dsp:cNvSpPr/>
      </dsp:nvSpPr>
      <dsp:spPr>
        <a:xfrm>
          <a:off x="0" y="742813"/>
          <a:ext cx="3662083" cy="99041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FF3C1D5-1267-2243-B470-85E0A098D514}">
      <dsp:nvSpPr>
        <dsp:cNvPr id="0" name=""/>
        <dsp:cNvSpPr/>
      </dsp:nvSpPr>
      <dsp:spPr>
        <a:xfrm>
          <a:off x="40" y="0"/>
          <a:ext cx="1607704" cy="990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Annotated marker genes for Hidden Variable</a:t>
          </a:r>
          <a:endParaRPr lang="en-US" sz="1400" kern="1200" dirty="0"/>
        </a:p>
      </dsp:txBody>
      <dsp:txXfrm>
        <a:off x="40" y="0"/>
        <a:ext cx="1607704" cy="990418"/>
      </dsp:txXfrm>
    </dsp:sp>
    <dsp:sp modelId="{6A347EBE-B278-8345-8F7A-A622D4800FEF}">
      <dsp:nvSpPr>
        <dsp:cNvPr id="0" name=""/>
        <dsp:cNvSpPr/>
      </dsp:nvSpPr>
      <dsp:spPr>
        <a:xfrm>
          <a:off x="680090" y="1114220"/>
          <a:ext cx="247604" cy="2476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1C022A-671F-244B-9621-D3E97F4087CB}">
      <dsp:nvSpPr>
        <dsp:cNvPr id="0" name=""/>
        <dsp:cNvSpPr/>
      </dsp:nvSpPr>
      <dsp:spPr>
        <a:xfrm>
          <a:off x="1688129" y="1485627"/>
          <a:ext cx="1607704" cy="990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Gene expression value in each cell for each marker gene</a:t>
          </a:r>
          <a:endParaRPr lang="en-US" sz="1400" kern="1200" dirty="0"/>
        </a:p>
      </dsp:txBody>
      <dsp:txXfrm>
        <a:off x="1688129" y="1485627"/>
        <a:ext cx="1607704" cy="990418"/>
      </dsp:txXfrm>
    </dsp:sp>
    <dsp:sp modelId="{783A5780-31EC-EB49-AAA6-F1425557786E}">
      <dsp:nvSpPr>
        <dsp:cNvPr id="0" name=""/>
        <dsp:cNvSpPr/>
      </dsp:nvSpPr>
      <dsp:spPr>
        <a:xfrm>
          <a:off x="2368179" y="1114220"/>
          <a:ext cx="247604" cy="2476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E1278-64DC-8247-8479-F9AFAC0E30B7}">
      <dsp:nvSpPr>
        <dsp:cNvPr id="0" name=""/>
        <dsp:cNvSpPr/>
      </dsp:nvSpPr>
      <dsp:spPr>
        <a:xfrm>
          <a:off x="3003803" y="2653195"/>
          <a:ext cx="2221992" cy="222199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Single cell Gene Expression</a:t>
          </a:r>
          <a:endParaRPr lang="en-US" sz="2400" kern="1200" dirty="0"/>
        </a:p>
      </dsp:txBody>
      <dsp:txXfrm>
        <a:off x="3329206" y="2978598"/>
        <a:ext cx="1571186" cy="1571186"/>
      </dsp:txXfrm>
    </dsp:sp>
    <dsp:sp modelId="{73ADEB20-2C7A-F34E-BEE1-442E1663218E}">
      <dsp:nvSpPr>
        <dsp:cNvPr id="0" name=""/>
        <dsp:cNvSpPr/>
      </dsp:nvSpPr>
      <dsp:spPr>
        <a:xfrm rot="12900000">
          <a:off x="1569903" y="2263519"/>
          <a:ext cx="1707828" cy="6332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14204D-71E3-544E-AA10-0D46C745F66F}">
      <dsp:nvSpPr>
        <dsp:cNvPr id="0" name=""/>
        <dsp:cNvSpPr/>
      </dsp:nvSpPr>
      <dsp:spPr>
        <a:xfrm>
          <a:off x="668886" y="1246011"/>
          <a:ext cx="2110892" cy="1688713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1">
            <a:alphaModFix amt="43000"/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Latent variable (ex. Cell cycle)</a:t>
          </a:r>
          <a:endParaRPr lang="en-US" sz="22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rgbClr val="000000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718347" y="1295472"/>
        <a:ext cx="2011970" cy="1589791"/>
      </dsp:txXfrm>
    </dsp:sp>
    <dsp:sp modelId="{DE5FF886-3C6E-C74F-ABBF-F2FB60337517}">
      <dsp:nvSpPr>
        <dsp:cNvPr id="0" name=""/>
        <dsp:cNvSpPr/>
      </dsp:nvSpPr>
      <dsp:spPr>
        <a:xfrm rot="16200000">
          <a:off x="3260885" y="1383249"/>
          <a:ext cx="1707828" cy="633267"/>
        </a:xfrm>
        <a:prstGeom prst="lef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6">
                <a:shade val="70000"/>
                <a:satMod val="150000"/>
              </a:schemeClr>
            </a:gs>
            <a:gs pos="34000">
              <a:schemeClr val="accent6">
                <a:shade val="70000"/>
                <a:satMod val="140000"/>
              </a:schemeClr>
            </a:gs>
            <a:gs pos="70000">
              <a:schemeClr val="accent6">
                <a:tint val="100000"/>
                <a:shade val="90000"/>
                <a:satMod val="140000"/>
              </a:schemeClr>
            </a:gs>
            <a:gs pos="100000">
              <a:schemeClr val="accent6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6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CA083A1F-4FC9-5745-AB66-C33C80668350}">
      <dsp:nvSpPr>
        <dsp:cNvPr id="0" name=""/>
        <dsp:cNvSpPr/>
      </dsp:nvSpPr>
      <dsp:spPr>
        <a:xfrm>
          <a:off x="3059353" y="1612"/>
          <a:ext cx="2110892" cy="168871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70000"/>
                <a:satMod val="150000"/>
              </a:schemeClr>
            </a:gs>
            <a:gs pos="34000">
              <a:schemeClr val="accent6">
                <a:shade val="70000"/>
                <a:satMod val="140000"/>
              </a:schemeClr>
            </a:gs>
            <a:gs pos="70000">
              <a:schemeClr val="accent6">
                <a:tint val="100000"/>
                <a:shade val="90000"/>
                <a:satMod val="140000"/>
              </a:schemeClr>
            </a:gs>
            <a:gs pos="100000">
              <a:schemeClr val="accent6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6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Technical Variability (Baseline Variance)</a:t>
          </a:r>
          <a:endParaRPr lang="en-US" sz="2200" kern="1200" dirty="0"/>
        </a:p>
      </dsp:txBody>
      <dsp:txXfrm>
        <a:off x="3108814" y="51073"/>
        <a:ext cx="2011970" cy="1589791"/>
      </dsp:txXfrm>
    </dsp:sp>
    <dsp:sp modelId="{1651DD34-1710-8A47-A4CD-7DBB86B7C143}">
      <dsp:nvSpPr>
        <dsp:cNvPr id="0" name=""/>
        <dsp:cNvSpPr/>
      </dsp:nvSpPr>
      <dsp:spPr>
        <a:xfrm rot="19500000">
          <a:off x="4951867" y="2263519"/>
          <a:ext cx="1707828" cy="6332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7595344"/>
                <a:satOff val="-40088"/>
                <a:lumOff val="16080"/>
                <a:alphaOff val="0"/>
                <a:shade val="70000"/>
                <a:satMod val="150000"/>
              </a:schemeClr>
            </a:gs>
            <a:gs pos="34000">
              <a:schemeClr val="accent3">
                <a:hueOff val="17595344"/>
                <a:satOff val="-40088"/>
                <a:lumOff val="16080"/>
                <a:alphaOff val="0"/>
                <a:shade val="70000"/>
                <a:satMod val="140000"/>
              </a:schemeClr>
            </a:gs>
            <a:gs pos="70000">
              <a:schemeClr val="accent3">
                <a:hueOff val="17595344"/>
                <a:satOff val="-40088"/>
                <a:lumOff val="1608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3">
                <a:hueOff val="17595344"/>
                <a:satOff val="-40088"/>
                <a:lumOff val="1608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D7A90C-BD88-2D48-AF3A-08C2F2DB6FB6}">
      <dsp:nvSpPr>
        <dsp:cNvPr id="0" name=""/>
        <dsp:cNvSpPr/>
      </dsp:nvSpPr>
      <dsp:spPr>
        <a:xfrm>
          <a:off x="5449821" y="1246011"/>
          <a:ext cx="2110892" cy="1688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7595344"/>
                <a:satOff val="-40088"/>
                <a:lumOff val="16080"/>
                <a:alphaOff val="0"/>
                <a:shade val="70000"/>
                <a:satMod val="150000"/>
              </a:schemeClr>
            </a:gs>
            <a:gs pos="34000">
              <a:schemeClr val="accent3">
                <a:hueOff val="17595344"/>
                <a:satOff val="-40088"/>
                <a:lumOff val="16080"/>
                <a:alphaOff val="0"/>
                <a:shade val="70000"/>
                <a:satMod val="140000"/>
              </a:schemeClr>
            </a:gs>
            <a:gs pos="70000">
              <a:schemeClr val="accent3">
                <a:hueOff val="17595344"/>
                <a:satOff val="-40088"/>
                <a:lumOff val="1608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3">
                <a:hueOff val="17595344"/>
                <a:satOff val="-40088"/>
                <a:lumOff val="1608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Residual Noise (explained by other biological process(</a:t>
          </a:r>
          <a:r>
            <a:rPr lang="en-US" sz="2200" kern="1200" dirty="0" err="1" smtClean="0"/>
            <a:t>es</a:t>
          </a:r>
          <a:r>
            <a:rPr lang="en-US" sz="2200" kern="1200" dirty="0" smtClean="0"/>
            <a:t>))</a:t>
          </a:r>
          <a:endParaRPr lang="en-US" sz="2200" kern="1200" dirty="0"/>
        </a:p>
      </dsp:txBody>
      <dsp:txXfrm>
        <a:off x="5499282" y="1295472"/>
        <a:ext cx="2011970" cy="15897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E1278-64DC-8247-8479-F9AFAC0E30B7}">
      <dsp:nvSpPr>
        <dsp:cNvPr id="0" name=""/>
        <dsp:cNvSpPr/>
      </dsp:nvSpPr>
      <dsp:spPr>
        <a:xfrm>
          <a:off x="3003803" y="2653195"/>
          <a:ext cx="2221992" cy="222199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Single cell normalized Gene Expression</a:t>
          </a:r>
          <a:endParaRPr lang="en-US" sz="2400" kern="1200" dirty="0"/>
        </a:p>
      </dsp:txBody>
      <dsp:txXfrm>
        <a:off x="3329206" y="2978598"/>
        <a:ext cx="1571186" cy="1571186"/>
      </dsp:txXfrm>
    </dsp:sp>
    <dsp:sp modelId="{73ADEB20-2C7A-F34E-BEE1-442E1663218E}">
      <dsp:nvSpPr>
        <dsp:cNvPr id="0" name=""/>
        <dsp:cNvSpPr/>
      </dsp:nvSpPr>
      <dsp:spPr>
        <a:xfrm rot="12900000">
          <a:off x="1569903" y="2263519"/>
          <a:ext cx="1707828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bg1">
            <a:lumMod val="85000"/>
            <a:alpha val="6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14204D-71E3-544E-AA10-0D46C745F66F}">
      <dsp:nvSpPr>
        <dsp:cNvPr id="0" name=""/>
        <dsp:cNvSpPr/>
      </dsp:nvSpPr>
      <dsp:spPr>
        <a:xfrm>
          <a:off x="668886" y="1246011"/>
          <a:ext cx="2110892" cy="1688713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1">
            <a:alphaModFix amt="32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Marker/>
                    </a14:imgEffect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Latent variable (ex. Cell cycle)</a:t>
          </a:r>
          <a:endParaRPr lang="en-US" sz="2200" b="1" kern="1200" cap="none" spc="0" dirty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rgbClr val="000000"/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718347" y="1295472"/>
        <a:ext cx="2011970" cy="1589791"/>
      </dsp:txXfrm>
    </dsp:sp>
    <dsp:sp modelId="{DE5FF886-3C6E-C74F-ABBF-F2FB60337517}">
      <dsp:nvSpPr>
        <dsp:cNvPr id="0" name=""/>
        <dsp:cNvSpPr/>
      </dsp:nvSpPr>
      <dsp:spPr>
        <a:xfrm rot="16200000">
          <a:off x="3260885" y="1383249"/>
          <a:ext cx="1707828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bg1">
            <a:lumMod val="85000"/>
            <a:alpha val="4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083A1F-4FC9-5745-AB66-C33C80668350}">
      <dsp:nvSpPr>
        <dsp:cNvPr id="0" name=""/>
        <dsp:cNvSpPr/>
      </dsp:nvSpPr>
      <dsp:spPr>
        <a:xfrm>
          <a:off x="3059353" y="1612"/>
          <a:ext cx="2110892" cy="1688713"/>
        </a:xfrm>
        <a:prstGeom prst="roundRect">
          <a:avLst>
            <a:gd name="adj" fmla="val 10000"/>
          </a:avLst>
        </a:prstGeom>
        <a:solidFill>
          <a:schemeClr val="bg1">
            <a:lumMod val="85000"/>
            <a:alpha val="27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Technical Variability (Baseline Variance)</a:t>
          </a:r>
          <a:endParaRPr lang="en-US" sz="2200" kern="1200" dirty="0"/>
        </a:p>
      </dsp:txBody>
      <dsp:txXfrm>
        <a:off x="3108814" y="51073"/>
        <a:ext cx="2011970" cy="1589791"/>
      </dsp:txXfrm>
    </dsp:sp>
    <dsp:sp modelId="{1651DD34-1710-8A47-A4CD-7DBB86B7C143}">
      <dsp:nvSpPr>
        <dsp:cNvPr id="0" name=""/>
        <dsp:cNvSpPr/>
      </dsp:nvSpPr>
      <dsp:spPr>
        <a:xfrm rot="19500000">
          <a:off x="4951867" y="2263519"/>
          <a:ext cx="1707828" cy="6332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7595344"/>
                <a:satOff val="-40088"/>
                <a:lumOff val="16080"/>
                <a:alphaOff val="0"/>
                <a:shade val="70000"/>
                <a:satMod val="150000"/>
              </a:schemeClr>
            </a:gs>
            <a:gs pos="34000">
              <a:schemeClr val="accent3">
                <a:hueOff val="17595344"/>
                <a:satOff val="-40088"/>
                <a:lumOff val="16080"/>
                <a:alphaOff val="0"/>
                <a:shade val="70000"/>
                <a:satMod val="140000"/>
              </a:schemeClr>
            </a:gs>
            <a:gs pos="70000">
              <a:schemeClr val="accent3">
                <a:hueOff val="17595344"/>
                <a:satOff val="-40088"/>
                <a:lumOff val="1608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3">
                <a:hueOff val="17595344"/>
                <a:satOff val="-40088"/>
                <a:lumOff val="1608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D7A90C-BD88-2D48-AF3A-08C2F2DB6FB6}">
      <dsp:nvSpPr>
        <dsp:cNvPr id="0" name=""/>
        <dsp:cNvSpPr/>
      </dsp:nvSpPr>
      <dsp:spPr>
        <a:xfrm>
          <a:off x="5449821" y="1246011"/>
          <a:ext cx="2110892" cy="1688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7595344"/>
                <a:satOff val="-40088"/>
                <a:lumOff val="16080"/>
                <a:alphaOff val="0"/>
                <a:shade val="70000"/>
                <a:satMod val="150000"/>
              </a:schemeClr>
            </a:gs>
            <a:gs pos="34000">
              <a:schemeClr val="accent3">
                <a:hueOff val="17595344"/>
                <a:satOff val="-40088"/>
                <a:lumOff val="16080"/>
                <a:alphaOff val="0"/>
                <a:shade val="70000"/>
                <a:satMod val="140000"/>
              </a:schemeClr>
            </a:gs>
            <a:gs pos="70000">
              <a:schemeClr val="accent3">
                <a:hueOff val="17595344"/>
                <a:satOff val="-40088"/>
                <a:lumOff val="1608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3">
                <a:hueOff val="17595344"/>
                <a:satOff val="-40088"/>
                <a:lumOff val="1608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Residual Noise (explained by other biological process(</a:t>
          </a:r>
          <a:r>
            <a:rPr lang="en-US" sz="2200" kern="1200" dirty="0" err="1" smtClean="0"/>
            <a:t>es</a:t>
          </a:r>
          <a:r>
            <a:rPr lang="en-US" sz="2200" kern="1200" dirty="0" smtClean="0"/>
            <a:t>))</a:t>
          </a:r>
          <a:endParaRPr lang="en-US" sz="2200" kern="1200" dirty="0"/>
        </a:p>
      </dsp:txBody>
      <dsp:txXfrm>
        <a:off x="5499282" y="1295472"/>
        <a:ext cx="2011970" cy="15897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4B549-F5D1-374A-B6D4-0E28A8E1C642}">
      <dsp:nvSpPr>
        <dsp:cNvPr id="0" name=""/>
        <dsp:cNvSpPr/>
      </dsp:nvSpPr>
      <dsp:spPr>
        <a:xfrm>
          <a:off x="0" y="4427687"/>
          <a:ext cx="8124940" cy="96866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Final set</a:t>
          </a:r>
          <a:endParaRPr lang="en-US" sz="1800" kern="1200" dirty="0"/>
        </a:p>
      </dsp:txBody>
      <dsp:txXfrm>
        <a:off x="0" y="4427687"/>
        <a:ext cx="8124940" cy="523081"/>
      </dsp:txXfrm>
    </dsp:sp>
    <dsp:sp modelId="{E9044507-5FF3-204F-9C6D-2EDDC1092B1F}">
      <dsp:nvSpPr>
        <dsp:cNvPr id="0" name=""/>
        <dsp:cNvSpPr/>
      </dsp:nvSpPr>
      <dsp:spPr>
        <a:xfrm>
          <a:off x="3967" y="4931396"/>
          <a:ext cx="2705668" cy="44558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Single Cell RNA-</a:t>
          </a:r>
          <a:r>
            <a:rPr lang="en-US" sz="1400" kern="1200" dirty="0" err="1" smtClean="0"/>
            <a:t>seq</a:t>
          </a:r>
          <a:endParaRPr lang="en-US" sz="1400" kern="1200" dirty="0"/>
        </a:p>
      </dsp:txBody>
      <dsp:txXfrm>
        <a:off x="3967" y="4931396"/>
        <a:ext cx="2705668" cy="445588"/>
      </dsp:txXfrm>
    </dsp:sp>
    <dsp:sp modelId="{B96BB662-EDDF-684C-A966-645C43F1D2B4}">
      <dsp:nvSpPr>
        <dsp:cNvPr id="0" name=""/>
        <dsp:cNvSpPr/>
      </dsp:nvSpPr>
      <dsp:spPr>
        <a:xfrm>
          <a:off x="2709635" y="4931396"/>
          <a:ext cx="2705668" cy="445588"/>
        </a:xfrm>
        <a:prstGeom prst="rect">
          <a:avLst/>
        </a:prstGeom>
        <a:solidFill>
          <a:schemeClr val="accent3">
            <a:tint val="40000"/>
            <a:alpha val="90000"/>
            <a:hueOff val="1654276"/>
            <a:satOff val="-3189"/>
            <a:lumOff val="126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654276"/>
              <a:satOff val="-3189"/>
              <a:lumOff val="1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81 cells</a:t>
          </a:r>
          <a:endParaRPr lang="en-US" sz="1400" kern="1200" dirty="0"/>
        </a:p>
      </dsp:txBody>
      <dsp:txXfrm>
        <a:off x="2709635" y="4931396"/>
        <a:ext cx="2705668" cy="445588"/>
      </dsp:txXfrm>
    </dsp:sp>
    <dsp:sp modelId="{6E8D8E13-9048-9C41-AD6F-C795749C6CFD}">
      <dsp:nvSpPr>
        <dsp:cNvPr id="0" name=""/>
        <dsp:cNvSpPr/>
      </dsp:nvSpPr>
      <dsp:spPr>
        <a:xfrm>
          <a:off x="5415304" y="4931396"/>
          <a:ext cx="2705668" cy="445588"/>
        </a:xfrm>
        <a:prstGeom prst="rect">
          <a:avLst/>
        </a:prstGeom>
        <a:solidFill>
          <a:schemeClr val="accent3">
            <a:tint val="40000"/>
            <a:alpha val="90000"/>
            <a:hueOff val="3308552"/>
            <a:satOff val="-6378"/>
            <a:lumOff val="251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3308552"/>
              <a:satOff val="-6378"/>
              <a:lumOff val="2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7073 genes</a:t>
          </a:r>
          <a:endParaRPr lang="en-US" sz="1400" kern="1200" dirty="0"/>
        </a:p>
      </dsp:txBody>
      <dsp:txXfrm>
        <a:off x="5415304" y="4931396"/>
        <a:ext cx="2705668" cy="445588"/>
      </dsp:txXfrm>
    </dsp:sp>
    <dsp:sp modelId="{E817740F-4BB2-F949-AA5A-1C929054D3E3}">
      <dsp:nvSpPr>
        <dsp:cNvPr id="0" name=""/>
        <dsp:cNvSpPr/>
      </dsp:nvSpPr>
      <dsp:spPr>
        <a:xfrm rot="10800000">
          <a:off x="0" y="2952403"/>
          <a:ext cx="8124940" cy="1489814"/>
        </a:xfrm>
        <a:prstGeom prst="upArrowCallout">
          <a:avLst/>
        </a:prstGeom>
        <a:gradFill rotWithShape="0">
          <a:gsLst>
            <a:gs pos="0">
              <a:schemeClr val="accent3">
                <a:hueOff val="5865115"/>
                <a:satOff val="-13363"/>
                <a:lumOff val="5360"/>
                <a:alphaOff val="0"/>
                <a:shade val="70000"/>
                <a:satMod val="150000"/>
              </a:schemeClr>
            </a:gs>
            <a:gs pos="34000">
              <a:schemeClr val="accent3">
                <a:hueOff val="5865115"/>
                <a:satOff val="-13363"/>
                <a:lumOff val="5360"/>
                <a:alphaOff val="0"/>
                <a:shade val="70000"/>
                <a:satMod val="140000"/>
              </a:schemeClr>
            </a:gs>
            <a:gs pos="70000">
              <a:schemeClr val="accent3">
                <a:hueOff val="5865115"/>
                <a:satOff val="-13363"/>
                <a:lumOff val="536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3">
                <a:hueOff val="5865115"/>
                <a:satOff val="-13363"/>
                <a:lumOff val="536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Post-sequencing Filters</a:t>
          </a:r>
          <a:endParaRPr lang="en-US" sz="1800" kern="1200" dirty="0"/>
        </a:p>
      </dsp:txBody>
      <dsp:txXfrm rot="-10800000">
        <a:off x="0" y="2952403"/>
        <a:ext cx="8124940" cy="522924"/>
      </dsp:txXfrm>
    </dsp:sp>
    <dsp:sp modelId="{DB76613A-7E61-E54D-B973-EE6951D70301}">
      <dsp:nvSpPr>
        <dsp:cNvPr id="0" name=""/>
        <dsp:cNvSpPr/>
      </dsp:nvSpPr>
      <dsp:spPr>
        <a:xfrm>
          <a:off x="3967" y="3475328"/>
          <a:ext cx="2705668" cy="445454"/>
        </a:xfrm>
        <a:prstGeom prst="rect">
          <a:avLst/>
        </a:prstGeom>
        <a:solidFill>
          <a:schemeClr val="accent3">
            <a:tint val="40000"/>
            <a:alpha val="90000"/>
            <a:hueOff val="4962828"/>
            <a:satOff val="-9567"/>
            <a:lumOff val="37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4962828"/>
              <a:satOff val="-9567"/>
              <a:lumOff val="3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Quality Control</a:t>
          </a:r>
          <a:endParaRPr lang="en-US" sz="1400" kern="1200" dirty="0"/>
        </a:p>
      </dsp:txBody>
      <dsp:txXfrm>
        <a:off x="3967" y="3475328"/>
        <a:ext cx="2705668" cy="445454"/>
      </dsp:txXfrm>
    </dsp:sp>
    <dsp:sp modelId="{3ECD2317-52E6-7549-B8FF-4F9C7F677448}">
      <dsp:nvSpPr>
        <dsp:cNvPr id="0" name=""/>
        <dsp:cNvSpPr/>
      </dsp:nvSpPr>
      <dsp:spPr>
        <a:xfrm>
          <a:off x="2709635" y="3475328"/>
          <a:ext cx="2705668" cy="445454"/>
        </a:xfrm>
        <a:prstGeom prst="rect">
          <a:avLst/>
        </a:prstGeom>
        <a:solidFill>
          <a:schemeClr val="accent3">
            <a:tint val="40000"/>
            <a:alpha val="90000"/>
            <a:hueOff val="6617104"/>
            <a:satOff val="-12756"/>
            <a:lumOff val="502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6617104"/>
              <a:satOff val="-12756"/>
              <a:lumOff val="5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Technical Noise Filter</a:t>
          </a:r>
          <a:endParaRPr lang="en-US" sz="1400" kern="1200" dirty="0"/>
        </a:p>
      </dsp:txBody>
      <dsp:txXfrm>
        <a:off x="2709635" y="3475328"/>
        <a:ext cx="2705668" cy="445454"/>
      </dsp:txXfrm>
    </dsp:sp>
    <dsp:sp modelId="{08BD4427-5163-7E44-B032-3B49EAF5BB8C}">
      <dsp:nvSpPr>
        <dsp:cNvPr id="0" name=""/>
        <dsp:cNvSpPr/>
      </dsp:nvSpPr>
      <dsp:spPr>
        <a:xfrm>
          <a:off x="5415304" y="3475328"/>
          <a:ext cx="2705668" cy="445454"/>
        </a:xfrm>
        <a:prstGeom prst="rect">
          <a:avLst/>
        </a:prstGeom>
        <a:solidFill>
          <a:schemeClr val="accent3">
            <a:tint val="40000"/>
            <a:alpha val="90000"/>
            <a:hueOff val="8271380"/>
            <a:satOff val="-15945"/>
            <a:lumOff val="628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8271380"/>
              <a:satOff val="-15945"/>
              <a:lumOff val="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Threshold expression level above technical noise</a:t>
          </a:r>
          <a:endParaRPr lang="en-US" sz="1400" kern="1200" dirty="0"/>
        </a:p>
      </dsp:txBody>
      <dsp:txXfrm>
        <a:off x="5415304" y="3475328"/>
        <a:ext cx="2705668" cy="445454"/>
      </dsp:txXfrm>
    </dsp:sp>
    <dsp:sp modelId="{13454706-BBAB-8C4F-BE03-1740CADE0537}">
      <dsp:nvSpPr>
        <dsp:cNvPr id="0" name=""/>
        <dsp:cNvSpPr/>
      </dsp:nvSpPr>
      <dsp:spPr>
        <a:xfrm rot="10800000">
          <a:off x="0" y="1477119"/>
          <a:ext cx="8124940" cy="1489814"/>
        </a:xfrm>
        <a:prstGeom prst="upArrowCallout">
          <a:avLst/>
        </a:prstGeom>
        <a:gradFill rotWithShape="0">
          <a:gsLst>
            <a:gs pos="0">
              <a:schemeClr val="accent3">
                <a:hueOff val="11730230"/>
                <a:satOff val="-26725"/>
                <a:lumOff val="10720"/>
                <a:alphaOff val="0"/>
                <a:shade val="70000"/>
                <a:satMod val="150000"/>
              </a:schemeClr>
            </a:gs>
            <a:gs pos="34000">
              <a:schemeClr val="accent3">
                <a:hueOff val="11730230"/>
                <a:satOff val="-26725"/>
                <a:lumOff val="10720"/>
                <a:alphaOff val="0"/>
                <a:shade val="70000"/>
                <a:satMod val="140000"/>
              </a:schemeClr>
            </a:gs>
            <a:gs pos="70000">
              <a:schemeClr val="accent3">
                <a:hueOff val="11730230"/>
                <a:satOff val="-26725"/>
                <a:lumOff val="1072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3">
                <a:hueOff val="11730230"/>
                <a:satOff val="-26725"/>
                <a:lumOff val="1072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Mechanical Filters</a:t>
          </a:r>
          <a:endParaRPr lang="en-US" sz="1800" kern="1200" dirty="0"/>
        </a:p>
      </dsp:txBody>
      <dsp:txXfrm rot="-10800000">
        <a:off x="0" y="1477119"/>
        <a:ext cx="8124940" cy="522924"/>
      </dsp:txXfrm>
    </dsp:sp>
    <dsp:sp modelId="{2E1782C6-F2E1-DD45-A13E-8C71580AE952}">
      <dsp:nvSpPr>
        <dsp:cNvPr id="0" name=""/>
        <dsp:cNvSpPr/>
      </dsp:nvSpPr>
      <dsp:spPr>
        <a:xfrm>
          <a:off x="3967" y="2000044"/>
          <a:ext cx="2705668" cy="445454"/>
        </a:xfrm>
        <a:prstGeom prst="rect">
          <a:avLst/>
        </a:prstGeom>
        <a:solidFill>
          <a:schemeClr val="accent3">
            <a:tint val="40000"/>
            <a:alpha val="90000"/>
            <a:hueOff val="9925657"/>
            <a:satOff val="-19133"/>
            <a:lumOff val="753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9925657"/>
              <a:satOff val="-19133"/>
              <a:lumOff val="7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Pool into G4P (</a:t>
          </a:r>
          <a:r>
            <a:rPr lang="en-US" sz="1400" b="1" kern="1200" dirty="0" smtClean="0"/>
            <a:t>IL-13</a:t>
          </a:r>
          <a:r>
            <a:rPr lang="en-US" sz="1400" kern="1200" dirty="0" smtClean="0"/>
            <a:t>-</a:t>
          </a:r>
          <a:r>
            <a:rPr lang="en-US" sz="1400" b="1" kern="1200" dirty="0" smtClean="0"/>
            <a:t>GFP</a:t>
          </a:r>
          <a:r>
            <a:rPr lang="en-US" sz="1400" b="1" kern="1200" baseline="30000" dirty="0" smtClean="0"/>
            <a:t>+</a:t>
          </a:r>
          <a:r>
            <a:rPr lang="en-US" sz="1400" kern="1200" dirty="0" smtClean="0"/>
            <a:t>) and G2N (</a:t>
          </a:r>
          <a:r>
            <a:rPr lang="en-US" sz="1400" b="1" kern="1200" dirty="0" smtClean="0"/>
            <a:t>IL-13</a:t>
          </a:r>
          <a:r>
            <a:rPr lang="en-US" sz="1400" kern="1200" dirty="0" smtClean="0"/>
            <a:t>-</a:t>
          </a:r>
          <a:r>
            <a:rPr lang="en-US" sz="1400" b="1" kern="1200" dirty="0" smtClean="0"/>
            <a:t>GFP</a:t>
          </a:r>
          <a:r>
            <a:rPr lang="en-US" sz="1400" b="1" kern="1200" baseline="30000" dirty="0" smtClean="0"/>
            <a:t>-</a:t>
          </a:r>
          <a:r>
            <a:rPr lang="en-US" sz="1400" kern="1200" dirty="0" smtClean="0"/>
            <a:t>) groups</a:t>
          </a:r>
          <a:endParaRPr lang="en-US" sz="1400" kern="1200" dirty="0"/>
        </a:p>
      </dsp:txBody>
      <dsp:txXfrm>
        <a:off x="3967" y="2000044"/>
        <a:ext cx="2705668" cy="445454"/>
      </dsp:txXfrm>
    </dsp:sp>
    <dsp:sp modelId="{B9DF4D9D-B56C-CB4B-9492-017E901D62C1}">
      <dsp:nvSpPr>
        <dsp:cNvPr id="0" name=""/>
        <dsp:cNvSpPr/>
      </dsp:nvSpPr>
      <dsp:spPr>
        <a:xfrm>
          <a:off x="2709635" y="2000044"/>
          <a:ext cx="2705668" cy="445454"/>
        </a:xfrm>
        <a:prstGeom prst="rect">
          <a:avLst/>
        </a:prstGeom>
        <a:solidFill>
          <a:schemeClr val="accent3">
            <a:tint val="40000"/>
            <a:alpha val="90000"/>
            <a:hueOff val="11579932"/>
            <a:satOff val="-22322"/>
            <a:lumOff val="879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1579932"/>
              <a:satOff val="-22322"/>
              <a:lumOff val="87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Pool with equal proportion </a:t>
          </a:r>
          <a:r>
            <a:rPr lang="en-US" sz="1400" kern="1200" smtClean="0"/>
            <a:t>from each group</a:t>
          </a:r>
          <a:endParaRPr lang="en-US" sz="1400" kern="1200" dirty="0"/>
        </a:p>
      </dsp:txBody>
      <dsp:txXfrm>
        <a:off x="2709635" y="2000044"/>
        <a:ext cx="2705668" cy="445454"/>
      </dsp:txXfrm>
    </dsp:sp>
    <dsp:sp modelId="{96FA228E-D3C2-AD47-8ED3-ABA6C53D0D41}">
      <dsp:nvSpPr>
        <dsp:cNvPr id="0" name=""/>
        <dsp:cNvSpPr/>
      </dsp:nvSpPr>
      <dsp:spPr>
        <a:xfrm>
          <a:off x="5415304" y="2000044"/>
          <a:ext cx="2705668" cy="445454"/>
        </a:xfrm>
        <a:prstGeom prst="rect">
          <a:avLst/>
        </a:prstGeom>
        <a:solidFill>
          <a:schemeClr val="accent3">
            <a:tint val="40000"/>
            <a:alpha val="90000"/>
            <a:hueOff val="13234209"/>
            <a:satOff val="-25511"/>
            <a:lumOff val="1004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3234209"/>
              <a:satOff val="-25511"/>
              <a:lumOff val="10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Fluidigm</a:t>
          </a:r>
          <a:r>
            <a:rPr lang="en-US" sz="1400" kern="1200" dirty="0" smtClean="0"/>
            <a:t> C1 cell sorting (96 asynchronously dividing cells)</a:t>
          </a:r>
          <a:endParaRPr lang="en-US" sz="1400" kern="1200" dirty="0"/>
        </a:p>
      </dsp:txBody>
      <dsp:txXfrm>
        <a:off x="5415304" y="2000044"/>
        <a:ext cx="2705668" cy="445454"/>
      </dsp:txXfrm>
    </dsp:sp>
    <dsp:sp modelId="{0BEED617-A702-BA4A-94CE-B517AC6EE7FE}">
      <dsp:nvSpPr>
        <dsp:cNvPr id="0" name=""/>
        <dsp:cNvSpPr/>
      </dsp:nvSpPr>
      <dsp:spPr>
        <a:xfrm rot="10800000">
          <a:off x="0" y="1835"/>
          <a:ext cx="8124940" cy="1489814"/>
        </a:xfrm>
        <a:prstGeom prst="upArrowCallout">
          <a:avLst/>
        </a:prstGeom>
        <a:gradFill rotWithShape="0">
          <a:gsLst>
            <a:gs pos="0">
              <a:schemeClr val="accent3">
                <a:hueOff val="17595344"/>
                <a:satOff val="-40088"/>
                <a:lumOff val="16080"/>
                <a:alphaOff val="0"/>
                <a:shade val="70000"/>
                <a:satMod val="150000"/>
              </a:schemeClr>
            </a:gs>
            <a:gs pos="34000">
              <a:schemeClr val="accent3">
                <a:hueOff val="17595344"/>
                <a:satOff val="-40088"/>
                <a:lumOff val="16080"/>
                <a:alphaOff val="0"/>
                <a:shade val="70000"/>
                <a:satMod val="140000"/>
              </a:schemeClr>
            </a:gs>
            <a:gs pos="70000">
              <a:schemeClr val="accent3">
                <a:hueOff val="17595344"/>
                <a:satOff val="-40088"/>
                <a:lumOff val="1608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3">
                <a:hueOff val="17595344"/>
                <a:satOff val="-40088"/>
                <a:lumOff val="1608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Source</a:t>
          </a:r>
          <a:endParaRPr lang="en-US" sz="1800" kern="1200" dirty="0"/>
        </a:p>
      </dsp:txBody>
      <dsp:txXfrm rot="-10800000">
        <a:off x="0" y="1835"/>
        <a:ext cx="8124940" cy="522924"/>
      </dsp:txXfrm>
    </dsp:sp>
    <dsp:sp modelId="{7E1555A1-4852-924A-A731-B24B38FC260D}">
      <dsp:nvSpPr>
        <dsp:cNvPr id="0" name=""/>
        <dsp:cNvSpPr/>
      </dsp:nvSpPr>
      <dsp:spPr>
        <a:xfrm>
          <a:off x="3967" y="524760"/>
          <a:ext cx="2705668" cy="445454"/>
        </a:xfrm>
        <a:prstGeom prst="rect">
          <a:avLst/>
        </a:prstGeom>
        <a:solidFill>
          <a:schemeClr val="accent3">
            <a:tint val="40000"/>
            <a:alpha val="90000"/>
            <a:hueOff val="14888484"/>
            <a:satOff val="-28700"/>
            <a:lumOff val="113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4888484"/>
              <a:satOff val="-28700"/>
              <a:lumOff val="11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scRNA-seq</a:t>
          </a:r>
          <a:r>
            <a:rPr lang="en-US" sz="1400" kern="1200" dirty="0" smtClean="0"/>
            <a:t> experiment</a:t>
          </a:r>
          <a:endParaRPr lang="en-US" sz="1400" kern="1200" dirty="0"/>
        </a:p>
      </dsp:txBody>
      <dsp:txXfrm>
        <a:off x="3967" y="524760"/>
        <a:ext cx="2705668" cy="445454"/>
      </dsp:txXfrm>
    </dsp:sp>
    <dsp:sp modelId="{C66FA703-5660-AA46-A8A2-EA209614D171}">
      <dsp:nvSpPr>
        <dsp:cNvPr id="0" name=""/>
        <dsp:cNvSpPr/>
      </dsp:nvSpPr>
      <dsp:spPr>
        <a:xfrm>
          <a:off x="2709635" y="524760"/>
          <a:ext cx="2705668" cy="445454"/>
        </a:xfrm>
        <a:prstGeom prst="rect">
          <a:avLst/>
        </a:prstGeom>
        <a:solidFill>
          <a:schemeClr val="accent3">
            <a:tint val="40000"/>
            <a:alpha val="90000"/>
            <a:hueOff val="16542761"/>
            <a:satOff val="-31889"/>
            <a:lumOff val="125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6542761"/>
              <a:satOff val="-31889"/>
              <a:lumOff val="12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Differentiation of native T cells into T</a:t>
          </a:r>
          <a:r>
            <a:rPr lang="en-US" sz="1400" kern="1200" baseline="-25000" dirty="0" smtClean="0"/>
            <a:t>H</a:t>
          </a:r>
          <a:r>
            <a:rPr lang="en-US" sz="1400" kern="1200" dirty="0" smtClean="0"/>
            <a:t>2 cells</a:t>
          </a:r>
          <a:endParaRPr lang="en-US" sz="1400" kern="1200" dirty="0"/>
        </a:p>
      </dsp:txBody>
      <dsp:txXfrm>
        <a:off x="2709635" y="524760"/>
        <a:ext cx="2705668" cy="445454"/>
      </dsp:txXfrm>
    </dsp:sp>
    <dsp:sp modelId="{173DD3A5-5B62-4840-8371-7E9B7A20EC7D}">
      <dsp:nvSpPr>
        <dsp:cNvPr id="0" name=""/>
        <dsp:cNvSpPr/>
      </dsp:nvSpPr>
      <dsp:spPr>
        <a:xfrm>
          <a:off x="5415304" y="524760"/>
          <a:ext cx="2705668" cy="445454"/>
        </a:xfrm>
        <a:prstGeom prst="rect">
          <a:avLst/>
        </a:prstGeom>
        <a:solidFill>
          <a:schemeClr val="accent3">
            <a:tint val="40000"/>
            <a:alpha val="90000"/>
            <a:hueOff val="18197036"/>
            <a:satOff val="-35078"/>
            <a:lumOff val="1381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8197036"/>
              <a:satOff val="-35078"/>
              <a:lumOff val="13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Stimulate CD4</a:t>
          </a:r>
          <a:r>
            <a:rPr lang="en-US" sz="1400" kern="1200" baseline="30000" dirty="0" smtClean="0"/>
            <a:t>+</a:t>
          </a:r>
          <a:r>
            <a:rPr lang="en-US" sz="1400" kern="1200" dirty="0" smtClean="0"/>
            <a:t> T helper cells, sort 4.5 days later</a:t>
          </a:r>
          <a:endParaRPr lang="en-US" sz="1400" kern="1200" dirty="0"/>
        </a:p>
      </dsp:txBody>
      <dsp:txXfrm>
        <a:off x="5415304" y="524760"/>
        <a:ext cx="2705668" cy="445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F60F9-EA77-D14D-A8B2-C1018A7DDF87}" type="datetimeFigureOut">
              <a:rPr lang="en-US" smtClean="0"/>
              <a:t>15-10-01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88875-0538-6F42-909A-C3FD0048C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05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E855-4043-0148-A510-66264BA81108}" type="datetimeFigureOut">
              <a:rPr lang="en-US" smtClean="0"/>
              <a:t>15-10-01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A1706-BF7F-054A-B77B-25AD8C3F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49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macromolecular Crystallographic Information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1706-BF7F-054A-B77B-25AD8C3FE8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88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macromolecular Crystallographic Information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1706-BF7F-054A-B77B-25AD8C3FE8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8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4D19-3C9B-0D4B-AEB1-921BCC8A81E5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E145-EED4-364F-9238-F77C6C629831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AA96-EAF7-E348-A881-80BF2D02A281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06A9-CA5B-4543-9DC7-114CE743FAC7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BD82-74DC-4E4A-9061-B6823FDEEE19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6DD2-E0C5-F34B-9543-0761E0E5C969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E803-6B00-CC4E-AC1D-774E6EBD79EC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DC5E-E445-FE4B-B591-DEB911D2CE50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FB02-B6B2-424A-BCE5-67FE8500F26E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1C84-5E71-6D4A-BD85-491BD9C7EFD7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</a:t>
            </a:r>
            <a:r>
              <a:rPr lang="en-US" dirty="0" err="1" smtClean="0"/>
              <a:t>esit</a:t>
            </a:r>
            <a:r>
              <a:rPr lang="en-US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8244424-E698-C24C-B8AA-ACDA6BF1AABD}" type="datetime2">
              <a:rPr lang="en-CA" smtClean="0"/>
              <a:t>Thursday, October 1,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books/n/mboc4/A4754/def-item/A5084/" TargetMode="External"/><Relationship Id="rId4" Type="http://schemas.openxmlformats.org/officeDocument/2006/relationships/hyperlink" Target="http://www.garlandscience.com/textbooks/0815341059.asp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/>
          <a:lstStyle/>
          <a:p>
            <a:r>
              <a:rPr lang="en-US" sz="4400" cap="none" dirty="0" smtClean="0"/>
              <a:t>Computational analysis of </a:t>
            </a:r>
            <a:br>
              <a:rPr lang="en-US" sz="4400" cap="none" dirty="0" smtClean="0"/>
            </a:br>
            <a:r>
              <a:rPr lang="en-US" sz="4400" cap="none" dirty="0" smtClean="0"/>
              <a:t>cell-to-cell heterogeneity in single-cell RNA-</a:t>
            </a:r>
            <a:r>
              <a:rPr lang="en-US" sz="4400" cap="none" dirty="0" err="1" smtClean="0"/>
              <a:t>seq</a:t>
            </a:r>
            <a:r>
              <a:rPr lang="en-US" sz="4400" cap="none" dirty="0" smtClean="0"/>
              <a:t> data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829422"/>
            <a:ext cx="7497483" cy="1028578"/>
          </a:xfrm>
        </p:spPr>
        <p:txBody>
          <a:bodyPr>
            <a:normAutofit/>
          </a:bodyPr>
          <a:lstStyle/>
          <a:p>
            <a:r>
              <a:rPr lang="en-US" dirty="0" smtClean="0"/>
              <a:t>Critical paper review by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Jasleen Grewal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3422386"/>
            <a:ext cx="7848600" cy="650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cap="none" dirty="0" err="1" smtClean="0">
                <a:solidFill>
                  <a:schemeClr val="bg1">
                    <a:lumMod val="65000"/>
                  </a:schemeClr>
                </a:solidFill>
              </a:rPr>
              <a:t>Buettner</a:t>
            </a:r>
            <a:r>
              <a:rPr lang="en-US" sz="3400" cap="none" dirty="0" smtClean="0">
                <a:solidFill>
                  <a:schemeClr val="bg1">
                    <a:lumMod val="65000"/>
                  </a:schemeClr>
                </a:solidFill>
              </a:rPr>
              <a:t> et al, 2015 Nature 33:3</a:t>
            </a:r>
            <a:endParaRPr lang="en-US" sz="3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268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0" y="533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Single cell Latent Variable Model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Stage Procedure</a:t>
            </a:r>
          </a:p>
          <a:p>
            <a:pPr lvl="1"/>
            <a:r>
              <a:rPr lang="en-US" dirty="0" smtClean="0"/>
              <a:t>Covariance Matrix (cell – to – cell) -&gt; Learning</a:t>
            </a:r>
          </a:p>
          <a:p>
            <a:pPr lvl="1"/>
            <a:r>
              <a:rPr lang="en-US" dirty="0" smtClean="0"/>
              <a:t>Account for </a:t>
            </a:r>
            <a:r>
              <a:rPr lang="en-US" i="1" dirty="0" smtClean="0"/>
              <a:t>hidden factors,</a:t>
            </a:r>
            <a:r>
              <a:rPr lang="en-US" dirty="0" smtClean="0"/>
              <a:t> and achieve great things</a:t>
            </a:r>
          </a:p>
          <a:p>
            <a:pPr lvl="2"/>
            <a:r>
              <a:rPr lang="en-US" dirty="0" smtClean="0"/>
              <a:t>Reveal new/true associations (cells, genes)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449984"/>
              </p:ext>
            </p:extLst>
          </p:nvPr>
        </p:nvGraphicFramePr>
        <p:xfrm>
          <a:off x="1860231" y="3181264"/>
          <a:ext cx="5157331" cy="3612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113" y="6191250"/>
            <a:ext cx="2692400" cy="5715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706280" y="6324769"/>
            <a:ext cx="538827" cy="285750"/>
          </a:xfrm>
          <a:prstGeom prst="roundRect">
            <a:avLst/>
          </a:prstGeom>
          <a:solidFill>
            <a:srgbClr val="3366FF">
              <a:alpha val="1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346190" y="6343650"/>
            <a:ext cx="423363" cy="285750"/>
          </a:xfrm>
          <a:prstGeom prst="roundRect">
            <a:avLst/>
          </a:prstGeom>
          <a:solidFill>
            <a:schemeClr val="accent4">
              <a:lumMod val="75000"/>
              <a:alpha val="1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154624" y="6335085"/>
            <a:ext cx="397707" cy="275434"/>
          </a:xfrm>
          <a:prstGeom prst="roundRect">
            <a:avLst/>
          </a:prstGeom>
          <a:solidFill>
            <a:schemeClr val="bg2">
              <a:lumMod val="75000"/>
              <a:alpha val="1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8113" y="6353966"/>
            <a:ext cx="397707" cy="275434"/>
          </a:xfrm>
          <a:prstGeom prst="roundRect">
            <a:avLst/>
          </a:prstGeom>
          <a:solidFill>
            <a:schemeClr val="accent2">
              <a:lumMod val="75000"/>
              <a:alpha val="1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45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Left Arrow 5"/>
          <p:cNvSpPr/>
          <p:nvPr/>
        </p:nvSpPr>
        <p:spPr>
          <a:xfrm rot="10800000">
            <a:off x="1022621" y="3939278"/>
            <a:ext cx="1707828" cy="633267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/>
          <p:cNvGrpSpPr/>
          <p:nvPr/>
        </p:nvGrpSpPr>
        <p:grpSpPr>
          <a:xfrm>
            <a:off x="121604" y="2921770"/>
            <a:ext cx="2110892" cy="1688713"/>
            <a:chOff x="668886" y="1246011"/>
            <a:chExt cx="2110892" cy="1688713"/>
          </a:xfrm>
        </p:grpSpPr>
        <p:sp>
          <p:nvSpPr>
            <p:cNvPr id="8" name="Rounded Rectangle 7"/>
            <p:cNvSpPr/>
            <p:nvPr/>
          </p:nvSpPr>
          <p:spPr>
            <a:xfrm>
              <a:off x="668886" y="1246011"/>
              <a:ext cx="2110892" cy="168871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5"/>
            <p:cNvSpPr/>
            <p:nvPr/>
          </p:nvSpPr>
          <p:spPr>
            <a:xfrm>
              <a:off x="718347" y="1295472"/>
              <a:ext cx="2011970" cy="15897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smtClean="0"/>
                <a:t>‘Hidden’/latent </a:t>
              </a:r>
              <a:r>
                <a:rPr lang="en-US" sz="2200" kern="1200" dirty="0" smtClean="0"/>
                <a:t>variable (ex. Cell cycle)</a:t>
              </a:r>
              <a:endParaRPr lang="en-US" sz="2200" kern="1200" dirty="0"/>
            </a:p>
          </p:txBody>
        </p:sp>
      </p:grp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528817454"/>
              </p:ext>
            </p:extLst>
          </p:nvPr>
        </p:nvGraphicFramePr>
        <p:xfrm>
          <a:off x="2669434" y="3021039"/>
          <a:ext cx="3662083" cy="2476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821" y="2276280"/>
            <a:ext cx="2281699" cy="228474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61416" y="4739846"/>
            <a:ext cx="2088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Covariance matrix accounting for cell-to-cell differences in hidden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22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975350"/>
            <a:ext cx="2590800" cy="78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524129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261993" y="6211091"/>
            <a:ext cx="333560" cy="285750"/>
          </a:xfrm>
          <a:prstGeom prst="roundRect">
            <a:avLst/>
          </a:prstGeom>
          <a:solidFill>
            <a:srgbClr val="3366FF">
              <a:alpha val="1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838630" y="6211091"/>
            <a:ext cx="423363" cy="285750"/>
          </a:xfrm>
          <a:prstGeom prst="roundRect">
            <a:avLst/>
          </a:prstGeom>
          <a:solidFill>
            <a:schemeClr val="accent4">
              <a:lumMod val="75000"/>
              <a:alpha val="1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299806" y="6246082"/>
            <a:ext cx="519048" cy="275434"/>
          </a:xfrm>
          <a:prstGeom prst="roundRect">
            <a:avLst/>
          </a:prstGeom>
          <a:solidFill>
            <a:schemeClr val="bg2">
              <a:lumMod val="75000"/>
              <a:alpha val="1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096000" y="6239288"/>
            <a:ext cx="397707" cy="275434"/>
          </a:xfrm>
          <a:prstGeom prst="roundRect">
            <a:avLst/>
          </a:prstGeom>
          <a:solidFill>
            <a:schemeClr val="accent2">
              <a:lumMod val="75000"/>
              <a:alpha val="1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48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653926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86267" y="6061281"/>
            <a:ext cx="9714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aseline="30000" dirty="0" err="1"/>
              <a:t>y</a:t>
            </a:r>
            <a:r>
              <a:rPr lang="tr-TR" baseline="-25000" dirty="0" err="1"/>
              <a:t>i</a:t>
            </a:r>
            <a:r>
              <a:rPr lang="tr-TR" baseline="30000" dirty="0"/>
              <a:t>* = </a:t>
            </a:r>
            <a:r>
              <a:rPr lang="tr-TR" baseline="30000" dirty="0" err="1"/>
              <a:t>y</a:t>
            </a:r>
            <a:r>
              <a:rPr lang="tr-TR" baseline="-25000" dirty="0" err="1"/>
              <a:t>i</a:t>
            </a:r>
            <a:r>
              <a:rPr lang="tr-TR" baseline="-25000" dirty="0"/>
              <a:t> </a:t>
            </a:r>
            <a:r>
              <a:rPr lang="tr-TR" baseline="30000" dirty="0"/>
              <a:t>− </a:t>
            </a:r>
            <a:r>
              <a:rPr lang="tr-TR" baseline="30000" dirty="0" err="1"/>
              <a:t>ŷ</a:t>
            </a:r>
            <a:r>
              <a:rPr lang="tr-TR" baseline="-25000" dirty="0" err="1"/>
              <a:t>i</a:t>
            </a:r>
            <a:r>
              <a:rPr lang="tr-TR" baseline="300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23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</a:t>
            </a:r>
            <a:r>
              <a:rPr lang="en-US" dirty="0" err="1" smtClean="0"/>
              <a:t>scLVM</a:t>
            </a:r>
            <a:r>
              <a:rPr lang="en-US" dirty="0" smtClean="0"/>
              <a:t> correction with?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Remove all cell-cycle genes from the analysis, and then compare PCA Distribution of each cell with/without correcting with </a:t>
            </a:r>
            <a:r>
              <a:rPr lang="en-US" b="1" dirty="0" err="1" smtClean="0"/>
              <a:t>scLVM</a:t>
            </a:r>
            <a:endParaRPr lang="en-US" b="1" dirty="0" smtClean="0"/>
          </a:p>
          <a:p>
            <a:r>
              <a:rPr lang="en-US" dirty="0" smtClean="0"/>
              <a:t>Negative control: Compare to a cell type which is </a:t>
            </a:r>
            <a:r>
              <a:rPr lang="en-US" dirty="0" err="1" smtClean="0"/>
              <a:t>noncycling</a:t>
            </a:r>
            <a:r>
              <a:rPr lang="en-US" dirty="0" smtClean="0"/>
              <a:t> (terminally differentiated neurons!), and one which is cycling (T cells)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21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26406" y="5194013"/>
            <a:ext cx="6728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2 (paper)</a:t>
            </a:r>
            <a:r>
              <a:rPr lang="en-US" dirty="0" smtClean="0"/>
              <a:t>. Nonlinear PCA based on non-</a:t>
            </a:r>
            <a:r>
              <a:rPr lang="en-US" dirty="0" err="1" smtClean="0"/>
              <a:t>cellcycle</a:t>
            </a:r>
            <a:r>
              <a:rPr lang="en-US" dirty="0" smtClean="0"/>
              <a:t> genes. </a:t>
            </a:r>
            <a:endParaRPr lang="en-US" dirty="0"/>
          </a:p>
          <a:p>
            <a:r>
              <a:rPr lang="en-US" dirty="0" smtClean="0"/>
              <a:t>(b) Without correction for cell cycle</a:t>
            </a:r>
          </a:p>
          <a:p>
            <a:r>
              <a:rPr lang="en-US" dirty="0" smtClean="0"/>
              <a:t>(c) After correction for cell cycle, with </a:t>
            </a:r>
            <a:r>
              <a:rPr lang="en-US" dirty="0" err="1" smtClean="0"/>
              <a:t>scLVM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2795"/>
          <a:stretch/>
        </p:blipFill>
        <p:spPr>
          <a:xfrm>
            <a:off x="1622854" y="1669342"/>
            <a:ext cx="6145244" cy="337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3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</a:t>
            </a:r>
            <a:r>
              <a:rPr lang="en-US" dirty="0" err="1" smtClean="0"/>
              <a:t>scLVM</a:t>
            </a:r>
            <a:r>
              <a:rPr lang="en-US" dirty="0" smtClean="0"/>
              <a:t> correction with?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</a:t>
            </a:r>
            <a:r>
              <a:rPr lang="en-US" dirty="0"/>
              <a:t>all cell-cycle genes from the </a:t>
            </a:r>
            <a:r>
              <a:rPr lang="en-US" dirty="0" smtClean="0"/>
              <a:t>analysis, and then compare PCA Distribution of each cell with/without correcting with </a:t>
            </a:r>
            <a:r>
              <a:rPr lang="en-US" dirty="0" err="1" smtClean="0"/>
              <a:t>scLVM</a:t>
            </a:r>
            <a:endParaRPr lang="en-US" dirty="0" smtClean="0"/>
          </a:p>
          <a:p>
            <a:r>
              <a:rPr lang="en-US" b="1" dirty="0" smtClean="0"/>
              <a:t>Negative control: Compare to a cell type which is </a:t>
            </a:r>
            <a:r>
              <a:rPr lang="en-US" b="1" dirty="0" err="1" smtClean="0"/>
              <a:t>noncycling</a:t>
            </a:r>
            <a:r>
              <a:rPr lang="en-US" b="1" dirty="0" smtClean="0"/>
              <a:t> (terminally differentiated neurons!), and one which is cycling (T cells)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6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79427" y="5845248"/>
            <a:ext cx="85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T-cells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21341" y="5809966"/>
            <a:ext cx="1326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Mice ESCs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16073" y="5653335"/>
            <a:ext cx="1970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 terminally differentiated mice neural cells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388" y="1305446"/>
            <a:ext cx="8114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Negative controls : Variance Decomposition by </a:t>
            </a:r>
            <a:r>
              <a:rPr lang="en-US" sz="2400" b="1" dirty="0" err="1" smtClean="0"/>
              <a:t>scLVM</a:t>
            </a:r>
            <a:endParaRPr lang="en-US" sz="2400" b="1" dirty="0" smtClean="0"/>
          </a:p>
          <a:p>
            <a:pPr algn="ctr"/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US" sz="2400" b="1" dirty="0"/>
              <a:t> </a:t>
            </a:r>
            <a:r>
              <a:rPr lang="en-US" sz="2400" b="1" dirty="0" smtClean="0"/>
              <a:t>         </a:t>
            </a:r>
            <a:r>
              <a:rPr lang="en-US" dirty="0" smtClean="0"/>
              <a:t>(Supplementary Figure 7)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68554" t="15029" r="1666"/>
          <a:stretch/>
        </p:blipFill>
        <p:spPr>
          <a:xfrm>
            <a:off x="5841702" y="2557966"/>
            <a:ext cx="3496339" cy="30600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35000" t="15029" r="36942" b="-152"/>
          <a:stretch/>
        </p:blipFill>
        <p:spPr>
          <a:xfrm>
            <a:off x="2847744" y="2557966"/>
            <a:ext cx="3326165" cy="30953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3333" t="15029" r="68486"/>
          <a:stretch/>
        </p:blipFill>
        <p:spPr>
          <a:xfrm>
            <a:off x="-52920" y="2552274"/>
            <a:ext cx="3352800" cy="310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34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Revelations?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4865" cy="19658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Cell cycle has a huge impact on overall cell expression state in early development </a:t>
            </a:r>
          </a:p>
          <a:p>
            <a:r>
              <a:rPr lang="en-US" dirty="0" smtClean="0"/>
              <a:t>Once you remove the impact of such latent variables, new subpopulations are revealed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301" r="3809" b="55327"/>
          <a:stretch/>
        </p:blipFill>
        <p:spPr>
          <a:xfrm>
            <a:off x="1" y="3389629"/>
            <a:ext cx="9144000" cy="340904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273467" y="3758509"/>
            <a:ext cx="538825" cy="1231457"/>
          </a:xfrm>
          <a:prstGeom prst="roundRect">
            <a:avLst/>
          </a:prstGeom>
          <a:solidFill>
            <a:schemeClr val="accent6">
              <a:lumMod val="75000"/>
              <a:alpha val="1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666247" y="3771338"/>
            <a:ext cx="538825" cy="1257113"/>
          </a:xfrm>
          <a:prstGeom prst="roundRect">
            <a:avLst/>
          </a:prstGeom>
          <a:solidFill>
            <a:schemeClr val="accent6">
              <a:lumMod val="75000"/>
              <a:alpha val="1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6619" t="45265" r="54245" b="19383"/>
          <a:stretch/>
        </p:blipFill>
        <p:spPr>
          <a:xfrm>
            <a:off x="5261408" y="679865"/>
            <a:ext cx="3425392" cy="242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40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they already thought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Methodology adaption: Similar data obtained from a different protocol (Quartz-</a:t>
            </a:r>
            <a:r>
              <a:rPr lang="en-US" dirty="0" err="1"/>
              <a:t>Seq</a:t>
            </a:r>
            <a:r>
              <a:rPr lang="en-US" dirty="0"/>
              <a:t>), cultured under different media conditions that help reduce variability in expression of cell-cycle genes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Robust to sequencing protocols, studies, experimental batches</a:t>
            </a:r>
            <a:endParaRPr lang="en-US" dirty="0"/>
          </a:p>
          <a:p>
            <a:r>
              <a:rPr lang="en-US" dirty="0" smtClean="0"/>
              <a:t>Does the size of the set of marker genes have a huge impact? (No... n &gt;= 50)</a:t>
            </a:r>
          </a:p>
          <a:p>
            <a:r>
              <a:rPr lang="en-US" dirty="0" smtClean="0"/>
              <a:t>Can we model multiple latent variables </a:t>
            </a:r>
          </a:p>
          <a:p>
            <a:pPr lvl="1"/>
            <a:r>
              <a:rPr lang="en-US" dirty="0" smtClean="0"/>
              <a:t>T</a:t>
            </a:r>
            <a:r>
              <a:rPr lang="en-US" baseline="-25000" dirty="0" smtClean="0"/>
              <a:t>H</a:t>
            </a:r>
            <a:r>
              <a:rPr lang="en-US" dirty="0" smtClean="0"/>
              <a:t>2 differentiation</a:t>
            </a:r>
          </a:p>
          <a:p>
            <a:pPr lvl="1"/>
            <a:r>
              <a:rPr lang="en-US" dirty="0" smtClean="0"/>
              <a:t>Tested viability of subgroup identification using hierarchical and k-means clustering as well (data not shown)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49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Strides in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approach – bulk of cells, ground up and sequenced.</a:t>
            </a:r>
          </a:p>
          <a:p>
            <a:r>
              <a:rPr lang="en-US" dirty="0" smtClean="0"/>
              <a:t>Single cell sequencing</a:t>
            </a:r>
            <a:r>
              <a:rPr lang="en-US" baseline="30000" dirty="0" smtClean="0"/>
              <a:t>1</a:t>
            </a:r>
          </a:p>
          <a:p>
            <a:pPr lvl="1"/>
            <a:r>
              <a:rPr lang="en-US" dirty="0" smtClean="0"/>
              <a:t>Genome</a:t>
            </a:r>
          </a:p>
          <a:p>
            <a:pPr lvl="1"/>
            <a:r>
              <a:rPr lang="en-US" dirty="0" err="1" smtClean="0"/>
              <a:t>Transcriptome</a:t>
            </a:r>
            <a:r>
              <a:rPr lang="en-US" dirty="0" smtClean="0"/>
              <a:t> (talk the talk!)</a:t>
            </a:r>
            <a:endParaRPr lang="en-US" dirty="0"/>
          </a:p>
          <a:p>
            <a:r>
              <a:rPr lang="en-US" dirty="0" err="1" smtClean="0"/>
              <a:t>Transcriptomics</a:t>
            </a:r>
            <a:r>
              <a:rPr lang="en-US" dirty="0" smtClean="0"/>
              <a:t> approaches</a:t>
            </a:r>
            <a:r>
              <a:rPr lang="en-US" baseline="30000" dirty="0" smtClean="0"/>
              <a:t>2</a:t>
            </a:r>
          </a:p>
          <a:p>
            <a:pPr lvl="1"/>
            <a:r>
              <a:rPr lang="en-US" dirty="0" smtClean="0"/>
              <a:t>Microarrays (</a:t>
            </a:r>
            <a:r>
              <a:rPr lang="en-US" dirty="0" err="1" smtClean="0"/>
              <a:t>eQTLs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mRNA in situ hybridization ( # genes =&lt; 32)</a:t>
            </a:r>
          </a:p>
          <a:p>
            <a:pPr lvl="1"/>
            <a:r>
              <a:rPr lang="en-US" dirty="0" smtClean="0"/>
              <a:t>Single cell quantitative PCR (gene panel) 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sc</a:t>
            </a:r>
            <a:r>
              <a:rPr lang="en-US" dirty="0" smtClean="0"/>
              <a:t>)RNA-</a:t>
            </a:r>
            <a:r>
              <a:rPr lang="en-US" dirty="0" err="1" smtClean="0"/>
              <a:t>seq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October 1, 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71" y="6459359"/>
            <a:ext cx="6658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Tal </a:t>
            </a:r>
            <a:r>
              <a:rPr lang="en-US" sz="1000" dirty="0" err="1" smtClean="0"/>
              <a:t>Nawy</a:t>
            </a:r>
            <a:r>
              <a:rPr lang="en-US" sz="1000" dirty="0" smtClean="0"/>
              <a:t>. Single-cell sequencing. Nature methods 11,18 (2014).</a:t>
            </a:r>
          </a:p>
          <a:p>
            <a:r>
              <a:rPr lang="en-US" sz="1000" dirty="0" smtClean="0"/>
              <a:t>2. </a:t>
            </a:r>
            <a:r>
              <a:rPr lang="en-US" sz="1000" dirty="0" err="1" smtClean="0"/>
              <a:t>Kanter</a:t>
            </a:r>
            <a:r>
              <a:rPr lang="en-US" sz="1000" dirty="0" smtClean="0"/>
              <a:t>, I &amp; </a:t>
            </a:r>
            <a:r>
              <a:rPr lang="en-US" sz="1000" dirty="0" err="1" smtClean="0"/>
              <a:t>Kalisky</a:t>
            </a:r>
            <a:r>
              <a:rPr lang="en-US" sz="1000" dirty="0" smtClean="0"/>
              <a:t>, T. Single cell </a:t>
            </a:r>
            <a:r>
              <a:rPr lang="en-US" sz="1000" dirty="0" err="1" smtClean="0"/>
              <a:t>transcriptomics</a:t>
            </a:r>
            <a:r>
              <a:rPr lang="en-US" sz="1000" dirty="0" smtClean="0"/>
              <a:t>: methods and applications. Front. </a:t>
            </a:r>
            <a:r>
              <a:rPr lang="en-US" sz="1000" dirty="0" err="1" smtClean="0"/>
              <a:t>Oncol</a:t>
            </a:r>
            <a:r>
              <a:rPr lang="en-US" sz="1000" dirty="0" smtClean="0"/>
              <a:t>., 10 March 2015. </a:t>
            </a:r>
            <a:endParaRPr lang="en-US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947" y="2303280"/>
            <a:ext cx="2613896" cy="395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90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97558" y="5103673"/>
            <a:ext cx="572244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Supplementary Figure 15 </a:t>
            </a:r>
          </a:p>
          <a:p>
            <a:r>
              <a:rPr lang="en-US" dirty="0" smtClean="0"/>
              <a:t>For </a:t>
            </a:r>
            <a:r>
              <a:rPr lang="en-US" dirty="0"/>
              <a:t>each gene, the proportion of variance explained by cell cycle, </a:t>
            </a:r>
            <a:r>
              <a:rPr lang="en-US" dirty="0" smtClean="0"/>
              <a:t>T</a:t>
            </a:r>
            <a:r>
              <a:rPr lang="en-US" baseline="-25000" dirty="0" smtClean="0"/>
              <a:t>H</a:t>
            </a:r>
            <a:r>
              <a:rPr lang="en-US" dirty="0" smtClean="0"/>
              <a:t>2 </a:t>
            </a:r>
            <a:r>
              <a:rPr lang="en-US" dirty="0"/>
              <a:t>differentiation, a multiplicative interaction between cell cycle and </a:t>
            </a:r>
            <a:r>
              <a:rPr lang="en-US" dirty="0" smtClean="0"/>
              <a:t>T</a:t>
            </a:r>
            <a:r>
              <a:rPr lang="en-US" baseline="-25000" dirty="0" smtClean="0"/>
              <a:t>H</a:t>
            </a:r>
            <a:r>
              <a:rPr lang="en-US" dirty="0" smtClean="0"/>
              <a:t>2 </a:t>
            </a:r>
            <a:r>
              <a:rPr lang="en-US" dirty="0"/>
              <a:t>differentiation as well as technical noise and residual biological variance was estimated.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894" y="795316"/>
            <a:ext cx="5171170" cy="428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22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&amp; Roadblocks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44540"/>
          </a:xfrm>
        </p:spPr>
        <p:txBody>
          <a:bodyPr>
            <a:normAutofit/>
          </a:bodyPr>
          <a:lstStyle/>
          <a:p>
            <a:r>
              <a:rPr lang="en-US" dirty="0" smtClean="0"/>
              <a:t>Need to understand (or </a:t>
            </a:r>
            <a:r>
              <a:rPr lang="en-US" dirty="0" err="1" smtClean="0"/>
              <a:t>atleast</a:t>
            </a:r>
            <a:r>
              <a:rPr lang="en-US" dirty="0" smtClean="0"/>
              <a:t> have some premonition) of the latent variable(s)</a:t>
            </a:r>
          </a:p>
          <a:p>
            <a:pPr lvl="1"/>
            <a:r>
              <a:rPr lang="en-US" dirty="0" smtClean="0"/>
              <a:t>Built up on massive </a:t>
            </a:r>
            <a:r>
              <a:rPr lang="en-US" dirty="0" err="1" smtClean="0"/>
              <a:t>wetlab</a:t>
            </a:r>
            <a:r>
              <a:rPr lang="en-US" dirty="0" smtClean="0"/>
              <a:t> + bioinformatics research (and not just from </a:t>
            </a:r>
            <a:r>
              <a:rPr lang="en-US" dirty="0" err="1" smtClean="0"/>
              <a:t>scRNA-seq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Datasets used in this study were from</a:t>
            </a:r>
            <a:r>
              <a:rPr lang="en-US" i="1" dirty="0" smtClean="0"/>
              <a:t> in vitro</a:t>
            </a:r>
            <a:r>
              <a:rPr lang="en-US" dirty="0" smtClean="0"/>
              <a:t> samples</a:t>
            </a:r>
          </a:p>
          <a:p>
            <a:pPr lvl="1"/>
            <a:r>
              <a:rPr lang="en-US" dirty="0" smtClean="0"/>
              <a:t>Several environmental influences </a:t>
            </a:r>
            <a:r>
              <a:rPr lang="en-US" i="1" dirty="0" smtClean="0"/>
              <a:t>in vivo</a:t>
            </a:r>
          </a:p>
          <a:p>
            <a:r>
              <a:rPr lang="en-US" dirty="0" smtClean="0"/>
              <a:t>Formal statistical methods</a:t>
            </a:r>
          </a:p>
          <a:p>
            <a:pPr lvl="1"/>
            <a:r>
              <a:rPr lang="en-US" dirty="0" smtClean="0"/>
              <a:t>Currently assume all genes’ expression set follows </a:t>
            </a:r>
            <a:r>
              <a:rPr lang="en-US" dirty="0"/>
              <a:t>G</a:t>
            </a:r>
            <a:r>
              <a:rPr lang="en-US" dirty="0" smtClean="0"/>
              <a:t>aussian distribution</a:t>
            </a:r>
          </a:p>
          <a:p>
            <a:pPr lvl="1"/>
            <a:r>
              <a:rPr lang="en-US" dirty="0" smtClean="0"/>
              <a:t>what is technical noise? Is normalization protocol-specific?</a:t>
            </a:r>
          </a:p>
          <a:p>
            <a:pPr lvl="1"/>
            <a:r>
              <a:rPr lang="en-US" dirty="0" smtClean="0"/>
              <a:t>Sample size (number of cells)?</a:t>
            </a:r>
          </a:p>
          <a:p>
            <a:pPr marL="0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56449" cy="4876800"/>
          </a:xfrm>
        </p:spPr>
        <p:txBody>
          <a:bodyPr/>
          <a:lstStyle/>
          <a:p>
            <a:r>
              <a:rPr lang="en-US" dirty="0" smtClean="0"/>
              <a:t>Apply latent variable modeling on terminally differentiated cells</a:t>
            </a:r>
          </a:p>
          <a:p>
            <a:pPr lvl="1"/>
            <a:r>
              <a:rPr lang="en-US" dirty="0" smtClean="0"/>
              <a:t>For ex., do </a:t>
            </a:r>
            <a:r>
              <a:rPr lang="en-US" dirty="0" err="1" smtClean="0"/>
              <a:t>apoptotis</a:t>
            </a:r>
            <a:r>
              <a:rPr lang="en-US" dirty="0" smtClean="0"/>
              <a:t> pathways lead to cell-cell heterogeneity in terminally differentiated cells?</a:t>
            </a:r>
          </a:p>
          <a:p>
            <a:pPr lvl="1"/>
            <a:r>
              <a:rPr lang="en-US" dirty="0" smtClean="0"/>
              <a:t>Extension of interaction modeling may reveal significant associations between cell processes hitherto understood to be mutually exclusive</a:t>
            </a:r>
          </a:p>
          <a:p>
            <a:r>
              <a:rPr lang="en-US" dirty="0" smtClean="0"/>
              <a:t>Profile </a:t>
            </a:r>
            <a:r>
              <a:rPr lang="en-US" dirty="0" err="1" smtClean="0"/>
              <a:t>tumour</a:t>
            </a:r>
            <a:r>
              <a:rPr lang="en-US" dirty="0" smtClean="0"/>
              <a:t> heterogeneity</a:t>
            </a:r>
          </a:p>
          <a:p>
            <a:pPr lvl="1"/>
            <a:r>
              <a:rPr lang="en-US" dirty="0" err="1" smtClean="0"/>
              <a:t>Tumour</a:t>
            </a:r>
            <a:r>
              <a:rPr lang="en-US" dirty="0" smtClean="0"/>
              <a:t> stem cells</a:t>
            </a:r>
          </a:p>
          <a:p>
            <a:pPr lvl="1"/>
            <a:r>
              <a:rPr lang="en-US" dirty="0" smtClean="0"/>
              <a:t>Occam’s razor – is each </a:t>
            </a:r>
            <a:r>
              <a:rPr lang="en-US" dirty="0" err="1" smtClean="0"/>
              <a:t>tumour</a:t>
            </a:r>
            <a:r>
              <a:rPr lang="en-US" dirty="0" smtClean="0"/>
              <a:t> cell a new subpopulation?</a:t>
            </a:r>
          </a:p>
          <a:p>
            <a:r>
              <a:rPr lang="en-US" dirty="0" smtClean="0"/>
              <a:t>Generate ‘pseudo-temporal’ trajectories</a:t>
            </a:r>
          </a:p>
          <a:p>
            <a:pPr lvl="1"/>
            <a:r>
              <a:rPr lang="en-US" dirty="0" err="1" smtClean="0"/>
              <a:t>Hematopoetic</a:t>
            </a:r>
            <a:r>
              <a:rPr lang="en-US" dirty="0" smtClean="0"/>
              <a:t> Stem Cells in </a:t>
            </a:r>
            <a:r>
              <a:rPr lang="en-US" dirty="0" err="1" smtClean="0"/>
              <a:t>Zebrafish</a:t>
            </a:r>
            <a:r>
              <a:rPr lang="en-US" dirty="0" smtClean="0"/>
              <a:t> – larval stage dependent phenotypes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7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76" t="712" r="73237" b="40778"/>
          <a:stretch/>
        </p:blipFill>
        <p:spPr>
          <a:xfrm>
            <a:off x="3396322" y="1572868"/>
            <a:ext cx="2403697" cy="401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2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ERCC spike-ins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RNA Controls Consortium</a:t>
            </a:r>
          </a:p>
          <a:p>
            <a:r>
              <a:rPr lang="en-US" dirty="0" smtClean="0"/>
              <a:t>Common set of RNA controls (92 unlabeled, </a:t>
            </a:r>
            <a:r>
              <a:rPr lang="en-US" dirty="0" err="1" smtClean="0"/>
              <a:t>polyadenylated</a:t>
            </a:r>
            <a:r>
              <a:rPr lang="en-US" dirty="0" smtClean="0"/>
              <a:t> transcripts)</a:t>
            </a:r>
          </a:p>
          <a:p>
            <a:r>
              <a:rPr lang="en-US" dirty="0" smtClean="0"/>
              <a:t>Added to RNA analysis experiment after sample isolation</a:t>
            </a:r>
          </a:p>
          <a:p>
            <a:r>
              <a:rPr lang="en-US" dirty="0" smtClean="0"/>
              <a:t>Ratio of endogenous reads to total number of reads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11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data to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007" y="1524000"/>
            <a:ext cx="5561993" cy="489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55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ESC data Bad Cells Filtering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0400"/>
            <a:ext cx="9144000" cy="298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02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22" y="1524000"/>
            <a:ext cx="7891578" cy="477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0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68656"/>
            <a:ext cx="8229600" cy="84947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 smtClean="0"/>
              <a:t>Literature derived networks of genes that are differentially expressed between subpopulations (Supplementary Figure 14)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366"/>
          <a:stretch/>
        </p:blipFill>
        <p:spPr>
          <a:xfrm>
            <a:off x="1675775" y="524198"/>
            <a:ext cx="5679997" cy="524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63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Cell cycle is regulated by multiple(!) genes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62951"/>
          <a:stretch/>
        </p:blipFill>
        <p:spPr>
          <a:xfrm>
            <a:off x="970187" y="2106154"/>
            <a:ext cx="7296338" cy="23923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457890"/>
            <a:ext cx="641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Subhashini</a:t>
            </a:r>
            <a:r>
              <a:rPr lang="en-US" sz="1000" dirty="0"/>
              <a:t> </a:t>
            </a:r>
            <a:r>
              <a:rPr lang="en-US" sz="1000" dirty="0" err="1"/>
              <a:t>Sadasivam</a:t>
            </a:r>
            <a:r>
              <a:rPr lang="en-US" sz="1000" dirty="0"/>
              <a:t> &amp; James A. </a:t>
            </a:r>
            <a:r>
              <a:rPr lang="en-US" sz="1000" dirty="0" err="1"/>
              <a:t>DeCaprio</a:t>
            </a:r>
            <a:r>
              <a:rPr lang="en-US" sz="1000" b="1" dirty="0" smtClean="0"/>
              <a:t>. </a:t>
            </a:r>
            <a:r>
              <a:rPr lang="en-US" sz="1000" dirty="0" smtClean="0"/>
              <a:t>The </a:t>
            </a:r>
            <a:r>
              <a:rPr lang="en-US" sz="1000" dirty="0"/>
              <a:t>DREAM complex: master coordinator of cell cycle-dependent gene </a:t>
            </a:r>
            <a:r>
              <a:rPr lang="en-US" sz="1000" dirty="0" smtClean="0"/>
              <a:t>expression. </a:t>
            </a:r>
            <a:r>
              <a:rPr lang="en-US" sz="1000" i="1" dirty="0" smtClean="0"/>
              <a:t>Nature Reviews Cancer</a:t>
            </a:r>
            <a:r>
              <a:rPr lang="en-US" sz="1000" dirty="0" smtClean="0"/>
              <a:t> 13, 585-595 (2013)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657776" y="4727830"/>
            <a:ext cx="834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1. The differential regulation of early and late cell cycle gene expression.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13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 all unique snowflakes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Tissues</a:t>
            </a:r>
            <a:endParaRPr lang="en-US" dirty="0"/>
          </a:p>
          <a:p>
            <a:r>
              <a:rPr lang="en-US" dirty="0"/>
              <a:t>New </a:t>
            </a:r>
            <a:r>
              <a:rPr lang="en-US" strike="sngStrike" dirty="0"/>
              <a:t>snowflakes</a:t>
            </a:r>
            <a:r>
              <a:rPr lang="en-US" dirty="0"/>
              <a:t> cell types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Hidden unknown covariates</a:t>
            </a:r>
          </a:p>
          <a:p>
            <a:pPr lvl="1"/>
            <a:r>
              <a:rPr lang="en-US" dirty="0" smtClean="0"/>
              <a:t>Unobserved covariates</a:t>
            </a:r>
          </a:p>
          <a:p>
            <a:pPr lvl="1"/>
            <a:r>
              <a:rPr lang="en-US" dirty="0" smtClean="0"/>
              <a:t>Unknown subtle environmental perturbations</a:t>
            </a:r>
          </a:p>
          <a:p>
            <a:pPr lvl="1"/>
            <a:endParaRPr lang="en-US" dirty="0"/>
          </a:p>
          <a:p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457890"/>
            <a:ext cx="6222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 Deng Q, </a:t>
            </a:r>
            <a:r>
              <a:rPr lang="en-US" sz="1000" dirty="0" err="1" smtClean="0"/>
              <a:t>Ramskold</a:t>
            </a:r>
            <a:r>
              <a:rPr lang="en-US" sz="1000" dirty="0" smtClean="0"/>
              <a:t> D, </a:t>
            </a:r>
            <a:r>
              <a:rPr lang="en-US" sz="1000" dirty="0" err="1" smtClean="0"/>
              <a:t>Reinius</a:t>
            </a:r>
            <a:r>
              <a:rPr lang="en-US" sz="1000" dirty="0" smtClean="0"/>
              <a:t> B, Sandberg R. Single cell RNA-</a:t>
            </a:r>
            <a:r>
              <a:rPr lang="en-US" sz="1000" dirty="0" err="1" smtClean="0"/>
              <a:t>seq</a:t>
            </a:r>
            <a:r>
              <a:rPr lang="en-US" sz="1000" dirty="0" smtClean="0"/>
              <a:t> reveals dynamic, </a:t>
            </a:r>
            <a:r>
              <a:rPr lang="en-US" sz="1000" dirty="0"/>
              <a:t>random </a:t>
            </a:r>
            <a:r>
              <a:rPr lang="en-US" sz="1000" dirty="0" err="1"/>
              <a:t>monoallelic</a:t>
            </a:r>
            <a:r>
              <a:rPr lang="en-US" sz="1000" dirty="0"/>
              <a:t> gene expression in mammalian cells. </a:t>
            </a:r>
            <a:r>
              <a:rPr lang="en-US" sz="1000" i="1" dirty="0"/>
              <a:t>Science</a:t>
            </a:r>
            <a:r>
              <a:rPr lang="en-US" sz="1000" dirty="0"/>
              <a:t> (2014) </a:t>
            </a:r>
            <a:r>
              <a:rPr lang="en-US" sz="1000" b="1" dirty="0"/>
              <a:t>343</a:t>
            </a:r>
            <a:r>
              <a:rPr lang="en-US" sz="1000" dirty="0"/>
              <a:t>:193–6. doi:10.1126/science.1245316</a:t>
            </a:r>
          </a:p>
        </p:txBody>
      </p:sp>
    </p:spTree>
    <p:extLst>
      <p:ext uri="{BB962C8B-B14F-4D97-AF65-F5344CB8AC3E}">
        <p14:creationId xmlns:p14="http://schemas.microsoft.com/office/powerpoint/2010/main" val="2655967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4631"/>
            <a:ext cx="8229600" cy="990600"/>
          </a:xfrm>
        </p:spPr>
        <p:txBody>
          <a:bodyPr/>
          <a:lstStyle/>
          <a:p>
            <a:r>
              <a:rPr lang="en-US" dirty="0" smtClean="0"/>
              <a:t>Experimental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152034537"/>
              </p:ext>
            </p:extLst>
          </p:nvPr>
        </p:nvGraphicFramePr>
        <p:xfrm>
          <a:off x="712570" y="1199599"/>
          <a:ext cx="8124940" cy="539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18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2127"/>
          <a:stretch/>
        </p:blipFill>
        <p:spPr>
          <a:xfrm>
            <a:off x="1022737" y="2128006"/>
            <a:ext cx="6815922" cy="434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40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to current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alphabet set</a:t>
            </a:r>
          </a:p>
          <a:p>
            <a:pPr lvl="1"/>
            <a:r>
              <a:rPr lang="en-US" dirty="0" smtClean="0"/>
              <a:t>Learn that through unsupervised clustering analyses</a:t>
            </a:r>
          </a:p>
          <a:p>
            <a:r>
              <a:rPr lang="en-US" dirty="0" smtClean="0"/>
              <a:t>Prediction of co-interacting proteins</a:t>
            </a:r>
          </a:p>
          <a:p>
            <a:pPr lvl="1"/>
            <a:r>
              <a:rPr lang="en-US" dirty="0" smtClean="0"/>
              <a:t>Learn about new functional attributes of proteins</a:t>
            </a:r>
          </a:p>
          <a:p>
            <a:pPr lvl="1"/>
            <a:r>
              <a:rPr lang="en-US" dirty="0" smtClean="0"/>
              <a:t>Learn about new protein classes?</a:t>
            </a:r>
          </a:p>
          <a:p>
            <a:r>
              <a:rPr lang="en-US" dirty="0" smtClean="0"/>
              <a:t>Multi-class separation using functionally characteristic alphabet sets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85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single cell heterogeneity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6-7% of eukaryotic proteins are DNA binding</a:t>
            </a:r>
            <a:r>
              <a:rPr lang="en-US" baseline="30000" dirty="0" smtClean="0"/>
              <a:t>1</a:t>
            </a:r>
          </a:p>
          <a:p>
            <a:r>
              <a:rPr lang="en-US" dirty="0"/>
              <a:t>Replication, transcription, DNA </a:t>
            </a:r>
            <a:r>
              <a:rPr lang="en-US" dirty="0" smtClean="0"/>
              <a:t>packaging</a:t>
            </a:r>
            <a:endParaRPr lang="en-US" baseline="30000" dirty="0" smtClean="0"/>
          </a:p>
          <a:p>
            <a:r>
              <a:rPr lang="en-US" dirty="0" smtClean="0"/>
              <a:t>Chemotherapy drugs: DNA damaging agents</a:t>
            </a:r>
          </a:p>
          <a:p>
            <a:r>
              <a:rPr lang="en-US" dirty="0" smtClean="0"/>
              <a:t>Identify non-</a:t>
            </a:r>
            <a:r>
              <a:rPr lang="en-US" dirty="0" err="1" smtClean="0"/>
              <a:t>genotoxic</a:t>
            </a:r>
            <a:r>
              <a:rPr lang="en-US" dirty="0" smtClean="0"/>
              <a:t> DNA binding proteins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42" y="4150101"/>
            <a:ext cx="1270000" cy="876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52800" y="410307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CAP is a gene regulatory protein from </a:t>
            </a:r>
            <a:r>
              <a:rPr lang="en-US" i="1" dirty="0" err="1" smtClean="0"/>
              <a:t>E.coli</a:t>
            </a:r>
            <a:r>
              <a:rPr lang="en-US" i="1" dirty="0" smtClean="0"/>
              <a:t>.</a:t>
            </a:r>
            <a:r>
              <a:rPr lang="en-US" dirty="0" smtClean="0"/>
              <a:t> In the absence of the bound protein, this DNA helix is straight.</a:t>
            </a:r>
            <a:r>
              <a:rPr lang="en-US" baseline="30000" dirty="0" smtClean="0"/>
              <a:t>2</a:t>
            </a:r>
            <a:endParaRPr lang="en-US" baseline="30000" dirty="0">
              <a:hlinkClick r:id="rId3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93397" y="5817117"/>
            <a:ext cx="26506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1. Kumar et al. Identification of DNA binding proteins using SVMs and evolutionary profiles. 2007, BMC bioinformatics.</a:t>
            </a:r>
          </a:p>
          <a:p>
            <a:r>
              <a:rPr lang="en-US" sz="1000" dirty="0" smtClean="0"/>
              <a:t>2. Molecular </a:t>
            </a:r>
            <a:r>
              <a:rPr lang="en-US" sz="1000" dirty="0"/>
              <a:t>Biology of the Cell. 4th edition.</a:t>
            </a:r>
          </a:p>
          <a:p>
            <a:r>
              <a:rPr lang="en-US" sz="1000" dirty="0" err="1"/>
              <a:t>Alberts</a:t>
            </a:r>
            <a:r>
              <a:rPr lang="en-US" sz="1000" dirty="0"/>
              <a:t> B, Johnson A, Lewis J, et al.</a:t>
            </a:r>
          </a:p>
          <a:p>
            <a:r>
              <a:rPr lang="en-US" sz="1000" dirty="0"/>
              <a:t>New York: </a:t>
            </a:r>
            <a:r>
              <a:rPr lang="en-US" sz="1000" u="sng" dirty="0">
                <a:hlinkClick r:id="rId4"/>
              </a:rPr>
              <a:t>Garland Science; 2002.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3732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0"/>
            <a:ext cx="87524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6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hidden covariates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Bulk sequencing data</a:t>
            </a:r>
          </a:p>
          <a:p>
            <a:pPr lvl="1"/>
            <a:r>
              <a:rPr lang="en-US" dirty="0" smtClean="0"/>
              <a:t>Sample handling and protocol adjustments</a:t>
            </a:r>
          </a:p>
          <a:p>
            <a:pPr lvl="1"/>
            <a:r>
              <a:rPr lang="en-US" dirty="0" smtClean="0"/>
              <a:t>SNP profiles</a:t>
            </a:r>
          </a:p>
          <a:p>
            <a:pPr lvl="1"/>
            <a:r>
              <a:rPr lang="en-US" dirty="0" smtClean="0"/>
              <a:t>BAF Fractions</a:t>
            </a:r>
          </a:p>
          <a:p>
            <a:pPr lvl="1"/>
            <a:r>
              <a:rPr lang="en-US" dirty="0"/>
              <a:t>PANAMA, ICE, PEER (</a:t>
            </a:r>
            <a:r>
              <a:rPr lang="en-US" dirty="0" err="1"/>
              <a:t>eQTLs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Single cell sequencing data</a:t>
            </a:r>
          </a:p>
          <a:p>
            <a:pPr lvl="1"/>
            <a:r>
              <a:rPr lang="en-US" dirty="0" smtClean="0"/>
              <a:t>???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5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856038"/>
            <a:ext cx="8229600" cy="25578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Single cell gene expression measurement (</a:t>
            </a:r>
            <a:r>
              <a:rPr lang="en-US" dirty="0" err="1" smtClean="0"/>
              <a:t>scRNA-seq</a:t>
            </a:r>
            <a:r>
              <a:rPr lang="en-US" dirty="0" smtClean="0"/>
              <a:t>)</a:t>
            </a:r>
          </a:p>
          <a:p>
            <a:r>
              <a:rPr lang="en-US" dirty="0" smtClean="0"/>
              <a:t>Hidden confounders affect global gene expression</a:t>
            </a:r>
          </a:p>
          <a:p>
            <a:r>
              <a:rPr lang="en-US" dirty="0" smtClean="0"/>
              <a:t>Identify these ‘hidden’ expression signatures</a:t>
            </a:r>
          </a:p>
          <a:p>
            <a:r>
              <a:rPr lang="en-US" dirty="0" smtClean="0"/>
              <a:t>Interpret gene expressions without these confounding biological signatures</a:t>
            </a:r>
          </a:p>
          <a:p>
            <a:r>
              <a:rPr lang="en-US" dirty="0" smtClean="0"/>
              <a:t>Use Gaussian Latent Variable Models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38D8-F8EF-364F-878D-D52D32D16003}" type="datetime2">
              <a:rPr lang="en-CA" smtClean="0"/>
              <a:t>Thursday, October 1, 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b="0" smtClean="0"/>
              <a:pPr/>
              <a:t>5</a:t>
            </a:fld>
            <a:endParaRPr 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 amt="87000"/>
          </a:blip>
          <a:srcRect b="35530"/>
          <a:stretch/>
        </p:blipFill>
        <p:spPr>
          <a:xfrm>
            <a:off x="1092200" y="1526917"/>
            <a:ext cx="6946900" cy="16211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5381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296" y="5786300"/>
            <a:ext cx="7134503" cy="6907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Figure 2.</a:t>
            </a:r>
            <a:r>
              <a:rPr lang="en-US" dirty="0" smtClean="0"/>
              <a:t> Correlation of cell-cycle annotated genes (549) with other genes’ expression levels (6524).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660" y="1524000"/>
            <a:ext cx="3757502" cy="39878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Cell cycle is regulated by multiple(!) genes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55079" y="6590860"/>
            <a:ext cx="15889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 </a:t>
            </a:r>
            <a:r>
              <a:rPr lang="en-US" sz="1000" dirty="0" smtClean="0"/>
              <a:t>Supplementary </a:t>
            </a:r>
            <a:r>
              <a:rPr lang="en-US" sz="1000" dirty="0"/>
              <a:t>Figure </a:t>
            </a:r>
            <a:r>
              <a:rPr lang="en-US" sz="1000" dirty="0" smtClean="0"/>
              <a:t>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55973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study this in single cells?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cells at different cellular time points</a:t>
            </a:r>
          </a:p>
          <a:p>
            <a:r>
              <a:rPr lang="en-US" dirty="0" smtClean="0"/>
              <a:t>Annotate different genes based on ‘latent variable’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519" y="2860573"/>
            <a:ext cx="4557359" cy="382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6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4631"/>
            <a:ext cx="8229600" cy="990600"/>
          </a:xfrm>
        </p:spPr>
        <p:txBody>
          <a:bodyPr/>
          <a:lstStyle/>
          <a:p>
            <a:r>
              <a:rPr lang="en-US" dirty="0" smtClean="0"/>
              <a:t>Validation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63240363"/>
              </p:ext>
            </p:extLst>
          </p:nvPr>
        </p:nvGraphicFramePr>
        <p:xfrm>
          <a:off x="712570" y="1199599"/>
          <a:ext cx="8124940" cy="5398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7770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38331" y="5884081"/>
            <a:ext cx="8076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2 (paper)</a:t>
            </a:r>
            <a:r>
              <a:rPr lang="en-US" dirty="0" smtClean="0"/>
              <a:t>. Nonlinear PCA based on genes not annotated as cell cycle. </a:t>
            </a:r>
            <a:endParaRPr lang="en-US" dirty="0"/>
          </a:p>
          <a:p>
            <a:r>
              <a:rPr lang="en-US" dirty="0" smtClean="0"/>
              <a:t>(b) Without correction for cell cycle</a:t>
            </a:r>
          </a:p>
          <a:p>
            <a:r>
              <a:rPr lang="en-US" dirty="0" smtClean="0"/>
              <a:t>(c) After correction for cell cycle, with </a:t>
            </a:r>
            <a:r>
              <a:rPr lang="en-US" dirty="0" err="1" smtClean="0"/>
              <a:t>scLVM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 the data, now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*squeeze your eyes shut and pray real hard*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9E6A-1CA7-4F4F-8DE0-67838F74B6FF}" type="datetime2">
              <a:rPr lang="en-CA" smtClean="0"/>
              <a:t>Thursday, October 1, 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2795"/>
          <a:stretch/>
        </p:blipFill>
        <p:spPr>
          <a:xfrm>
            <a:off x="1622854" y="2374982"/>
            <a:ext cx="6145244" cy="337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0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3182</TotalTime>
  <Words>1569</Words>
  <Application>Microsoft Macintosh PowerPoint</Application>
  <PresentationFormat>On-screen Show (4:3)</PresentationFormat>
  <Paragraphs>245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Clarity</vt:lpstr>
      <vt:lpstr>Computational analysis of  cell-to-cell heterogeneity in single-cell RNA-seq data</vt:lpstr>
      <vt:lpstr>Strides in sequencing</vt:lpstr>
      <vt:lpstr>We are all unique snowflakes </vt:lpstr>
      <vt:lpstr>Finding hidden covariates</vt:lpstr>
      <vt:lpstr>PowerPoint Presentation</vt:lpstr>
      <vt:lpstr>Cell cycle is regulated by multiple(!) genes</vt:lpstr>
      <vt:lpstr>How to study this in single cells?</vt:lpstr>
      <vt:lpstr>Validation Data</vt:lpstr>
      <vt:lpstr>Got the data, now what?</vt:lpstr>
      <vt:lpstr>Single cell Latent Variable Model Algorithm</vt:lpstr>
      <vt:lpstr>PowerPoint Presentation</vt:lpstr>
      <vt:lpstr>PowerPoint Presentation</vt:lpstr>
      <vt:lpstr>PowerPoint Presentation</vt:lpstr>
      <vt:lpstr>Comparison of scLVM correction with?</vt:lpstr>
      <vt:lpstr>PowerPoint Presentation</vt:lpstr>
      <vt:lpstr>Comparison of scLVM correction with?</vt:lpstr>
      <vt:lpstr>PowerPoint Presentation</vt:lpstr>
      <vt:lpstr>Revelations?</vt:lpstr>
      <vt:lpstr>Things they already thought of</vt:lpstr>
      <vt:lpstr>PowerPoint Presentation</vt:lpstr>
      <vt:lpstr>Caveats &amp; Roadblocks</vt:lpstr>
      <vt:lpstr>Extensions</vt:lpstr>
      <vt:lpstr>Questions?</vt:lpstr>
      <vt:lpstr>ERCC spike-ins</vt:lpstr>
      <vt:lpstr>Apply data to model</vt:lpstr>
      <vt:lpstr>Mouse ESC data Bad Cells Filtering</vt:lpstr>
      <vt:lpstr>Validation results</vt:lpstr>
      <vt:lpstr>PowerPoint Presentation</vt:lpstr>
      <vt:lpstr>Cell cycle is regulated by multiple(!) genes</vt:lpstr>
      <vt:lpstr>Experimental Data</vt:lpstr>
      <vt:lpstr>PowerPoint Presentation</vt:lpstr>
      <vt:lpstr>Extensions to current approach</vt:lpstr>
      <vt:lpstr>Why study single cell heterogeneity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idna-prot|dis </dc:title>
  <dc:creator>Jasleen Grewal</dc:creator>
  <cp:lastModifiedBy>Jasleen Grewal</cp:lastModifiedBy>
  <cp:revision>102</cp:revision>
  <cp:lastPrinted>2015-10-01T20:54:53Z</cp:lastPrinted>
  <dcterms:created xsi:type="dcterms:W3CDTF">2015-09-09T17:07:30Z</dcterms:created>
  <dcterms:modified xsi:type="dcterms:W3CDTF">2015-10-01T20:59:02Z</dcterms:modified>
</cp:coreProperties>
</file>