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0" r:id="rId5"/>
    <p:sldId id="301" r:id="rId6"/>
    <p:sldId id="261" r:id="rId7"/>
    <p:sldId id="262" r:id="rId8"/>
    <p:sldId id="281" r:id="rId9"/>
    <p:sldId id="326" r:id="rId10"/>
    <p:sldId id="327" r:id="rId11"/>
    <p:sldId id="328" r:id="rId12"/>
    <p:sldId id="329" r:id="rId13"/>
    <p:sldId id="331" r:id="rId14"/>
    <p:sldId id="315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32" r:id="rId23"/>
    <p:sldId id="313" r:id="rId24"/>
    <p:sldId id="272" r:id="rId25"/>
    <p:sldId id="314" r:id="rId26"/>
    <p:sldId id="266" r:id="rId27"/>
    <p:sldId id="267" r:id="rId28"/>
    <p:sldId id="273" r:id="rId29"/>
    <p:sldId id="275" r:id="rId30"/>
    <p:sldId id="334" r:id="rId31"/>
    <p:sldId id="333" r:id="rId32"/>
    <p:sldId id="325" r:id="rId33"/>
    <p:sldId id="308" r:id="rId34"/>
    <p:sldId id="309" r:id="rId35"/>
    <p:sldId id="310" r:id="rId36"/>
    <p:sldId id="305" r:id="rId37"/>
    <p:sldId id="306" r:id="rId38"/>
    <p:sldId id="307" r:id="rId39"/>
    <p:sldId id="277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04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C1C1D-8BC9-504E-A003-2086D3AC57F7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8048B2-460F-764C-A8D4-B6569F790B42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E79D4B79-609A-F94C-8FC2-C9C5DBB045EF}" type="parTrans" cxnId="{253D4827-C089-D24A-BBBF-D84CF50466A2}">
      <dgm:prSet/>
      <dgm:spPr/>
      <dgm:t>
        <a:bodyPr/>
        <a:lstStyle/>
        <a:p>
          <a:endParaRPr lang="en-US"/>
        </a:p>
      </dgm:t>
    </dgm:pt>
    <dgm:pt modelId="{D5024F06-CF9F-1B4E-A075-6242BC6C6090}" type="sibTrans" cxnId="{253D4827-C089-D24A-BBBF-D84CF50466A2}">
      <dgm:prSet/>
      <dgm:spPr/>
      <dgm:t>
        <a:bodyPr/>
        <a:lstStyle/>
        <a:p>
          <a:endParaRPr lang="en-US"/>
        </a:p>
      </dgm:t>
    </dgm:pt>
    <dgm:pt modelId="{BAEED8CD-6E76-454D-B83E-FDD9330EDE55}">
      <dgm:prSet phldrT="[Text]"/>
      <dgm:spPr/>
      <dgm:t>
        <a:bodyPr/>
        <a:lstStyle/>
        <a:p>
          <a:r>
            <a:rPr lang="en-US" dirty="0" smtClean="0"/>
            <a:t>Protein Data Bank (PDB). Dec 2013.</a:t>
          </a:r>
          <a:endParaRPr lang="en-US" dirty="0"/>
        </a:p>
      </dgm:t>
    </dgm:pt>
    <dgm:pt modelId="{01EF1E1F-6448-F54C-925E-B1D19B2B036F}" type="parTrans" cxnId="{3E4B9B0A-55C8-3140-A325-FE34DE15652E}">
      <dgm:prSet/>
      <dgm:spPr/>
      <dgm:t>
        <a:bodyPr/>
        <a:lstStyle/>
        <a:p>
          <a:endParaRPr lang="en-US"/>
        </a:p>
      </dgm:t>
    </dgm:pt>
    <dgm:pt modelId="{FC59470D-8BD7-C645-8D33-B595B949DA90}" type="sibTrans" cxnId="{3E4B9B0A-55C8-3140-A325-FE34DE15652E}">
      <dgm:prSet/>
      <dgm:spPr/>
      <dgm:t>
        <a:bodyPr/>
        <a:lstStyle/>
        <a:p>
          <a:endParaRPr lang="en-US"/>
        </a:p>
      </dgm:t>
    </dgm:pt>
    <dgm:pt modelId="{4A2114E9-96E1-E74C-95FB-8EBB72E5CB90}">
      <dgm:prSet phldrT="[Text]"/>
      <dgm:spPr/>
      <dgm:t>
        <a:bodyPr/>
        <a:lstStyle/>
        <a:p>
          <a:r>
            <a:rPr lang="en-US" i="1" dirty="0" err="1" smtClean="0"/>
            <a:t>mmCIF</a:t>
          </a:r>
          <a:r>
            <a:rPr lang="en-US" i="1" dirty="0" smtClean="0"/>
            <a:t> keyword </a:t>
          </a:r>
          <a:r>
            <a:rPr lang="en-US" i="1" dirty="0" smtClean="0"/>
            <a:t>“(non) DNA </a:t>
          </a:r>
          <a:r>
            <a:rPr lang="en-US" i="1" dirty="0" smtClean="0"/>
            <a:t>binding protein”</a:t>
          </a:r>
          <a:endParaRPr lang="en-US" i="1" dirty="0"/>
        </a:p>
      </dgm:t>
    </dgm:pt>
    <dgm:pt modelId="{12012369-F71A-A64C-8362-D6F38F2B440C}" type="parTrans" cxnId="{B974BE4B-169C-1B4A-88C7-4F57CA156C79}">
      <dgm:prSet/>
      <dgm:spPr/>
      <dgm:t>
        <a:bodyPr/>
        <a:lstStyle/>
        <a:p>
          <a:endParaRPr lang="en-US"/>
        </a:p>
      </dgm:t>
    </dgm:pt>
    <dgm:pt modelId="{A6E1BFC8-828D-C943-8A46-DF17F92F93D9}" type="sibTrans" cxnId="{B974BE4B-169C-1B4A-88C7-4F57CA156C79}">
      <dgm:prSet/>
      <dgm:spPr/>
      <dgm:t>
        <a:bodyPr/>
        <a:lstStyle/>
        <a:p>
          <a:endParaRPr lang="en-US"/>
        </a:p>
      </dgm:t>
    </dgm:pt>
    <dgm:pt modelId="{7CB9F62F-9873-3B48-A418-4923FB083455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CAB5144A-8ACB-6F46-86CF-0AE8302C4D68}" type="parTrans" cxnId="{6D184D6D-EA23-FF43-B04F-7081D662AEA0}">
      <dgm:prSet/>
      <dgm:spPr/>
      <dgm:t>
        <a:bodyPr/>
        <a:lstStyle/>
        <a:p>
          <a:endParaRPr lang="en-US"/>
        </a:p>
      </dgm:t>
    </dgm:pt>
    <dgm:pt modelId="{D9F051AC-F1D3-EC4B-B824-EE05C4C6B365}" type="sibTrans" cxnId="{6D184D6D-EA23-FF43-B04F-7081D662AEA0}">
      <dgm:prSet/>
      <dgm:spPr/>
      <dgm:t>
        <a:bodyPr/>
        <a:lstStyle/>
        <a:p>
          <a:endParaRPr lang="en-US"/>
        </a:p>
      </dgm:t>
    </dgm:pt>
    <dgm:pt modelId="{C1A3B4D4-2744-1745-BBBC-C633A38D8506}">
      <dgm:prSet phldrT="[Text]"/>
      <dgm:spPr/>
      <dgm:t>
        <a:bodyPr/>
        <a:lstStyle/>
        <a:p>
          <a:r>
            <a:rPr lang="en-US" dirty="0" smtClean="0"/>
            <a:t>Keep proteins &gt; 50 residues long</a:t>
          </a:r>
          <a:endParaRPr lang="en-US" dirty="0"/>
        </a:p>
      </dgm:t>
    </dgm:pt>
    <dgm:pt modelId="{743C79AE-C072-1B4A-962D-2DBE12C85564}" type="parTrans" cxnId="{473AFCE7-6BDD-CA42-9648-DC3EECB89CEB}">
      <dgm:prSet/>
      <dgm:spPr/>
      <dgm:t>
        <a:bodyPr/>
        <a:lstStyle/>
        <a:p>
          <a:endParaRPr lang="en-US"/>
        </a:p>
      </dgm:t>
    </dgm:pt>
    <dgm:pt modelId="{ECDAEDE5-5A04-A642-A766-5B545F07C5C2}" type="sibTrans" cxnId="{473AFCE7-6BDD-CA42-9648-DC3EECB89CEB}">
      <dgm:prSet/>
      <dgm:spPr/>
      <dgm:t>
        <a:bodyPr/>
        <a:lstStyle/>
        <a:p>
          <a:endParaRPr lang="en-US"/>
        </a:p>
      </dgm:t>
    </dgm:pt>
    <dgm:pt modelId="{6DF6E892-FDBE-2A4C-BF3F-E5BAEEECE33F}">
      <dgm:prSet phldrT="[Text]"/>
      <dgm:spPr/>
      <dgm:t>
        <a:bodyPr/>
        <a:lstStyle/>
        <a:p>
          <a:r>
            <a:rPr lang="en-US" dirty="0" smtClean="0"/>
            <a:t>Remove proteins containing residue ‘X’ (unknown)</a:t>
          </a:r>
          <a:endParaRPr lang="en-US" dirty="0"/>
        </a:p>
      </dgm:t>
    </dgm:pt>
    <dgm:pt modelId="{65AC0018-63E9-0546-88BD-5179A7CAEAE2}" type="parTrans" cxnId="{EBBE173B-4524-AE43-A06B-21B118D5AFC8}">
      <dgm:prSet/>
      <dgm:spPr/>
      <dgm:t>
        <a:bodyPr/>
        <a:lstStyle/>
        <a:p>
          <a:endParaRPr lang="en-US"/>
        </a:p>
      </dgm:t>
    </dgm:pt>
    <dgm:pt modelId="{66384320-DF1C-A240-8FC6-867720CD7731}" type="sibTrans" cxnId="{EBBE173B-4524-AE43-A06B-21B118D5AFC8}">
      <dgm:prSet/>
      <dgm:spPr/>
      <dgm:t>
        <a:bodyPr/>
        <a:lstStyle/>
        <a:p>
          <a:endParaRPr lang="en-US"/>
        </a:p>
      </dgm:t>
    </dgm:pt>
    <dgm:pt modelId="{D9D3367D-75EF-2D4D-B3AA-F613AC834D4B}">
      <dgm:prSet phldrT="[Text]"/>
      <dgm:spPr/>
      <dgm:t>
        <a:bodyPr/>
        <a:lstStyle/>
        <a:p>
          <a:r>
            <a:rPr lang="en-US" dirty="0" smtClean="0"/>
            <a:t>Final set</a:t>
          </a:r>
          <a:endParaRPr lang="en-US" dirty="0"/>
        </a:p>
      </dgm:t>
    </dgm:pt>
    <dgm:pt modelId="{41B874B2-64DA-6B4F-B770-183F120D81CF}" type="parTrans" cxnId="{774FAF19-AC57-0E4B-83A1-CCED34C6A9D9}">
      <dgm:prSet/>
      <dgm:spPr/>
      <dgm:t>
        <a:bodyPr/>
        <a:lstStyle/>
        <a:p>
          <a:endParaRPr lang="en-US"/>
        </a:p>
      </dgm:t>
    </dgm:pt>
    <dgm:pt modelId="{743D6BFA-A700-5B4A-B9BC-8587CA8C9DAB}" type="sibTrans" cxnId="{774FAF19-AC57-0E4B-83A1-CCED34C6A9D9}">
      <dgm:prSet/>
      <dgm:spPr/>
      <dgm:t>
        <a:bodyPr/>
        <a:lstStyle/>
        <a:p>
          <a:endParaRPr lang="en-US"/>
        </a:p>
      </dgm:t>
    </dgm:pt>
    <dgm:pt modelId="{2AEE4960-5C2F-F94E-A681-E6C68AEE79F4}">
      <dgm:prSet phldrT="[Text]"/>
      <dgm:spPr/>
      <dgm:t>
        <a:bodyPr/>
        <a:lstStyle/>
        <a:p>
          <a:r>
            <a:rPr lang="en-US" dirty="0" smtClean="0"/>
            <a:t>525 DNA binding proteins (S</a:t>
          </a:r>
          <a:r>
            <a:rPr lang="en-US" baseline="30000" dirty="0" smtClean="0"/>
            <a:t>+</a:t>
          </a:r>
          <a:r>
            <a:rPr lang="en-US" dirty="0" smtClean="0"/>
            <a:t>)</a:t>
          </a:r>
          <a:endParaRPr lang="en-US" dirty="0"/>
        </a:p>
      </dgm:t>
    </dgm:pt>
    <dgm:pt modelId="{33891136-C3B0-4349-A92E-3EB7623A10F3}" type="parTrans" cxnId="{CD9DA32F-58C6-0846-A8EA-E6B927A083FE}">
      <dgm:prSet/>
      <dgm:spPr/>
      <dgm:t>
        <a:bodyPr/>
        <a:lstStyle/>
        <a:p>
          <a:endParaRPr lang="en-US"/>
        </a:p>
      </dgm:t>
    </dgm:pt>
    <dgm:pt modelId="{D01621BB-0DB5-2D4F-BC21-817B26047F0F}" type="sibTrans" cxnId="{CD9DA32F-58C6-0846-A8EA-E6B927A083FE}">
      <dgm:prSet/>
      <dgm:spPr/>
      <dgm:t>
        <a:bodyPr/>
        <a:lstStyle/>
        <a:p>
          <a:endParaRPr lang="en-US"/>
        </a:p>
      </dgm:t>
    </dgm:pt>
    <dgm:pt modelId="{E8BF040F-4D81-AA46-9757-457E277A5968}">
      <dgm:prSet phldrT="[Text]"/>
      <dgm:spPr/>
      <dgm:t>
        <a:bodyPr/>
        <a:lstStyle/>
        <a:p>
          <a:r>
            <a:rPr lang="en-US" dirty="0" smtClean="0"/>
            <a:t>550 non DNA binding proteins (S</a:t>
          </a:r>
          <a:r>
            <a:rPr lang="en-US" baseline="30000" dirty="0" smtClean="0"/>
            <a:t>-</a:t>
          </a:r>
          <a:r>
            <a:rPr lang="en-US" dirty="0" smtClean="0"/>
            <a:t>)</a:t>
          </a:r>
          <a:endParaRPr lang="en-US" dirty="0"/>
        </a:p>
      </dgm:t>
    </dgm:pt>
    <dgm:pt modelId="{FA09D7AE-C16F-514B-80D6-D0EAC2F9C288}" type="parTrans" cxnId="{27735182-3D13-4B49-A803-70A0EC61C532}">
      <dgm:prSet/>
      <dgm:spPr/>
      <dgm:t>
        <a:bodyPr/>
        <a:lstStyle/>
        <a:p>
          <a:endParaRPr lang="en-US"/>
        </a:p>
      </dgm:t>
    </dgm:pt>
    <dgm:pt modelId="{FFD2BCF7-E76D-BB4E-B459-C1212FD70D94}" type="sibTrans" cxnId="{27735182-3D13-4B49-A803-70A0EC61C532}">
      <dgm:prSet/>
      <dgm:spPr/>
      <dgm:t>
        <a:bodyPr/>
        <a:lstStyle/>
        <a:p>
          <a:endParaRPr lang="en-US"/>
        </a:p>
      </dgm:t>
    </dgm:pt>
    <dgm:pt modelId="{E10C8482-54A5-0F47-A430-9BAF60D87B96}">
      <dgm:prSet phldrT="[Text]"/>
      <dgm:spPr/>
      <dgm:t>
        <a:bodyPr/>
        <a:lstStyle/>
        <a:p>
          <a:r>
            <a:rPr lang="en-US" dirty="0" smtClean="0"/>
            <a:t>Remove proteins with sequence similarity &gt; 25</a:t>
          </a:r>
          <a:r>
            <a:rPr lang="en-US" dirty="0" smtClean="0"/>
            <a:t>% (PISCES)</a:t>
          </a:r>
          <a:endParaRPr lang="en-US" dirty="0"/>
        </a:p>
      </dgm:t>
    </dgm:pt>
    <dgm:pt modelId="{A513AA50-E89A-A148-9949-741C0DA73D90}" type="parTrans" cxnId="{18DE4104-14E5-044A-A49B-9B2EC08EB1F0}">
      <dgm:prSet/>
      <dgm:spPr/>
      <dgm:t>
        <a:bodyPr/>
        <a:lstStyle/>
        <a:p>
          <a:endParaRPr lang="en-US"/>
        </a:p>
      </dgm:t>
    </dgm:pt>
    <dgm:pt modelId="{A5C8071E-55C9-334E-95AC-034E0D84CF6C}" type="sibTrans" cxnId="{18DE4104-14E5-044A-A49B-9B2EC08EB1F0}">
      <dgm:prSet/>
      <dgm:spPr/>
      <dgm:t>
        <a:bodyPr/>
        <a:lstStyle/>
        <a:p>
          <a:endParaRPr lang="en-US"/>
        </a:p>
      </dgm:t>
    </dgm:pt>
    <dgm:pt modelId="{82A7EB55-A5B2-7549-A60C-137A6BBC110A}" type="pres">
      <dgm:prSet presAssocID="{B62C1C1D-8BC9-504E-A003-2086D3AC57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BB7E5-0583-064A-8203-2563A20DF64B}" type="pres">
      <dgm:prSet presAssocID="{4A8048B2-460F-764C-A8D4-B6569F790B42}" presName="composite" presStyleCnt="0"/>
      <dgm:spPr/>
    </dgm:pt>
    <dgm:pt modelId="{7787C0A6-2054-324C-89D4-F98E82CD94F0}" type="pres">
      <dgm:prSet presAssocID="{4A8048B2-460F-764C-A8D4-B6569F790B4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A04EC-3728-8B41-9B1A-BD5B8758BE61}" type="pres">
      <dgm:prSet presAssocID="{4A8048B2-460F-764C-A8D4-B6569F790B4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B1F22-4453-B547-837A-27EB536C0402}" type="pres">
      <dgm:prSet presAssocID="{D5024F06-CF9F-1B4E-A075-6242BC6C6090}" presName="sp" presStyleCnt="0"/>
      <dgm:spPr/>
    </dgm:pt>
    <dgm:pt modelId="{92C6CF1D-395F-F647-A341-215F6383514C}" type="pres">
      <dgm:prSet presAssocID="{7CB9F62F-9873-3B48-A418-4923FB083455}" presName="composite" presStyleCnt="0"/>
      <dgm:spPr/>
    </dgm:pt>
    <dgm:pt modelId="{79151755-3CF7-9E4A-B1BF-990B1A531E45}" type="pres">
      <dgm:prSet presAssocID="{7CB9F62F-9873-3B48-A418-4923FB08345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64A52-9323-A74E-9519-9CDA532EB39A}" type="pres">
      <dgm:prSet presAssocID="{7CB9F62F-9873-3B48-A418-4923FB08345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F2F1-B349-9A40-91CA-11DEA06A9B44}" type="pres">
      <dgm:prSet presAssocID="{D9F051AC-F1D3-EC4B-B824-EE05C4C6B365}" presName="sp" presStyleCnt="0"/>
      <dgm:spPr/>
    </dgm:pt>
    <dgm:pt modelId="{4D77A591-3285-614E-A4C6-71D3A5C1FD62}" type="pres">
      <dgm:prSet presAssocID="{D9D3367D-75EF-2D4D-B3AA-F613AC834D4B}" presName="composite" presStyleCnt="0"/>
      <dgm:spPr/>
    </dgm:pt>
    <dgm:pt modelId="{AFF3F251-6BAA-A74B-916B-F6958DEA8419}" type="pres">
      <dgm:prSet presAssocID="{D9D3367D-75EF-2D4D-B3AA-F613AC834D4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3F8D7-22B3-2441-9C76-2E2FDFE9C02E}" type="pres">
      <dgm:prSet presAssocID="{D9D3367D-75EF-2D4D-B3AA-F613AC834D4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61BDEF-0595-4B49-8318-01AB3E2C7F72}" type="presOf" srcId="{2AEE4960-5C2F-F94E-A681-E6C68AEE79F4}" destId="{BCD3F8D7-22B3-2441-9C76-2E2FDFE9C02E}" srcOrd="0" destOrd="0" presId="urn:microsoft.com/office/officeart/2005/8/layout/chevron2"/>
    <dgm:cxn modelId="{20849472-7414-D547-A666-2392B7989950}" type="presOf" srcId="{B62C1C1D-8BC9-504E-A003-2086D3AC57F7}" destId="{82A7EB55-A5B2-7549-A60C-137A6BBC110A}" srcOrd="0" destOrd="0" presId="urn:microsoft.com/office/officeart/2005/8/layout/chevron2"/>
    <dgm:cxn modelId="{4158FB20-B68B-9642-A48E-A0A06DACB6A0}" type="presOf" srcId="{7CB9F62F-9873-3B48-A418-4923FB083455}" destId="{79151755-3CF7-9E4A-B1BF-990B1A531E45}" srcOrd="0" destOrd="0" presId="urn:microsoft.com/office/officeart/2005/8/layout/chevron2"/>
    <dgm:cxn modelId="{18DE4104-14E5-044A-A49B-9B2EC08EB1F0}" srcId="{7CB9F62F-9873-3B48-A418-4923FB083455}" destId="{E10C8482-54A5-0F47-A430-9BAF60D87B96}" srcOrd="2" destOrd="0" parTransId="{A513AA50-E89A-A148-9949-741C0DA73D90}" sibTransId="{A5C8071E-55C9-334E-95AC-034E0D84CF6C}"/>
    <dgm:cxn modelId="{EBBE173B-4524-AE43-A06B-21B118D5AFC8}" srcId="{7CB9F62F-9873-3B48-A418-4923FB083455}" destId="{6DF6E892-FDBE-2A4C-BF3F-E5BAEEECE33F}" srcOrd="1" destOrd="0" parTransId="{65AC0018-63E9-0546-88BD-5179A7CAEAE2}" sibTransId="{66384320-DF1C-A240-8FC6-867720CD7731}"/>
    <dgm:cxn modelId="{4F1CEBE3-4109-344D-BA99-6411B571C0AE}" type="presOf" srcId="{D9D3367D-75EF-2D4D-B3AA-F613AC834D4B}" destId="{AFF3F251-6BAA-A74B-916B-F6958DEA8419}" srcOrd="0" destOrd="0" presId="urn:microsoft.com/office/officeart/2005/8/layout/chevron2"/>
    <dgm:cxn modelId="{B974BE4B-169C-1B4A-88C7-4F57CA156C79}" srcId="{4A8048B2-460F-764C-A8D4-B6569F790B42}" destId="{4A2114E9-96E1-E74C-95FB-8EBB72E5CB90}" srcOrd="1" destOrd="0" parTransId="{12012369-F71A-A64C-8362-D6F38F2B440C}" sibTransId="{A6E1BFC8-828D-C943-8A46-DF17F92F93D9}"/>
    <dgm:cxn modelId="{8AE0BB4F-273F-CF49-AF0C-C888DF3F629D}" type="presOf" srcId="{6DF6E892-FDBE-2A4C-BF3F-E5BAEEECE33F}" destId="{4DB64A52-9323-A74E-9519-9CDA532EB39A}" srcOrd="0" destOrd="1" presId="urn:microsoft.com/office/officeart/2005/8/layout/chevron2"/>
    <dgm:cxn modelId="{253D4827-C089-D24A-BBBF-D84CF50466A2}" srcId="{B62C1C1D-8BC9-504E-A003-2086D3AC57F7}" destId="{4A8048B2-460F-764C-A8D4-B6569F790B42}" srcOrd="0" destOrd="0" parTransId="{E79D4B79-609A-F94C-8FC2-C9C5DBB045EF}" sibTransId="{D5024F06-CF9F-1B4E-A075-6242BC6C6090}"/>
    <dgm:cxn modelId="{1A54AF45-E7FF-184C-8C01-2FB8C62EF9B1}" type="presOf" srcId="{C1A3B4D4-2744-1745-BBBC-C633A38D8506}" destId="{4DB64A52-9323-A74E-9519-9CDA532EB39A}" srcOrd="0" destOrd="0" presId="urn:microsoft.com/office/officeart/2005/8/layout/chevron2"/>
    <dgm:cxn modelId="{3E4B9B0A-55C8-3140-A325-FE34DE15652E}" srcId="{4A8048B2-460F-764C-A8D4-B6569F790B42}" destId="{BAEED8CD-6E76-454D-B83E-FDD9330EDE55}" srcOrd="0" destOrd="0" parTransId="{01EF1E1F-6448-F54C-925E-B1D19B2B036F}" sibTransId="{FC59470D-8BD7-C645-8D33-B595B949DA90}"/>
    <dgm:cxn modelId="{040A8EFE-B8EA-3240-B509-4EE3A125721D}" type="presOf" srcId="{BAEED8CD-6E76-454D-B83E-FDD9330EDE55}" destId="{7B8A04EC-3728-8B41-9B1A-BD5B8758BE61}" srcOrd="0" destOrd="0" presId="urn:microsoft.com/office/officeart/2005/8/layout/chevron2"/>
    <dgm:cxn modelId="{7A923D41-25B5-D448-9EE4-BD4B3167078C}" type="presOf" srcId="{E8BF040F-4D81-AA46-9757-457E277A5968}" destId="{BCD3F8D7-22B3-2441-9C76-2E2FDFE9C02E}" srcOrd="0" destOrd="1" presId="urn:microsoft.com/office/officeart/2005/8/layout/chevron2"/>
    <dgm:cxn modelId="{774FAF19-AC57-0E4B-83A1-CCED34C6A9D9}" srcId="{B62C1C1D-8BC9-504E-A003-2086D3AC57F7}" destId="{D9D3367D-75EF-2D4D-B3AA-F613AC834D4B}" srcOrd="2" destOrd="0" parTransId="{41B874B2-64DA-6B4F-B770-183F120D81CF}" sibTransId="{743D6BFA-A700-5B4A-B9BC-8587CA8C9DAB}"/>
    <dgm:cxn modelId="{27735182-3D13-4B49-A803-70A0EC61C532}" srcId="{D9D3367D-75EF-2D4D-B3AA-F613AC834D4B}" destId="{E8BF040F-4D81-AA46-9757-457E277A5968}" srcOrd="1" destOrd="0" parTransId="{FA09D7AE-C16F-514B-80D6-D0EAC2F9C288}" sibTransId="{FFD2BCF7-E76D-BB4E-B459-C1212FD70D94}"/>
    <dgm:cxn modelId="{40D6A5BD-9D0F-3A43-9B7A-3A0D5D471D7C}" type="presOf" srcId="{E10C8482-54A5-0F47-A430-9BAF60D87B96}" destId="{4DB64A52-9323-A74E-9519-9CDA532EB39A}" srcOrd="0" destOrd="2" presId="urn:microsoft.com/office/officeart/2005/8/layout/chevron2"/>
    <dgm:cxn modelId="{473AFCE7-6BDD-CA42-9648-DC3EECB89CEB}" srcId="{7CB9F62F-9873-3B48-A418-4923FB083455}" destId="{C1A3B4D4-2744-1745-BBBC-C633A38D8506}" srcOrd="0" destOrd="0" parTransId="{743C79AE-C072-1B4A-962D-2DBE12C85564}" sibTransId="{ECDAEDE5-5A04-A642-A766-5B545F07C5C2}"/>
    <dgm:cxn modelId="{6D184D6D-EA23-FF43-B04F-7081D662AEA0}" srcId="{B62C1C1D-8BC9-504E-A003-2086D3AC57F7}" destId="{7CB9F62F-9873-3B48-A418-4923FB083455}" srcOrd="1" destOrd="0" parTransId="{CAB5144A-8ACB-6F46-86CF-0AE8302C4D68}" sibTransId="{D9F051AC-F1D3-EC4B-B824-EE05C4C6B365}"/>
    <dgm:cxn modelId="{55DF2F89-AA01-2E44-B1D6-9FF6D68F5A24}" type="presOf" srcId="{4A8048B2-460F-764C-A8D4-B6569F790B42}" destId="{7787C0A6-2054-324C-89D4-F98E82CD94F0}" srcOrd="0" destOrd="0" presId="urn:microsoft.com/office/officeart/2005/8/layout/chevron2"/>
    <dgm:cxn modelId="{C936F6F7-E4F8-6846-85BE-3B2BF9E226AB}" type="presOf" srcId="{4A2114E9-96E1-E74C-95FB-8EBB72E5CB90}" destId="{7B8A04EC-3728-8B41-9B1A-BD5B8758BE61}" srcOrd="0" destOrd="1" presId="urn:microsoft.com/office/officeart/2005/8/layout/chevron2"/>
    <dgm:cxn modelId="{CD9DA32F-58C6-0846-A8EA-E6B927A083FE}" srcId="{D9D3367D-75EF-2D4D-B3AA-F613AC834D4B}" destId="{2AEE4960-5C2F-F94E-A681-E6C68AEE79F4}" srcOrd="0" destOrd="0" parTransId="{33891136-C3B0-4349-A92E-3EB7623A10F3}" sibTransId="{D01621BB-0DB5-2D4F-BC21-817B26047F0F}"/>
    <dgm:cxn modelId="{CE9E1ED9-A50C-504D-B18A-09CBD42819F1}" type="presParOf" srcId="{82A7EB55-A5B2-7549-A60C-137A6BBC110A}" destId="{642BB7E5-0583-064A-8203-2563A20DF64B}" srcOrd="0" destOrd="0" presId="urn:microsoft.com/office/officeart/2005/8/layout/chevron2"/>
    <dgm:cxn modelId="{AEE0755F-6DFA-0149-BF11-3E79CA8B2C5E}" type="presParOf" srcId="{642BB7E5-0583-064A-8203-2563A20DF64B}" destId="{7787C0A6-2054-324C-89D4-F98E82CD94F0}" srcOrd="0" destOrd="0" presId="urn:microsoft.com/office/officeart/2005/8/layout/chevron2"/>
    <dgm:cxn modelId="{2CB0C603-C5D9-8047-989F-061005290023}" type="presParOf" srcId="{642BB7E5-0583-064A-8203-2563A20DF64B}" destId="{7B8A04EC-3728-8B41-9B1A-BD5B8758BE61}" srcOrd="1" destOrd="0" presId="urn:microsoft.com/office/officeart/2005/8/layout/chevron2"/>
    <dgm:cxn modelId="{22F7FACB-969F-4441-BCBE-7B1C92908478}" type="presParOf" srcId="{82A7EB55-A5B2-7549-A60C-137A6BBC110A}" destId="{8D5B1F22-4453-B547-837A-27EB536C0402}" srcOrd="1" destOrd="0" presId="urn:microsoft.com/office/officeart/2005/8/layout/chevron2"/>
    <dgm:cxn modelId="{CC3C5D59-022D-C249-AFAE-5EEFE4213DC8}" type="presParOf" srcId="{82A7EB55-A5B2-7549-A60C-137A6BBC110A}" destId="{92C6CF1D-395F-F647-A341-215F6383514C}" srcOrd="2" destOrd="0" presId="urn:microsoft.com/office/officeart/2005/8/layout/chevron2"/>
    <dgm:cxn modelId="{E2B92C27-9AFB-0F46-8F7D-0E9EAC1D8DA7}" type="presParOf" srcId="{92C6CF1D-395F-F647-A341-215F6383514C}" destId="{79151755-3CF7-9E4A-B1BF-990B1A531E45}" srcOrd="0" destOrd="0" presId="urn:microsoft.com/office/officeart/2005/8/layout/chevron2"/>
    <dgm:cxn modelId="{FCC72B30-0F58-B047-99CB-AA7A1A45EF4D}" type="presParOf" srcId="{92C6CF1D-395F-F647-A341-215F6383514C}" destId="{4DB64A52-9323-A74E-9519-9CDA532EB39A}" srcOrd="1" destOrd="0" presId="urn:microsoft.com/office/officeart/2005/8/layout/chevron2"/>
    <dgm:cxn modelId="{74E503F6-AD28-D34C-B609-159735857C98}" type="presParOf" srcId="{82A7EB55-A5B2-7549-A60C-137A6BBC110A}" destId="{E40BF2F1-B349-9A40-91CA-11DEA06A9B44}" srcOrd="3" destOrd="0" presId="urn:microsoft.com/office/officeart/2005/8/layout/chevron2"/>
    <dgm:cxn modelId="{AB62DD9D-E319-1A4D-A6E3-51B7FA3342C2}" type="presParOf" srcId="{82A7EB55-A5B2-7549-A60C-137A6BBC110A}" destId="{4D77A591-3285-614E-A4C6-71D3A5C1FD62}" srcOrd="4" destOrd="0" presId="urn:microsoft.com/office/officeart/2005/8/layout/chevron2"/>
    <dgm:cxn modelId="{6BF32FC1-6B20-A145-AA07-FD4AB6C9E40E}" type="presParOf" srcId="{4D77A591-3285-614E-A4C6-71D3A5C1FD62}" destId="{AFF3F251-6BAA-A74B-916B-F6958DEA8419}" srcOrd="0" destOrd="0" presId="urn:microsoft.com/office/officeart/2005/8/layout/chevron2"/>
    <dgm:cxn modelId="{17A001B7-7653-6C4E-925F-D2B664D7B7B0}" type="presParOf" srcId="{4D77A591-3285-614E-A4C6-71D3A5C1FD62}" destId="{BCD3F8D7-22B3-2441-9C76-2E2FDFE9C0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7C0A6-2054-324C-89D4-F98E82CD94F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Source</a:t>
          </a:r>
          <a:endParaRPr lang="en-US" sz="2100" kern="1200" dirty="0"/>
        </a:p>
      </dsp:txBody>
      <dsp:txXfrm rot="-5400000">
        <a:off x="1" y="520688"/>
        <a:ext cx="1039018" cy="445294"/>
      </dsp:txXfrm>
    </dsp:sp>
    <dsp:sp modelId="{7B8A04EC-3728-8B41-9B1A-BD5B8758BE61}">
      <dsp:nvSpPr>
        <dsp:cNvPr id="0" name=""/>
        <dsp:cNvSpPr/>
      </dsp:nvSpPr>
      <dsp:spPr>
        <a:xfrm rot="5400000">
          <a:off x="3699048" y="-2658849"/>
          <a:ext cx="964803" cy="6284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Protein Data Bank (PDB). Dec 2013.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err="1" smtClean="0"/>
            <a:t>mmCIF</a:t>
          </a:r>
          <a:r>
            <a:rPr lang="en-US" sz="1700" i="1" kern="1200" dirty="0" smtClean="0"/>
            <a:t> keyword </a:t>
          </a:r>
          <a:r>
            <a:rPr lang="en-US" sz="1700" i="1" kern="1200" dirty="0" smtClean="0"/>
            <a:t>“(non) DNA </a:t>
          </a:r>
          <a:r>
            <a:rPr lang="en-US" sz="1700" i="1" kern="1200" dirty="0" smtClean="0"/>
            <a:t>binding protein”</a:t>
          </a:r>
          <a:endParaRPr lang="en-US" sz="1700" i="1" kern="1200" dirty="0"/>
        </a:p>
      </dsp:txBody>
      <dsp:txXfrm rot="-5400000">
        <a:off x="1039019" y="48278"/>
        <a:ext cx="6237764" cy="870607"/>
      </dsp:txXfrm>
    </dsp:sp>
    <dsp:sp modelId="{79151755-3CF7-9E4A-B1BF-990B1A531E45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Filters</a:t>
          </a:r>
          <a:endParaRPr lang="en-US" sz="2100" kern="1200" dirty="0"/>
        </a:p>
      </dsp:txBody>
      <dsp:txXfrm rot="-5400000">
        <a:off x="1" y="1809352"/>
        <a:ext cx="1039018" cy="445294"/>
      </dsp:txXfrm>
    </dsp:sp>
    <dsp:sp modelId="{4DB64A52-9323-A74E-9519-9CDA532EB39A}">
      <dsp:nvSpPr>
        <dsp:cNvPr id="0" name=""/>
        <dsp:cNvSpPr/>
      </dsp:nvSpPr>
      <dsp:spPr>
        <a:xfrm rot="5400000">
          <a:off x="3699048" y="-1370185"/>
          <a:ext cx="964803" cy="6284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Keep proteins &gt; 50 residues long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Remove proteins containing residue ‘X’ (unknown)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Remove proteins with sequence similarity &gt; 25</a:t>
          </a:r>
          <a:r>
            <a:rPr lang="en-US" sz="1700" kern="1200" dirty="0" smtClean="0"/>
            <a:t>% (PISCES)</a:t>
          </a:r>
          <a:endParaRPr lang="en-US" sz="1700" kern="1200" dirty="0"/>
        </a:p>
      </dsp:txBody>
      <dsp:txXfrm rot="-5400000">
        <a:off x="1039019" y="1336942"/>
        <a:ext cx="6237764" cy="870607"/>
      </dsp:txXfrm>
    </dsp:sp>
    <dsp:sp modelId="{AFF3F251-6BAA-A74B-916B-F6958DEA8419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Final set</a:t>
          </a:r>
          <a:endParaRPr lang="en-US" sz="2100" kern="1200" dirty="0"/>
        </a:p>
      </dsp:txBody>
      <dsp:txXfrm rot="-5400000">
        <a:off x="1" y="3098016"/>
        <a:ext cx="1039018" cy="445294"/>
      </dsp:txXfrm>
    </dsp:sp>
    <dsp:sp modelId="{BCD3F8D7-22B3-2441-9C76-2E2FDFE9C02E}">
      <dsp:nvSpPr>
        <dsp:cNvPr id="0" name=""/>
        <dsp:cNvSpPr/>
      </dsp:nvSpPr>
      <dsp:spPr>
        <a:xfrm rot="5400000">
          <a:off x="3699048" y="-81522"/>
          <a:ext cx="964803" cy="6284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525 DNA binding proteins (S</a:t>
          </a:r>
          <a:r>
            <a:rPr lang="en-US" sz="1700" kern="1200" baseline="30000" dirty="0" smtClean="0"/>
            <a:t>+</a:t>
          </a:r>
          <a:r>
            <a:rPr lang="en-US" sz="1700" kern="1200" dirty="0" smtClean="0"/>
            <a:t>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550 non DNA binding proteins (S</a:t>
          </a:r>
          <a:r>
            <a:rPr lang="en-US" sz="1700" kern="1200" baseline="30000" dirty="0" smtClean="0"/>
            <a:t>-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1039019" y="2625605"/>
        <a:ext cx="6237764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F60F9-EA77-D14D-A8B2-C1018A7DDF87}" type="datetimeFigureOut">
              <a:rPr lang="en-US" smtClean="0"/>
              <a:t>15-09-10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8875-0538-6F42-909A-C3FD0048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E855-4043-0148-A510-66264BA81108}" type="datetimeFigureOut">
              <a:rPr lang="en-US" smtClean="0"/>
              <a:t>15-09-10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706-BF7F-054A-B77B-25AD8C3F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macromolecular Crystallographic Information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Mending Walls (Robert Frost)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Mending Walls (Robert Frost)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Alkylation agents, </a:t>
            </a:r>
            <a:r>
              <a:rPr lang="en-US" dirty="0" err="1" smtClean="0"/>
              <a:t>intercalators</a:t>
            </a:r>
            <a:r>
              <a:rPr lang="en-US" dirty="0" smtClean="0"/>
              <a:t>, anticancer agents like TOPOI,II inhibitors. Y irradiation.</a:t>
            </a:r>
          </a:p>
          <a:p>
            <a:r>
              <a:rPr lang="en-US" dirty="0" smtClean="0"/>
              <a:t>Alter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plasticitiy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cisplatin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set error is lower with</a:t>
            </a:r>
            <a:r>
              <a:rPr lang="en-US" baseline="0" dirty="0" smtClean="0"/>
              <a:t> more complex </a:t>
            </a:r>
            <a:r>
              <a:rPr lang="en-US" baseline="0" dirty="0" smtClean="0"/>
              <a:t>model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i.stack.imgur.com</a:t>
            </a:r>
            <a:r>
              <a:rPr lang="en-US" dirty="0" smtClean="0"/>
              <a:t>/</a:t>
            </a:r>
            <a:r>
              <a:rPr lang="en-US" dirty="0" err="1" smtClean="0"/>
              <a:t>FfXIT.jpg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D19-3C9B-0D4B-AEB1-921BCC8A81E5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145-EED4-364F-9238-F77C6C629831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AA96-EAF7-E348-A881-80BF2D02A281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06A9-CA5B-4543-9DC7-114CE743FAC7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D82-74DC-4E4A-9061-B6823FDEEE19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6DD2-E0C5-F34B-9543-0761E0E5C969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03-6B00-CC4E-AC1D-774E6EBD79EC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DC5E-E445-FE4B-B591-DEB911D2CE50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FB02-B6B2-424A-BCE5-67FE8500F26E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C84-5E71-6D4A-BD85-491BD9C7EFD7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44424-E698-C24C-B8AA-ACDA6BF1AABD}" type="datetime2">
              <a:rPr lang="en-CA" smtClean="0"/>
              <a:t>Thursday, September 10,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books/n/mboc4/A4754/def-item/A5084/" TargetMode="External"/><Relationship Id="rId4" Type="http://schemas.openxmlformats.org/officeDocument/2006/relationships/hyperlink" Target="http://www.garlandscience.com/textbooks/0815341059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i</a:t>
            </a:r>
            <a:r>
              <a:rPr lang="en-US" dirty="0" err="1" smtClean="0"/>
              <a:t>dna-p</a:t>
            </a:r>
            <a:r>
              <a:rPr lang="en-US" cap="none" dirty="0" err="1" smtClean="0"/>
              <a:t>rot</a:t>
            </a:r>
            <a:r>
              <a:rPr lang="en-US" dirty="0" err="1" smtClean="0"/>
              <a:t>|</a:t>
            </a:r>
            <a:r>
              <a:rPr lang="en-US" cap="none" dirty="0" err="1" smtClean="0"/>
              <a:t>dis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497483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Critical paper review by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Jasleen Grewal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Student, Steven Jones Lab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Canada’s Michael Smith Genome Sciences Centre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scope of classification?</a:t>
            </a:r>
          </a:p>
          <a:p>
            <a:pPr lvl="1"/>
            <a:r>
              <a:rPr lang="en-US" dirty="0" smtClean="0"/>
              <a:t>Restrict to a sub-region of proteins </a:t>
            </a:r>
            <a:r>
              <a:rPr lang="en-US" dirty="0" smtClean="0"/>
              <a:t>– informative?</a:t>
            </a:r>
          </a:p>
          <a:p>
            <a:r>
              <a:rPr lang="en-US" dirty="0" smtClean="0"/>
              <a:t>Reduce the feature vector size?</a:t>
            </a:r>
          </a:p>
          <a:p>
            <a:pPr lvl="1"/>
            <a:r>
              <a:rPr lang="en-US" dirty="0" smtClean="0"/>
              <a:t>Use amino acid cluster profiles -&gt; Reduced alphabet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AA cluster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proteins have different functions</a:t>
            </a:r>
          </a:p>
          <a:p>
            <a:r>
              <a:rPr lang="en-US" dirty="0" smtClean="0"/>
              <a:t>Functions derived from single amino acids (ex. Lys,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derived from a cluster of amino acids (ex</a:t>
            </a:r>
            <a:r>
              <a:rPr lang="en-US" dirty="0" smtClean="0"/>
              <a:t>. </a:t>
            </a:r>
            <a:r>
              <a:rPr lang="en-US" dirty="0" err="1" smtClean="0"/>
              <a:t>Leucine</a:t>
            </a:r>
            <a:r>
              <a:rPr lang="en-US" dirty="0" smtClean="0"/>
              <a:t> zippers (2 x heptads))</a:t>
            </a:r>
            <a:endParaRPr lang="en-US" dirty="0" smtClean="0"/>
          </a:p>
          <a:p>
            <a:r>
              <a:rPr lang="en-US" dirty="0" smtClean="0"/>
              <a:t>Analyze protein sequence in terms of these </a:t>
            </a:r>
            <a:r>
              <a:rPr lang="en-US" dirty="0" smtClean="0"/>
              <a:t>‘function defining</a:t>
            </a:r>
            <a:r>
              <a:rPr lang="en-US" dirty="0" smtClean="0"/>
              <a:t>’ amino acids</a:t>
            </a:r>
          </a:p>
          <a:p>
            <a:pPr lvl="1"/>
            <a:r>
              <a:rPr lang="en-US" dirty="0" smtClean="0"/>
              <a:t>Fewer </a:t>
            </a:r>
            <a:r>
              <a:rPr lang="en-US" dirty="0" smtClean="0"/>
              <a:t>‘</a:t>
            </a:r>
            <a:r>
              <a:rPr lang="en-US" dirty="0" smtClean="0"/>
              <a:t>units’ </a:t>
            </a:r>
            <a:r>
              <a:rPr lang="en-US" dirty="0" smtClean="0"/>
              <a:t>to compare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the ‘dis’ in </a:t>
            </a:r>
            <a:r>
              <a:rPr lang="en-US" dirty="0" err="1" smtClean="0"/>
              <a:t>iDNA-Prot|dis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Amino Acid Alphabets</a:t>
            </a:r>
          </a:p>
          <a:p>
            <a:pPr lvl="1"/>
            <a:r>
              <a:rPr lang="en-US" dirty="0" smtClean="0"/>
              <a:t>Clustering of </a:t>
            </a:r>
            <a:r>
              <a:rPr lang="en-US" dirty="0" smtClean="0"/>
              <a:t>AAs </a:t>
            </a:r>
            <a:r>
              <a:rPr lang="en-US" dirty="0" smtClean="0"/>
              <a:t>based on some measure of their relative </a:t>
            </a:r>
            <a:r>
              <a:rPr lang="en-US" dirty="0" smtClean="0"/>
              <a:t>similarity</a:t>
            </a:r>
            <a:r>
              <a:rPr lang="en-US" baseline="30000" dirty="0" smtClean="0"/>
              <a:t>1</a:t>
            </a:r>
            <a:endParaRPr lang="en-US" baseline="30000" dirty="0" smtClean="0"/>
          </a:p>
          <a:p>
            <a:r>
              <a:rPr lang="en-US" dirty="0" smtClean="0"/>
              <a:t>Selected 3 different alphabet profiles for DNA binding proteins (after testing 164 reduced alphabet schemes)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(13)= {MF; IL; V; A; C; WYQHP; G; T; S; N; RK; D; E}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(14)= {EIMV; L; F; WY; G; P; C; A; S; T; N; HRKQ; E; D}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(19)= {P; G; E; K; R; Q; D; S; N; T; H; C; I; V; W; YF; A; L; M}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		n(c) = x, where x defines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cp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(x)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New dimension size = n(c) + n</a:t>
            </a:r>
            <a:r>
              <a:rPr lang="en-US" baseline="30000" dirty="0" smtClean="0"/>
              <a:t>2</a:t>
            </a:r>
            <a:r>
              <a:rPr lang="en-US" dirty="0" smtClean="0"/>
              <a:t>(c)d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when considering max pairwise distance = ‘d’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62162" y="6304002"/>
            <a:ext cx="3681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Peterson et al. Reduced Amino Acid Alphabets Exhibit an Improved Sensitivity and Selectivity in Fold Assignment. 2009, Bioinformatics.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67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(Fewer  = </a:t>
            </a:r>
            <a:r>
              <a:rPr lang="en-US" dirty="0" smtClean="0"/>
              <a:t>Good?)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r>
              <a:rPr lang="en-US" dirty="0" smtClean="0"/>
              <a:t>Pairwise Distance (ex. For n(c) = 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25" y="2398864"/>
            <a:ext cx="5740400" cy="4432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9129" y="6610601"/>
            <a:ext cx="1824871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aseline="30000" dirty="0"/>
              <a:t>doi:10.1371/journal.pone.0106691.g001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806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data -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class problem </a:t>
            </a:r>
          </a:p>
          <a:p>
            <a:pPr lvl="1"/>
            <a:r>
              <a:rPr lang="en-US" dirty="0" smtClean="0"/>
              <a:t>Minimize error over ‘</a:t>
            </a:r>
            <a:r>
              <a:rPr lang="en-US" dirty="0" err="1" smtClean="0"/>
              <a:t>mis</a:t>
            </a:r>
            <a:r>
              <a:rPr lang="en-US" dirty="0" smtClean="0"/>
              <a:t>-classified’ examples only</a:t>
            </a:r>
          </a:p>
          <a:p>
            <a:r>
              <a:rPr lang="en-US" dirty="0" smtClean="0"/>
              <a:t>Only classify linearly separable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9" y="3295848"/>
            <a:ext cx="3619500" cy="260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071"/>
          <a:stretch/>
        </p:blipFill>
        <p:spPr>
          <a:xfrm>
            <a:off x="5019075" y="3024835"/>
            <a:ext cx="3852670" cy="3467100"/>
          </a:xfrm>
          <a:prstGeom prst="rect">
            <a:avLst/>
          </a:prstGeom>
        </p:spPr>
      </p:pic>
      <p:sp>
        <p:nvSpPr>
          <p:cNvPr id="9" name="Oval 8"/>
          <p:cNvSpPr>
            <a:spLocks/>
          </p:cNvSpPr>
          <p:nvPr/>
        </p:nvSpPr>
        <p:spPr>
          <a:xfrm>
            <a:off x="8414381" y="5560369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8179403" y="424828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6203780" y="5486769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7457655" y="437958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7299048" y="5506369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an SVM applied to a non-linear feature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6" y="2351068"/>
            <a:ext cx="6343374" cy="4283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913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079628"/>
            <a:ext cx="787400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330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possible ‘</a:t>
            </a:r>
            <a:r>
              <a:rPr lang="en-US" dirty="0" err="1" smtClean="0"/>
              <a:t>hyperplanes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2034" y="4716681"/>
            <a:ext cx="3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Hyperplane</a:t>
            </a:r>
            <a:r>
              <a:rPr lang="en-US" dirty="0" smtClean="0"/>
              <a:t> with perfect separation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039" y="6178319"/>
            <a:ext cx="183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2935" y="4696581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214" y="6178319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1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2" name="Oval 1"/>
          <p:cNvSpPr>
            <a:spLocks/>
          </p:cNvSpPr>
          <p:nvPr/>
        </p:nvSpPr>
        <p:spPr>
          <a:xfrm>
            <a:off x="7792906" y="347944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7940458" y="250729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270171" y="314340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690668" y="244164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7006103" y="38567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8799" y="543524"/>
            <a:ext cx="189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Good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63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8666" y="4699030"/>
            <a:ext cx="27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r>
              <a:rPr lang="en-US" dirty="0" smtClean="0"/>
              <a:t> classified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4896" y="6177216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1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2" name="Oval 1"/>
          <p:cNvSpPr>
            <a:spLocks/>
          </p:cNvSpPr>
          <p:nvPr/>
        </p:nvSpPr>
        <p:spPr>
          <a:xfrm>
            <a:off x="7792906" y="347944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7940458" y="2507294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270171" y="3143406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690668" y="2441648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7006103" y="385674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8799" y="543524"/>
            <a:ext cx="189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Good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17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279" y="4716681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039" y="6178319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2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72036" y="544626"/>
            <a:ext cx="17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Classifier</a:t>
            </a:r>
            <a:endParaRPr lang="en-US" b="1" dirty="0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8229436" y="360283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7994458" y="229074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6018835" y="352923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7272710" y="242204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7114103" y="354883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536"/>
            <a:ext cx="9144000" cy="29889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63902"/>
            <a:ext cx="8229600" cy="2313097"/>
          </a:xfrm>
        </p:spPr>
        <p:txBody>
          <a:bodyPr/>
          <a:lstStyle/>
          <a:p>
            <a:r>
              <a:rPr lang="en-US" dirty="0" smtClean="0"/>
              <a:t>DNA-binding proteins (</a:t>
            </a:r>
            <a:r>
              <a:rPr lang="en-US" dirty="0" err="1" smtClean="0"/>
              <a:t>vs</a:t>
            </a:r>
            <a:r>
              <a:rPr lang="en-US" dirty="0" smtClean="0"/>
              <a:t> non DNA-binding proteins)</a:t>
            </a:r>
          </a:p>
          <a:p>
            <a:r>
              <a:rPr lang="en-US" dirty="0" smtClean="0"/>
              <a:t>Modification of general pseudo amino acid composition</a:t>
            </a:r>
          </a:p>
          <a:p>
            <a:r>
              <a:rPr lang="en-US" dirty="0" smtClean="0"/>
              <a:t>Classify using </a:t>
            </a:r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38D8-F8EF-364F-878D-D52D32D1600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b="0" smtClean="0"/>
              <a:pPr/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38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279" y="4716681"/>
            <a:ext cx="27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r>
              <a:rPr lang="en-US" dirty="0" smtClean="0"/>
              <a:t> classified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039" y="6178319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2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72036" y="544626"/>
            <a:ext cx="17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Classifier</a:t>
            </a:r>
            <a:endParaRPr lang="en-US" b="1" dirty="0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8229436" y="3602833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7994458" y="2290746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6018835" y="3529233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7272710" y="242204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7114103" y="3548833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assess predictor</a:t>
            </a:r>
          </a:p>
          <a:p>
            <a:pPr lvl="1"/>
            <a:r>
              <a:rPr lang="en-US" dirty="0" smtClean="0"/>
              <a:t>4 metrics (single label systems – right (1), wrong(0))</a:t>
            </a:r>
          </a:p>
          <a:p>
            <a:r>
              <a:rPr lang="en-US" dirty="0" smtClean="0"/>
              <a:t>Sensitivity – Call 1, 1</a:t>
            </a:r>
          </a:p>
          <a:p>
            <a:r>
              <a:rPr lang="en-US" dirty="0" smtClean="0"/>
              <a:t>Specificity – Call 0, 0</a:t>
            </a:r>
          </a:p>
          <a:p>
            <a:r>
              <a:rPr lang="en-US" dirty="0" smtClean="0"/>
              <a:t>Accuracy – Call 1,1; Call 0,0</a:t>
            </a:r>
          </a:p>
          <a:p>
            <a:r>
              <a:rPr lang="en-US" dirty="0" smtClean="0"/>
              <a:t>Mathew’s correlation coefficient </a:t>
            </a:r>
            <a:endParaRPr lang="en-US" dirty="0"/>
          </a:p>
          <a:p>
            <a:pPr lvl="1"/>
            <a:r>
              <a:rPr lang="en-US" dirty="0" smtClean="0"/>
              <a:t>1 : High sensitivity, and High specificity</a:t>
            </a:r>
          </a:p>
          <a:p>
            <a:pPr lvl="1"/>
            <a:r>
              <a:rPr lang="en-US" dirty="0" smtClean="0"/>
              <a:t>0 : No different from random prediction</a:t>
            </a:r>
          </a:p>
          <a:p>
            <a:pPr lvl="1"/>
            <a:r>
              <a:rPr lang="en-US" dirty="0" smtClean="0"/>
              <a:t>-1 : Total disagreement between prediction and observation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Maximum Distance ‘d’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8" y="1720358"/>
            <a:ext cx="4902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08"/>
          <a:stretch/>
        </p:blipFill>
        <p:spPr>
          <a:xfrm>
            <a:off x="4643181" y="533400"/>
            <a:ext cx="3196307" cy="5469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755" y="6092223"/>
            <a:ext cx="464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(20) with max distance = 3 (400 AA pairs)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7" y="2482436"/>
            <a:ext cx="3606800" cy="149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02171" y="6425733"/>
            <a:ext cx="166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N = 1075, j = 1220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5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reduced alphabet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235200"/>
            <a:ext cx="7797800" cy="23876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856588"/>
            <a:ext cx="8229600" cy="1620412"/>
          </a:xfrm>
        </p:spPr>
        <p:txBody>
          <a:bodyPr>
            <a:normAutofit/>
          </a:bodyPr>
          <a:lstStyle/>
          <a:p>
            <a:r>
              <a:rPr lang="en-US" dirty="0" smtClean="0"/>
              <a:t>Feature space reduction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(20) = 1220 features</a:t>
            </a:r>
          </a:p>
          <a:p>
            <a:pPr lvl="1"/>
            <a:r>
              <a:rPr lang="en-US" b="1" dirty="0" err="1"/>
              <a:t>c</a:t>
            </a:r>
            <a:r>
              <a:rPr lang="en-US" b="1" dirty="0" err="1" smtClean="0"/>
              <a:t>p</a:t>
            </a:r>
            <a:r>
              <a:rPr lang="en-US" b="1" dirty="0" smtClean="0"/>
              <a:t>(14) = 602 features (</a:t>
            </a:r>
            <a:r>
              <a:rPr lang="en-US" dirty="0"/>
              <a:t>14+(</a:t>
            </a:r>
            <a:r>
              <a:rPr lang="en-US" dirty="0" smtClean="0"/>
              <a:t>14</a:t>
            </a:r>
            <a:r>
              <a:rPr lang="en-US" baseline="30000" dirty="0" smtClean="0"/>
              <a:t>2</a:t>
            </a:r>
            <a:r>
              <a:rPr lang="en-US" dirty="0"/>
              <a:t>)(3</a:t>
            </a:r>
            <a:r>
              <a:rPr lang="en-US" dirty="0" smtClean="0"/>
              <a:t>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099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mirror on the wall…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2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with existing </a:t>
            </a:r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Dataset = </a:t>
            </a:r>
            <a:r>
              <a:rPr lang="en-US" dirty="0" smtClean="0"/>
              <a:t>Benchmark dataset (525 DNABP, 550 non-DNABP)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83600" y="3134605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1" y="2469414"/>
            <a:ext cx="7759009" cy="17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mirror on the wall…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2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with existing </a:t>
            </a:r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Dataset = </a:t>
            </a:r>
            <a:r>
              <a:rPr lang="en-US" dirty="0" smtClean="0"/>
              <a:t>PDB186 (93 DNABP, 93 non-DNABP)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446277"/>
            <a:ext cx="7823200" cy="25146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8483600" y="4380559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83600" y="3134605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1198" y="5105796"/>
            <a:ext cx="8229600" cy="1557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DBPPred</a:t>
            </a:r>
            <a:r>
              <a:rPr lang="en-US" dirty="0" smtClean="0"/>
              <a:t> – random forest, with Gaussian naïve Bayes</a:t>
            </a:r>
          </a:p>
          <a:p>
            <a:pPr lvl="1"/>
            <a:r>
              <a:rPr lang="en-US" dirty="0" smtClean="0"/>
              <a:t>GB outperformed decision tree, logistic regression, </a:t>
            </a:r>
            <a:r>
              <a:rPr lang="en-US" dirty="0" err="1" smtClean="0"/>
              <a:t>kNN</a:t>
            </a:r>
            <a:r>
              <a:rPr lang="en-US" dirty="0" smtClean="0"/>
              <a:t>, SVN (polynomial kernel), SVN (RBF kernel).</a:t>
            </a:r>
          </a:p>
          <a:p>
            <a:pPr lvl="1"/>
            <a:r>
              <a:rPr lang="en-US" dirty="0" smtClean="0"/>
              <a:t>Trained on PDB594, tested on PDB186</a:t>
            </a:r>
          </a:p>
          <a:p>
            <a:pPr lvl="1"/>
            <a:r>
              <a:rPr lang="en-US" dirty="0" err="1" smtClean="0"/>
              <a:t>Doi</a:t>
            </a:r>
            <a:r>
              <a:rPr lang="en-US" dirty="0" smtClean="0"/>
              <a:t>: 10.1371/journal.pone.0086703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 smtClean="0"/>
              <a:t>only on well-studied protein functional types</a:t>
            </a:r>
          </a:p>
          <a:p>
            <a:r>
              <a:rPr lang="en-US" dirty="0" smtClean="0"/>
              <a:t>Finding an optimal reduced alphabet set </a:t>
            </a:r>
          </a:p>
          <a:p>
            <a:pPr lvl="1"/>
            <a:r>
              <a:rPr lang="en-US" dirty="0" smtClean="0"/>
              <a:t>Other computational tools for getting this set?</a:t>
            </a:r>
          </a:p>
          <a:p>
            <a:r>
              <a:rPr lang="en-US" dirty="0" smtClean="0"/>
              <a:t>Approach works for identifying a single type of protein</a:t>
            </a:r>
          </a:p>
          <a:p>
            <a:pPr lvl="1"/>
            <a:r>
              <a:rPr lang="en-US" dirty="0" smtClean="0"/>
              <a:t>Assumption: all amino acid clusters </a:t>
            </a:r>
            <a:r>
              <a:rPr lang="en-US" dirty="0"/>
              <a:t>characteristic </a:t>
            </a:r>
            <a:r>
              <a:rPr lang="en-US" dirty="0" smtClean="0"/>
              <a:t>of ‘protein class X’ being encompassed in the reduced alphabet space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anticancer chemotherapy drugs</a:t>
            </a:r>
          </a:p>
          <a:p>
            <a:pPr lvl="1"/>
            <a:r>
              <a:rPr lang="en-US" dirty="0" smtClean="0"/>
              <a:t>DNA damaging agents</a:t>
            </a:r>
          </a:p>
          <a:p>
            <a:pPr lvl="1"/>
            <a:r>
              <a:rPr lang="en-US" dirty="0" smtClean="0"/>
              <a:t>Gene regulators!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genotoxic</a:t>
            </a:r>
            <a:r>
              <a:rPr lang="en-US" dirty="0" smtClean="0"/>
              <a:t> DNA binding proteins</a:t>
            </a:r>
          </a:p>
          <a:p>
            <a:pPr lvl="1"/>
            <a:r>
              <a:rPr lang="en-US" dirty="0" smtClean="0"/>
              <a:t>Prevent adverse effects of chemotherapy</a:t>
            </a:r>
          </a:p>
          <a:p>
            <a:pPr lvl="1"/>
            <a:r>
              <a:rPr lang="en-US" dirty="0" smtClean="0"/>
              <a:t>Alter DNA plasticity and </a:t>
            </a:r>
            <a:r>
              <a:rPr lang="en-US" dirty="0" err="1" smtClean="0"/>
              <a:t>physico</a:t>
            </a:r>
            <a:r>
              <a:rPr lang="en-US" dirty="0" smtClean="0"/>
              <a:t>-chemical properties.</a:t>
            </a:r>
          </a:p>
          <a:p>
            <a:r>
              <a:rPr lang="en-US" dirty="0" smtClean="0"/>
              <a:t>Classification of new proteins</a:t>
            </a:r>
          </a:p>
          <a:p>
            <a:r>
              <a:rPr lang="en-US" dirty="0" smtClean="0"/>
              <a:t>Single class differentiation -&gt; multi-class differentiation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8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6" t="712" r="73237" b="40778"/>
          <a:stretch/>
        </p:blipFill>
        <p:spPr>
          <a:xfrm>
            <a:off x="3396322" y="1572868"/>
            <a:ext cx="2403697" cy="40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D1C-6BFA-334C-A933-664D25F04AF6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7" y="1524000"/>
            <a:ext cx="7686804" cy="455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David L. Nelson, Michael M. Cox. </a:t>
            </a:r>
            <a:r>
              <a:rPr lang="en-US" sz="1000" i="1" dirty="0" err="1"/>
              <a:t>Lehninger</a:t>
            </a:r>
            <a:r>
              <a:rPr lang="en-US" sz="1000" i="1" dirty="0"/>
              <a:t> Principles of Biochemistry.</a:t>
            </a:r>
            <a:r>
              <a:rPr lang="en-US" sz="1000" dirty="0"/>
              <a:t> New York: W. </a:t>
            </a:r>
            <a:r>
              <a:rPr lang="en-US" sz="1000" dirty="0" err="1" smtClean="0"/>
              <a:t>H.Freeman</a:t>
            </a:r>
            <a:r>
              <a:rPr lang="en-US" sz="1000" dirty="0" smtClean="0"/>
              <a:t> </a:t>
            </a:r>
            <a:r>
              <a:rPr lang="en-US" sz="1000" dirty="0"/>
              <a:t>and Company, 2008.</a:t>
            </a:r>
          </a:p>
        </p:txBody>
      </p:sp>
    </p:spTree>
    <p:extLst>
      <p:ext uri="{BB962C8B-B14F-4D97-AF65-F5344CB8AC3E}">
        <p14:creationId xmlns:p14="http://schemas.microsoft.com/office/powerpoint/2010/main" val="188333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alphabet set</a:t>
            </a:r>
          </a:p>
          <a:p>
            <a:pPr lvl="1"/>
            <a:r>
              <a:rPr lang="en-US" dirty="0" smtClean="0"/>
              <a:t>Learn that through unsupervised clustering analyses</a:t>
            </a:r>
          </a:p>
          <a:p>
            <a:r>
              <a:rPr lang="en-US" dirty="0" smtClean="0"/>
              <a:t>Prediction of co-interacting proteins</a:t>
            </a:r>
          </a:p>
          <a:p>
            <a:pPr lvl="1"/>
            <a:r>
              <a:rPr lang="en-US" dirty="0" smtClean="0"/>
              <a:t>Learn about new functional attributes of proteins</a:t>
            </a:r>
          </a:p>
          <a:p>
            <a:pPr lvl="1"/>
            <a:r>
              <a:rPr lang="en-US" dirty="0" smtClean="0"/>
              <a:t>Learn about new protein classes?</a:t>
            </a:r>
          </a:p>
          <a:p>
            <a:r>
              <a:rPr lang="en-US" dirty="0" smtClean="0"/>
              <a:t>Multi-class separation using functionally characteristic alphabet 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with different feature spaces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60904"/>
            <a:ext cx="8140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DNA binding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6-7% of eukaryotic proteins are DNA binding</a:t>
            </a:r>
            <a:r>
              <a:rPr lang="en-US" baseline="30000" dirty="0" smtClean="0"/>
              <a:t>1</a:t>
            </a:r>
          </a:p>
          <a:p>
            <a:r>
              <a:rPr lang="en-US" dirty="0"/>
              <a:t>Replication, transcription, DNA </a:t>
            </a:r>
            <a:r>
              <a:rPr lang="en-US" dirty="0" smtClean="0"/>
              <a:t>packaging</a:t>
            </a:r>
            <a:endParaRPr lang="en-US" baseline="30000" dirty="0" smtClean="0"/>
          </a:p>
          <a:p>
            <a:r>
              <a:rPr lang="en-US" dirty="0" smtClean="0"/>
              <a:t>Chemotherapy drugs: DNA damaging agents</a:t>
            </a:r>
          </a:p>
          <a:p>
            <a:r>
              <a:rPr lang="en-US" dirty="0" smtClean="0"/>
              <a:t>Identify non-</a:t>
            </a:r>
            <a:r>
              <a:rPr lang="en-US" dirty="0" err="1" smtClean="0"/>
              <a:t>genotoxic</a:t>
            </a:r>
            <a:r>
              <a:rPr lang="en-US" dirty="0" smtClean="0"/>
              <a:t> DNA binding proteins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2" y="4150101"/>
            <a:ext cx="1270000" cy="87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41030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CAP is a gene regulatory protein from </a:t>
            </a:r>
            <a:r>
              <a:rPr lang="en-US" i="1" dirty="0" err="1" smtClean="0"/>
              <a:t>E.coli</a:t>
            </a:r>
            <a:r>
              <a:rPr lang="en-US" i="1" dirty="0" smtClean="0"/>
              <a:t>.</a:t>
            </a:r>
            <a:r>
              <a:rPr lang="en-US" dirty="0" smtClean="0"/>
              <a:t> In the absence of the bound protein, this DNA helix is straight.</a:t>
            </a:r>
            <a:r>
              <a:rPr lang="en-US" baseline="30000" dirty="0" smtClean="0"/>
              <a:t>2</a:t>
            </a:r>
            <a:endParaRPr lang="en-US" baseline="30000" dirty="0">
              <a:hlinkClick r:id="rId3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3397" y="5817117"/>
            <a:ext cx="2650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1. Kumar et al. Identification of DNA binding proteins using SVMs and evolutionary profiles. 2007, BMC bioinformatics.</a:t>
            </a:r>
          </a:p>
          <a:p>
            <a:r>
              <a:rPr lang="en-US" sz="1000" dirty="0" smtClean="0"/>
              <a:t>2. Molecular </a:t>
            </a:r>
            <a:r>
              <a:rPr lang="en-US" sz="1000" dirty="0"/>
              <a:t>Biology of the Cell. 4th edition.</a:t>
            </a:r>
          </a:p>
          <a:p>
            <a:r>
              <a:rPr lang="en-US" sz="1000" dirty="0" err="1"/>
              <a:t>Alberts</a:t>
            </a:r>
            <a:r>
              <a:rPr lang="en-US" sz="1000" dirty="0"/>
              <a:t> B, Johnson A, Lewis J, et al.</a:t>
            </a:r>
          </a:p>
          <a:p>
            <a:r>
              <a:rPr lang="en-US" sz="1000" dirty="0"/>
              <a:t>New York: </a:t>
            </a:r>
            <a:r>
              <a:rPr lang="en-US" sz="1000" u="sng" dirty="0">
                <a:hlinkClick r:id="rId4"/>
              </a:rPr>
              <a:t>Garland Science; 2002.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73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10" y="1524000"/>
            <a:ext cx="4485864" cy="5181600"/>
          </a:xfrm>
        </p:spPr>
        <p:txBody>
          <a:bodyPr/>
          <a:lstStyle/>
          <a:p>
            <a:r>
              <a:rPr lang="en-US" dirty="0" smtClean="0"/>
              <a:t>Have a spread (density distribution)</a:t>
            </a:r>
          </a:p>
          <a:p>
            <a:r>
              <a:rPr lang="en-US" dirty="0" smtClean="0"/>
              <a:t>Optimal fit has an associated error rate</a:t>
            </a:r>
            <a:endParaRPr lang="en-US" dirty="0"/>
          </a:p>
          <a:p>
            <a:r>
              <a:rPr lang="en-US" dirty="0" smtClean="0"/>
              <a:t>Error calculated as ‘least squares’: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4" y="1524000"/>
            <a:ext cx="3860800" cy="518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4906"/>
          <a:stretch/>
        </p:blipFill>
        <p:spPr>
          <a:xfrm>
            <a:off x="4385624" y="4160015"/>
            <a:ext cx="4301176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best fit for my data, minimize error without getting carried away by the way it looks right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" y="2516858"/>
            <a:ext cx="5985044" cy="4303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6" y="5936873"/>
            <a:ext cx="2401693" cy="7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 fitting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137"/>
          </a:xfrm>
        </p:spPr>
        <p:txBody>
          <a:bodyPr>
            <a:normAutofit/>
          </a:bodyPr>
          <a:lstStyle/>
          <a:p>
            <a:r>
              <a:rPr lang="en-US" dirty="0" smtClean="0"/>
              <a:t>Penalize large coefficients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Best coefficients = least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667000"/>
            <a:ext cx="5727700" cy="151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192565"/>
            <a:ext cx="41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Squares error	</a:t>
            </a:r>
            <a:r>
              <a:rPr lang="en-US" dirty="0" err="1" smtClean="0">
                <a:solidFill>
                  <a:srgbClr val="FF0000"/>
                </a:solidFill>
              </a:rPr>
              <a:t>Regularizer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81" y="5550585"/>
            <a:ext cx="2832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distribution of data (density differences -&gt; clusters)</a:t>
            </a:r>
          </a:p>
          <a:p>
            <a:r>
              <a:rPr lang="en-US" dirty="0" smtClean="0"/>
              <a:t>Estimate density by placing a tiny ‘bump’ around each </a:t>
            </a:r>
            <a:r>
              <a:rPr lang="en-US" dirty="0" err="1" smtClean="0"/>
              <a:t>datapoint</a:t>
            </a:r>
            <a:r>
              <a:rPr lang="en-US" dirty="0" smtClean="0"/>
              <a:t> – incorporate inherent variability in </a:t>
            </a:r>
            <a:r>
              <a:rPr lang="en-US" dirty="0" err="1" smtClean="0"/>
              <a:t>datapoint</a:t>
            </a:r>
            <a:endParaRPr lang="en-US" dirty="0" smtClean="0"/>
          </a:p>
          <a:p>
            <a:r>
              <a:rPr lang="en-US" dirty="0" smtClean="0"/>
              <a:t>Kernel function k() determines shape of these bumps</a:t>
            </a:r>
          </a:p>
          <a:p>
            <a:r>
              <a:rPr lang="en-US" dirty="0" smtClean="0"/>
              <a:t>Commonly use (</a:t>
            </a:r>
            <a:r>
              <a:rPr lang="en-US" b="1" dirty="0" smtClean="0"/>
              <a:t>R</a:t>
            </a:r>
            <a:r>
              <a:rPr lang="en-US" dirty="0" smtClean="0"/>
              <a:t>adial) </a:t>
            </a:r>
            <a:r>
              <a:rPr lang="en-US" u="sng" dirty="0" smtClean="0"/>
              <a:t>Gaussian</a:t>
            </a:r>
            <a:r>
              <a:rPr lang="en-US" dirty="0" smtClean="0"/>
              <a:t> </a:t>
            </a:r>
            <a:r>
              <a:rPr lang="en-US" b="1" dirty="0"/>
              <a:t>B</a:t>
            </a:r>
            <a:r>
              <a:rPr lang="en-US" dirty="0" smtClean="0"/>
              <a:t>asis </a:t>
            </a:r>
            <a:r>
              <a:rPr lang="en-US" b="1" dirty="0" smtClean="0"/>
              <a:t>F</a:t>
            </a:r>
            <a:r>
              <a:rPr lang="en-US" dirty="0" smtClean="0"/>
              <a:t>unction (RBF)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now specify how ‘similar’ two points are, rather than construct an ‘exact comparison’ for every single pair of points.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72" y="4177168"/>
            <a:ext cx="3086100" cy="58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400"/>
            <a:ext cx="609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Kernel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9" y="1955799"/>
            <a:ext cx="7427624" cy="32995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0716" y="562209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Rectangle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Triangle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Epanechnikov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9727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727200"/>
            <a:ext cx="7874000" cy="340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0806" y="5291870"/>
            <a:ext cx="7088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d-degree polynomial kernel		A radial kernel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99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validation - 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14320" cy="4876800"/>
          </a:xfrm>
        </p:spPr>
        <p:txBody>
          <a:bodyPr/>
          <a:lstStyle/>
          <a:p>
            <a:r>
              <a:rPr lang="en-US" dirty="0" smtClean="0"/>
              <a:t>Jackknifing</a:t>
            </a:r>
          </a:p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Leave-one-out</a:t>
            </a:r>
          </a:p>
          <a:p>
            <a:r>
              <a:rPr lang="en-US" dirty="0" smtClean="0"/>
              <a:t>Leave-k-out (subsampling)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30295"/>
            <a:ext cx="2351086" cy="1347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395" y="6107668"/>
            <a:ext cx="239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 Cross Validation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44" y="2169902"/>
            <a:ext cx="6250797" cy="46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protein sequence &amp; </a:t>
            </a:r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Chromatin </a:t>
            </a:r>
            <a:r>
              <a:rPr lang="en-US" dirty="0" err="1" smtClean="0"/>
              <a:t>Immuno</a:t>
            </a:r>
            <a:r>
              <a:rPr lang="en-US" dirty="0" smtClean="0"/>
              <a:t> Precipitation</a:t>
            </a:r>
          </a:p>
          <a:p>
            <a:r>
              <a:rPr lang="en-US" dirty="0"/>
              <a:t>X-ray crystallography</a:t>
            </a:r>
            <a:endParaRPr lang="en-US" dirty="0" smtClean="0"/>
          </a:p>
          <a:p>
            <a:r>
              <a:rPr lang="en-US" dirty="0" smtClean="0"/>
              <a:t>Mass Spectrometry (</a:t>
            </a:r>
            <a:r>
              <a:rPr lang="en-US" dirty="0" err="1" smtClean="0"/>
              <a:t>Nordhoff</a:t>
            </a:r>
            <a:r>
              <a:rPr lang="en-US" dirty="0" smtClean="0"/>
              <a:t>, 1999)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Random Forest (DNA-</a:t>
            </a:r>
            <a:r>
              <a:rPr lang="en-US" dirty="0" err="1" smtClean="0"/>
              <a:t>Prot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Grey Models (</a:t>
            </a:r>
            <a:r>
              <a:rPr lang="en-US" dirty="0" err="1" smtClean="0"/>
              <a:t>iDNA-Prot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Vector Machines (</a:t>
            </a:r>
            <a:r>
              <a:rPr lang="en-US" dirty="0" err="1" smtClean="0"/>
              <a:t>iDNA-Prot|dis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Ensemble </a:t>
            </a:r>
            <a:r>
              <a:rPr lang="en-US" dirty="0" smtClean="0"/>
              <a:t>classifiers (</a:t>
            </a:r>
            <a:r>
              <a:rPr lang="en-US" dirty="0" err="1" smtClean="0"/>
              <a:t>nDNA-Prot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38C-BE53-734B-BFA7-6B113EF1B64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– 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complex model but penalize it getting “too complex”</a:t>
            </a:r>
          </a:p>
          <a:p>
            <a:pPr lvl="1"/>
            <a:r>
              <a:rPr lang="en-US" dirty="0" smtClean="0"/>
              <a:t>Sweet spot between error and regularization</a:t>
            </a:r>
          </a:p>
          <a:p>
            <a:pPr lvl="1"/>
            <a:r>
              <a:rPr lang="en-US" dirty="0" smtClean="0"/>
              <a:t>Can use cross validation to find optimal regularization coefficient (</a:t>
            </a:r>
            <a:r>
              <a:rPr lang="el-GR" dirty="0" smtClean="0"/>
              <a:t>λ</a:t>
            </a:r>
            <a:r>
              <a:rPr lang="en-CA" dirty="0" smtClean="0"/>
              <a:t>)</a:t>
            </a:r>
          </a:p>
          <a:p>
            <a:r>
              <a:rPr lang="en-CA" dirty="0" smtClean="0"/>
              <a:t>Prevent </a:t>
            </a:r>
            <a:r>
              <a:rPr lang="en-CA" dirty="0" err="1" smtClean="0"/>
              <a:t>overfitting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52297311"/>
              </p:ext>
            </p:extLst>
          </p:nvPr>
        </p:nvGraphicFramePr>
        <p:xfrm>
          <a:off x="1523999" y="1882146"/>
          <a:ext cx="732388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77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 err="1" smtClean="0"/>
              <a:t>vs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</a:p>
          <a:p>
            <a:pPr lvl="1"/>
            <a:r>
              <a:rPr lang="en-US" dirty="0"/>
              <a:t>Energy state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Identifying functional domains</a:t>
            </a:r>
          </a:p>
          <a:p>
            <a:r>
              <a:rPr lang="en-US" dirty="0"/>
              <a:t>Amino Acid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Sequence evolutionary profiles</a:t>
            </a:r>
            <a:endParaRPr lang="en-US" dirty="0"/>
          </a:p>
          <a:p>
            <a:pPr lvl="1"/>
            <a:r>
              <a:rPr lang="en-US" dirty="0"/>
              <a:t>Chou’s </a:t>
            </a:r>
            <a:r>
              <a:rPr lang="en-US" dirty="0" smtClean="0"/>
              <a:t>Pseudo Amino Acid Compositions (</a:t>
            </a:r>
            <a:r>
              <a:rPr lang="en-US" dirty="0" err="1" smtClean="0"/>
              <a:t>PseAAC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 of the two (ex. </a:t>
            </a:r>
            <a:r>
              <a:rPr lang="en-US" dirty="0" err="1" smtClean="0"/>
              <a:t>iDNA-prot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A0B-B953-C847-AD42-9CD44304DCB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(Good fences make) Good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1193" y="6460090"/>
            <a:ext cx="201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PROTEINS: Structure, </a:t>
            </a:r>
            <a:r>
              <a:rPr lang="fr-FR" sz="1000" dirty="0" err="1" smtClean="0"/>
              <a:t>Function</a:t>
            </a:r>
            <a:r>
              <a:rPr lang="fr-FR" sz="1000" dirty="0" smtClean="0"/>
              <a:t>, and </a:t>
            </a:r>
            <a:r>
              <a:rPr lang="fr-FR" sz="1000" dirty="0" err="1" smtClean="0"/>
              <a:t>Genetics</a:t>
            </a:r>
            <a:r>
              <a:rPr lang="fr-FR" sz="1000" dirty="0" smtClean="0"/>
              <a:t> 43:246-255 (2001)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4" y="2403776"/>
            <a:ext cx="4851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(Good fences make) Good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r>
              <a:rPr lang="en-US" dirty="0" smtClean="0"/>
              <a:t>Pairwise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1193" y="6460090"/>
            <a:ext cx="201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PROTEINS: Structure, </a:t>
            </a:r>
            <a:r>
              <a:rPr lang="fr-FR" sz="1000" dirty="0" err="1" smtClean="0"/>
              <a:t>Function</a:t>
            </a:r>
            <a:r>
              <a:rPr lang="fr-FR" sz="1000" dirty="0" smtClean="0"/>
              <a:t>, and </a:t>
            </a:r>
            <a:r>
              <a:rPr lang="fr-FR" sz="1000" dirty="0" err="1" smtClean="0"/>
              <a:t>Genetics</a:t>
            </a:r>
            <a:r>
              <a:rPr lang="fr-FR" sz="1000" dirty="0" smtClean="0"/>
              <a:t> 43:246-255 (2001)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93" y="2558866"/>
            <a:ext cx="4902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high dimensionality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Amino Acids 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Studying neighbors at distance ‘1’, in a protein of length ‘L’, we get (20 x 20) x (L-1) pairwise comparisons</a:t>
            </a:r>
          </a:p>
          <a:p>
            <a:r>
              <a:rPr lang="en-US" dirty="0" smtClean="0"/>
              <a:t>Average protein length in eukaryotes? </a:t>
            </a:r>
          </a:p>
          <a:p>
            <a:r>
              <a:rPr lang="en-US" dirty="0" smtClean="0"/>
              <a:t>Feature set is massive!</a:t>
            </a:r>
          </a:p>
          <a:p>
            <a:r>
              <a:rPr lang="en-US" dirty="0" smtClean="0"/>
              <a:t>Increased computational time and resources</a:t>
            </a:r>
          </a:p>
          <a:p>
            <a:r>
              <a:rPr lang="en-US" dirty="0" smtClean="0"/>
              <a:t>Redundancy in associations -&gt;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C035-9BD1-414B-A3E2-E4C0E54A7DA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1564</TotalTime>
  <Words>1614</Words>
  <Application>Microsoft Macintosh PowerPoint</Application>
  <PresentationFormat>On-screen Show (4:3)</PresentationFormat>
  <Paragraphs>300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idna-prot|dis </vt:lpstr>
      <vt:lpstr>PowerPoint Presentation</vt:lpstr>
      <vt:lpstr>Protein Structure</vt:lpstr>
      <vt:lpstr>Finding protein sequence &amp; structure</vt:lpstr>
      <vt:lpstr>Data</vt:lpstr>
      <vt:lpstr>Sequence vs Structure</vt:lpstr>
      <vt:lpstr>(Good fences make) Good neighbors</vt:lpstr>
      <vt:lpstr>(Good fences make) Good neighbors</vt:lpstr>
      <vt:lpstr>The high dimensionality conundrum</vt:lpstr>
      <vt:lpstr>Solutions?</vt:lpstr>
      <vt:lpstr>Representative AA cluster profiles</vt:lpstr>
      <vt:lpstr>Summary - the ‘dis’ in iDNA-Prot|dis</vt:lpstr>
      <vt:lpstr>(Fewer  = Good?) neighbors</vt:lpstr>
      <vt:lpstr>Classification of data - Perceptrons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Assessing classifier performance</vt:lpstr>
      <vt:lpstr>Optimal Maximum Distance ‘d’</vt:lpstr>
      <vt:lpstr> </vt:lpstr>
      <vt:lpstr>Results – reduced alphabet space</vt:lpstr>
      <vt:lpstr>Mirror mirror on the wall…</vt:lpstr>
      <vt:lpstr>Mirror mirror on the wall…</vt:lpstr>
      <vt:lpstr>Caveats</vt:lpstr>
      <vt:lpstr>Applications</vt:lpstr>
      <vt:lpstr>Questions?</vt:lpstr>
      <vt:lpstr>Extensions to current approach</vt:lpstr>
      <vt:lpstr>SVM with different feature spaces </vt:lpstr>
      <vt:lpstr>Why study DNA binding proteins</vt:lpstr>
      <vt:lpstr>Data points</vt:lpstr>
      <vt:lpstr>Explaining the data points</vt:lpstr>
      <vt:lpstr>Preventing over fitting - regularization</vt:lpstr>
      <vt:lpstr>Kernel Functions</vt:lpstr>
      <vt:lpstr>Other types of Kernel Functions</vt:lpstr>
      <vt:lpstr>PowerPoint Presentation</vt:lpstr>
      <vt:lpstr>Cross validation - assessing performance</vt:lpstr>
      <vt:lpstr>Regularization – assessing 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idna-prot|dis </dc:title>
  <dc:creator>Jasleen Grewal</dc:creator>
  <cp:lastModifiedBy>Jasleen Grewal</cp:lastModifiedBy>
  <cp:revision>91</cp:revision>
  <cp:lastPrinted>2015-09-10T19:51:30Z</cp:lastPrinted>
  <dcterms:created xsi:type="dcterms:W3CDTF">2015-09-09T17:07:30Z</dcterms:created>
  <dcterms:modified xsi:type="dcterms:W3CDTF">2015-09-10T20:39:06Z</dcterms:modified>
</cp:coreProperties>
</file>