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E272-3FFC-3C40-96E7-FE5ECD4C671B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2574-9601-584B-9B81-B9987ED4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www.nature.com/articles/srep0874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Paired end data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62574-9601-584B-9B81-B9987ED46A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www.nature.com</a:t>
            </a:r>
            <a:r>
              <a:rPr lang="en-US" dirty="0" smtClean="0"/>
              <a:t>/articles/srep08747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62574-9601-584B-9B81-B9987ED46A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http://www.nature.com/articles/srep08747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62574-9601-584B-9B81-B9987ED46A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34ED-1964-534F-9840-79CD56976753}" type="datetimeFigureOut">
              <a:rPr lang="en-US" smtClean="0"/>
              <a:t>16-01-18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FEA0-2BD3-A949-A29A-E3640443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Bacterial Genomes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Sequencing and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Sequencing technologies over the years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57917"/>
              </p:ext>
            </p:extLst>
          </p:nvPr>
        </p:nvGraphicFramePr>
        <p:xfrm>
          <a:off x="752863" y="2137793"/>
          <a:ext cx="7933936" cy="355241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83484"/>
                <a:gridCol w="1983484"/>
                <a:gridCol w="1983484"/>
                <a:gridCol w="1983484"/>
              </a:tblGrid>
              <a:tr h="7397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length (</a:t>
                      </a:r>
                      <a:r>
                        <a:rPr lang="en-US" dirty="0" err="1" smtClean="0"/>
                        <a:t>bp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 per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</a:tr>
              <a:tr h="428564">
                <a:tc>
                  <a:txBody>
                    <a:bodyPr/>
                    <a:lstStyle/>
                    <a:p>
                      <a:r>
                        <a:rPr lang="en-US" dirty="0" smtClean="0"/>
                        <a:t>Sanger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 day</a:t>
                      </a:r>
                    </a:p>
                  </a:txBody>
                  <a:tcPr/>
                </a:tc>
              </a:tr>
              <a:tr h="4583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454 Life Sciences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 Mb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day</a:t>
                      </a:r>
                    </a:p>
                  </a:txBody>
                  <a:tcPr/>
                </a:tc>
              </a:tr>
              <a:tr h="4285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Illumina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days</a:t>
                      </a:r>
                    </a:p>
                  </a:txBody>
                  <a:tcPr/>
                </a:tc>
              </a:tr>
              <a:tr h="42856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Illumina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MiSeq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 Gb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~ 56 hours</a:t>
                      </a:r>
                    </a:p>
                  </a:txBody>
                  <a:tcPr/>
                </a:tc>
              </a:tr>
              <a:tr h="42856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PacBio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</a:t>
                      </a:r>
                      <a:r>
                        <a:rPr lang="en-US" b="1" baseline="0" dirty="0" smtClean="0"/>
                        <a:t> Mb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 hours</a:t>
                      </a:r>
                    </a:p>
                  </a:txBody>
                  <a:tcPr/>
                </a:tc>
              </a:tr>
              <a:tr h="428564">
                <a:tc>
                  <a:txBody>
                    <a:bodyPr/>
                    <a:lstStyle/>
                    <a:p>
                      <a:r>
                        <a:rPr lang="en-US" dirty="0" smtClean="0"/>
                        <a:t>Oxford </a:t>
                      </a:r>
                      <a:r>
                        <a:rPr lang="en-US" dirty="0" err="1" smtClean="0"/>
                        <a:t>Nanopore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r>
                        <a:rPr lang="en-US" baseline="0" dirty="0" smtClean="0"/>
                        <a:t> (&lt;48 hours)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4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Bacterial 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130 </a:t>
            </a:r>
            <a:r>
              <a:rPr lang="en-US" dirty="0" err="1" smtClean="0"/>
              <a:t>kbp</a:t>
            </a:r>
            <a:r>
              <a:rPr lang="en-US" dirty="0" smtClean="0"/>
              <a:t> - 14 </a:t>
            </a:r>
            <a:r>
              <a:rPr lang="en-US" dirty="0" err="1" smtClean="0"/>
              <a:t>Mbp</a:t>
            </a:r>
            <a:endParaRPr lang="en-US" dirty="0" smtClean="0"/>
          </a:p>
          <a:p>
            <a:r>
              <a:rPr lang="en-US" dirty="0" smtClean="0"/>
              <a:t>Permanent draft complete genomes</a:t>
            </a:r>
            <a:endParaRPr lang="en-US" dirty="0" smtClean="0"/>
          </a:p>
          <a:p>
            <a:pPr lvl="1"/>
            <a:r>
              <a:rPr lang="en-US" dirty="0" smtClean="0"/>
              <a:t>Genomes Online Database</a:t>
            </a:r>
          </a:p>
          <a:p>
            <a:pPr lvl="1"/>
            <a:r>
              <a:rPr lang="en-US" dirty="0" smtClean="0"/>
              <a:t>181 </a:t>
            </a:r>
            <a:r>
              <a:rPr lang="en-US" dirty="0" err="1" smtClean="0"/>
              <a:t>Archaea</a:t>
            </a:r>
            <a:endParaRPr lang="en-US" dirty="0" smtClean="0"/>
          </a:p>
          <a:p>
            <a:pPr lvl="1"/>
            <a:r>
              <a:rPr lang="en-US" dirty="0" smtClean="0"/>
              <a:t>3,762 Bacteria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sequencing technologies</a:t>
            </a:r>
          </a:p>
          <a:p>
            <a:pPr lvl="1"/>
            <a:r>
              <a:rPr lang="en-US" dirty="0" smtClean="0"/>
              <a:t>Rapid and cost-effective genome assemblies</a:t>
            </a:r>
          </a:p>
          <a:p>
            <a:pPr lvl="1"/>
            <a:r>
              <a:rPr lang="en-US" dirty="0" smtClean="0"/>
              <a:t>Long repeats, short read lengths mean unfinished, fragmented draft genomes on occasion</a:t>
            </a:r>
          </a:p>
        </p:txBody>
      </p:sp>
    </p:spTree>
    <p:extLst>
      <p:ext uri="{BB962C8B-B14F-4D97-AF65-F5344CB8AC3E}">
        <p14:creationId xmlns:p14="http://schemas.microsoft.com/office/powerpoint/2010/main" val="24612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3</a:t>
            </a:r>
            <a:r>
              <a:rPr lang="en-US" baseline="30000" dirty="0" smtClean="0"/>
              <a:t>rd</a:t>
            </a:r>
            <a:r>
              <a:rPr lang="en-US" dirty="0" smtClean="0"/>
              <a:t> Generation Sequencing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(up to 30 </a:t>
            </a:r>
            <a:r>
              <a:rPr lang="en-US" dirty="0" err="1" smtClean="0"/>
              <a:t>kbp</a:t>
            </a:r>
            <a:r>
              <a:rPr lang="en-US" dirty="0" smtClean="0"/>
              <a:t> long reads)</a:t>
            </a:r>
          </a:p>
          <a:p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 smtClean="0"/>
          </a:p>
          <a:p>
            <a:r>
              <a:rPr lang="en-US" dirty="0" smtClean="0"/>
              <a:t>High error rates! </a:t>
            </a:r>
          </a:p>
          <a:p>
            <a:r>
              <a:rPr lang="en-US" dirty="0" smtClean="0"/>
              <a:t>Hybrid approaches (short + long reads)</a:t>
            </a:r>
          </a:p>
          <a:p>
            <a:pPr lvl="1"/>
            <a:r>
              <a:rPr lang="en-US" dirty="0" smtClean="0"/>
              <a:t>ALLPATHS-LG</a:t>
            </a:r>
          </a:p>
          <a:p>
            <a:pPr lvl="1"/>
            <a:r>
              <a:rPr lang="en-US" dirty="0" err="1" smtClean="0"/>
              <a:t>PacBio’s</a:t>
            </a:r>
            <a:r>
              <a:rPr lang="en-US" dirty="0" smtClean="0"/>
              <a:t> corrected reads pipeline</a:t>
            </a:r>
          </a:p>
          <a:p>
            <a:pPr lvl="1"/>
            <a:r>
              <a:rPr lang="en-US" dirty="0" err="1" smtClean="0"/>
              <a:t>SPAdes</a:t>
            </a:r>
            <a:endParaRPr lang="en-US" dirty="0" smtClean="0"/>
          </a:p>
          <a:p>
            <a:pPr lvl="1"/>
            <a:r>
              <a:rPr lang="en-US" dirty="0" smtClean="0"/>
              <a:t>SSPACE-</a:t>
            </a:r>
            <a:r>
              <a:rPr lang="en-US" dirty="0" err="1" smtClean="0"/>
              <a:t>LongRead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approach for de novo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Reviews (2012-2015) </a:t>
            </a:r>
          </a:p>
          <a:p>
            <a:pPr lvl="1"/>
            <a:r>
              <a:rPr lang="en-US" dirty="0" smtClean="0"/>
              <a:t>Long read data combined with short, high accuracy sequences correct inherent errors in long single-</a:t>
            </a:r>
            <a:r>
              <a:rPr lang="en-US" dirty="0" err="1" smtClean="0"/>
              <a:t>moleculre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Overcome risk of missing new synthetic virulent sequences</a:t>
            </a:r>
          </a:p>
          <a:p>
            <a:pPr lvl="1"/>
            <a:r>
              <a:rPr lang="en-US" dirty="0" smtClean="0"/>
              <a:t>Long reads produce better 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0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Celera Assembler (with </a:t>
            </a:r>
            <a:r>
              <a:rPr lang="en-US" dirty="0" err="1" smtClean="0"/>
              <a:t>PBcR</a:t>
            </a:r>
            <a:r>
              <a:rPr lang="en-US" dirty="0"/>
              <a:t> </a:t>
            </a:r>
            <a:r>
              <a:rPr lang="en-US" dirty="0" smtClean="0"/>
              <a:t>pipeline) produced de novo bacterial genome assembly within 30 minutes </a:t>
            </a:r>
          </a:p>
          <a:p>
            <a:pPr lvl="1"/>
            <a:r>
              <a:rPr lang="en-US" dirty="0" smtClean="0"/>
              <a:t>Combines long read data with </a:t>
            </a:r>
            <a:r>
              <a:rPr lang="en-US" dirty="0" err="1" smtClean="0"/>
              <a:t>Illumina</a:t>
            </a:r>
            <a:r>
              <a:rPr lang="en-US" dirty="0" smtClean="0"/>
              <a:t> short-range paired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4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“Completing bacterial genome assemblies: strategy and performance comparisons”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6405"/>
            <a:ext cx="8229600" cy="4059758"/>
          </a:xfrm>
        </p:spPr>
        <p:txBody>
          <a:bodyPr/>
          <a:lstStyle/>
          <a:p>
            <a:r>
              <a:rPr lang="en-US" dirty="0" smtClean="0"/>
              <a:t>Nature Scientific Reports (5:8747, 2015)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4865"/>
            <a:ext cx="7474728" cy="39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273</Words>
  <Application>Microsoft Macintosh PowerPoint</Application>
  <PresentationFormat>On-screen Show (4:3)</PresentationFormat>
  <Paragraphs>65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Bacterial Genomes</vt:lpstr>
      <vt:lpstr>Sequencing technologies over the years</vt:lpstr>
      <vt:lpstr>Bacterial Genomes</vt:lpstr>
      <vt:lpstr>Enter 3rd Generation Sequencing Technologies</vt:lpstr>
      <vt:lpstr>Hybrid approach for de novo assembly?</vt:lpstr>
      <vt:lpstr>Suggested route</vt:lpstr>
      <vt:lpstr>“Completing bacterial genome assemblies: strategy and performance comparisons”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Genomes</dc:title>
  <dc:creator>Jasleen Grewal</dc:creator>
  <cp:lastModifiedBy>Jasleen Grewal</cp:lastModifiedBy>
  <cp:revision>4</cp:revision>
  <dcterms:created xsi:type="dcterms:W3CDTF">2016-01-18T19:56:51Z</dcterms:created>
  <dcterms:modified xsi:type="dcterms:W3CDTF">2016-01-18T20:16:14Z</dcterms:modified>
</cp:coreProperties>
</file>