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374D1-7559-4C55-BC56-55B19CD6D6B5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3A7D6-A09A-4771-AF2A-ED5DD9165E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74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DD72-F245-43C1-ABC0-FE2846DB2A1C}" type="datetime1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E129-6D45-42D3-9C83-D57CFCFC888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07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3EAB-71F0-478E-BBA8-F87AC115D828}" type="datetime1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E129-6D45-42D3-9C83-D57CFCFC88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04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23D2-E00C-468C-889E-EA730B488543}" type="datetime1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E129-6D45-42D3-9C83-D57CFCFC88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1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BD2B-E471-4E75-BD30-7850BBEE2742}" type="datetime1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E129-6D45-42D3-9C83-D57CFCFC88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34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1D11-D031-46A7-A469-6230CCF46B1C}" type="datetime1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E129-6D45-42D3-9C83-D57CFCFC888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64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0717-DDBF-44B1-9F33-A777441C1BD4}" type="datetime1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E129-6D45-42D3-9C83-D57CFCFC88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68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D8A0-8769-4C93-9AD0-DFCFBB71DE17}" type="datetime1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E129-6D45-42D3-9C83-D57CFCFC88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53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4119-76A5-4DFA-ADB8-5E43877C5B33}" type="datetime1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E129-6D45-42D3-9C83-D57CFCFC88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86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65D0-BCF3-42E5-BB84-D4BCE50783E9}" type="datetime1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E129-6D45-42D3-9C83-D57CFCFC88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64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4A5D31-DFE0-497A-A964-54EF5330EB08}" type="datetime1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13E129-6D45-42D3-9C83-D57CFCFC88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66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3EBA-20EA-4CDE-B690-9BA38EE909F0}" type="datetime1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E129-6D45-42D3-9C83-D57CFCFC88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2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7081E2-03FF-44A7-BEC4-372D1FE57715}" type="datetime1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813E129-6D45-42D3-9C83-D57CFCFC888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08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2300F1-0B07-42AC-B2F7-EEAFCACF5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物聯網氣體壓力偵測系統進度報告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46E8F9-B4BC-407E-B168-1ADD537F48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小廖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2887D1-FB9E-4959-8C7A-65FF905F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E129-6D45-42D3-9C83-D57CFCFC8885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8F7C58E-0084-4B03-AD60-369A27677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9048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44B72E-DCDB-4E2F-9835-F234E85D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系統目標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40A349-91F4-4BD3-B4AF-C02C784BB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01.</a:t>
            </a:r>
            <a:r>
              <a:rPr lang="zh-TW" altLang="en-US" dirty="0"/>
              <a:t>建立一套透過</a:t>
            </a:r>
            <a:r>
              <a:rPr lang="en-US" altLang="zh-TW" dirty="0"/>
              <a:t>Arduino(WeMos-D1/ESP32)</a:t>
            </a:r>
            <a:r>
              <a:rPr lang="zh-TW" altLang="en-US" dirty="0"/>
              <a:t>監測工業氣體槽儲存量並將資訊回報至由</a:t>
            </a:r>
            <a:r>
              <a:rPr lang="en-US" altLang="zh-TW" dirty="0" err="1"/>
              <a:t>EasyUI+PHP+MYSQL</a:t>
            </a:r>
            <a:r>
              <a:rPr lang="zh-TW" altLang="en-US" dirty="0"/>
              <a:t>建立的雲端系統進行紀錄和即時顯示。</a:t>
            </a:r>
            <a:endParaRPr lang="en-US" altLang="zh-TW" dirty="0"/>
          </a:p>
          <a:p>
            <a:r>
              <a:rPr lang="en-US" altLang="zh-TW" dirty="0"/>
              <a:t>02.</a:t>
            </a:r>
            <a:r>
              <a:rPr lang="zh-TW" altLang="en-US" dirty="0"/>
              <a:t>當雲端系統收到相關資訊同時也依照已設定邏輯規則對</a:t>
            </a:r>
            <a:r>
              <a:rPr lang="en-US" altLang="zh-TW" dirty="0"/>
              <a:t>Arduino</a:t>
            </a:r>
            <a:r>
              <a:rPr lang="zh-TW" altLang="en-US" dirty="0"/>
              <a:t>下達燈號切換的命令完成簡易必迴路控制</a:t>
            </a:r>
            <a:endParaRPr lang="en-US" altLang="zh-TW" dirty="0"/>
          </a:p>
          <a:p>
            <a:r>
              <a:rPr lang="en-US" altLang="zh-TW" dirty="0"/>
              <a:t>03.</a:t>
            </a:r>
            <a:r>
              <a:rPr lang="zh-TW" altLang="en-US" dirty="0"/>
              <a:t>驗收</a:t>
            </a:r>
            <a:r>
              <a:rPr lang="en-US" altLang="zh-TW" dirty="0"/>
              <a:t>&amp;</a:t>
            </a:r>
            <a:r>
              <a:rPr lang="zh-TW" altLang="en-US" sz="9600" dirty="0">
                <a:solidFill>
                  <a:srgbClr val="FF0000"/>
                </a:solidFill>
              </a:rPr>
              <a:t>收錢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B10E45-FE44-4066-AA11-834786C4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E129-6D45-42D3-9C83-D57CFCFC8885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B1F2548-38BA-490E-B60B-F27F11606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9048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9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0DEB85-5DB4-4B47-AEBE-2C7E1CEB1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系統架構圖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0A4579F-966A-413C-A414-5288B4E4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E129-6D45-42D3-9C83-D57CFCFC8885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7B91011-2366-4743-8904-D7BC416F3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9048" cy="961905"/>
          </a:xfrm>
          <a:prstGeom prst="rect">
            <a:avLst/>
          </a:prstGeom>
        </p:spPr>
      </p:pic>
      <p:grpSp>
        <p:nvGrpSpPr>
          <p:cNvPr id="29" name="群組 28">
            <a:extLst>
              <a:ext uri="{FF2B5EF4-FFF2-40B4-BE49-F238E27FC236}">
                <a16:creationId xmlns:a16="http://schemas.microsoft.com/office/drawing/2014/main" id="{144034C9-6676-4CD8-B32C-EA5FAE75FAD5}"/>
              </a:ext>
            </a:extLst>
          </p:cNvPr>
          <p:cNvGrpSpPr/>
          <p:nvPr/>
        </p:nvGrpSpPr>
        <p:grpSpPr>
          <a:xfrm>
            <a:off x="262394" y="1902889"/>
            <a:ext cx="11367801" cy="4027158"/>
            <a:chOff x="262394" y="1902889"/>
            <a:chExt cx="11367801" cy="4027158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28FAE89C-A82B-42A7-B50D-B49553CE7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394" y="2130950"/>
              <a:ext cx="4268966" cy="2401293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F91B7309-E05D-4F43-86D2-8EA8A07B7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1184" y="1997490"/>
              <a:ext cx="707321" cy="1334106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FBB6DE62-AA73-44AE-B390-26FE8DE16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6480" y="3796748"/>
              <a:ext cx="1607230" cy="1292087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DA5FE24E-2B15-4136-8765-FC9E77DA7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8830" y="4247623"/>
              <a:ext cx="2301365" cy="1682424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12184EE6-F6B1-46E1-9B94-8B9A6CFD5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0691" y="1902889"/>
              <a:ext cx="1354989" cy="1170493"/>
            </a:xfrm>
            <a:prstGeom prst="rect">
              <a:avLst/>
            </a:prstGeom>
          </p:spPr>
        </p:pic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B57972BF-9A8C-4FC9-9EFD-741E971C8497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 flipV="1">
              <a:off x="4531360" y="2664543"/>
              <a:ext cx="1799824" cy="6670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54E96944-FCAA-48A3-98BC-6221186A007F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4598668" y="3526404"/>
              <a:ext cx="1527812" cy="9163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A0CC6DBB-F553-45B1-8E24-31B2882FF570}"/>
                </a:ext>
              </a:extLst>
            </p:cNvPr>
            <p:cNvCxnSpPr>
              <a:stCxn id="8" idx="3"/>
              <a:endCxn id="14" idx="1"/>
            </p:cNvCxnSpPr>
            <p:nvPr/>
          </p:nvCxnSpPr>
          <p:spPr>
            <a:xfrm flipV="1">
              <a:off x="7038505" y="2488136"/>
              <a:ext cx="2762186" cy="176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FFEA2402-8464-41EE-9163-903B5C54CAD2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7733710" y="2664543"/>
              <a:ext cx="2166748" cy="17782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D0BD68E1-223F-46CA-83E3-70872655EAB3}"/>
                </a:ext>
              </a:extLst>
            </p:cNvPr>
            <p:cNvCxnSpPr>
              <a:stCxn id="12" idx="0"/>
            </p:cNvCxnSpPr>
            <p:nvPr/>
          </p:nvCxnSpPr>
          <p:spPr>
            <a:xfrm flipH="1" flipV="1">
              <a:off x="7038505" y="2869565"/>
              <a:ext cx="3441008" cy="13780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B7DFA824-D1DA-4760-A835-10952E1ED1AB}"/>
                </a:ext>
              </a:extLst>
            </p:cNvPr>
            <p:cNvCxnSpPr>
              <a:stCxn id="12" idx="1"/>
            </p:cNvCxnSpPr>
            <p:nvPr/>
          </p:nvCxnSpPr>
          <p:spPr>
            <a:xfrm flipH="1" flipV="1">
              <a:off x="7792278" y="4532243"/>
              <a:ext cx="1536552" cy="556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89DB619-6804-4F90-82B7-1AFAD120E8B7}"/>
              </a:ext>
            </a:extLst>
          </p:cNvPr>
          <p:cNvSpPr txBox="1"/>
          <p:nvPr/>
        </p:nvSpPr>
        <p:spPr>
          <a:xfrm>
            <a:off x="4293123" y="5459426"/>
            <a:ext cx="213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PHP</a:t>
            </a:r>
            <a:r>
              <a:rPr lang="zh-TW" altLang="en-US" dirty="0"/>
              <a:t> </a:t>
            </a:r>
            <a:r>
              <a:rPr lang="en-US" altLang="zh-TW" dirty="0"/>
              <a:t>GET</a:t>
            </a:r>
            <a:r>
              <a:rPr lang="zh-TW" altLang="en-US" dirty="0"/>
              <a:t> </a:t>
            </a:r>
            <a:r>
              <a:rPr lang="en-US" altLang="zh-TW" b="0" i="0" dirty="0">
                <a:solidFill>
                  <a:srgbClr val="424242"/>
                </a:solidFill>
                <a:effectLst/>
                <a:latin typeface="Source Sans Pro" panose="020B0604020202020204" pitchFamily="34" charset="0"/>
              </a:rPr>
              <a:t>RESTful API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68406D5-A997-4CD1-A8BE-936273F6A5C1}"/>
              </a:ext>
            </a:extLst>
          </p:cNvPr>
          <p:cNvSpPr txBox="1"/>
          <p:nvPr/>
        </p:nvSpPr>
        <p:spPr>
          <a:xfrm>
            <a:off x="8052367" y="5320926"/>
            <a:ext cx="153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Arduino GPIO Read/Write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766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FD8DA7-ED0C-4784-8E88-8E497D22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</a:t>
            </a:r>
            <a:r>
              <a:rPr lang="en-US" altLang="zh-TW" dirty="0"/>
              <a:t>- Arduino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243962B-2629-43A8-BF4D-70E16473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E129-6D45-42D3-9C83-D57CFCFC8885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AA50EF8-07BA-4D10-8565-5C3FCC37C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9048" cy="961905"/>
          </a:xfrm>
          <a:prstGeom prst="rect">
            <a:avLst/>
          </a:prstGeom>
        </p:spPr>
      </p:pic>
      <p:sp>
        <p:nvSpPr>
          <p:cNvPr id="5" name="流程圖: 替代程序 4">
            <a:extLst>
              <a:ext uri="{FF2B5EF4-FFF2-40B4-BE49-F238E27FC236}">
                <a16:creationId xmlns:a16="http://schemas.microsoft.com/office/drawing/2014/main" id="{FD31744E-9C9F-48F1-A980-C514268EF991}"/>
              </a:ext>
            </a:extLst>
          </p:cNvPr>
          <p:cNvSpPr/>
          <p:nvPr/>
        </p:nvSpPr>
        <p:spPr>
          <a:xfrm>
            <a:off x="246488" y="3617845"/>
            <a:ext cx="787179" cy="27829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</a:p>
        </p:txBody>
      </p:sp>
      <p:sp>
        <p:nvSpPr>
          <p:cNvPr id="6" name="流程圖: 預設程序 5">
            <a:extLst>
              <a:ext uri="{FF2B5EF4-FFF2-40B4-BE49-F238E27FC236}">
                <a16:creationId xmlns:a16="http://schemas.microsoft.com/office/drawing/2014/main" id="{11F0739A-3554-476F-B284-883923991DF0}"/>
              </a:ext>
            </a:extLst>
          </p:cNvPr>
          <p:cNvSpPr/>
          <p:nvPr/>
        </p:nvSpPr>
        <p:spPr>
          <a:xfrm>
            <a:off x="1630015" y="3348495"/>
            <a:ext cx="1622066" cy="81699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連接</a:t>
            </a:r>
            <a:r>
              <a:rPr lang="en-US" altLang="zh-TW" dirty="0"/>
              <a:t>WIFI</a:t>
            </a:r>
            <a:endParaRPr lang="zh-TW" altLang="en-US" dirty="0"/>
          </a:p>
        </p:txBody>
      </p:sp>
      <p:sp>
        <p:nvSpPr>
          <p:cNvPr id="7" name="流程圖: 決策 6">
            <a:extLst>
              <a:ext uri="{FF2B5EF4-FFF2-40B4-BE49-F238E27FC236}">
                <a16:creationId xmlns:a16="http://schemas.microsoft.com/office/drawing/2014/main" id="{36D1A06D-23F9-4EF6-9FA6-BB7192DDD242}"/>
              </a:ext>
            </a:extLst>
          </p:cNvPr>
          <p:cNvSpPr/>
          <p:nvPr/>
        </p:nvSpPr>
        <p:spPr>
          <a:xfrm>
            <a:off x="3760964" y="3304265"/>
            <a:ext cx="1359673" cy="9054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判斷網路狀態</a:t>
            </a:r>
          </a:p>
        </p:txBody>
      </p:sp>
      <p:sp>
        <p:nvSpPr>
          <p:cNvPr id="8" name="流程圖: 接點 7">
            <a:extLst>
              <a:ext uri="{FF2B5EF4-FFF2-40B4-BE49-F238E27FC236}">
                <a16:creationId xmlns:a16="http://schemas.microsoft.com/office/drawing/2014/main" id="{33D39DE7-A2BA-40F6-98DC-764CCED174CC}"/>
              </a:ext>
            </a:extLst>
          </p:cNvPr>
          <p:cNvSpPr/>
          <p:nvPr/>
        </p:nvSpPr>
        <p:spPr>
          <a:xfrm>
            <a:off x="1236425" y="3649650"/>
            <a:ext cx="190831" cy="21468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預設程序 8">
            <a:extLst>
              <a:ext uri="{FF2B5EF4-FFF2-40B4-BE49-F238E27FC236}">
                <a16:creationId xmlns:a16="http://schemas.microsoft.com/office/drawing/2014/main" id="{7CD3AAD9-5257-4FE1-8CD0-20AB2812FECC}"/>
              </a:ext>
            </a:extLst>
          </p:cNvPr>
          <p:cNvSpPr/>
          <p:nvPr/>
        </p:nvSpPr>
        <p:spPr>
          <a:xfrm>
            <a:off x="5784975" y="3348495"/>
            <a:ext cx="1622066" cy="81699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抓取氣體壓力</a:t>
            </a:r>
          </a:p>
        </p:txBody>
      </p:sp>
      <p:sp>
        <p:nvSpPr>
          <p:cNvPr id="10" name="流程圖: 預設程序 9">
            <a:extLst>
              <a:ext uri="{FF2B5EF4-FFF2-40B4-BE49-F238E27FC236}">
                <a16:creationId xmlns:a16="http://schemas.microsoft.com/office/drawing/2014/main" id="{8EC31D73-92E1-478C-8B00-05EF6A3FBFB9}"/>
              </a:ext>
            </a:extLst>
          </p:cNvPr>
          <p:cNvSpPr/>
          <p:nvPr/>
        </p:nvSpPr>
        <p:spPr>
          <a:xfrm>
            <a:off x="7809261" y="3139522"/>
            <a:ext cx="1859522" cy="123493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透過</a:t>
            </a:r>
            <a:r>
              <a:rPr lang="en-US" altLang="zh-TW" dirty="0"/>
              <a:t>PHP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r>
              <a:rPr lang="zh-TW" altLang="en-US" dirty="0"/>
              <a:t>回報並取得燈號控制命令</a:t>
            </a:r>
          </a:p>
        </p:txBody>
      </p:sp>
      <p:sp>
        <p:nvSpPr>
          <p:cNvPr id="11" name="流程圖: 預設程序 10">
            <a:extLst>
              <a:ext uri="{FF2B5EF4-FFF2-40B4-BE49-F238E27FC236}">
                <a16:creationId xmlns:a16="http://schemas.microsoft.com/office/drawing/2014/main" id="{CD48F4D3-3DE8-4F3E-BFF5-9A9D8C1FA27E}"/>
              </a:ext>
            </a:extLst>
          </p:cNvPr>
          <p:cNvSpPr/>
          <p:nvPr/>
        </p:nvSpPr>
        <p:spPr>
          <a:xfrm>
            <a:off x="9900458" y="3348495"/>
            <a:ext cx="1622066" cy="81699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控制對應燈號</a:t>
            </a:r>
          </a:p>
        </p:txBody>
      </p:sp>
      <p:sp>
        <p:nvSpPr>
          <p:cNvPr id="13" name="流程圖: 接點 12">
            <a:extLst>
              <a:ext uri="{FF2B5EF4-FFF2-40B4-BE49-F238E27FC236}">
                <a16:creationId xmlns:a16="http://schemas.microsoft.com/office/drawing/2014/main" id="{A0B943F2-C09F-4750-BC35-0602243AAA02}"/>
              </a:ext>
            </a:extLst>
          </p:cNvPr>
          <p:cNvSpPr/>
          <p:nvPr/>
        </p:nvSpPr>
        <p:spPr>
          <a:xfrm>
            <a:off x="5405163" y="3649649"/>
            <a:ext cx="190831" cy="21468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66144CD-C9D7-457B-A417-DFCD8AFB81AD}"/>
              </a:ext>
            </a:extLst>
          </p:cNvPr>
          <p:cNvCxnSpPr>
            <a:stCxn id="5" idx="3"/>
            <a:endCxn id="8" idx="2"/>
          </p:cNvCxnSpPr>
          <p:nvPr/>
        </p:nvCxnSpPr>
        <p:spPr>
          <a:xfrm>
            <a:off x="1033667" y="3756993"/>
            <a:ext cx="202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8E906CD-446A-49BF-B04F-3A755C7B50D5}"/>
              </a:ext>
            </a:extLst>
          </p:cNvPr>
          <p:cNvCxnSpPr>
            <a:stCxn id="8" idx="6"/>
            <a:endCxn id="6" idx="1"/>
          </p:cNvCxnSpPr>
          <p:nvPr/>
        </p:nvCxnSpPr>
        <p:spPr>
          <a:xfrm>
            <a:off x="1427256" y="3756993"/>
            <a:ext cx="202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89352E0-B830-4EE1-BAB9-1A65907D663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252081" y="3756992"/>
            <a:ext cx="5088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6E4A7EA-E0C9-41EB-A7C6-1D871128DDEC}"/>
              </a:ext>
            </a:extLst>
          </p:cNvPr>
          <p:cNvCxnSpPr>
            <a:stCxn id="7" idx="3"/>
            <a:endCxn id="13" idx="2"/>
          </p:cNvCxnSpPr>
          <p:nvPr/>
        </p:nvCxnSpPr>
        <p:spPr>
          <a:xfrm>
            <a:off x="5120637" y="3756992"/>
            <a:ext cx="284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8ADF986A-66CD-414C-84B5-11058E229CF2}"/>
              </a:ext>
            </a:extLst>
          </p:cNvPr>
          <p:cNvCxnSpPr>
            <a:stCxn id="7" idx="2"/>
            <a:endCxn id="8" idx="4"/>
          </p:cNvCxnSpPr>
          <p:nvPr/>
        </p:nvCxnSpPr>
        <p:spPr>
          <a:xfrm rot="5400000" flipH="1">
            <a:off x="2713629" y="2482547"/>
            <a:ext cx="345384" cy="3108960"/>
          </a:xfrm>
          <a:prstGeom prst="bentConnector3">
            <a:avLst>
              <a:gd name="adj1" fmla="val -661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5FA234B-427F-42D4-BCCC-0F41DE68C502}"/>
              </a:ext>
            </a:extLst>
          </p:cNvPr>
          <p:cNvCxnSpPr>
            <a:stCxn id="13" idx="6"/>
            <a:endCxn id="9" idx="1"/>
          </p:cNvCxnSpPr>
          <p:nvPr/>
        </p:nvCxnSpPr>
        <p:spPr>
          <a:xfrm>
            <a:off x="5595994" y="3756992"/>
            <a:ext cx="1889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7A09F54-59C3-483D-828C-FB5540C6118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7407041" y="3756991"/>
            <a:ext cx="40222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CF408111-DDF4-4685-A567-BBC07BD59A6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9668783" y="3756991"/>
            <a:ext cx="23167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90B0D583-5C02-4F52-9689-13DD1EA493FF}"/>
              </a:ext>
            </a:extLst>
          </p:cNvPr>
          <p:cNvCxnSpPr>
            <a:stCxn id="11" idx="3"/>
            <a:endCxn id="13" idx="0"/>
          </p:cNvCxnSpPr>
          <p:nvPr/>
        </p:nvCxnSpPr>
        <p:spPr>
          <a:xfrm flipH="1" flipV="1">
            <a:off x="5500579" y="3649649"/>
            <a:ext cx="6021945" cy="107344"/>
          </a:xfrm>
          <a:prstGeom prst="bentConnector4">
            <a:avLst>
              <a:gd name="adj1" fmla="val -3796"/>
              <a:gd name="adj2" fmla="val 7638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85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FD8DA7-ED0C-4784-8E88-8E497D22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</a:t>
            </a:r>
            <a:r>
              <a:rPr lang="en-US" altLang="zh-TW" dirty="0"/>
              <a:t>-</a:t>
            </a:r>
            <a:r>
              <a:rPr lang="zh-TW" altLang="en-US" dirty="0"/>
              <a:t>雲端系統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243962B-2629-43A8-BF4D-70E16473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E129-6D45-42D3-9C83-D57CFCFC8885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AA50EF8-07BA-4D10-8565-5C3FCC37C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9048" cy="961905"/>
          </a:xfrm>
          <a:prstGeom prst="rect">
            <a:avLst/>
          </a:prstGeom>
        </p:spPr>
      </p:pic>
      <p:sp>
        <p:nvSpPr>
          <p:cNvPr id="5" name="流程圖: 替代程序 4">
            <a:extLst>
              <a:ext uri="{FF2B5EF4-FFF2-40B4-BE49-F238E27FC236}">
                <a16:creationId xmlns:a16="http://schemas.microsoft.com/office/drawing/2014/main" id="{FD31744E-9C9F-48F1-A980-C514268EF991}"/>
              </a:ext>
            </a:extLst>
          </p:cNvPr>
          <p:cNvSpPr/>
          <p:nvPr/>
        </p:nvSpPr>
        <p:spPr>
          <a:xfrm>
            <a:off x="246488" y="3617845"/>
            <a:ext cx="787179" cy="27829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</a:p>
        </p:txBody>
      </p:sp>
      <p:sp>
        <p:nvSpPr>
          <p:cNvPr id="6" name="流程圖: 預設程序 5">
            <a:extLst>
              <a:ext uri="{FF2B5EF4-FFF2-40B4-BE49-F238E27FC236}">
                <a16:creationId xmlns:a16="http://schemas.microsoft.com/office/drawing/2014/main" id="{11F0739A-3554-476F-B284-883923991DF0}"/>
              </a:ext>
            </a:extLst>
          </p:cNvPr>
          <p:cNvSpPr/>
          <p:nvPr/>
        </p:nvSpPr>
        <p:spPr>
          <a:xfrm>
            <a:off x="1630015" y="3348495"/>
            <a:ext cx="1622066" cy="81699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啟動對應背景程式</a:t>
            </a:r>
          </a:p>
        </p:txBody>
      </p:sp>
      <p:sp>
        <p:nvSpPr>
          <p:cNvPr id="7" name="流程圖: 決策 6">
            <a:extLst>
              <a:ext uri="{FF2B5EF4-FFF2-40B4-BE49-F238E27FC236}">
                <a16:creationId xmlns:a16="http://schemas.microsoft.com/office/drawing/2014/main" id="{36D1A06D-23F9-4EF6-9FA6-BB7192DDD242}"/>
              </a:ext>
            </a:extLst>
          </p:cNvPr>
          <p:cNvSpPr/>
          <p:nvPr/>
        </p:nvSpPr>
        <p:spPr>
          <a:xfrm>
            <a:off x="3760964" y="3304265"/>
            <a:ext cx="1359673" cy="9054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判斷背景狀態</a:t>
            </a:r>
          </a:p>
        </p:txBody>
      </p:sp>
      <p:sp>
        <p:nvSpPr>
          <p:cNvPr id="8" name="流程圖: 接點 7">
            <a:extLst>
              <a:ext uri="{FF2B5EF4-FFF2-40B4-BE49-F238E27FC236}">
                <a16:creationId xmlns:a16="http://schemas.microsoft.com/office/drawing/2014/main" id="{33D39DE7-A2BA-40F6-98DC-764CCED174CC}"/>
              </a:ext>
            </a:extLst>
          </p:cNvPr>
          <p:cNvSpPr/>
          <p:nvPr/>
        </p:nvSpPr>
        <p:spPr>
          <a:xfrm>
            <a:off x="1236425" y="3649650"/>
            <a:ext cx="190831" cy="21468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預設程序 8">
            <a:extLst>
              <a:ext uri="{FF2B5EF4-FFF2-40B4-BE49-F238E27FC236}">
                <a16:creationId xmlns:a16="http://schemas.microsoft.com/office/drawing/2014/main" id="{7CD3AAD9-5257-4FE1-8CD0-20AB2812FECC}"/>
              </a:ext>
            </a:extLst>
          </p:cNvPr>
          <p:cNvSpPr/>
          <p:nvPr/>
        </p:nvSpPr>
        <p:spPr>
          <a:xfrm>
            <a:off x="5784975" y="3348495"/>
            <a:ext cx="1622066" cy="81699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等待</a:t>
            </a:r>
            <a:r>
              <a:rPr lang="en-US" altLang="zh-TW" dirty="0"/>
              <a:t>Arduino</a:t>
            </a:r>
            <a:r>
              <a:rPr lang="zh-TW" altLang="en-US" dirty="0"/>
              <a:t>傳送資料</a:t>
            </a:r>
          </a:p>
        </p:txBody>
      </p:sp>
      <p:sp>
        <p:nvSpPr>
          <p:cNvPr id="10" name="流程圖: 預設程序 9">
            <a:extLst>
              <a:ext uri="{FF2B5EF4-FFF2-40B4-BE49-F238E27FC236}">
                <a16:creationId xmlns:a16="http://schemas.microsoft.com/office/drawing/2014/main" id="{8EC31D73-92E1-478C-8B00-05EF6A3FBFB9}"/>
              </a:ext>
            </a:extLst>
          </p:cNvPr>
          <p:cNvSpPr/>
          <p:nvPr/>
        </p:nvSpPr>
        <p:spPr>
          <a:xfrm>
            <a:off x="7809261" y="3139522"/>
            <a:ext cx="1859522" cy="123493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紀錄對應氣壓值並計算出燈號變換狀態</a:t>
            </a:r>
          </a:p>
        </p:txBody>
      </p:sp>
      <p:sp>
        <p:nvSpPr>
          <p:cNvPr id="11" name="流程圖: 預設程序 10">
            <a:extLst>
              <a:ext uri="{FF2B5EF4-FFF2-40B4-BE49-F238E27FC236}">
                <a16:creationId xmlns:a16="http://schemas.microsoft.com/office/drawing/2014/main" id="{CD48F4D3-3DE8-4F3E-BFF5-9A9D8C1FA27E}"/>
              </a:ext>
            </a:extLst>
          </p:cNvPr>
          <p:cNvSpPr/>
          <p:nvPr/>
        </p:nvSpPr>
        <p:spPr>
          <a:xfrm>
            <a:off x="9900458" y="3348495"/>
            <a:ext cx="1622066" cy="81699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傳送對應控制對應燈號值</a:t>
            </a:r>
          </a:p>
        </p:txBody>
      </p:sp>
      <p:sp>
        <p:nvSpPr>
          <p:cNvPr id="13" name="流程圖: 接點 12">
            <a:extLst>
              <a:ext uri="{FF2B5EF4-FFF2-40B4-BE49-F238E27FC236}">
                <a16:creationId xmlns:a16="http://schemas.microsoft.com/office/drawing/2014/main" id="{A0B943F2-C09F-4750-BC35-0602243AAA02}"/>
              </a:ext>
            </a:extLst>
          </p:cNvPr>
          <p:cNvSpPr/>
          <p:nvPr/>
        </p:nvSpPr>
        <p:spPr>
          <a:xfrm>
            <a:off x="5405163" y="3649649"/>
            <a:ext cx="190831" cy="21468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66144CD-C9D7-457B-A417-DFCD8AFB81AD}"/>
              </a:ext>
            </a:extLst>
          </p:cNvPr>
          <p:cNvCxnSpPr>
            <a:stCxn id="5" idx="3"/>
            <a:endCxn id="8" idx="2"/>
          </p:cNvCxnSpPr>
          <p:nvPr/>
        </p:nvCxnSpPr>
        <p:spPr>
          <a:xfrm>
            <a:off x="1033667" y="3756993"/>
            <a:ext cx="202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8E906CD-446A-49BF-B04F-3A755C7B50D5}"/>
              </a:ext>
            </a:extLst>
          </p:cNvPr>
          <p:cNvCxnSpPr>
            <a:stCxn id="8" idx="6"/>
            <a:endCxn id="6" idx="1"/>
          </p:cNvCxnSpPr>
          <p:nvPr/>
        </p:nvCxnSpPr>
        <p:spPr>
          <a:xfrm>
            <a:off x="1427256" y="3756993"/>
            <a:ext cx="202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89352E0-B830-4EE1-BAB9-1A65907D663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252081" y="3756992"/>
            <a:ext cx="5088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6E4A7EA-E0C9-41EB-A7C6-1D871128DDEC}"/>
              </a:ext>
            </a:extLst>
          </p:cNvPr>
          <p:cNvCxnSpPr>
            <a:stCxn id="7" idx="3"/>
            <a:endCxn id="13" idx="2"/>
          </p:cNvCxnSpPr>
          <p:nvPr/>
        </p:nvCxnSpPr>
        <p:spPr>
          <a:xfrm>
            <a:off x="5120637" y="3756992"/>
            <a:ext cx="284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8ADF986A-66CD-414C-84B5-11058E229CF2}"/>
              </a:ext>
            </a:extLst>
          </p:cNvPr>
          <p:cNvCxnSpPr>
            <a:stCxn id="7" idx="2"/>
            <a:endCxn id="8" idx="4"/>
          </p:cNvCxnSpPr>
          <p:nvPr/>
        </p:nvCxnSpPr>
        <p:spPr>
          <a:xfrm rot="5400000" flipH="1">
            <a:off x="2713629" y="2482547"/>
            <a:ext cx="345384" cy="3108960"/>
          </a:xfrm>
          <a:prstGeom prst="bentConnector3">
            <a:avLst>
              <a:gd name="adj1" fmla="val -661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5FA234B-427F-42D4-BCCC-0F41DE68C502}"/>
              </a:ext>
            </a:extLst>
          </p:cNvPr>
          <p:cNvCxnSpPr>
            <a:stCxn id="13" idx="6"/>
            <a:endCxn id="9" idx="1"/>
          </p:cNvCxnSpPr>
          <p:nvPr/>
        </p:nvCxnSpPr>
        <p:spPr>
          <a:xfrm>
            <a:off x="5595994" y="3756992"/>
            <a:ext cx="1889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7A09F54-59C3-483D-828C-FB5540C6118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7407041" y="3756991"/>
            <a:ext cx="40222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CF408111-DDF4-4685-A567-BBC07BD59A6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9668783" y="3756991"/>
            <a:ext cx="23167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90B0D583-5C02-4F52-9689-13DD1EA493FF}"/>
              </a:ext>
            </a:extLst>
          </p:cNvPr>
          <p:cNvCxnSpPr>
            <a:stCxn id="11" idx="3"/>
            <a:endCxn id="13" idx="0"/>
          </p:cNvCxnSpPr>
          <p:nvPr/>
        </p:nvCxnSpPr>
        <p:spPr>
          <a:xfrm flipH="1" flipV="1">
            <a:off x="5500579" y="3649649"/>
            <a:ext cx="6021945" cy="107344"/>
          </a:xfrm>
          <a:prstGeom prst="bentConnector4">
            <a:avLst>
              <a:gd name="adj1" fmla="val -3796"/>
              <a:gd name="adj2" fmla="val 8898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43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396ED2-56D5-43E3-AC17-F1ECC92B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目前進度說明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4BA7E58-7D2C-4A6A-9800-EAF4162A0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01.</a:t>
            </a:r>
            <a:r>
              <a:rPr lang="zh-TW" altLang="en-US" dirty="0"/>
              <a:t>雲端系統已完成</a:t>
            </a:r>
            <a:r>
              <a:rPr lang="en-US" altLang="zh-TW" dirty="0"/>
              <a:t>80%</a:t>
            </a:r>
          </a:p>
          <a:p>
            <a:r>
              <a:rPr lang="en-US" altLang="zh-TW" dirty="0"/>
              <a:t>02. Arduino(WeMos-D1/ESP32)</a:t>
            </a:r>
            <a:r>
              <a:rPr lang="zh-TW" altLang="en-US" dirty="0"/>
              <a:t>已完成</a:t>
            </a:r>
            <a:r>
              <a:rPr lang="en-US" altLang="zh-TW" dirty="0"/>
              <a:t>80%</a:t>
            </a:r>
          </a:p>
          <a:p>
            <a:r>
              <a:rPr lang="en-US" altLang="zh-TW" dirty="0"/>
              <a:t>03.</a:t>
            </a:r>
            <a:r>
              <a:rPr lang="zh-TW" altLang="en-US" dirty="0"/>
              <a:t>整合測試</a:t>
            </a:r>
            <a:r>
              <a:rPr lang="en-US" altLang="zh-TW" dirty="0"/>
              <a:t>60%</a:t>
            </a:r>
            <a:r>
              <a:rPr lang="zh-TW" altLang="en-US" dirty="0"/>
              <a:t> </a:t>
            </a:r>
            <a:r>
              <a:rPr lang="en-US" altLang="zh-TW" sz="7200" dirty="0">
                <a:solidFill>
                  <a:srgbClr val="FF0000"/>
                </a:solidFill>
              </a:rPr>
              <a:t>[</a:t>
            </a:r>
            <a:r>
              <a:rPr lang="zh-TW" altLang="en-US" sz="7200" dirty="0">
                <a:solidFill>
                  <a:srgbClr val="FF0000"/>
                </a:solidFill>
              </a:rPr>
              <a:t>因為錢伯目前跑路中，無法最終調校</a:t>
            </a:r>
            <a:r>
              <a:rPr lang="en-US" altLang="zh-TW" sz="7200" dirty="0">
                <a:solidFill>
                  <a:srgbClr val="FF0000"/>
                </a:solidFill>
              </a:rPr>
              <a:t>]</a:t>
            </a:r>
            <a:endParaRPr lang="zh-TW" altLang="en-US" sz="7200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20F2832-EF69-4F4A-8A23-0249973E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E129-6D45-42D3-9C83-D57CFCFC8885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5C3210A-4D57-4A82-B42B-FBCDAD75D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9048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8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ACA0F0D-AA60-491E-84B5-B9CF005C3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E129-6D45-42D3-9C83-D57CFCFC8885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4BF8658-E199-4453-8726-0F4985771C4F}"/>
              </a:ext>
            </a:extLst>
          </p:cNvPr>
          <p:cNvSpPr txBox="1"/>
          <p:nvPr/>
        </p:nvSpPr>
        <p:spPr>
          <a:xfrm>
            <a:off x="469127" y="1200647"/>
            <a:ext cx="11219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/>
              <a:t>結論</a:t>
            </a:r>
            <a:endParaRPr lang="en-US" altLang="zh-TW" sz="7200" dirty="0"/>
          </a:p>
          <a:p>
            <a:r>
              <a:rPr lang="en-US" altLang="zh-TW" sz="7200" dirty="0"/>
              <a:t>01.</a:t>
            </a:r>
            <a:r>
              <a:rPr lang="zh-TW" altLang="en-US" sz="7200" dirty="0"/>
              <a:t>記得先收訂金</a:t>
            </a:r>
            <a:endParaRPr lang="en-US" altLang="zh-TW" sz="7200" dirty="0"/>
          </a:p>
          <a:p>
            <a:r>
              <a:rPr lang="en-US" altLang="zh-TW" sz="7200" dirty="0"/>
              <a:t>02.</a:t>
            </a:r>
            <a:r>
              <a:rPr lang="zh-TW" altLang="en-US" sz="7200" dirty="0"/>
              <a:t>純粹當練功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168BA0-FCED-4D57-81AC-1DB1C3A6A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9048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2697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</TotalTime>
  <Words>219</Words>
  <Application>Microsoft Office PowerPoint</Application>
  <PresentationFormat>寬螢幕</PresentationFormat>
  <Paragraphs>37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Source Sans Pro</vt:lpstr>
      <vt:lpstr>回顧</vt:lpstr>
      <vt:lpstr>物聯網氣體壓力偵測系統進度報告</vt:lpstr>
      <vt:lpstr>系統目標 </vt:lpstr>
      <vt:lpstr>系統架構圖</vt:lpstr>
      <vt:lpstr>流程圖- Arduino</vt:lpstr>
      <vt:lpstr>流程圖-雲端系統</vt:lpstr>
      <vt:lpstr>目前進度說明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物聯網氣體壓力偵測系統進度報告</dc:title>
  <dc:creator>student</dc:creator>
  <cp:lastModifiedBy>student</cp:lastModifiedBy>
  <cp:revision>13</cp:revision>
  <dcterms:created xsi:type="dcterms:W3CDTF">2022-03-22T01:09:25Z</dcterms:created>
  <dcterms:modified xsi:type="dcterms:W3CDTF">2022-03-22T02:34:22Z</dcterms:modified>
</cp:coreProperties>
</file>