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62" r:id="rId2"/>
  </p:sldMasterIdLst>
  <p:notesMasterIdLst>
    <p:notesMasterId r:id="rId47"/>
  </p:notesMasterIdLst>
  <p:handoutMasterIdLst>
    <p:handoutMasterId r:id="rId48"/>
  </p:handoutMasterIdLst>
  <p:sldIdLst>
    <p:sldId id="622" r:id="rId3"/>
    <p:sldId id="623" r:id="rId4"/>
    <p:sldId id="584" r:id="rId5"/>
    <p:sldId id="509" r:id="rId6"/>
    <p:sldId id="580" r:id="rId7"/>
    <p:sldId id="615" r:id="rId8"/>
    <p:sldId id="616" r:id="rId9"/>
    <p:sldId id="579" r:id="rId10"/>
    <p:sldId id="576" r:id="rId11"/>
    <p:sldId id="585" r:id="rId12"/>
    <p:sldId id="589" r:id="rId13"/>
    <p:sldId id="601" r:id="rId14"/>
    <p:sldId id="611" r:id="rId15"/>
    <p:sldId id="590" r:id="rId16"/>
    <p:sldId id="604" r:id="rId17"/>
    <p:sldId id="620" r:id="rId18"/>
    <p:sldId id="626" r:id="rId19"/>
    <p:sldId id="612" r:id="rId20"/>
    <p:sldId id="595" r:id="rId21"/>
    <p:sldId id="596" r:id="rId22"/>
    <p:sldId id="587" r:id="rId23"/>
    <p:sldId id="618" r:id="rId24"/>
    <p:sldId id="591" r:id="rId25"/>
    <p:sldId id="588" r:id="rId26"/>
    <p:sldId id="594" r:id="rId27"/>
    <p:sldId id="605" r:id="rId28"/>
    <p:sldId id="610" r:id="rId29"/>
    <p:sldId id="592" r:id="rId30"/>
    <p:sldId id="593" r:id="rId31"/>
    <p:sldId id="609" r:id="rId32"/>
    <p:sldId id="624" r:id="rId33"/>
    <p:sldId id="600" r:id="rId34"/>
    <p:sldId id="617" r:id="rId35"/>
    <p:sldId id="597" r:id="rId36"/>
    <p:sldId id="598" r:id="rId37"/>
    <p:sldId id="599" r:id="rId38"/>
    <p:sldId id="619" r:id="rId39"/>
    <p:sldId id="608" r:id="rId40"/>
    <p:sldId id="606" r:id="rId41"/>
    <p:sldId id="625" r:id="rId42"/>
    <p:sldId id="602" r:id="rId43"/>
    <p:sldId id="603" r:id="rId44"/>
    <p:sldId id="575" r:id="rId45"/>
    <p:sldId id="627" r:id="rId4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55469"/>
    <a:srgbClr val="5382A1"/>
    <a:srgbClr val="00B050"/>
    <a:srgbClr val="FFB500"/>
    <a:srgbClr val="7A7A7A"/>
    <a:srgbClr val="B3B3B3"/>
    <a:srgbClr val="F3F3F3"/>
    <a:srgbClr val="FF1414"/>
    <a:srgbClr val="8BAAC3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9814" autoAdjust="0"/>
  </p:normalViewPr>
  <p:slideViewPr>
    <p:cSldViewPr snapToGrid="0">
      <p:cViewPr varScale="1">
        <p:scale>
          <a:sx n="101" d="100"/>
          <a:sy n="101" d="100"/>
        </p:scale>
        <p:origin x="-426" y="-90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263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44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84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Thumb – making code</a:t>
            </a:r>
            <a:r>
              <a:rPr lang="en-US" baseline="0"/>
              <a:t> more condensed.  Thumb =16bit, thumb 2 = 32 bit, thumb extended execution good for JIT type compilation</a:t>
            </a:r>
          </a:p>
          <a:p>
            <a:r>
              <a:rPr lang="en-US" baseline="0"/>
              <a:t>NEON enhanced SIMD (Single Instruction, multiple data)  Media Processing Engine, optimised for media</a:t>
            </a:r>
          </a:p>
          <a:p>
            <a:r>
              <a:rPr lang="en-US" baseline="0"/>
              <a:t>TrustZone adds an extra bit to indicate security.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598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448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10150" y="4767263"/>
            <a:ext cx="1221317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5945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36916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6719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2204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9" name="Picture 8" descr="JavaOn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5666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13" name="Picture 12" descr="JavaOn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6344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70239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14" name="Picture 13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19820"/>
              <a:ext cx="919344" cy="283464"/>
            </a:xfrm>
            <a:prstGeom prst="rect">
              <a:avLst/>
            </a:prstGeom>
          </p:spPr>
        </p:pic>
        <p:pic>
          <p:nvPicPr>
            <p:cNvPr id="15" name="Picture 14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360765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8850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30497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1632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2062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2262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1" y="1517907"/>
            <a:ext cx="2607406" cy="2488686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284538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45838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598" y="0"/>
            <a:ext cx="3200402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9" name="Picture 8" descr="JavaOn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7820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3695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862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9465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4964"/>
            <a:ext cx="9144000" cy="5168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43598" y="-24964"/>
            <a:ext cx="3200402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943600" y="-25400"/>
            <a:ext cx="32004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13" name="Picture 12" descr="JavaOn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3588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342900" indent="-342900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1483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65364" y="4646084"/>
            <a:ext cx="2038432" cy="457200"/>
            <a:chOff x="6765364" y="4646084"/>
            <a:chExt cx="2038432" cy="457200"/>
          </a:xfrm>
        </p:grpSpPr>
        <p:pic>
          <p:nvPicPr>
            <p:cNvPr id="14" name="Picture 13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19820"/>
              <a:ext cx="919344" cy="283464"/>
            </a:xfrm>
            <a:prstGeom prst="rect">
              <a:avLst/>
            </a:prstGeom>
          </p:spPr>
        </p:pic>
        <p:pic>
          <p:nvPicPr>
            <p:cNvPr id="15" name="Picture 14" descr="Java_clr_hori.bmp"/>
            <p:cNvPicPr>
              <a:picLocks noChangeAspect="1"/>
            </p:cNvPicPr>
            <p:nvPr userDrawn="1"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4159" b="15044"/>
            <a:stretch/>
          </p:blipFill>
          <p:spPr>
            <a:xfrm>
              <a:off x="6765364" y="4646084"/>
              <a:ext cx="948422" cy="43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38328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0" i="0" dirty="0" err="1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版权所有</a:t>
              </a:r>
              <a:r>
                <a:rPr lang="en-US" sz="600" b="0" i="0" baseline="0" dirty="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 </a:t>
              </a:r>
              <a:r>
                <a:rPr lang="en-US" sz="600" b="0" i="0" dirty="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©</a:t>
              </a:r>
              <a:r>
                <a:rPr lang="en-US" sz="600" b="0" i="0" baseline="0" dirty="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 2012，Oracle 和/</a:t>
              </a:r>
              <a:r>
                <a:rPr lang="en-US" sz="600" b="0" i="0" baseline="0" dirty="0" err="1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或其分支机构</a:t>
              </a:r>
              <a:r>
                <a:rPr lang="en-US" sz="600" b="0" i="0" baseline="0" dirty="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。</a:t>
              </a:r>
              <a:r>
                <a:rPr lang="en-US" sz="600" b="0" i="0" baseline="0" dirty="0" err="1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保留所有权利</a:t>
              </a:r>
              <a:r>
                <a:rPr lang="en-US" sz="600" b="0" i="0" baseline="0" dirty="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</a:rPr>
                <a:t>。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endParaRPr 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>
              <a:buNone/>
            </a:pPr>
            <a:fld id="{6A5A4AC0-1BEC-FE47-8A68-418BE237F8CE}" type="slidenum">
              <a:rPr lang="en-US" sz="6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pPr algn="r" defTabSz="914400">
                <a:buNone/>
              </a:pPr>
              <a:t>‹#›</a:t>
            </a:fld>
            <a:endParaRPr lang="en-US" sz="600" b="0" i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4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JavaOne_clr.bmp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8" r:id="rId2"/>
    <p:sldLayoutId id="2147483740" r:id="rId3"/>
    <p:sldLayoutId id="2147483741" r:id="rId4"/>
    <p:sldLayoutId id="2147483747" r:id="rId5"/>
    <p:sldLayoutId id="2147483733" r:id="rId6"/>
    <p:sldLayoutId id="2147483744" r:id="rId7"/>
    <p:sldLayoutId id="2147483694" r:id="rId8"/>
    <p:sldLayoutId id="2147483695" r:id="rId9"/>
    <p:sldLayoutId id="2147483701" r:id="rId10"/>
    <p:sldLayoutId id="2147483719" r:id="rId11"/>
    <p:sldLayoutId id="2147483700" r:id="rId12"/>
    <p:sldLayoutId id="2147483746" r:id="rId13"/>
    <p:sldLayoutId id="2147483745" r:id="rId14"/>
    <p:sldLayoutId id="2147483685" r:id="rId15"/>
    <p:sldLayoutId id="2147483686" r:id="rId16"/>
    <p:sldLayoutId id="2147483749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790"/>
            <a:ext cx="4584912" cy="219168"/>
            <a:chOff x="597807" y="4913790"/>
            <a:chExt cx="4584912" cy="219168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algn="l" defTabSz="338328">
                <a:spcAft>
                  <a:spcPts val="0"/>
                </a:spcAft>
                <a:buNone/>
              </a:pPr>
              <a:r>
                <a:rPr lang="en-US" sz="600" b="0" i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版权所有 © 2012，Oracle 和/或其分支机构。保留所有权利。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 userDrawn="1"/>
          </p:nvSpPr>
          <p:spPr bwMode="auto">
            <a:xfrm>
              <a:off x="2923362" y="4913790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algn="l" defTabSz="338328">
                <a:spcAft>
                  <a:spcPts val="0"/>
                </a:spcAft>
                <a:buNone/>
              </a:pPr>
              <a:r>
                <a:rPr lang="en-US" sz="600" b="0" i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从幻灯片 13 起插入信息保护政策分类</a:t>
              </a: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2893332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>
              <a:buNone/>
            </a:pPr>
            <a:fld id="{6A5A4AC0-1BEC-FE47-8A68-418BE237F8CE}" type="slidenum">
              <a:rPr lang="en-US" sz="600" b="0" i="0">
                <a:solidFill>
                  <a:srgbClr val="000000"/>
                </a:solidFill>
                <a:latin typeface="Arial"/>
                <a:ea typeface="+mn-ea"/>
                <a:cs typeface="+mn-cs"/>
              </a:rPr>
              <a:pPr algn="r" defTabSz="914400">
                <a:buNone/>
              </a:pPr>
              <a:t>‹#›</a:t>
            </a:fld>
            <a:endParaRPr lang="en-US" sz="600" b="0" i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4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9102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262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简要（但有趣）的历史介绍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93674" y="1031227"/>
            <a:ext cx="8229600" cy="3062606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Acorn BBC Micro（基于 6502）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对于 Acorn 的商用计算机计划而言，不够强大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Berkeley RISC 项目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UNIX 内核仅使用了 Motorola 68000 30% 的指令集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较多寄存器、较少指令（寄存器窗口）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出自该项目的单芯片架构便是… SPARC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Acorn RISC 计算机 (ARM)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32 位数据、26 位地址空间、27 个寄存器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第一台计算机是 Acorn Archimedes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源自 Acorn 高级 RISC 计算机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0650" y="3280729"/>
            <a:ext cx="2202470" cy="14646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6586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7" y="1219690"/>
            <a:ext cx="8229600" cy="3062606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32 位 RISC 架构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占如今嵌入式 32 位 CPU 的 75%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去年售出 80 亿芯片，总计售出 300 多亿</a:t>
            </a: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不由 ARM 生产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抽象架构和微处理器核心设计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 结合使用 ARM11 和 ARMv6 指令集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能耗较低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非常适合用于移动设备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 可从 700mA 5V PSU 供电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 不需要散热器或风扇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743401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当前的 ARM 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ARMv6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11、ARM Cortex-M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ARMv7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Cortex-A、ARM Cortex-M、ARM Cortex-R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ARMv8（已发布）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将支持 64 位数据和寻址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32 位指令、30 个寄存器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24795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40" cy="1100723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和 Raspberry Pi </a:t>
            </a:r>
            <a:r>
              <a:rPr lang="en-US" sz="2800" b="1" i="0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/>
            </a:r>
            <a:br>
              <a:rPr lang="en-US" sz="2800" b="1" i="0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</a:br>
            <a:r>
              <a:rPr lang="en-US" sz="2800" b="1" i="0" dirty="0" err="1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上的</a:t>
            </a:r>
            <a:r>
              <a:rPr lang="en-US" sz="2800" b="1" i="0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800" b="1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</a:t>
            </a:r>
          </a:p>
        </p:txBody>
      </p:sp>
      <p:pic>
        <p:nvPicPr>
          <p:cNvPr id="2" name="Picture 1" descr="jav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91" y="241928"/>
            <a:ext cx="3931093" cy="44983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98201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适用于 ARM 的 Java 的具体细节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虽然是 ARMv6 处理器，却包含一个 FPU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FPU 自 ARMv7 起成为标准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FPU（硬浮点或称 HF）比软件库更快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适用于 ARM 的 Linux distros 和 Oracle JVM 假定 ARMv6 上无 HF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需要两者的特殊版本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Raspbian distro 版本现已可用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Oracle JVM 刚刚发布（预先试用版）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浮点运算</a:t>
            </a:r>
          </a:p>
        </p:txBody>
      </p:sp>
    </p:spTree>
    <p:extLst>
      <p:ext uri="{BB962C8B-B14F-4D97-AF65-F5344CB8AC3E}">
        <p14:creationId xmlns="" xmlns:p14="http://schemas.microsoft.com/office/powerpoint/2010/main" val="143048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超越 RISC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86073" y="1184074"/>
            <a:ext cx="8229600" cy="3062606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DSP 增强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Jazelle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Thumb/Thumb2/ThumbEE（缩减指令集 RISC）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更好的代码密度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浮点 (VFP)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NEON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安全性增强 (TrustZone)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 个虚拟处理器（模式开关）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基于硬件的访问控制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性能改进</a:t>
            </a:r>
          </a:p>
        </p:txBody>
      </p:sp>
    </p:spTree>
    <p:extLst>
      <p:ext uri="{BB962C8B-B14F-4D97-AF65-F5344CB8AC3E}">
        <p14:creationId xmlns="" xmlns:p14="http://schemas.microsoft.com/office/powerpoint/2010/main" val="15105685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JDK8 早期试用版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于 2012 年底发布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编译了硬浮点支持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包含 JavaFX 库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针对 Raspberry Pi 进行了特别测试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以后不久发布了 Java SE 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适用于 Raspberry Pi 的正式 Java</a:t>
            </a:r>
          </a:p>
        </p:txBody>
      </p:sp>
    </p:spTree>
    <p:extLst>
      <p:ext uri="{BB962C8B-B14F-4D97-AF65-F5344CB8AC3E}">
        <p14:creationId xmlns="" xmlns:p14="http://schemas.microsoft.com/office/powerpoint/2010/main" val="3390064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ME Embedded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针对小存储空间设备而设计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几十 Mb RAM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低功耗处理器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 是开始开发的便宜平台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包含设备访问 API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GPIO、SPI、I2C、UART 支持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 版本</a:t>
            </a:r>
          </a:p>
        </p:txBody>
      </p:sp>
    </p:spTree>
    <p:extLst>
      <p:ext uri="{BB962C8B-B14F-4D97-AF65-F5344CB8AC3E}">
        <p14:creationId xmlns="" xmlns:p14="http://schemas.microsoft.com/office/powerpoint/2010/main" val="12008885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2761" y="1571843"/>
            <a:ext cx="4709040" cy="1100723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在 Raspberry Pi </a:t>
            </a:r>
            <a:b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</a:b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上使用 Java</a:t>
            </a:r>
          </a:p>
        </p:txBody>
      </p:sp>
      <p:pic>
        <p:nvPicPr>
          <p:cNvPr id="3" name="Picture 2" descr="RasPi-Duk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09" y="252008"/>
            <a:ext cx="4206027" cy="42060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9737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的声音功能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7" y="1294660"/>
            <a:ext cx="8229600" cy="3396326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distros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中现在包含声音驱动程序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声音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API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记得将音频添加到用户组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modprobe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snd_pcm_oss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创建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MIDI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接口需要的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/dev/</a:t>
            </a:r>
            <a:r>
              <a:rPr lang="en-US" sz="1800" b="1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dsp</a:t>
            </a:r>
            <a:endParaRPr lang="en-US" sz="1800" b="1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少量工作，其他则不需要这么多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可以播放（正确格式）的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WAV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文件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MIDI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好像特别慢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FreeTTS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文本到语音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少量工作（有限的域语音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456454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 dirty="0" err="1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喜欢甜点就咖啡吗</a:t>
            </a:r>
            <a:r>
              <a:rPr lang="en-US" sz="2800" b="1" i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？</a:t>
            </a:r>
            <a:br>
              <a:rPr lang="en-US" sz="2800" b="1" i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</a:br>
            <a:r>
              <a:rPr lang="en-US" sz="2800" b="1" i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和 Raspberry 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0849" y="2914275"/>
            <a:ext cx="5027083" cy="1434087"/>
          </a:xfrm>
        </p:spPr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Simon Ritter</a:t>
            </a:r>
          </a:p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</a:t>
            </a:r>
            <a:r>
              <a:rPr lang="en-US" sz="2000" b="0" i="0" dirty="0" err="1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技术宣讲师</a:t>
            </a:r>
            <a:endParaRPr lang="en-US" sz="2000" b="0" i="0" dirty="0">
              <a:solidFill>
                <a:schemeClr val="bg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0" i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Twitter：@</a:t>
            </a:r>
            <a:r>
              <a:rPr lang="en-US" sz="2800" b="0" i="0" dirty="0" err="1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speakjava</a:t>
            </a:r>
            <a:endParaRPr lang="en-US" sz="2800" b="0" i="0" dirty="0">
              <a:solidFill>
                <a:schemeClr val="bg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3" name="Picture Placeholder 2" descr="JavaOne PPT Title v3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4" b="74"/>
          <a:stretch>
            <a:fillRect/>
          </a:stretch>
        </p:blipFill>
        <p:spPr/>
      </p:pic>
      <p:pic>
        <p:nvPicPr>
          <p:cNvPr id="9" name="Picture 8" descr="O_signature_wht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25" y="4055396"/>
            <a:ext cx="1050909" cy="3240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76308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 上的 JavaFX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工作涉及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Prism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图形引擎的优化实现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充分利用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Videocore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4 GPU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-</a:t>
            </a:r>
            <a:r>
              <a:rPr lang="en-US" sz="20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Djavafx.platform</a:t>
            </a:r>
            <a:endParaRPr lang="en-US" sz="2000" b="1" i="0" dirty="0">
              <a:solidFill>
                <a:srgbClr val="000000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1" i="0" strike="sngStrike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x11</a:t>
            </a:r>
            <a:r>
              <a:rPr lang="en-US" sz="1800" b="0" i="0" strike="sngStrike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（X11，软件渲染）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无 X11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支持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eglfb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（OpenGL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渲染到帧缓冲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）(JDK8 EA)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不支持的功能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媒体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WebEngine、WebView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某些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IO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仍需继续开发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(gamepad)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SzPct val="85000"/>
              <a:buFont typeface="Arial"/>
              <a:buChar char="–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550726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9439" y="1365909"/>
            <a:ext cx="4158311" cy="3222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使用串行端口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1565" y="1522101"/>
            <a:ext cx="4891686" cy="3062606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UART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提供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TTL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级信号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(3.3V)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RS-232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12V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信号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MAX3232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芯片来转换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将之用来访问串行控制台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串行端口连接性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/dev/ttyAMA0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SzPct val="85000"/>
              <a:buFont typeface="Arial"/>
              <a:buChar char="–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402336" lvl="1" indent="0" algn="l" defTabSz="22860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SzPct val="85000"/>
              <a:buFont typeface="Arial"/>
              <a:buChar char="–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994032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会讲话的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8" y="1522101"/>
            <a:ext cx="6007080" cy="3062606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SP03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文本到语音板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通过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RS-232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连接到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UART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禁用控制台输出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编辑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/etc/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inittab</a:t>
            </a:r>
            <a:endParaRPr lang="en-US" sz="1800" b="1" i="0" dirty="0">
              <a:solidFill>
                <a:srgbClr val="000000"/>
              </a:solidFill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注释掉</a:t>
            </a:r>
            <a:r>
              <a:rPr lang="en-US" sz="1800" b="0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getty</a:t>
            </a:r>
            <a:r>
              <a:rPr lang="en-US" sz="1800" b="0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/dev/ttyAMA0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编辑</a:t>
            </a:r>
            <a:r>
              <a:rPr lang="en-US" sz="1800" b="0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/boot/cmdline.txt</a:t>
            </a: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删除控制台和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kgdboc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引用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38,400 波特、8 位、2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个停止位、无奇偶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单字节序列，将文本发送到板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6698731" y="1841331"/>
            <a:ext cx="2139043" cy="22142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5400000" flipH="1">
            <a:off x="7808477" y="1595535"/>
            <a:ext cx="5457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7220742" y="1490566"/>
            <a:ext cx="540725" cy="204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>
            <a:off x="7005808" y="1590481"/>
            <a:ext cx="545754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>
            <a:off x="6769446" y="1475014"/>
            <a:ext cx="498744" cy="23598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70859" y="1312117"/>
            <a:ext cx="64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400" b="1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+5V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35312" y="990991"/>
            <a:ext cx="583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400" b="1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GND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85195" y="990991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400" b="1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TX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71448" y="980494"/>
            <a:ext cx="434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400" b="1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RX</a:t>
            </a:r>
          </a:p>
        </p:txBody>
      </p:sp>
    </p:spTree>
    <p:extLst>
      <p:ext uri="{BB962C8B-B14F-4D97-AF65-F5344CB8AC3E}">
        <p14:creationId xmlns="" xmlns:p14="http://schemas.microsoft.com/office/powerpoint/2010/main" val="3145809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USB 外围设备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简单设备看起来像是简单的串行设备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5382A1">
                  <a:lumMod val="75000"/>
                </a:srgbClr>
              </a:buClr>
              <a:buSzPct val="85000"/>
              <a:buFont typeface="Arial"/>
              <a:buChar char="–"/>
            </a:pPr>
            <a:r>
              <a:rPr lang="en-US" sz="1800" b="1" i="0" dirty="0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/dev/ttyUSB0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更复杂的设备需要原生代码和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libusb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3E6279"/>
              </a:buClr>
              <a:buSzPct val="85000"/>
              <a:buFont typeface="Arial"/>
              <a:buChar char="–"/>
            </a:pPr>
            <a:r>
              <a:rPr lang="en-US" sz="1800" b="1" i="0" dirty="0">
                <a:solidFill>
                  <a:srgbClr val="3E6279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apt-get install libusb-1.0-0-dev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SzPct val="85000"/>
              <a:buFont typeface="Arial"/>
              <a:buChar char="–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通用串行总线（但不像串行那么简单）</a:t>
            </a:r>
          </a:p>
        </p:txBody>
      </p:sp>
    </p:spTree>
    <p:extLst>
      <p:ext uri="{BB962C8B-B14F-4D97-AF65-F5344CB8AC3E}">
        <p14:creationId xmlns="" xmlns:p14="http://schemas.microsoft.com/office/powerpoint/2010/main" val="3435735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和串行端口/USB 串行设备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安装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RXTX 包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3E6279"/>
              </a:buClr>
              <a:buSzPct val="85000"/>
              <a:buFont typeface="Arial"/>
              <a:buChar char="–"/>
            </a:pPr>
            <a:r>
              <a:rPr lang="en-US" sz="1800" b="1" i="0" dirty="0">
                <a:solidFill>
                  <a:srgbClr val="3E6279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apt-get install </a:t>
            </a:r>
            <a:r>
              <a:rPr lang="en-US" sz="1800" b="1" i="0" dirty="0" err="1">
                <a:solidFill>
                  <a:srgbClr val="3E6279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librxtx</a:t>
            </a:r>
            <a:r>
              <a:rPr lang="en-US" sz="1800" b="1" i="0" dirty="0">
                <a:solidFill>
                  <a:srgbClr val="3E6279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-java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如何解决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1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/dev/</a:t>
            </a:r>
            <a:r>
              <a:rPr lang="en-US" sz="2000" b="1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ttyS</a:t>
            </a:r>
            <a:r>
              <a:rPr lang="en-US" sz="2000" b="1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*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问题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5382A1">
                  <a:lumMod val="75000"/>
                </a:srgbClr>
              </a:buClr>
              <a:buSzPct val="85000"/>
              <a:buFont typeface="Arial"/>
              <a:buChar char="–"/>
            </a:pPr>
            <a:r>
              <a:rPr lang="en-US" sz="1800" b="1" i="0" dirty="0" err="1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System.setProperty</a:t>
            </a:r>
            <a:r>
              <a:rPr lang="en-US" sz="1800" b="1" i="0" dirty="0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(“</a:t>
            </a:r>
            <a:r>
              <a:rPr lang="en-US" sz="1800" b="1" i="0" dirty="0" err="1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gnu.io.rxtx.SerialPorts</a:t>
            </a:r>
            <a:r>
              <a:rPr lang="en-US" sz="1800" b="1" i="0" dirty="0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”, </a:t>
            </a:r>
          </a:p>
          <a:p>
            <a:pPr marL="402336" lvl="1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i="0" dirty="0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   “/dev/ttyUSB0”);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5382A1">
                  <a:lumMod val="75000"/>
                </a:srgbClr>
              </a:buClr>
              <a:buSzPct val="85000"/>
              <a:buFont typeface="Arial"/>
              <a:buChar char="–"/>
            </a:pPr>
            <a:r>
              <a:rPr lang="en-US" sz="1800" b="1" i="0" dirty="0" err="1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System.setProperty</a:t>
            </a:r>
            <a:r>
              <a:rPr lang="en-US" sz="1800" b="1" i="0" dirty="0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(“</a:t>
            </a:r>
            <a:r>
              <a:rPr lang="en-US" sz="1800" b="1" i="0" dirty="0" err="1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gnu.io.rxtx.SerialPorts</a:t>
            </a:r>
            <a:r>
              <a:rPr lang="en-US" sz="1800" b="1" i="0" dirty="0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”, </a:t>
            </a:r>
          </a:p>
          <a:p>
            <a:pPr marL="402336" lvl="1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i="0" dirty="0">
                <a:solidFill>
                  <a:srgbClr val="5382A1">
                    <a:lumMod val="75000"/>
                  </a:srgbClr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   “/dev/ttyAMA0”);</a:t>
            </a:r>
          </a:p>
          <a:p>
            <a:pPr marL="402336" lvl="1" indent="0" algn="l" defTabSz="22860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JavaComm API</a:t>
            </a:r>
          </a:p>
        </p:txBody>
      </p:sp>
    </p:spTree>
    <p:extLst>
      <p:ext uri="{BB962C8B-B14F-4D97-AF65-F5344CB8AC3E}">
        <p14:creationId xmlns="" xmlns:p14="http://schemas.microsoft.com/office/powerpoint/2010/main" val="23503129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110" y="0"/>
            <a:ext cx="4383890" cy="4383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OWI 机械臂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随 USB 接口提供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仅限 Windows 驱动程序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被 Linux 识别为 USB 设备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使用原生代码实现控制和 JNI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简单控制协议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3 字节（1 = arm、2 = base、3 = light）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合并运动需要小改动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只能停止所有电机，而不能停止个别电机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便宜且令人鼓舞</a:t>
            </a:r>
          </a:p>
        </p:txBody>
      </p:sp>
    </p:spTree>
    <p:extLst>
      <p:ext uri="{BB962C8B-B14F-4D97-AF65-F5344CB8AC3E}">
        <p14:creationId xmlns="" xmlns:p14="http://schemas.microsoft.com/office/powerpoint/2010/main" val="2481860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机械臂控制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原生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C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函数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libusb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和适当设备的臂初始化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每个控制元素有单独的函数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编译到共享库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JNI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生成适合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Java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代码使用的头文件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例如，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native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int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arm_usb_init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()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实现适当的桩来调用库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编译到共享库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JNI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可能需要很高精度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JNI 代码</a:t>
            </a:r>
          </a:p>
        </p:txBody>
      </p:sp>
    </p:spTree>
    <p:extLst>
      <p:ext uri="{BB962C8B-B14F-4D97-AF65-F5344CB8AC3E}">
        <p14:creationId xmlns="" xmlns:p14="http://schemas.microsoft.com/office/powerpoint/2010/main" val="3842359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机械臂控制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代码很简单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需要校准来确定特定运动的时间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代码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590" y="2449526"/>
            <a:ext cx="6339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1" i="0" dirty="0" err="1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arm_gripper_move</a:t>
            </a:r>
            <a:r>
              <a:rPr lang="en-US" sz="1600" b="1" i="0" dirty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(OPEN);</a:t>
            </a:r>
          </a:p>
          <a:p>
            <a:pPr algn="l" defTabSz="914400">
              <a:buNone/>
            </a:pPr>
            <a:r>
              <a:rPr lang="en-US" sz="1600" b="1" i="0" dirty="0" err="1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uSleep</a:t>
            </a:r>
            <a:r>
              <a:rPr lang="en-US" sz="1600" b="1" i="0" dirty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(500);</a:t>
            </a:r>
          </a:p>
          <a:p>
            <a:pPr algn="l" defTabSz="914400">
              <a:buNone/>
            </a:pPr>
            <a:r>
              <a:rPr lang="en-US" sz="1600" b="1" i="0" dirty="0" err="1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arm_gripper_move</a:t>
            </a:r>
            <a:r>
              <a:rPr lang="en-US" sz="1600" b="1" i="0" dirty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(STOP);</a:t>
            </a:r>
          </a:p>
          <a:p>
            <a:pPr algn="l" defTabSz="914400">
              <a:buNone/>
            </a:pPr>
            <a:r>
              <a:rPr lang="en-US" sz="1600" b="1" i="0" dirty="0" err="1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uSleep</a:t>
            </a:r>
            <a:r>
              <a:rPr lang="en-US" sz="1600" b="1" i="0" dirty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(500);</a:t>
            </a:r>
          </a:p>
          <a:p>
            <a:pPr algn="l" defTabSz="914400">
              <a:buNone/>
            </a:pPr>
            <a:r>
              <a:rPr lang="en-US" sz="1600" b="1" i="0" dirty="0" err="1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arm_gripper_move</a:t>
            </a:r>
            <a:r>
              <a:rPr lang="en-US" sz="1600" b="1" i="0" dirty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(CLOSE);</a:t>
            </a:r>
          </a:p>
          <a:p>
            <a:pPr algn="l" defTabSz="914400">
              <a:buNone/>
            </a:pPr>
            <a:r>
              <a:rPr lang="en-US" sz="1600" b="1" i="0" dirty="0" err="1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uSleep</a:t>
            </a:r>
            <a:r>
              <a:rPr lang="en-US" sz="1600" b="1" i="0" dirty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(500);</a:t>
            </a:r>
          </a:p>
          <a:p>
            <a:pPr algn="l" defTabSz="914400">
              <a:buNone/>
            </a:pPr>
            <a:r>
              <a:rPr lang="en-US" sz="1600" b="1" i="0" dirty="0" err="1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arm_gripper_move</a:t>
            </a:r>
            <a:r>
              <a:rPr lang="en-US" sz="1600" b="1" i="0" dirty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(STOP);</a:t>
            </a:r>
          </a:p>
        </p:txBody>
      </p:sp>
    </p:spTree>
    <p:extLst>
      <p:ext uri="{BB962C8B-B14F-4D97-AF65-F5344CB8AC3E}">
        <p14:creationId xmlns="" xmlns:p14="http://schemas.microsoft.com/office/powerpoint/2010/main" val="801474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Gamepad 控制器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手动灵巧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187875"/>
            <a:ext cx="8229600" cy="3062606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Linux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直接支持大部分控制器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驱动程序在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1" i="0" dirty="0">
                <a:solidFill>
                  <a:srgbClr val="3E6279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/dev/input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通过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Jinput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实现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Java API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成熟技术（自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2003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年起从未改动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在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RasPi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上重新编译代码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需要为不完整的类路径调整构建脚本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不见了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EVIOCGUSAGE</a:t>
            </a: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将 </a:t>
            </a:r>
            <a:r>
              <a:rPr lang="en-US" sz="1800" b="1" i="0" dirty="0">
                <a:solidFill>
                  <a:srgbClr val="3E6279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libjinput-linux.so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重命名为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1" i="0" dirty="0">
                <a:solidFill>
                  <a:srgbClr val="3E6279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libjinput-linux64.so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设备不具有一般的读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/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写访问权限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有可能（但是极其困难）使用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udev.rules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来修复这一问题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8223" y="0"/>
            <a:ext cx="2635777" cy="26357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44834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Gamepad 控制器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947585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写入 JInput 上层的库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JInput 太泛泛，仍需针对 gamepad 编写更多代码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代码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12" y="2842659"/>
            <a:ext cx="8113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GamePadController gpc = new GamePadController();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gpc.addButtonListener(GamePadController.BUTTON_1, this);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gpc.addJoystickListener(GamePadController.JOYSTICK_LEFT, this);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new Thread(gpc).start();</a:t>
            </a:r>
          </a:p>
        </p:txBody>
      </p:sp>
    </p:spTree>
    <p:extLst>
      <p:ext uri="{BB962C8B-B14F-4D97-AF65-F5344CB8AC3E}">
        <p14:creationId xmlns="" xmlns:p14="http://schemas.microsoft.com/office/powerpoint/2010/main" val="15049696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7376" y="1307465"/>
            <a:ext cx="7018864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 defTabSz="914400">
              <a:buNone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以下内容旨在概述产品的总体发展方向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。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该内容仅供参考，不可纳入任何合同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。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其内容不构成提供任何材料、代码或功能的承诺，并且不应该作为制定购买决策的依据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。</a:t>
            </a:r>
            <a:b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</a:b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此处所述有关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Oracle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产品的任何特性或功能的开发、发布以及相应的日程安排均由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Oracle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自行决定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6376891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Gamepad 控制器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代码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333" y="1320526"/>
            <a:ext cx="81134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public void buttonAction(ButtonEvent be) {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  if (be.getId() == GamePadController.BUTTON_1)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    robotArm.setGripperLight(true);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  ...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}</a:t>
            </a:r>
          </a:p>
          <a:p>
            <a:pPr algn="l" defTabSz="914400">
              <a:buNone/>
            </a:pPr>
            <a:endParaRPr lang="en-US" sz="1600" dirty="0" smtClean="0">
              <a:solidFill>
                <a:schemeClr val="tx2"/>
              </a:solidFill>
              <a:latin typeface="Courier New"/>
              <a:cs typeface="Courier New"/>
            </a:endParaRP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public void joystickAction(JoystickEvent jse) {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  if (jse.getId() == GamePadController.JOYSTICK_LEFT) {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    if ((position &amp; JoystickEvent.POSITION_LEFT) != 0)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      robotArm.moveElbow(ArmController.UP);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  }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  ...</a:t>
            </a:r>
          </a:p>
          <a:p>
            <a:pPr algn="l" defTabSz="914400">
              <a:buNone/>
            </a:pPr>
            <a:r>
              <a:rPr lang="en-US" sz="1600" b="1" i="0">
                <a:solidFill>
                  <a:srgbClr val="424545"/>
                </a:solidFill>
                <a:latin typeface="Courier New"/>
                <a:ea typeface="+mn-ea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395135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大脑控制的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Neurosky 耳机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蓝牙 USB 硬件保护装置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串行通信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自定义 Java 库以收集数据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6575" y="711442"/>
            <a:ext cx="4158881" cy="28834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2150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1049170" y="2802095"/>
            <a:ext cx="427951" cy="400299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 GPIO 线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P1 连接器布局 (REV 1)</a:t>
            </a:r>
          </a:p>
        </p:txBody>
      </p:sp>
      <p:sp>
        <p:nvSpPr>
          <p:cNvPr id="5" name="Oval 4"/>
          <p:cNvSpPr/>
          <p:nvPr/>
        </p:nvSpPr>
        <p:spPr>
          <a:xfrm>
            <a:off x="1049170" y="2236153"/>
            <a:ext cx="427951" cy="400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73960" y="2360385"/>
            <a:ext cx="17891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88106" y="2236715"/>
            <a:ext cx="427951" cy="40029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12896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78690" y="2236715"/>
            <a:ext cx="427951" cy="400299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03480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0886" y="2236715"/>
            <a:ext cx="427951" cy="400299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5676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755471" y="2236715"/>
            <a:ext cx="427951" cy="400299"/>
            <a:chOff x="2705755" y="1753034"/>
            <a:chExt cx="427951" cy="400299"/>
          </a:xfrm>
        </p:grpSpPr>
        <p:sp>
          <p:nvSpPr>
            <p:cNvPr id="20" name="Oval 19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4280056" y="2236715"/>
            <a:ext cx="427951" cy="400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04846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804641" y="2236715"/>
            <a:ext cx="427951" cy="400299"/>
            <a:chOff x="2705755" y="1753034"/>
            <a:chExt cx="427951" cy="400299"/>
          </a:xfrm>
        </p:grpSpPr>
        <p:sp>
          <p:nvSpPr>
            <p:cNvPr id="26" name="Oval 25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43577" y="2237277"/>
            <a:ext cx="427951" cy="400299"/>
            <a:chOff x="2705755" y="1753034"/>
            <a:chExt cx="427951" cy="400299"/>
          </a:xfrm>
        </p:grpSpPr>
        <p:sp>
          <p:nvSpPr>
            <p:cNvPr id="29" name="Oval 28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5881966" y="2237277"/>
            <a:ext cx="427951" cy="40029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06756" y="236150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40848" y="2237278"/>
            <a:ext cx="427951" cy="4002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65638" y="2361510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406552" y="2237277"/>
            <a:ext cx="427951" cy="400299"/>
            <a:chOff x="2705755" y="1753034"/>
            <a:chExt cx="427951" cy="400299"/>
          </a:xfrm>
        </p:grpSpPr>
        <p:sp>
          <p:nvSpPr>
            <p:cNvPr id="38" name="Oval 37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6931137" y="2237277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55927" y="236150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41370" y="2236715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566160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188312" y="292688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602458" y="2803217"/>
            <a:ext cx="427951" cy="400299"/>
          </a:xfrm>
          <a:prstGeom prst="ellipse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27248" y="292744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40847" y="2803217"/>
            <a:ext cx="427951" cy="400299"/>
          </a:xfrm>
          <a:prstGeom prst="ellipse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265637" y="292744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693043" y="2803217"/>
            <a:ext cx="427951" cy="400299"/>
            <a:chOff x="2705755" y="1753034"/>
            <a:chExt cx="427951" cy="400299"/>
          </a:xfrm>
        </p:grpSpPr>
        <p:sp>
          <p:nvSpPr>
            <p:cNvPr id="56" name="Oval 55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/>
          <p:cNvSpPr/>
          <p:nvPr/>
        </p:nvSpPr>
        <p:spPr>
          <a:xfrm>
            <a:off x="3217628" y="2803217"/>
            <a:ext cx="427951" cy="400299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2418" y="292744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742213" y="2803217"/>
            <a:ext cx="427951" cy="400299"/>
            <a:chOff x="2705755" y="1753034"/>
            <a:chExt cx="427951" cy="400299"/>
          </a:xfrm>
        </p:grpSpPr>
        <p:sp>
          <p:nvSpPr>
            <p:cNvPr id="62" name="Oval 61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66798" y="2803217"/>
            <a:ext cx="427951" cy="400299"/>
            <a:chOff x="2705755" y="1753034"/>
            <a:chExt cx="427951" cy="400299"/>
          </a:xfrm>
        </p:grpSpPr>
        <p:sp>
          <p:nvSpPr>
            <p:cNvPr id="65" name="Oval 64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805734" y="2803779"/>
            <a:ext cx="427951" cy="400299"/>
            <a:chOff x="2705755" y="1753034"/>
            <a:chExt cx="427951" cy="400299"/>
          </a:xfrm>
        </p:grpSpPr>
        <p:sp>
          <p:nvSpPr>
            <p:cNvPr id="68" name="Oval 67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5344123" y="2803779"/>
            <a:ext cx="427951" cy="400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468913" y="2928011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896319" y="2803779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021109" y="2928011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420904" y="2803779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545694" y="2928011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945489" y="2803779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0279" y="2928011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455722" y="2803217"/>
            <a:ext cx="427951" cy="400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580512" y="292744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34683" y="2829701"/>
            <a:ext cx="73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P1-01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21560" y="1780642"/>
            <a:ext cx="42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5V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046887" y="1807341"/>
            <a:ext cx="640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GND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87557" y="3078164"/>
            <a:ext cx="430887" cy="9662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0 (SDA)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122744" y="3227073"/>
            <a:ext cx="430887" cy="79925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 (SCL)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64340" y="1049058"/>
            <a:ext cx="430887" cy="11318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14 (TXD)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230340" y="1159487"/>
            <a:ext cx="430887" cy="10352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15 (RXD)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54924" y="1794445"/>
            <a:ext cx="5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20654" y="1807340"/>
            <a:ext cx="41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342484" y="1794445"/>
            <a:ext cx="441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19265" y="1780642"/>
            <a:ext cx="441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43849" y="1780641"/>
            <a:ext cx="41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40824" y="1794444"/>
            <a:ext cx="41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94678" y="3271411"/>
            <a:ext cx="430887" cy="10287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10 (MOSI)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419263" y="3243803"/>
            <a:ext cx="430887" cy="9873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9 (MISO)</a:t>
            </a: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6572779" y="3590554"/>
            <a:ext cx="117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11 (SCLK)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76485" y="3285215"/>
            <a:ext cx="49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96680" y="3285215"/>
            <a:ext cx="552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85900" y="3285214"/>
            <a:ext cx="53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50535" y="3285215"/>
            <a:ext cx="483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940565" y="3393804"/>
            <a:ext cx="63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3.3V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7949" y="4417095"/>
            <a:ext cx="517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2000" b="0" i="0" dirty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P2 </a:t>
            </a:r>
            <a:r>
              <a:rPr lang="en-US" sz="2000" b="0" i="0" dirty="0" err="1">
                <a:solidFill>
                  <a:srgbClr val="424545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连接器：针</a:t>
            </a:r>
            <a:r>
              <a:rPr lang="en-US" sz="2000" b="0" i="0" dirty="0">
                <a:solidFill>
                  <a:srgbClr val="424545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1 = 3.3V </a:t>
            </a:r>
            <a:r>
              <a:rPr lang="en-US" sz="2000" b="0" i="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针 7、8 = GND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75802" y="1799526"/>
            <a:ext cx="629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DNC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7602" y="1790049"/>
            <a:ext cx="629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DNC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0679" y="3277898"/>
            <a:ext cx="629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DNC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774" y="3277898"/>
            <a:ext cx="629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DNC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57391" y="3277897"/>
            <a:ext cx="629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DNC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99923" y="1799526"/>
            <a:ext cx="6291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DNC</a:t>
            </a:r>
          </a:p>
        </p:txBody>
      </p:sp>
    </p:spTree>
    <p:extLst>
      <p:ext uri="{BB962C8B-B14F-4D97-AF65-F5344CB8AC3E}">
        <p14:creationId xmlns="" xmlns:p14="http://schemas.microsoft.com/office/powerpoint/2010/main" val="2806401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 GPIO 线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P1 连接器布局 (Rev 2)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1049170" y="2802095"/>
            <a:ext cx="427951" cy="400299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1049170" y="2236153"/>
            <a:ext cx="427951" cy="400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1173960" y="2360385"/>
            <a:ext cx="178915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1588106" y="2236715"/>
            <a:ext cx="427951" cy="40029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12896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2678690" y="2236715"/>
            <a:ext cx="427951" cy="400299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2803480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3230886" y="2236715"/>
            <a:ext cx="427951" cy="400299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3355676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/>
          <p:cNvGrpSpPr/>
          <p:nvPr/>
        </p:nvGrpSpPr>
        <p:grpSpPr>
          <a:xfrm>
            <a:off x="3755471" y="2236715"/>
            <a:ext cx="427951" cy="400299"/>
            <a:chOff x="2705755" y="1753034"/>
            <a:chExt cx="427951" cy="400299"/>
          </a:xfrm>
        </p:grpSpPr>
        <p:sp>
          <p:nvSpPr>
            <p:cNvPr id="297" name="Oval 296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Oval 298"/>
          <p:cNvSpPr/>
          <p:nvPr/>
        </p:nvSpPr>
        <p:spPr>
          <a:xfrm>
            <a:off x="4280056" y="2236715"/>
            <a:ext cx="427951" cy="4002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4404846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1" name="Group 300"/>
          <p:cNvGrpSpPr/>
          <p:nvPr/>
        </p:nvGrpSpPr>
        <p:grpSpPr>
          <a:xfrm>
            <a:off x="4804641" y="2236715"/>
            <a:ext cx="427951" cy="400299"/>
            <a:chOff x="2705755" y="1753034"/>
            <a:chExt cx="427951" cy="400299"/>
          </a:xfrm>
        </p:grpSpPr>
        <p:sp>
          <p:nvSpPr>
            <p:cNvPr id="302" name="Oval 301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5343577" y="2237277"/>
            <a:ext cx="427951" cy="400299"/>
            <a:chOff x="2705755" y="1753034"/>
            <a:chExt cx="427951" cy="400299"/>
          </a:xfrm>
        </p:grpSpPr>
        <p:sp>
          <p:nvSpPr>
            <p:cNvPr id="305" name="Oval 304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Oval 306"/>
          <p:cNvSpPr/>
          <p:nvPr/>
        </p:nvSpPr>
        <p:spPr>
          <a:xfrm>
            <a:off x="5881966" y="2237277"/>
            <a:ext cx="427951" cy="40029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6006756" y="236150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2140848" y="2237278"/>
            <a:ext cx="427951" cy="4002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2265638" y="2361510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1" name="Group 310"/>
          <p:cNvGrpSpPr/>
          <p:nvPr/>
        </p:nvGrpSpPr>
        <p:grpSpPr>
          <a:xfrm>
            <a:off x="6406552" y="2237277"/>
            <a:ext cx="427951" cy="400299"/>
            <a:chOff x="2705755" y="1753034"/>
            <a:chExt cx="427951" cy="400299"/>
          </a:xfrm>
        </p:grpSpPr>
        <p:sp>
          <p:nvSpPr>
            <p:cNvPr id="312" name="Oval 311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Oval 313"/>
          <p:cNvSpPr/>
          <p:nvPr/>
        </p:nvSpPr>
        <p:spPr>
          <a:xfrm>
            <a:off x="6931137" y="2237277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7055927" y="236150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7441370" y="2236715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7566160" y="236094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188312" y="2926887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1602458" y="2803217"/>
            <a:ext cx="427951" cy="400299"/>
          </a:xfrm>
          <a:prstGeom prst="ellipse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1727248" y="292744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2140847" y="2803217"/>
            <a:ext cx="427951" cy="400299"/>
          </a:xfrm>
          <a:prstGeom prst="ellipse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2265637" y="292744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/>
          <p:cNvGrpSpPr/>
          <p:nvPr/>
        </p:nvGrpSpPr>
        <p:grpSpPr>
          <a:xfrm>
            <a:off x="2693043" y="2803217"/>
            <a:ext cx="427951" cy="400299"/>
            <a:chOff x="2705755" y="1753034"/>
            <a:chExt cx="427951" cy="400299"/>
          </a:xfrm>
        </p:grpSpPr>
        <p:sp>
          <p:nvSpPr>
            <p:cNvPr id="324" name="Oval 323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6" name="Oval 325"/>
          <p:cNvSpPr/>
          <p:nvPr/>
        </p:nvSpPr>
        <p:spPr>
          <a:xfrm>
            <a:off x="3217628" y="2803217"/>
            <a:ext cx="427951" cy="40029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3342418" y="292744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8" name="Group 327"/>
          <p:cNvGrpSpPr/>
          <p:nvPr/>
        </p:nvGrpSpPr>
        <p:grpSpPr>
          <a:xfrm>
            <a:off x="3742213" y="2803217"/>
            <a:ext cx="427951" cy="400299"/>
            <a:chOff x="2705755" y="1753034"/>
            <a:chExt cx="427951" cy="400299"/>
          </a:xfrm>
        </p:grpSpPr>
        <p:sp>
          <p:nvSpPr>
            <p:cNvPr id="329" name="Oval 328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266798" y="2803217"/>
            <a:ext cx="427951" cy="400299"/>
            <a:chOff x="2705755" y="1753034"/>
            <a:chExt cx="427951" cy="400299"/>
          </a:xfrm>
        </p:grpSpPr>
        <p:sp>
          <p:nvSpPr>
            <p:cNvPr id="332" name="Oval 331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805734" y="2803779"/>
            <a:ext cx="427951" cy="400299"/>
            <a:chOff x="2705755" y="1753034"/>
            <a:chExt cx="427951" cy="400299"/>
          </a:xfrm>
        </p:grpSpPr>
        <p:sp>
          <p:nvSpPr>
            <p:cNvPr id="335" name="Oval 334"/>
            <p:cNvSpPr/>
            <p:nvPr/>
          </p:nvSpPr>
          <p:spPr>
            <a:xfrm>
              <a:off x="2705755" y="1753034"/>
              <a:ext cx="427951" cy="400299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830545" y="1877266"/>
              <a:ext cx="178915" cy="152400"/>
            </a:xfrm>
            <a:prstGeom prst="ellipse">
              <a:avLst/>
            </a:prstGeom>
            <a:solidFill>
              <a:srgbClr val="E5E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7" name="Oval 336"/>
          <p:cNvSpPr/>
          <p:nvPr/>
        </p:nvSpPr>
        <p:spPr>
          <a:xfrm>
            <a:off x="5344123" y="2803779"/>
            <a:ext cx="427951" cy="400299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5468913" y="2928011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5896319" y="2803779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6021109" y="2928011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6420904" y="2803779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6545694" y="2928011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6945489" y="2803779"/>
            <a:ext cx="427951" cy="400299"/>
          </a:xfrm>
          <a:prstGeom prst="ellipse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7070279" y="2928011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7455722" y="2803217"/>
            <a:ext cx="427951" cy="4002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/>
          <p:cNvSpPr txBox="1"/>
          <p:nvPr/>
        </p:nvSpPr>
        <p:spPr>
          <a:xfrm>
            <a:off x="234683" y="2829701"/>
            <a:ext cx="73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P1-01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1021560" y="1780642"/>
            <a:ext cx="42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5V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2046887" y="1807341"/>
            <a:ext cx="640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GND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1587557" y="3078164"/>
            <a:ext cx="430887" cy="9662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0 (SDA)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2122744" y="3227073"/>
            <a:ext cx="430887" cy="79925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 (SCL)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2664340" y="1049058"/>
            <a:ext cx="430887" cy="11318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14 (TXD)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230340" y="1159487"/>
            <a:ext cx="430887" cy="10352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15 (RXD)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754924" y="1794445"/>
            <a:ext cx="56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18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4820654" y="1807340"/>
            <a:ext cx="41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23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5342484" y="1794445"/>
            <a:ext cx="441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24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6419265" y="1780642"/>
            <a:ext cx="441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25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6943849" y="1780641"/>
            <a:ext cx="41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7440824" y="1794444"/>
            <a:ext cx="41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5894678" y="3271411"/>
            <a:ext cx="430887" cy="10287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10 (MOSI)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419263" y="3243803"/>
            <a:ext cx="430887" cy="9873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9 (MISO)</a:t>
            </a:r>
          </a:p>
        </p:txBody>
      </p:sp>
      <p:sp>
        <p:nvSpPr>
          <p:cNvPr id="362" name="TextBox 361"/>
          <p:cNvSpPr txBox="1"/>
          <p:nvPr/>
        </p:nvSpPr>
        <p:spPr>
          <a:xfrm rot="16200000">
            <a:off x="6572779" y="3590554"/>
            <a:ext cx="117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11 (SCLK)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4776485" y="3285215"/>
            <a:ext cx="49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22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4196680" y="3285215"/>
            <a:ext cx="55219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27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3685900" y="3285214"/>
            <a:ext cx="53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17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650535" y="3285215"/>
            <a:ext cx="483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367" name="TextBox 366"/>
          <p:cNvSpPr txBox="1"/>
          <p:nvPr/>
        </p:nvSpPr>
        <p:spPr>
          <a:xfrm rot="16200000">
            <a:off x="940565" y="3393804"/>
            <a:ext cx="63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3.3V</a:t>
            </a:r>
          </a:p>
        </p:txBody>
      </p:sp>
      <p:sp>
        <p:nvSpPr>
          <p:cNvPr id="346" name="Oval 345"/>
          <p:cNvSpPr/>
          <p:nvPr/>
        </p:nvSpPr>
        <p:spPr>
          <a:xfrm>
            <a:off x="7580512" y="2927449"/>
            <a:ext cx="178915" cy="152400"/>
          </a:xfrm>
          <a:prstGeom prst="ellipse">
            <a:avLst/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559846" y="1780573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5V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4223193" y="1799526"/>
            <a:ext cx="640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GND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5787080" y="1790049"/>
            <a:ext cx="640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GND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3114255" y="3287374"/>
            <a:ext cx="640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GND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5237350" y="3277897"/>
            <a:ext cx="640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GND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7332011" y="3277898"/>
            <a:ext cx="640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600" b="0" i="0">
                <a:solidFill>
                  <a:srgbClr val="424545"/>
                </a:solidFill>
                <a:latin typeface="Arial"/>
                <a:ea typeface="+mn-ea"/>
                <a:cs typeface="+mn-cs"/>
              </a:rPr>
              <a:t>GND</a:t>
            </a:r>
          </a:p>
        </p:txBody>
      </p:sp>
    </p:spTree>
    <p:extLst>
      <p:ext uri="{BB962C8B-B14F-4D97-AF65-F5344CB8AC3E}">
        <p14:creationId xmlns="" xmlns:p14="http://schemas.microsoft.com/office/powerpoint/2010/main" val="90471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 GPIO 线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rgbClr val="5382A1"/>
                </a:solidFill>
                <a:ea typeface="黑体" pitchFamily="49" charset="-122"/>
              </a:rPr>
              <a:t>硬编码的</a:t>
            </a:r>
            <a:r>
              <a:rPr lang="en-US" altLang="zh-CN" dirty="0" smtClean="0">
                <a:solidFill>
                  <a:srgbClr val="5382A1"/>
                </a:solidFill>
                <a:ea typeface="黑体" pitchFamily="49" charset="-122"/>
              </a:rPr>
              <a:t>Magic Number</a:t>
            </a:r>
            <a:endParaRPr lang="en-US" sz="2000" b="0" i="0" dirty="0">
              <a:solidFill>
                <a:srgbClr val="5382A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049" y="1157184"/>
            <a:ext cx="76397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#define BCM2708_PERI_BASE 0x20000000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#define GPIO_BASE (BCM2708_PERI_BASE + 0x200000)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#define BLOCK_SIZE (1024 * 4)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#define PAGE_SIZE (1024 * 4)</a:t>
            </a:r>
          </a:p>
          <a:p>
            <a:pPr algn="l" defTabSz="91440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/* MMAP */ 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mem_fd = open(“/dev/mem”, O_RDWR | O_SYNC);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gpio_mem = malloc(BLOCK_SIZE + (PAGE_SIZE – 1));</a:t>
            </a:r>
          </a:p>
          <a:p>
            <a:pPr algn="l" defTabSz="91440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gpio_map = (unsigned char *)mmap(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  (caddr_t)gpio_mem, BLOCK_SIZE, PROT_READ | PROT_WRITE,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  MAP_SHARED | MAP_FIXED, mem_fd, GPIO_BASE);</a:t>
            </a:r>
          </a:p>
          <a:p>
            <a:pPr algn="l" defTabSz="91440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gpio = (volatile unsigned *)gpio_map;</a:t>
            </a:r>
          </a:p>
        </p:txBody>
      </p:sp>
    </p:spTree>
    <p:extLst>
      <p:ext uri="{BB962C8B-B14F-4D97-AF65-F5344CB8AC3E}">
        <p14:creationId xmlns="" xmlns:p14="http://schemas.microsoft.com/office/powerpoint/2010/main" val="3589061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 GPIO 线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rgbClr val="5382A1"/>
                </a:solidFill>
                <a:ea typeface="黑体" pitchFamily="49" charset="-122"/>
              </a:rPr>
              <a:t>硬</a:t>
            </a:r>
            <a:r>
              <a:rPr lang="zh-CN" altLang="en-US" dirty="0" smtClean="0">
                <a:solidFill>
                  <a:srgbClr val="5382A1"/>
                </a:solidFill>
                <a:ea typeface="黑体" pitchFamily="49" charset="-122"/>
              </a:rPr>
              <a:t>编码的</a:t>
            </a:r>
            <a:r>
              <a:rPr lang="en-US" altLang="zh-CN" dirty="0" smtClean="0">
                <a:solidFill>
                  <a:srgbClr val="5382A1"/>
                </a:solidFill>
                <a:ea typeface="黑体" pitchFamily="49" charset="-122"/>
              </a:rPr>
              <a:t>Magic Number</a:t>
            </a:r>
            <a:endParaRPr lang="en-US" sz="2000" b="0" i="0" dirty="0">
              <a:solidFill>
                <a:srgbClr val="5382A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91" y="1308389"/>
            <a:ext cx="7639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/* Pin input */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*(gpio + (pin / 10)) &amp;= ~(7 &lt;&lt; ((pin % 10) * 3));</a:t>
            </a:r>
          </a:p>
          <a:p>
            <a:pPr algn="l" defTabSz="91440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/* Pin output */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*(gpio + (pin / 10)) &amp;= ~(7 &lt;&lt; ((pin % 10) * 3));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*(gpio + (pin / 10)) |= (1 &lt;&lt; ((pin % 10) * 3));</a:t>
            </a:r>
          </a:p>
          <a:p>
            <a:pPr algn="l" defTabSz="91440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/* Pin high */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*(gpio + 7) = 1 &lt;&lt; pin;</a:t>
            </a:r>
          </a:p>
          <a:p>
            <a:pPr algn="l" defTabSz="91440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/* Pin low */</a:t>
            </a:r>
          </a:p>
          <a:p>
            <a:pPr algn="l" defTabSz="914400">
              <a:buNone/>
            </a:pPr>
            <a:r>
              <a:rPr lang="en-US" sz="1600" b="1" i="0">
                <a:latin typeface="Courier New"/>
                <a:ea typeface="+mn-ea"/>
                <a:cs typeface="Courier New"/>
              </a:rPr>
              <a:t>*(gpio + 10) = 1 &lt;&lt; pin;</a:t>
            </a:r>
          </a:p>
        </p:txBody>
      </p:sp>
    </p:spTree>
    <p:extLst>
      <p:ext uri="{BB962C8B-B14F-4D97-AF65-F5344CB8AC3E}">
        <p14:creationId xmlns="" xmlns:p14="http://schemas.microsoft.com/office/powerpoint/2010/main" val="449167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</a:t>
            </a:r>
            <a:r>
              <a:rPr lang="en-US" sz="2800" b="1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JNI </a:t>
            </a:r>
            <a:r>
              <a:rPr lang="zh-CN" altLang="en-US" dirty="0" smtClean="0">
                <a:solidFill>
                  <a:srgbClr val="000000"/>
                </a:solidFill>
                <a:ea typeface="黑体" pitchFamily="49" charset="-122"/>
              </a:rPr>
              <a:t>避免</a:t>
            </a:r>
            <a:r>
              <a:rPr lang="zh-CN" altLang="en-US" sz="2800" b="1" i="0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硬编码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,</a:t>
            </a:r>
            <a:r>
              <a:rPr lang="zh-CN" altLang="en-US" sz="2800" b="1" i="0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隐藏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Magic Number</a:t>
            </a:r>
            <a:endParaRPr lang="en-US" sz="2800" b="1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访问</a:t>
            </a:r>
            <a:r>
              <a:rPr lang="en-US" sz="2000" b="0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2000" b="1" i="0" dirty="0">
                <a:solidFill>
                  <a:srgbClr val="5382A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/dev/</a:t>
            </a:r>
            <a:r>
              <a:rPr lang="en-US" sz="2000" b="1" i="0" dirty="0" err="1">
                <a:solidFill>
                  <a:srgbClr val="5382A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mem</a:t>
            </a:r>
            <a:r>
              <a:rPr lang="en-US" sz="2000" b="0" i="0" dirty="0">
                <a:solidFill>
                  <a:srgbClr val="5382A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需要有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root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访问权限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可通过编写自己的设备驱动程序来解决这个问题</a:t>
            </a:r>
            <a:endParaRPr lang="en-US" sz="18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简单的 Java 接口</a:t>
            </a:r>
          </a:p>
        </p:txBody>
      </p:sp>
      <p:sp>
        <p:nvSpPr>
          <p:cNvPr id="5" name="Rectangle 4"/>
          <p:cNvSpPr/>
          <p:nvPr/>
        </p:nvSpPr>
        <p:spPr>
          <a:xfrm>
            <a:off x="885044" y="2298987"/>
            <a:ext cx="73090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buNone/>
            </a:pPr>
            <a:r>
              <a:rPr lang="en-US" sz="1800" b="1" i="0">
                <a:latin typeface="Courier New"/>
                <a:ea typeface="+mn-ea"/>
                <a:cs typeface="Courier New"/>
              </a:rPr>
              <a:t>gpio_init();</a:t>
            </a:r>
          </a:p>
          <a:p>
            <a:pPr algn="l" defTabSz="914400">
              <a:buNone/>
            </a:pPr>
            <a:r>
              <a:rPr lang="en-US" sz="1800" b="1" i="0">
                <a:latin typeface="Courier New"/>
                <a:ea typeface="+mn-ea"/>
                <a:cs typeface="Courier New"/>
              </a:rPr>
              <a:t>gpio_pin_output(MOTOR_PIN_CLKWISE);</a:t>
            </a:r>
          </a:p>
          <a:p>
            <a:pPr algn="l" defTabSz="914400">
              <a:buNone/>
            </a:pPr>
            <a:r>
              <a:rPr lang="en-US" sz="1800" b="1" i="0">
                <a:latin typeface="Courier New"/>
                <a:ea typeface="+mn-ea"/>
                <a:cs typeface="Courier New"/>
              </a:rPr>
              <a:t>gpio_pin_output(MOTOR_PIN_ACLKWISE);</a:t>
            </a:r>
          </a:p>
          <a:p>
            <a:pPr algn="l" defTabSz="91440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algn="l" defTabSz="914400">
              <a:buNone/>
            </a:pPr>
            <a:r>
              <a:rPr lang="en-US" sz="1800" b="1" i="0">
                <a:latin typeface="Courier New"/>
                <a:ea typeface="+mn-ea"/>
                <a:cs typeface="Courier New"/>
              </a:rPr>
              <a:t>/* Turn clockwise */</a:t>
            </a:r>
          </a:p>
          <a:p>
            <a:pPr algn="l" defTabSz="914400">
              <a:buNone/>
            </a:pPr>
            <a:r>
              <a:rPr lang="en-US" sz="1800" b="1" i="0">
                <a:latin typeface="Courier New"/>
                <a:ea typeface="+mn-ea"/>
                <a:cs typeface="Courier New"/>
              </a:rPr>
              <a:t>gpio_pin_low(MOTOR_PIN_ACLKWISE);</a:t>
            </a:r>
          </a:p>
          <a:p>
            <a:pPr algn="l" defTabSz="914400">
              <a:buNone/>
            </a:pPr>
            <a:r>
              <a:rPr lang="en-US" sz="1800" b="1" i="0">
                <a:latin typeface="Courier New"/>
                <a:ea typeface="+mn-ea"/>
                <a:cs typeface="Courier New"/>
              </a:rPr>
              <a:t>gpio_pin_high(MOTOR_PIN_CLKWISE);</a:t>
            </a:r>
          </a:p>
        </p:txBody>
      </p:sp>
    </p:spTree>
    <p:extLst>
      <p:ext uri="{BB962C8B-B14F-4D97-AF65-F5344CB8AC3E}">
        <p14:creationId xmlns="" xmlns:p14="http://schemas.microsoft.com/office/powerpoint/2010/main" val="3981078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Pi4J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原生代码与 Java 代码间的桥梁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GPIO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I2C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SPI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GPIO 代码简单且易于使用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仍需要 root 访问权限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仍在开发中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当前版本 0.0.4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更简单的 IO</a:t>
            </a:r>
          </a:p>
        </p:txBody>
      </p:sp>
    </p:spTree>
    <p:extLst>
      <p:ext uri="{BB962C8B-B14F-4D97-AF65-F5344CB8AC3E}">
        <p14:creationId xmlns="" xmlns:p14="http://schemas.microsoft.com/office/powerpoint/2010/main" val="3787039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GPIO 示例：LEGO 电机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使用 L293D 双 H 桥</a:t>
            </a:r>
          </a:p>
        </p:txBody>
      </p:sp>
      <p:pic>
        <p:nvPicPr>
          <p:cNvPr id="7" name="Picture 6" descr="l293d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14" y="1019540"/>
            <a:ext cx="4610100" cy="3390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8029" y="1709327"/>
            <a:ext cx="110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400" b="0" i="0">
                <a:solidFill>
                  <a:srgbClr val="424545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GPIO 线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5595" y="1995562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400" b="0" i="0">
                <a:solidFill>
                  <a:srgbClr val="424545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GPIO 线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1284" y="1709083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400" b="0" i="0">
                <a:solidFill>
                  <a:srgbClr val="424545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GPIO 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1735" y="2005111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400" b="0" i="0">
                <a:solidFill>
                  <a:srgbClr val="424545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GPIO 线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12502" y="3704889"/>
            <a:ext cx="9172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buNone/>
            </a:pPr>
            <a:r>
              <a:rPr lang="en-US" sz="1400" b="0" i="0">
                <a:solidFill>
                  <a:srgbClr val="424545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+9V 电源</a:t>
            </a:r>
          </a:p>
        </p:txBody>
      </p:sp>
    </p:spTree>
    <p:extLst>
      <p:ext uri="{BB962C8B-B14F-4D97-AF65-F5344CB8AC3E}">
        <p14:creationId xmlns="" xmlns:p14="http://schemas.microsoft.com/office/powerpoint/2010/main" val="2660125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如何使用 SPI 和 I2C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驱动程序仍具有实验性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查看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Chris Boot </a:t>
            </a: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的博客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(www.bootc.net)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SPI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的驱动程序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Arial"/>
              <a:buChar char="–"/>
            </a:pPr>
            <a:r>
              <a:rPr lang="en-US" sz="1800" b="1" i="0" dirty="0">
                <a:solidFill>
                  <a:srgbClr val="5382A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/dev/spidev-0.0</a:t>
            </a:r>
            <a:r>
              <a:rPr lang="en-US" sz="1800" b="0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a typeface="黑体" pitchFamily="49" charset="-122"/>
              </a:rPr>
              <a:t>and</a:t>
            </a:r>
            <a:r>
              <a:rPr lang="en-US" sz="1800" b="0" i="0" dirty="0">
                <a:solidFill>
                  <a:srgbClr val="00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sz="1800" b="1" i="0" dirty="0">
                <a:solidFill>
                  <a:srgbClr val="5382A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/dev/spidev-0.1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I2C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的驱动程序</a:t>
            </a:r>
            <a:endParaRPr lang="en-US" sz="2000" b="0" i="0" dirty="0">
              <a:solidFill>
                <a:srgbClr val="00000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运行</a:t>
            </a:r>
            <a:r>
              <a:rPr lang="en-US" sz="18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1800" b="1" i="0" dirty="0">
                <a:solidFill>
                  <a:srgbClr val="5382A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i2c-dev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Arial"/>
              <a:buChar char="–"/>
            </a:pPr>
            <a:r>
              <a:rPr lang="en-US" sz="1800" b="1" i="0" dirty="0">
                <a:solidFill>
                  <a:srgbClr val="5382A1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/dev/i2c-0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尚未使用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Java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尝试这些驱动程序（接下来是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Screen 和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JavaFX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项目</a:t>
            </a:r>
            <a:r>
              <a:rPr lang="en-US" sz="2000" b="0" i="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更加复杂的外围设备</a:t>
            </a:r>
          </a:p>
        </p:txBody>
      </p:sp>
    </p:spTree>
    <p:extLst>
      <p:ext uri="{BB962C8B-B14F-4D97-AF65-F5344CB8AC3E}">
        <p14:creationId xmlns="" xmlns:p14="http://schemas.microsoft.com/office/powerpoint/2010/main" val="21568155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议题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indent="-347472" algn="l" defTabSz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90000"/>
              <a:buFont typeface="Wingdings"/>
              <a:buChar char="§"/>
            </a:pPr>
            <a:r>
              <a:rPr lang="en-US" sz="24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</a:t>
            </a:r>
          </a:p>
          <a:p>
            <a:pPr marL="347472" indent="-347472" algn="l" defTabSz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90000"/>
              <a:buFont typeface="Wingdings"/>
              <a:buChar char="§"/>
            </a:pPr>
            <a:r>
              <a:rPr lang="en-US" sz="24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处理器</a:t>
            </a:r>
          </a:p>
          <a:p>
            <a:pPr marL="347472" indent="-347472" algn="l" defTabSz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90000"/>
              <a:buFont typeface="Wingdings"/>
              <a:buChar char="§"/>
            </a:pPr>
            <a:r>
              <a:rPr lang="en-US" sz="24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和 Raspberry Pi 上的 Java</a:t>
            </a:r>
          </a:p>
          <a:p>
            <a:pPr marL="347472" indent="-347472" algn="l" defTabSz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90000"/>
              <a:buFont typeface="Wingdings"/>
              <a:buChar char="§"/>
            </a:pPr>
            <a:r>
              <a:rPr lang="en-US" sz="24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在 Raspberry Pi 上使用 Java </a:t>
            </a:r>
          </a:p>
          <a:p>
            <a:pPr marL="347472" indent="-347472" algn="l" defTabSz="2286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90000"/>
              <a:buFont typeface="Wingdings"/>
              <a:buChar char="§"/>
            </a:pPr>
            <a:r>
              <a:rPr lang="en-US" sz="24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演示</a:t>
            </a:r>
          </a:p>
        </p:txBody>
      </p:sp>
    </p:spTree>
    <p:extLst>
      <p:ext uri="{BB962C8B-B14F-4D97-AF65-F5344CB8AC3E}">
        <p14:creationId xmlns="" xmlns:p14="http://schemas.microsoft.com/office/powerpoint/2010/main" val="722418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lm327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02" y="2895320"/>
            <a:ext cx="2407535" cy="2407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当前项目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采用 JavaFX 的车内 Raspberry Pi</a:t>
            </a:r>
          </a:p>
        </p:txBody>
      </p:sp>
      <p:pic>
        <p:nvPicPr>
          <p:cNvPr id="5" name="Picture 4" descr="Screen Shot 2013-05-09 at 06.12.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04" y="241619"/>
            <a:ext cx="4118876" cy="2858204"/>
          </a:xfrm>
          <a:prstGeom prst="rect">
            <a:avLst/>
          </a:prstGeom>
        </p:spPr>
      </p:pic>
      <p:pic>
        <p:nvPicPr>
          <p:cNvPr id="8" name="Picture 7" descr="003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60396"/>
            <a:ext cx="3549423" cy="1991004"/>
          </a:xfrm>
          <a:prstGeom prst="rect">
            <a:avLst/>
          </a:prstGeom>
        </p:spPr>
      </p:pic>
      <p:pic>
        <p:nvPicPr>
          <p:cNvPr id="6" name="Picture 5" descr="Audi-S3-1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5" y="1098174"/>
            <a:ext cx="3405848" cy="22478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5054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 是非常酷（且便宜）的计算机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适合教学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的完美引入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 运行良好并将变得更好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商机无限！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5287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更多信息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java.oracle.com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www.oracle.com/technetwork/java/embedded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 用户指南 — Eben Upton、Gareth Halfacree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www.raspberrypi.org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blogs.oracle.com/speakjava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929909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Duke_Classic_full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62" y="1250239"/>
            <a:ext cx="3878264" cy="36625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97924" y="426846"/>
            <a:ext cx="2625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6000" b="0" i="0" dirty="0" err="1">
                <a:solidFill>
                  <a:srgbClr val="424545"/>
                </a:solidFill>
                <a:latin typeface="黑体" pitchFamily="49" charset="-122"/>
                <a:ea typeface="黑体" pitchFamily="49" charset="-122"/>
              </a:rPr>
              <a:t>演示</a:t>
            </a:r>
            <a:endParaRPr lang="en-US" sz="6000" b="0" i="0" dirty="0">
              <a:solidFill>
                <a:srgbClr val="424545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2084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50637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58618" y="402453"/>
            <a:ext cx="3208447" cy="584224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</a:t>
            </a:r>
          </a:p>
        </p:txBody>
      </p:sp>
      <p:pic>
        <p:nvPicPr>
          <p:cNvPr id="6" name="Picture 5" descr="Raspberry-Pi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7" y="1790632"/>
            <a:ext cx="3423840" cy="2297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9800" y="1443469"/>
            <a:ext cx="4291349" cy="2963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593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项目始于 2006 年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目标是设计一台能够吸引孩童的计算机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灵感来自 1981 年 BBC Micro 项目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SzPct val="85000"/>
              <a:buFont typeface="Arial"/>
              <a:buChar char="–"/>
            </a:pPr>
            <a:endParaRPr lang="en-US" dirty="0" smtClean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历史和目标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1478" y="2895786"/>
            <a:ext cx="2554657" cy="1799614"/>
          </a:xfrm>
          <a:prstGeom prst="rect">
            <a:avLst/>
          </a:prstGeom>
        </p:spPr>
      </p:pic>
      <p:pic>
        <p:nvPicPr>
          <p:cNvPr id="6" name="Picture 5" descr="Raspberry-Pi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28" y="2936291"/>
            <a:ext cx="2403670" cy="161298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868017" y="3584363"/>
            <a:ext cx="619028" cy="405505"/>
          </a:xfrm>
          <a:prstGeom prst="rightArrow">
            <a:avLst/>
          </a:prstGeom>
          <a:solidFill>
            <a:srgbClr val="3333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942" y="2936291"/>
            <a:ext cx="2285777" cy="1714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9002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于 2012 年 2 月 29 日正式推出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首批产量是 10,000 块板子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推出当天，RS 和 Farnell 的服务器停止销售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RS 报道，一天的预订量超过 100,000 块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目前产量是每天约 4,000 块</a:t>
            </a:r>
          </a:p>
          <a:p>
            <a:pPr marL="978408" lvl="2" indent="-173736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最初在中国生产，现在在英国由 Sony 生产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据估计，到目前为止，已售出约 100 万块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历史和目标</a:t>
            </a:r>
          </a:p>
        </p:txBody>
      </p:sp>
    </p:spTree>
    <p:extLst>
      <p:ext uri="{BB962C8B-B14F-4D97-AF65-F5344CB8AC3E}">
        <p14:creationId xmlns="" xmlns:p14="http://schemas.microsoft.com/office/powerpoint/2010/main" val="3634382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14842" y="1375144"/>
            <a:ext cx="8229600" cy="3062606"/>
          </a:xfrm>
        </p:spPr>
        <p:txBody>
          <a:bodyPr/>
          <a:lstStyle/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CPU：ARM 11 内核，700MHz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Broadcom SoC 包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8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现在主频可达到 1GHz（不会损害担保条款！）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内存：</a:t>
            </a:r>
            <a:r>
              <a:rPr lang="en-US" sz="2000" b="0" i="0" strike="sngStrike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256Mb</a:t>
            </a: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512Mb</a:t>
            </a:r>
          </a:p>
          <a:p>
            <a:pPr marL="228600" indent="-164592" algn="l" defTabSz="228600">
              <a:spcBef>
                <a:spcPts val="0"/>
              </a:spcBef>
              <a:spcAft>
                <a:spcPts val="600"/>
              </a:spcAft>
              <a:buClr>
                <a:srgbClr val="5382A1"/>
              </a:buClr>
              <a:buSzPct val="85000"/>
              <a:buFont typeface="Wingdings"/>
              <a:buChar char="§"/>
            </a:pPr>
            <a:r>
              <a:rPr lang="en-US" sz="20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I/O：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6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HDMI 与合成视频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6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音频输出（3.5mm 插头）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6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 个 USB 端口（仅限 B 型号）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6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以太网（仅限 B 型号）</a:t>
            </a:r>
          </a:p>
          <a:p>
            <a:pPr marL="630936" lvl="1" indent="-228600" algn="l" defTabSz="2286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Arial"/>
              <a:buChar char="–"/>
            </a:pPr>
            <a:r>
              <a:rPr lang="en-US" sz="1600" b="0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适用于 GPIO、UART、SPI 和 I2C 的插针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2286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>
                <a:solidFill>
                  <a:srgbClr val="5382A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规格</a:t>
            </a:r>
          </a:p>
        </p:txBody>
      </p:sp>
    </p:spTree>
    <p:extLst>
      <p:ext uri="{BB962C8B-B14F-4D97-AF65-F5344CB8AC3E}">
        <p14:creationId xmlns="" xmlns:p14="http://schemas.microsoft.com/office/powerpoint/2010/main" val="1322641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b="1" i="0">
                <a:solidFill>
                  <a:srgbClr val="00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ARM 架构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844"/>
            <a:ext cx="3429000" cy="4574286"/>
          </a:xfrm>
        </p:spPr>
      </p:pic>
    </p:spTree>
    <p:extLst>
      <p:ext uri="{BB962C8B-B14F-4D97-AF65-F5344CB8AC3E}">
        <p14:creationId xmlns="" xmlns:p14="http://schemas.microsoft.com/office/powerpoint/2010/main" val="2656209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Template_16x9-short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JavaOne_Template_16x9_8-15-12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JavaOne_Template_16x9-short.potx</Template>
  <TotalTime>24461</TotalTime>
  <Words>1308</Words>
  <Application>Microsoft Office PowerPoint</Application>
  <PresentationFormat>全屏显示(16:9)</PresentationFormat>
  <Paragraphs>394</Paragraphs>
  <Slides>44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JavaOne_Template_16x9-short</vt:lpstr>
      <vt:lpstr>JavaOne_Template_16x9_8-15-12</vt:lpstr>
      <vt:lpstr>幻灯片 1</vt:lpstr>
      <vt:lpstr>喜欢甜点就咖啡吗？ Java 和 Raspberry Pi</vt:lpstr>
      <vt:lpstr>幻灯片 3</vt:lpstr>
      <vt:lpstr>议题</vt:lpstr>
      <vt:lpstr>Raspberry Pi</vt:lpstr>
      <vt:lpstr>Raspberry Pi</vt:lpstr>
      <vt:lpstr>Raspberry Pi</vt:lpstr>
      <vt:lpstr>Raspberry Pi</vt:lpstr>
      <vt:lpstr>ARM 架构</vt:lpstr>
      <vt:lpstr>简要（但有趣）的历史介绍</vt:lpstr>
      <vt:lpstr>ARM 特性</vt:lpstr>
      <vt:lpstr>当前的 ARM 技术</vt:lpstr>
      <vt:lpstr>ARM 和 Raspberry Pi  上的 Java</vt:lpstr>
      <vt:lpstr>适用于 ARM 的 Java 的具体细节</vt:lpstr>
      <vt:lpstr>超越 RISC</vt:lpstr>
      <vt:lpstr>JDK8 早期试用版</vt:lpstr>
      <vt:lpstr>Java ME Embedded 3.3</vt:lpstr>
      <vt:lpstr>在 Raspberry Pi  上使用 Java</vt:lpstr>
      <vt:lpstr>Java 的声音功能</vt:lpstr>
      <vt:lpstr>Raspberry Pi 上的 JavaFX</vt:lpstr>
      <vt:lpstr>使用串行端口</vt:lpstr>
      <vt:lpstr>会讲话的 Raspberry Pi</vt:lpstr>
      <vt:lpstr>USB 外围设备</vt:lpstr>
      <vt:lpstr>Java 和串行端口/USB 串行设备</vt:lpstr>
      <vt:lpstr>OWI 机械臂</vt:lpstr>
      <vt:lpstr>机械臂控制</vt:lpstr>
      <vt:lpstr>机械臂控制</vt:lpstr>
      <vt:lpstr>Gamepad 控制器</vt:lpstr>
      <vt:lpstr>Gamepad 控制器</vt:lpstr>
      <vt:lpstr>Gamepad 控制器</vt:lpstr>
      <vt:lpstr>大脑控制的 Raspberry Pi</vt:lpstr>
      <vt:lpstr>使用 GPIO 线</vt:lpstr>
      <vt:lpstr>使用 GPIO 线</vt:lpstr>
      <vt:lpstr>使用 GPIO 线</vt:lpstr>
      <vt:lpstr>使用 GPIO 线</vt:lpstr>
      <vt:lpstr>使用 JNI 避免硬编码,隐藏Magic Number</vt:lpstr>
      <vt:lpstr>Pi4J</vt:lpstr>
      <vt:lpstr>GPIO 示例：LEGO 电机</vt:lpstr>
      <vt:lpstr>如何使用 SPI 和 I2C</vt:lpstr>
      <vt:lpstr>当前项目</vt:lpstr>
      <vt:lpstr>总结</vt:lpstr>
      <vt:lpstr>更多信息</vt:lpstr>
      <vt:lpstr>幻灯片 43</vt:lpstr>
      <vt:lpstr>幻灯片 44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Duarte, Inc.</dc:creator>
  <cp:lastModifiedBy>Max</cp:lastModifiedBy>
  <cp:revision>1029</cp:revision>
  <cp:lastPrinted>2012-08-08T17:55:43Z</cp:lastPrinted>
  <dcterms:created xsi:type="dcterms:W3CDTF">2012-05-31T20:53:14Z</dcterms:created>
  <dcterms:modified xsi:type="dcterms:W3CDTF">2013-07-18T06:51:48Z</dcterms:modified>
</cp:coreProperties>
</file>