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FF"/>
    <a:srgbClr val="FF198C"/>
    <a:srgbClr val="250B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15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8.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lvl1pPr>
              <a:defRPr/>
            </a:lvl1pPr>
          </a:lstStyle>
          <a:p>
            <a:pPr lvl="0"/>
            <a:r>
              <a:rPr lang="zh-CN" altLang="en-US" noProof="0" smtClean="0"/>
              <a:t>单击此处编辑母版标题样式</a:t>
            </a:r>
          </a:p>
        </p:txBody>
      </p:sp>
      <p:sp>
        <p:nvSpPr>
          <p:cNvPr id="2051"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2052" name="Rectangle 4"/>
          <p:cNvSpPr>
            <a:spLocks noGrp="1" noChangeArrowheads="1"/>
          </p:cNvSpPr>
          <p:nvPr>
            <p:ph type="dt" sz="half" idx="2"/>
          </p:nvPr>
        </p:nvSpPr>
        <p:spPr/>
        <p:txBody>
          <a:bodyPr/>
          <a:lstStyle>
            <a:lvl1pPr>
              <a:defRPr/>
            </a:lvl1pPr>
          </a:lstStyle>
          <a:p>
            <a:fld id="{6F05486C-A649-4029-9E6A-8640BC8716A8}" type="datetimeFigureOut">
              <a:rPr lang="zh-CN" altLang="en-US" smtClean="0"/>
              <a:t>2017-5-22</a:t>
            </a:fld>
            <a:endParaRPr lang="zh-CN" altLang="en-US"/>
          </a:p>
        </p:txBody>
      </p:sp>
      <p:sp>
        <p:nvSpPr>
          <p:cNvPr id="2053" name="Rectangle 5"/>
          <p:cNvSpPr>
            <a:spLocks noGrp="1" noChangeArrowheads="1"/>
          </p:cNvSpPr>
          <p:nvPr>
            <p:ph type="ftr" sz="quarter" idx="3"/>
          </p:nvPr>
        </p:nvSpPr>
        <p:spPr/>
        <p:txBody>
          <a:bodyPr/>
          <a:lstStyle>
            <a:lvl1pPr>
              <a:defRPr/>
            </a:lvl1pPr>
          </a:lstStyle>
          <a:p>
            <a:endParaRPr lang="zh-CN" altLang="en-US"/>
          </a:p>
        </p:txBody>
      </p:sp>
      <p:sp>
        <p:nvSpPr>
          <p:cNvPr id="2054" name="Rectangle 6"/>
          <p:cNvSpPr>
            <a:spLocks noGrp="1" noChangeArrowheads="1"/>
          </p:cNvSpPr>
          <p:nvPr>
            <p:ph type="sldNum" sz="quarter" idx="4"/>
          </p:nvPr>
        </p:nvSpPr>
        <p:spPr>
          <a:xfrm>
            <a:off x="6553200" y="6245225"/>
            <a:ext cx="2289175" cy="476250"/>
          </a:xfrm>
        </p:spPr>
        <p:txBody>
          <a:bodyPr/>
          <a:lstStyle>
            <a:lvl1pPr>
              <a:defRPr/>
            </a:lvl1pPr>
          </a:lstStyle>
          <a:p>
            <a:fld id="{811C35F6-9001-42A8-B264-433249B587F0}" type="slidenum">
              <a:rPr lang="zh-CN" altLang="en-US" smtClean="0"/>
              <a:t>‹#›</a:t>
            </a:fld>
            <a:endParaRPr lang="zh-CN" altLang="en-US"/>
          </a:p>
        </p:txBody>
      </p:sp>
      <p:sp>
        <p:nvSpPr>
          <p:cNvPr id="2055" name="Rectangle 7"/>
          <p:cNvSpPr>
            <a:spLocks noChangeArrowheads="1"/>
          </p:cNvSpPr>
          <p:nvPr/>
        </p:nvSpPr>
        <p:spPr bwMode="auto">
          <a:xfrm>
            <a:off x="6553200" y="6211888"/>
            <a:ext cx="2133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a:fld id="{0FA6AACA-06FB-4A17-83E2-961DAC37C178}" type="slidenum">
              <a:rPr lang="en-US" altLang="zh-CN" sz="1200">
                <a:effectLst>
                  <a:outerShdw blurRad="38100" dist="38100" dir="2700000" algn="tl">
                    <a:srgbClr val="C0C0C0"/>
                  </a:outerShdw>
                </a:effectLst>
                <a:latin typeface="Tahoma" pitchFamily="34" charset="0"/>
              </a:rPr>
              <a:pPr algn="r"/>
              <a:t>‹#›</a:t>
            </a:fld>
            <a:endParaRPr lang="en-US" altLang="zh-CN" sz="1200">
              <a:effectLst>
                <a:outerShdw blurRad="38100" dist="38100" dir="2700000" algn="tl">
                  <a:srgbClr val="C0C0C0"/>
                </a:outerShdw>
              </a:effectLst>
              <a:latin typeface="Tahoma" pitchFamily="34" charset="0"/>
            </a:endParaRPr>
          </a:p>
        </p:txBody>
      </p:sp>
    </p:spTree>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6F05486C-A649-4029-9E6A-8640BC8716A8}" type="datetimeFigureOut">
              <a:rPr lang="zh-CN" altLang="en-US" smtClean="0"/>
              <a:t>2017-5-22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811C35F6-9001-42A8-B264-433249B587F0}" type="slidenum">
              <a:rPr lang="zh-CN" altLang="en-US" smtClean="0"/>
              <a:t>‹#›</a:t>
            </a:fld>
            <a:endParaRPr lang="zh-CN" altLang="en-US"/>
          </a:p>
        </p:txBody>
      </p:sp>
    </p:spTree>
    <p:extLst>
      <p:ext uri="{BB962C8B-B14F-4D97-AF65-F5344CB8AC3E}">
        <p14:creationId xmlns:p14="http://schemas.microsoft.com/office/powerpoint/2010/main" val="888142532"/>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44450"/>
            <a:ext cx="2135187" cy="63373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44450"/>
            <a:ext cx="6253163" cy="63373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6F05486C-A649-4029-9E6A-8640BC8716A8}" type="datetimeFigureOut">
              <a:rPr lang="zh-CN" altLang="en-US" smtClean="0"/>
              <a:t>2017-5-22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811C35F6-9001-42A8-B264-433249B587F0}" type="slidenum">
              <a:rPr lang="zh-CN" altLang="en-US" smtClean="0"/>
              <a:t>‹#›</a:t>
            </a:fld>
            <a:endParaRPr lang="zh-CN" altLang="en-US"/>
          </a:p>
        </p:txBody>
      </p:sp>
    </p:spTree>
    <p:extLst>
      <p:ext uri="{BB962C8B-B14F-4D97-AF65-F5344CB8AC3E}">
        <p14:creationId xmlns:p14="http://schemas.microsoft.com/office/powerpoint/2010/main" val="2396983338"/>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6F05486C-A649-4029-9E6A-8640BC8716A8}" type="datetimeFigureOut">
              <a:rPr lang="zh-CN" altLang="en-US" smtClean="0"/>
              <a:t>2017-5-22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811C35F6-9001-42A8-B264-433249B587F0}" type="slidenum">
              <a:rPr lang="zh-CN" altLang="en-US" smtClean="0"/>
              <a:t>‹#›</a:t>
            </a:fld>
            <a:endParaRPr lang="zh-CN" altLang="en-US"/>
          </a:p>
        </p:txBody>
      </p:sp>
    </p:spTree>
    <p:extLst>
      <p:ext uri="{BB962C8B-B14F-4D97-AF65-F5344CB8AC3E}">
        <p14:creationId xmlns:p14="http://schemas.microsoft.com/office/powerpoint/2010/main" val="3126461194"/>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6F05486C-A649-4029-9E6A-8640BC8716A8}" type="datetimeFigureOut">
              <a:rPr lang="zh-CN" altLang="en-US" smtClean="0"/>
              <a:t>2017-5-22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811C35F6-9001-42A8-B264-433249B587F0}" type="slidenum">
              <a:rPr lang="zh-CN" altLang="en-US" smtClean="0"/>
              <a:t>‹#›</a:t>
            </a:fld>
            <a:endParaRPr lang="zh-CN" altLang="en-US"/>
          </a:p>
        </p:txBody>
      </p:sp>
    </p:spTree>
    <p:extLst>
      <p:ext uri="{BB962C8B-B14F-4D97-AF65-F5344CB8AC3E}">
        <p14:creationId xmlns:p14="http://schemas.microsoft.com/office/powerpoint/2010/main" val="1734113672"/>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908050"/>
            <a:ext cx="4194175"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8050"/>
            <a:ext cx="4194175"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6F05486C-A649-4029-9E6A-8640BC8716A8}" type="datetimeFigureOut">
              <a:rPr lang="zh-CN" altLang="en-US" smtClean="0"/>
              <a:t>2017-5-22</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811C35F6-9001-42A8-B264-433249B587F0}" type="slidenum">
              <a:rPr lang="zh-CN" altLang="en-US" smtClean="0"/>
              <a:t>‹#›</a:t>
            </a:fld>
            <a:endParaRPr lang="zh-CN" altLang="en-US"/>
          </a:p>
        </p:txBody>
      </p:sp>
    </p:spTree>
    <p:extLst>
      <p:ext uri="{BB962C8B-B14F-4D97-AF65-F5344CB8AC3E}">
        <p14:creationId xmlns:p14="http://schemas.microsoft.com/office/powerpoint/2010/main" val="4113122581"/>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6F05486C-A649-4029-9E6A-8640BC8716A8}" type="datetimeFigureOut">
              <a:rPr lang="zh-CN" altLang="en-US" smtClean="0"/>
              <a:t>2017-5-22</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811C35F6-9001-42A8-B264-433249B587F0}" type="slidenum">
              <a:rPr lang="zh-CN" altLang="en-US" smtClean="0"/>
              <a:t>‹#›</a:t>
            </a:fld>
            <a:endParaRPr lang="zh-CN" altLang="en-US"/>
          </a:p>
        </p:txBody>
      </p:sp>
    </p:spTree>
    <p:extLst>
      <p:ext uri="{BB962C8B-B14F-4D97-AF65-F5344CB8AC3E}">
        <p14:creationId xmlns:p14="http://schemas.microsoft.com/office/powerpoint/2010/main" val="1141728904"/>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3600" b="1" u="none" cap="all" spc="0">
                <a:ln w="9000" cmpd="sng">
                  <a:solidFill>
                    <a:srgbClr val="6600FF"/>
                  </a:solidFill>
                  <a:prstDash val="solid"/>
                </a:ln>
                <a:solidFill>
                  <a:srgbClr val="6600FF"/>
                </a:solidFill>
                <a:effectLst>
                  <a:reflection blurRad="12700" stA="28000" endPos="45000" dist="1000" dir="5400000" sy="-100000" algn="bl" rotWithShape="0"/>
                </a:effectLst>
              </a:defRPr>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lvl1pPr>
              <a:defRPr/>
            </a:lvl1pPr>
          </a:lstStyle>
          <a:p>
            <a:fld id="{6F05486C-A649-4029-9E6A-8640BC8716A8}" type="datetimeFigureOut">
              <a:rPr lang="zh-CN" altLang="en-US" smtClean="0"/>
              <a:t>2017-5-22</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811C35F6-9001-42A8-B264-433249B587F0}" type="slidenum">
              <a:rPr lang="zh-CN" altLang="en-US" smtClean="0"/>
              <a:t>‹#›</a:t>
            </a:fld>
            <a:endParaRPr lang="zh-CN" altLang="en-US"/>
          </a:p>
        </p:txBody>
      </p:sp>
    </p:spTree>
    <p:extLst>
      <p:ext uri="{BB962C8B-B14F-4D97-AF65-F5344CB8AC3E}">
        <p14:creationId xmlns:p14="http://schemas.microsoft.com/office/powerpoint/2010/main" val="3243705784"/>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6F05486C-A649-4029-9E6A-8640BC8716A8}" type="datetimeFigureOut">
              <a:rPr lang="zh-CN" altLang="en-US" smtClean="0"/>
              <a:t>2017-5-22</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811C35F6-9001-42A8-B264-433249B587F0}" type="slidenum">
              <a:rPr lang="zh-CN" altLang="en-US" smtClean="0"/>
              <a:t>‹#›</a:t>
            </a:fld>
            <a:endParaRPr lang="zh-CN" altLang="en-US"/>
          </a:p>
        </p:txBody>
      </p:sp>
    </p:spTree>
    <p:extLst>
      <p:ext uri="{BB962C8B-B14F-4D97-AF65-F5344CB8AC3E}">
        <p14:creationId xmlns:p14="http://schemas.microsoft.com/office/powerpoint/2010/main" val="2752677153"/>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6F05486C-A649-4029-9E6A-8640BC8716A8}" type="datetimeFigureOut">
              <a:rPr lang="zh-CN" altLang="en-US" smtClean="0"/>
              <a:t>2017-5-22</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811C35F6-9001-42A8-B264-433249B587F0}" type="slidenum">
              <a:rPr lang="zh-CN" altLang="en-US" smtClean="0"/>
              <a:t>‹#›</a:t>
            </a:fld>
            <a:endParaRPr lang="zh-CN" altLang="en-US"/>
          </a:p>
        </p:txBody>
      </p:sp>
    </p:spTree>
    <p:extLst>
      <p:ext uri="{BB962C8B-B14F-4D97-AF65-F5344CB8AC3E}">
        <p14:creationId xmlns:p14="http://schemas.microsoft.com/office/powerpoint/2010/main" val="1332113575"/>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6F05486C-A649-4029-9E6A-8640BC8716A8}" type="datetimeFigureOut">
              <a:rPr lang="zh-CN" altLang="en-US" smtClean="0"/>
              <a:t>2017-5-22</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811C35F6-9001-42A8-B264-433249B587F0}" type="slidenum">
              <a:rPr lang="zh-CN" altLang="en-US" smtClean="0"/>
              <a:t>‹#›</a:t>
            </a:fld>
            <a:endParaRPr lang="zh-CN" altLang="en-US"/>
          </a:p>
        </p:txBody>
      </p:sp>
    </p:spTree>
    <p:extLst>
      <p:ext uri="{BB962C8B-B14F-4D97-AF65-F5344CB8AC3E}">
        <p14:creationId xmlns:p14="http://schemas.microsoft.com/office/powerpoint/2010/main" val="3348709052"/>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1625" y="44450"/>
            <a:ext cx="8540750" cy="86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按一下以編輯母片標題樣式</a:t>
            </a:r>
          </a:p>
        </p:txBody>
      </p:sp>
      <p:sp>
        <p:nvSpPr>
          <p:cNvPr id="1027" name="Rectangle 3"/>
          <p:cNvSpPr>
            <a:spLocks noGrp="1" noChangeArrowheads="1"/>
          </p:cNvSpPr>
          <p:nvPr>
            <p:ph type="body" idx="1"/>
          </p:nvPr>
        </p:nvSpPr>
        <p:spPr bwMode="auto">
          <a:xfrm>
            <a:off x="301625" y="908050"/>
            <a:ext cx="8540750" cy="547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按一下以編輯母片</a:t>
            </a:r>
          </a:p>
          <a:p>
            <a:pPr lvl="1"/>
            <a:r>
              <a:rPr lang="zh-CN" altLang="en-US" smtClean="0"/>
              <a:t>第二層</a:t>
            </a:r>
          </a:p>
          <a:p>
            <a:pPr lvl="2"/>
            <a:r>
              <a:rPr lang="zh-CN" altLang="en-US" smtClean="0"/>
              <a:t>第三層</a:t>
            </a:r>
          </a:p>
          <a:p>
            <a:pPr lvl="3"/>
            <a:r>
              <a:rPr lang="zh-CN" altLang="en-US" smtClean="0"/>
              <a:t>第四層</a:t>
            </a:r>
          </a:p>
          <a:p>
            <a:pPr lvl="4"/>
            <a:r>
              <a:rPr lang="zh-CN" altLang="en-US" smtClean="0"/>
              <a:t>第五層</a:t>
            </a:r>
          </a:p>
        </p:txBody>
      </p:sp>
      <p:sp>
        <p:nvSpPr>
          <p:cNvPr id="1028" name="Rectangle 4"/>
          <p:cNvSpPr>
            <a:spLocks noGrp="1" noChangeArrowheads="1"/>
          </p:cNvSpPr>
          <p:nvPr>
            <p:ph type="dt" sz="half" idx="2"/>
          </p:nvPr>
        </p:nvSpPr>
        <p:spPr bwMode="auto">
          <a:xfrm>
            <a:off x="301625" y="6245225"/>
            <a:ext cx="2289175"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400"/>
            </a:lvl1pPr>
          </a:lstStyle>
          <a:p>
            <a:fld id="{6F05486C-A649-4029-9E6A-8640BC8716A8}" type="datetimeFigureOut">
              <a:rPr lang="zh-CN" altLang="en-US" smtClean="0"/>
              <a:t>2017-5-22</a:t>
            </a:fld>
            <a:endParaRPr lang="zh-CN"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400"/>
            </a:lvl1pPr>
          </a:lstStyle>
          <a:p>
            <a:endParaRPr lang="zh-CN" altLang="en-US"/>
          </a:p>
        </p:txBody>
      </p:sp>
      <p:sp>
        <p:nvSpPr>
          <p:cNvPr id="1030" name="Rectangle 6"/>
          <p:cNvSpPr>
            <a:spLocks noGrp="1" noChangeArrowheads="1"/>
          </p:cNvSpPr>
          <p:nvPr>
            <p:ph type="sldNum" sz="quarter" idx="4"/>
          </p:nvPr>
        </p:nvSpPr>
        <p:spPr bwMode="auto">
          <a:xfrm>
            <a:off x="6604000" y="6473825"/>
            <a:ext cx="2289175" cy="38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400"/>
            </a:lvl1pPr>
          </a:lstStyle>
          <a:p>
            <a:fld id="{811C35F6-9001-42A8-B264-433249B587F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slow">
    <p:randomBar dir="vert"/>
  </p:transition>
  <p:txStyles>
    <p:titleStyle>
      <a:lvl1pPr algn="ctr" rtl="0" eaLnBrk="1" fontAlgn="base" hangingPunct="1">
        <a:spcBef>
          <a:spcPct val="0"/>
        </a:spcBef>
        <a:spcAft>
          <a:spcPct val="0"/>
        </a:spcAft>
        <a:buSzPct val="100000"/>
        <a:buFont typeface="Arial" charset="0"/>
        <a:defRPr sz="4400" u="sng">
          <a:solidFill>
            <a:schemeClr val="tx2"/>
          </a:solidFill>
          <a:latin typeface="+mj-lt"/>
          <a:ea typeface="+mj-ea"/>
          <a:cs typeface="+mj-cs"/>
        </a:defRPr>
      </a:lvl1pPr>
      <a:lvl2pPr algn="ctr" rtl="0" eaLnBrk="1" fontAlgn="base" hangingPunct="1">
        <a:spcBef>
          <a:spcPct val="0"/>
        </a:spcBef>
        <a:spcAft>
          <a:spcPct val="0"/>
        </a:spcAft>
        <a:buSzPct val="100000"/>
        <a:buFont typeface="Arial" charset="0"/>
        <a:defRPr sz="4400" u="sng">
          <a:solidFill>
            <a:schemeClr val="tx2"/>
          </a:solidFill>
          <a:latin typeface="Arial" charset="0"/>
          <a:ea typeface="標楷體" pitchFamily="65" charset="-120"/>
        </a:defRPr>
      </a:lvl2pPr>
      <a:lvl3pPr algn="ctr" rtl="0" eaLnBrk="1" fontAlgn="base" hangingPunct="1">
        <a:spcBef>
          <a:spcPct val="0"/>
        </a:spcBef>
        <a:spcAft>
          <a:spcPct val="0"/>
        </a:spcAft>
        <a:buSzPct val="100000"/>
        <a:buFont typeface="Arial" charset="0"/>
        <a:defRPr sz="4400" u="sng">
          <a:solidFill>
            <a:schemeClr val="tx2"/>
          </a:solidFill>
          <a:latin typeface="Arial" charset="0"/>
          <a:ea typeface="標楷體" pitchFamily="65" charset="-120"/>
        </a:defRPr>
      </a:lvl3pPr>
      <a:lvl4pPr algn="ctr" rtl="0" eaLnBrk="1" fontAlgn="base" hangingPunct="1">
        <a:spcBef>
          <a:spcPct val="0"/>
        </a:spcBef>
        <a:spcAft>
          <a:spcPct val="0"/>
        </a:spcAft>
        <a:buSzPct val="100000"/>
        <a:buFont typeface="Arial" charset="0"/>
        <a:defRPr sz="4400" u="sng">
          <a:solidFill>
            <a:schemeClr val="tx2"/>
          </a:solidFill>
          <a:latin typeface="Arial" charset="0"/>
          <a:ea typeface="標楷體" pitchFamily="65" charset="-120"/>
        </a:defRPr>
      </a:lvl4pPr>
      <a:lvl5pPr algn="ctr" rtl="0" eaLnBrk="1" fontAlgn="base" hangingPunct="1">
        <a:spcBef>
          <a:spcPct val="0"/>
        </a:spcBef>
        <a:spcAft>
          <a:spcPct val="0"/>
        </a:spcAft>
        <a:buSzPct val="100000"/>
        <a:buFont typeface="Arial" charset="0"/>
        <a:defRPr sz="4400" u="sng">
          <a:solidFill>
            <a:schemeClr val="tx2"/>
          </a:solidFill>
          <a:latin typeface="Arial" charset="0"/>
          <a:ea typeface="標楷體" pitchFamily="65" charset="-120"/>
        </a:defRPr>
      </a:lvl5pPr>
      <a:lvl6pPr marL="457200" algn="ctr" rtl="0" eaLnBrk="1" fontAlgn="base" hangingPunct="1">
        <a:spcBef>
          <a:spcPct val="0"/>
        </a:spcBef>
        <a:spcAft>
          <a:spcPct val="0"/>
        </a:spcAft>
        <a:buSzPct val="100000"/>
        <a:buFont typeface="Arial" charset="0"/>
        <a:defRPr sz="4400" u="sng">
          <a:solidFill>
            <a:schemeClr val="tx2"/>
          </a:solidFill>
          <a:latin typeface="Arial" charset="0"/>
          <a:ea typeface="標楷體" pitchFamily="65" charset="-120"/>
        </a:defRPr>
      </a:lvl6pPr>
      <a:lvl7pPr marL="914400" algn="ctr" rtl="0" eaLnBrk="1" fontAlgn="base" hangingPunct="1">
        <a:spcBef>
          <a:spcPct val="0"/>
        </a:spcBef>
        <a:spcAft>
          <a:spcPct val="0"/>
        </a:spcAft>
        <a:buSzPct val="100000"/>
        <a:buFont typeface="Arial" charset="0"/>
        <a:defRPr sz="4400" u="sng">
          <a:solidFill>
            <a:schemeClr val="tx2"/>
          </a:solidFill>
          <a:latin typeface="Arial" charset="0"/>
          <a:ea typeface="標楷體" pitchFamily="65" charset="-120"/>
        </a:defRPr>
      </a:lvl7pPr>
      <a:lvl8pPr marL="1371600" algn="ctr" rtl="0" eaLnBrk="1" fontAlgn="base" hangingPunct="1">
        <a:spcBef>
          <a:spcPct val="0"/>
        </a:spcBef>
        <a:spcAft>
          <a:spcPct val="0"/>
        </a:spcAft>
        <a:buSzPct val="100000"/>
        <a:buFont typeface="Arial" charset="0"/>
        <a:defRPr sz="4400" u="sng">
          <a:solidFill>
            <a:schemeClr val="tx2"/>
          </a:solidFill>
          <a:latin typeface="Arial" charset="0"/>
          <a:ea typeface="標楷體" pitchFamily="65" charset="-120"/>
        </a:defRPr>
      </a:lvl8pPr>
      <a:lvl9pPr marL="1828800" algn="ctr" rtl="0" eaLnBrk="1" fontAlgn="base" hangingPunct="1">
        <a:spcBef>
          <a:spcPct val="0"/>
        </a:spcBef>
        <a:spcAft>
          <a:spcPct val="0"/>
        </a:spcAft>
        <a:buSzPct val="100000"/>
        <a:buFont typeface="Arial" charset="0"/>
        <a:defRPr sz="4400" u="sng">
          <a:solidFill>
            <a:schemeClr val="tx2"/>
          </a:solidFill>
          <a:latin typeface="Arial" charset="0"/>
          <a:ea typeface="標楷體" pitchFamily="65" charset="-120"/>
        </a:defRPr>
      </a:lvl9pPr>
    </p:titleStyle>
    <p:bodyStyle>
      <a:lvl1pPr marL="342900" indent="-342900" algn="l" rtl="0" eaLnBrk="1" fontAlgn="base" hangingPunct="1">
        <a:spcBef>
          <a:spcPct val="20000"/>
        </a:spcBef>
        <a:spcAft>
          <a:spcPct val="0"/>
        </a:spcAft>
        <a:buClr>
          <a:schemeClr val="hlink"/>
        </a:buClr>
        <a:buSzPct val="75000"/>
        <a:buFont typeface="Wingdings" pitchFamily="2" charset="2"/>
        <a:buChar char="v"/>
        <a:defRPr sz="3200">
          <a:latin typeface="+mn-lt"/>
          <a:ea typeface="+mn-ea"/>
          <a:cs typeface="+mn-cs"/>
        </a:defRPr>
      </a:lvl1pPr>
      <a:lvl2pPr marL="742950" indent="-285750" algn="l" rtl="0" eaLnBrk="1" fontAlgn="base" hangingPunct="1">
        <a:spcBef>
          <a:spcPct val="20000"/>
        </a:spcBef>
        <a:spcAft>
          <a:spcPct val="0"/>
        </a:spcAft>
        <a:buClr>
          <a:schemeClr val="accent2"/>
        </a:buClr>
        <a:buSzPct val="85000"/>
        <a:buFont typeface="Wingdings" pitchFamily="2" charset="2"/>
        <a:buChar char=""/>
        <a:defRPr sz="2800">
          <a:latin typeface="+mn-lt"/>
          <a:ea typeface="+mn-ea"/>
        </a:defRPr>
      </a:lvl2pPr>
      <a:lvl3pPr marL="1143000" indent="-228600" algn="l" rtl="0" eaLnBrk="1" fontAlgn="base" hangingPunct="1">
        <a:spcBef>
          <a:spcPct val="20000"/>
        </a:spcBef>
        <a:spcAft>
          <a:spcPct val="0"/>
        </a:spcAft>
        <a:buClr>
          <a:schemeClr val="hlink"/>
        </a:buClr>
        <a:buSzPct val="85000"/>
        <a:buFont typeface="Wingdings" pitchFamily="2" charset="2"/>
        <a:buChar char="v"/>
        <a:defRPr sz="2400">
          <a:latin typeface="+mn-lt"/>
          <a:ea typeface="+mn-ea"/>
        </a:defRPr>
      </a:lvl3pPr>
      <a:lvl4pPr marL="1600200" indent="-228600" algn="l" rtl="0" eaLnBrk="1" fontAlgn="base" hangingPunct="1">
        <a:spcBef>
          <a:spcPct val="20000"/>
        </a:spcBef>
        <a:spcAft>
          <a:spcPct val="0"/>
        </a:spcAft>
        <a:buClr>
          <a:schemeClr val="accent2"/>
        </a:buClr>
        <a:buSzPct val="90000"/>
        <a:buFont typeface="Wingdings" pitchFamily="2" charset="2"/>
        <a:buChar char=""/>
        <a:defRPr sz="2000">
          <a:latin typeface="+mn-lt"/>
          <a:ea typeface="+mn-ea"/>
        </a:defRPr>
      </a:lvl4pPr>
      <a:lvl5pPr marL="2057400" indent="-228600" algn="l" rtl="0" eaLnBrk="1" fontAlgn="base" hangingPunct="1">
        <a:spcBef>
          <a:spcPct val="20000"/>
        </a:spcBef>
        <a:spcAft>
          <a:spcPct val="0"/>
        </a:spcAft>
        <a:buClr>
          <a:schemeClr val="hlink"/>
        </a:buClr>
        <a:buSzPct val="85000"/>
        <a:buFont typeface="Wingdings" pitchFamily="2" charset="2"/>
        <a:buChar char="v"/>
        <a:defRPr sz="2000">
          <a:latin typeface="+mn-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latin typeface="+mn-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latin typeface="+mn-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latin typeface="+mn-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2.xml"/><Relationship Id="rId1" Type="http://schemas.openxmlformats.org/officeDocument/2006/relationships/slideLayout" Target="../slideLayouts/slideLayout6.xml"/><Relationship Id="rId6" Type="http://schemas.openxmlformats.org/officeDocument/2006/relationships/slide" Target="slide44.xml"/><Relationship Id="rId5" Type="http://schemas.openxmlformats.org/officeDocument/2006/relationships/slide" Target="slide43.xml"/><Relationship Id="rId4" Type="http://schemas.openxmlformats.org/officeDocument/2006/relationships/slide" Target="slide16.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slide" Target="slide4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 Target="slide4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27.emf"/></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38.emf"/></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zh-CN" b="0" dirty="0" smtClean="0">
                <a:effectLst/>
              </a:rPr>
              <a:t>第</a:t>
            </a:r>
            <a:r>
              <a:rPr lang="en-US" altLang="zh-CN" b="0" dirty="0" smtClean="0">
                <a:effectLst/>
              </a:rPr>
              <a:t>1</a:t>
            </a:r>
            <a:r>
              <a:rPr lang="zh-CN" altLang="zh-CN" b="0" dirty="0" smtClean="0">
                <a:effectLst/>
              </a:rPr>
              <a:t>章</a:t>
            </a:r>
            <a:r>
              <a:rPr lang="en-US" altLang="zh-CN" dirty="0">
                <a:effectLst/>
              </a:rPr>
              <a:t> </a:t>
            </a:r>
            <a:r>
              <a:rPr lang="en-US" altLang="zh-CN" dirty="0" err="1" smtClean="0">
                <a:effectLst/>
              </a:rPr>
              <a:t>Qt</a:t>
            </a:r>
            <a:r>
              <a:rPr lang="zh-CN" altLang="zh-CN" b="0" dirty="0" smtClean="0">
                <a:effectLst/>
              </a:rPr>
              <a:t>概述</a:t>
            </a:r>
            <a:endParaRPr lang="zh-CN" altLang="en-US" dirty="0"/>
          </a:p>
        </p:txBody>
      </p:sp>
      <p:sp>
        <p:nvSpPr>
          <p:cNvPr id="5" name="TextBox 4"/>
          <p:cNvSpPr txBox="1"/>
          <p:nvPr/>
        </p:nvSpPr>
        <p:spPr>
          <a:xfrm>
            <a:off x="1043608" y="1815082"/>
            <a:ext cx="3816424" cy="461665"/>
          </a:xfrm>
          <a:prstGeom prst="rect">
            <a:avLst/>
          </a:prstGeom>
          <a:noFill/>
        </p:spPr>
        <p:txBody>
          <a:bodyPr wrap="square" rtlCol="0">
            <a:spAutoFit/>
          </a:bodyPr>
          <a:lstStyle/>
          <a:p>
            <a:r>
              <a:rPr lang="en-US" altLang="zh-CN" sz="2400" b="1" dirty="0">
                <a:hlinkClick r:id="rId2" action="ppaction://hlinksldjump"/>
              </a:rPr>
              <a:t>1.1  </a:t>
            </a:r>
            <a:r>
              <a:rPr lang="zh-CN" altLang="zh-CN" sz="2400" b="1" dirty="0">
                <a:hlinkClick r:id="rId2" action="ppaction://hlinksldjump"/>
              </a:rPr>
              <a:t>什么是</a:t>
            </a:r>
            <a:r>
              <a:rPr lang="en-US" altLang="zh-CN" sz="2400" b="1" dirty="0" err="1" smtClean="0">
                <a:hlinkClick r:id="rId2" action="ppaction://hlinksldjump"/>
              </a:rPr>
              <a:t>Qt</a:t>
            </a:r>
            <a:endParaRPr lang="zh-CN" altLang="zh-CN" sz="2400" b="1" dirty="0"/>
          </a:p>
        </p:txBody>
      </p:sp>
      <p:sp>
        <p:nvSpPr>
          <p:cNvPr id="6" name="TextBox 5"/>
          <p:cNvSpPr txBox="1"/>
          <p:nvPr/>
        </p:nvSpPr>
        <p:spPr>
          <a:xfrm>
            <a:off x="1475656" y="2636912"/>
            <a:ext cx="4680520" cy="461665"/>
          </a:xfrm>
          <a:prstGeom prst="rect">
            <a:avLst/>
          </a:prstGeom>
          <a:noFill/>
        </p:spPr>
        <p:txBody>
          <a:bodyPr wrap="square" rtlCol="0">
            <a:spAutoFit/>
          </a:bodyPr>
          <a:lstStyle/>
          <a:p>
            <a:r>
              <a:rPr lang="en-US" altLang="zh-CN" sz="2400" b="1" dirty="0">
                <a:hlinkClick r:id="rId3" action="ppaction://hlinksldjump"/>
              </a:rPr>
              <a:t>1.2</a:t>
            </a:r>
            <a:r>
              <a:rPr lang="en-US" altLang="zh-CN" sz="2400" dirty="0">
                <a:hlinkClick r:id="rId3" action="ppaction://hlinksldjump"/>
              </a:rPr>
              <a:t>  </a:t>
            </a:r>
            <a:r>
              <a:rPr lang="en-US" altLang="zh-CN" sz="2400" b="1" dirty="0" err="1">
                <a:hlinkClick r:id="rId3" action="ppaction://hlinksldjump"/>
              </a:rPr>
              <a:t>Qt</a:t>
            </a:r>
            <a:r>
              <a:rPr lang="en-US" altLang="zh-CN" sz="2400" b="1" dirty="0">
                <a:hlinkClick r:id="rId3" action="ppaction://hlinksldjump"/>
              </a:rPr>
              <a:t> 5</a:t>
            </a:r>
            <a:r>
              <a:rPr lang="zh-CN" altLang="zh-CN" sz="2400" dirty="0">
                <a:hlinkClick r:id="rId3" action="ppaction://hlinksldjump"/>
              </a:rPr>
              <a:t>的安装</a:t>
            </a:r>
            <a:endParaRPr lang="zh-CN" altLang="en-US" sz="2400" dirty="0"/>
          </a:p>
        </p:txBody>
      </p:sp>
      <p:sp>
        <p:nvSpPr>
          <p:cNvPr id="7" name="TextBox 6"/>
          <p:cNvSpPr txBox="1"/>
          <p:nvPr/>
        </p:nvSpPr>
        <p:spPr>
          <a:xfrm>
            <a:off x="1907704" y="3441649"/>
            <a:ext cx="3816424" cy="461665"/>
          </a:xfrm>
          <a:prstGeom prst="rect">
            <a:avLst/>
          </a:prstGeom>
          <a:noFill/>
        </p:spPr>
        <p:txBody>
          <a:bodyPr wrap="square" rtlCol="0">
            <a:spAutoFit/>
          </a:bodyPr>
          <a:lstStyle/>
          <a:p>
            <a:r>
              <a:rPr lang="en-US" altLang="zh-CN" sz="2400" b="1" dirty="0">
                <a:hlinkClick r:id="rId4" action="ppaction://hlinksldjump"/>
              </a:rPr>
              <a:t>1.3  </a:t>
            </a:r>
            <a:r>
              <a:rPr lang="en-US" altLang="zh-CN" sz="2400" b="1" dirty="0" err="1">
                <a:hlinkClick r:id="rId4" action="ppaction://hlinksldjump"/>
              </a:rPr>
              <a:t>Qt</a:t>
            </a:r>
            <a:r>
              <a:rPr lang="en-US" altLang="zh-CN" sz="2400" b="1" dirty="0">
                <a:hlinkClick r:id="rId4" action="ppaction://hlinksldjump"/>
              </a:rPr>
              <a:t> 5</a:t>
            </a:r>
            <a:r>
              <a:rPr lang="zh-CN" altLang="zh-CN" sz="2400" b="1" dirty="0">
                <a:hlinkClick r:id="rId4" action="ppaction://hlinksldjump"/>
              </a:rPr>
              <a:t>开发步骤及实例</a:t>
            </a:r>
            <a:endParaRPr lang="zh-CN" altLang="zh-CN" sz="2400" b="1" dirty="0"/>
          </a:p>
        </p:txBody>
      </p:sp>
      <p:sp>
        <p:nvSpPr>
          <p:cNvPr id="8" name="TextBox 7"/>
          <p:cNvSpPr txBox="1"/>
          <p:nvPr/>
        </p:nvSpPr>
        <p:spPr>
          <a:xfrm>
            <a:off x="2339752" y="4263479"/>
            <a:ext cx="4680520" cy="461665"/>
          </a:xfrm>
          <a:prstGeom prst="rect">
            <a:avLst/>
          </a:prstGeom>
          <a:noFill/>
        </p:spPr>
        <p:txBody>
          <a:bodyPr wrap="square" rtlCol="0">
            <a:spAutoFit/>
          </a:bodyPr>
          <a:lstStyle/>
          <a:p>
            <a:r>
              <a:rPr lang="en-US" altLang="zh-CN" sz="2400" b="1" dirty="0">
                <a:hlinkClick r:id="rId5" action="ppaction://hlinksldjump"/>
              </a:rPr>
              <a:t>L1.2  </a:t>
            </a:r>
            <a:r>
              <a:rPr lang="en-US" altLang="zh-CN" sz="2400" b="1" dirty="0" err="1">
                <a:hlinkClick r:id="rId5" action="ppaction://hlinksldjump"/>
              </a:rPr>
              <a:t>Qt</a:t>
            </a:r>
            <a:r>
              <a:rPr lang="en-US" altLang="zh-CN" sz="2400" b="1" dirty="0">
                <a:hlinkClick r:id="rId5" action="ppaction://hlinksldjump"/>
              </a:rPr>
              <a:t> 5</a:t>
            </a:r>
            <a:r>
              <a:rPr lang="zh-CN" altLang="zh-CN" sz="2400" b="1" dirty="0">
                <a:hlinkClick r:id="rId5" action="ppaction://hlinksldjump"/>
              </a:rPr>
              <a:t>安装：概念解析</a:t>
            </a:r>
            <a:endParaRPr lang="zh-CN" altLang="zh-CN" sz="2400" b="1" dirty="0"/>
          </a:p>
        </p:txBody>
      </p:sp>
      <p:sp>
        <p:nvSpPr>
          <p:cNvPr id="9" name="TextBox 8"/>
          <p:cNvSpPr txBox="1"/>
          <p:nvPr/>
        </p:nvSpPr>
        <p:spPr>
          <a:xfrm>
            <a:off x="2987824" y="5085184"/>
            <a:ext cx="5688632" cy="461665"/>
          </a:xfrm>
          <a:prstGeom prst="rect">
            <a:avLst/>
          </a:prstGeom>
          <a:noFill/>
        </p:spPr>
        <p:txBody>
          <a:bodyPr wrap="square" rtlCol="0">
            <a:spAutoFit/>
          </a:bodyPr>
          <a:lstStyle/>
          <a:p>
            <a:r>
              <a:rPr lang="en-US" altLang="zh-CN" sz="2400" b="1" dirty="0">
                <a:hlinkClick r:id="rId6" action="ppaction://hlinksldjump"/>
              </a:rPr>
              <a:t>L1.3  </a:t>
            </a:r>
            <a:r>
              <a:rPr lang="en-US" altLang="zh-CN" sz="2400" b="1" dirty="0" err="1">
                <a:hlinkClick r:id="rId6" action="ppaction://hlinksldjump"/>
              </a:rPr>
              <a:t>Qt</a:t>
            </a:r>
            <a:r>
              <a:rPr lang="en-US" altLang="zh-CN" sz="2400" b="1" dirty="0">
                <a:hlinkClick r:id="rId6" action="ppaction://hlinksldjump"/>
              </a:rPr>
              <a:t> 5</a:t>
            </a:r>
            <a:r>
              <a:rPr lang="zh-CN" altLang="zh-CN" sz="2400" b="1" dirty="0">
                <a:hlinkClick r:id="rId6" action="ppaction://hlinksldjump"/>
              </a:rPr>
              <a:t>开发步骤及实例：概念解析</a:t>
            </a:r>
            <a:endParaRPr lang="zh-CN" altLang="zh-CN" sz="2400" b="1" dirty="0"/>
          </a:p>
        </p:txBody>
      </p:sp>
    </p:spTree>
    <p:extLst>
      <p:ext uri="{BB962C8B-B14F-4D97-AF65-F5344CB8AC3E}">
        <p14:creationId xmlns:p14="http://schemas.microsoft.com/office/powerpoint/2010/main" val="982461360"/>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1.2.2  </a:t>
            </a:r>
            <a:r>
              <a:rPr lang="zh-CN" altLang="zh-CN" dirty="0">
                <a:effectLst/>
              </a:rPr>
              <a:t>运行</a:t>
            </a:r>
            <a:r>
              <a:rPr lang="en-US" altLang="zh-CN" dirty="0" err="1">
                <a:effectLst/>
              </a:rPr>
              <a:t>Qt</a:t>
            </a:r>
            <a:r>
              <a:rPr lang="en-US" altLang="zh-CN" dirty="0">
                <a:effectLst/>
              </a:rPr>
              <a:t> 5 Creator</a:t>
            </a:r>
            <a:endParaRPr lang="zh-CN" altLang="zh-CN" dirty="0">
              <a:effectLst/>
            </a:endParaRPr>
          </a:p>
        </p:txBody>
      </p:sp>
      <p:sp>
        <p:nvSpPr>
          <p:cNvPr id="3" name="TextBox 2"/>
          <p:cNvSpPr txBox="1"/>
          <p:nvPr/>
        </p:nvSpPr>
        <p:spPr>
          <a:xfrm>
            <a:off x="827584" y="1196752"/>
            <a:ext cx="7272808" cy="646331"/>
          </a:xfrm>
          <a:prstGeom prst="rect">
            <a:avLst/>
          </a:prstGeom>
          <a:noFill/>
        </p:spPr>
        <p:txBody>
          <a:bodyPr wrap="square" rtlCol="0">
            <a:spAutoFit/>
          </a:bodyPr>
          <a:lstStyle/>
          <a:p>
            <a:r>
              <a:rPr lang="en-US" altLang="zh-CN" dirty="0" err="1"/>
              <a:t>Qt</a:t>
            </a:r>
            <a:r>
              <a:rPr lang="en-US" altLang="zh-CN" dirty="0"/>
              <a:t> Creator</a:t>
            </a:r>
            <a:r>
              <a:rPr lang="zh-CN" altLang="zh-CN" dirty="0"/>
              <a:t>运行后，出现欢迎界面，如图</a:t>
            </a:r>
            <a:r>
              <a:rPr lang="en-US" altLang="zh-CN" dirty="0"/>
              <a:t>1.10</a:t>
            </a:r>
            <a:r>
              <a:rPr lang="zh-CN" altLang="zh-CN" dirty="0"/>
              <a:t>所示。</a:t>
            </a:r>
          </a:p>
          <a:p>
            <a:endParaRPr lang="zh-CN" altLang="en-US" dirty="0"/>
          </a:p>
        </p:txBody>
      </p:sp>
      <p:pic>
        <p:nvPicPr>
          <p:cNvPr id="717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1468" y="1687306"/>
            <a:ext cx="6485039" cy="37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3069047"/>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1.2.2  </a:t>
            </a:r>
            <a:r>
              <a:rPr lang="zh-CN" altLang="zh-CN" dirty="0">
                <a:effectLst/>
              </a:rPr>
              <a:t>运行</a:t>
            </a:r>
            <a:r>
              <a:rPr lang="en-US" altLang="zh-CN" dirty="0" err="1">
                <a:effectLst/>
              </a:rPr>
              <a:t>Qt</a:t>
            </a:r>
            <a:r>
              <a:rPr lang="en-US" altLang="zh-CN" dirty="0">
                <a:effectLst/>
              </a:rPr>
              <a:t> 5 Creator</a:t>
            </a:r>
            <a:endParaRPr lang="zh-CN" altLang="en-US" dirty="0"/>
          </a:p>
        </p:txBody>
      </p:sp>
      <p:sp>
        <p:nvSpPr>
          <p:cNvPr id="3" name="TextBox 2"/>
          <p:cNvSpPr txBox="1"/>
          <p:nvPr/>
        </p:nvSpPr>
        <p:spPr>
          <a:xfrm>
            <a:off x="395536" y="1196752"/>
            <a:ext cx="8424936" cy="4662815"/>
          </a:xfrm>
          <a:prstGeom prst="rect">
            <a:avLst/>
          </a:prstGeom>
          <a:noFill/>
        </p:spPr>
        <p:txBody>
          <a:bodyPr wrap="square" rtlCol="0">
            <a:spAutoFit/>
          </a:bodyPr>
          <a:lstStyle/>
          <a:p>
            <a:pPr indent="446088">
              <a:lnSpc>
                <a:spcPct val="150000"/>
              </a:lnSpc>
            </a:pPr>
            <a:r>
              <a:rPr lang="zh-CN" altLang="zh-CN" dirty="0"/>
              <a:t>在欢迎界面中可以看到最左端的一栏按钮，该栏按钮功能分别如下。</a:t>
            </a:r>
          </a:p>
          <a:p>
            <a:pPr indent="446088" fontAlgn="ctr">
              <a:lnSpc>
                <a:spcPct val="150000"/>
              </a:lnSpc>
            </a:pPr>
            <a:r>
              <a:rPr lang="en-US" altLang="zh-CN" b="1" dirty="0">
                <a:sym typeface="Wingdings"/>
              </a:rPr>
              <a:t></a:t>
            </a:r>
            <a:r>
              <a:rPr lang="en-US" altLang="zh-CN" dirty="0"/>
              <a:t> </a:t>
            </a:r>
            <a:r>
              <a:rPr lang="en-US" altLang="zh-CN" dirty="0" smtClean="0"/>
              <a:t>   </a:t>
            </a:r>
            <a:r>
              <a:rPr lang="zh-CN" altLang="zh-CN" b="1" dirty="0" smtClean="0"/>
              <a:t>（</a:t>
            </a:r>
            <a:r>
              <a:rPr lang="zh-CN" altLang="zh-CN" b="1" dirty="0"/>
              <a:t>欢迎）：</a:t>
            </a:r>
            <a:r>
              <a:rPr lang="zh-CN" altLang="zh-CN" dirty="0"/>
              <a:t>在此处可以选择自带的例子演示，在下一次打开欢迎界面时能够显示最近一次的一些项目，免除自己再去查找的麻烦。</a:t>
            </a:r>
          </a:p>
          <a:p>
            <a:pPr indent="446088" fontAlgn="ctr">
              <a:lnSpc>
                <a:spcPct val="150000"/>
              </a:lnSpc>
            </a:pPr>
            <a:r>
              <a:rPr lang="en-US" altLang="zh-CN" b="1" dirty="0">
                <a:sym typeface="Wingdings"/>
              </a:rPr>
              <a:t></a:t>
            </a:r>
            <a:r>
              <a:rPr lang="en-US" altLang="zh-CN" dirty="0"/>
              <a:t> </a:t>
            </a:r>
            <a:r>
              <a:rPr lang="en-US" altLang="zh-CN" dirty="0" smtClean="0"/>
              <a:t>   </a:t>
            </a:r>
            <a:r>
              <a:rPr lang="zh-CN" altLang="zh-CN" b="1" dirty="0" smtClean="0"/>
              <a:t>（</a:t>
            </a:r>
            <a:r>
              <a:rPr lang="zh-CN" altLang="zh-CN" b="1" dirty="0"/>
              <a:t>编辑）：</a:t>
            </a:r>
            <a:r>
              <a:rPr lang="zh-CN" altLang="zh-CN" dirty="0"/>
              <a:t>在此处编写代码进行程序设计。</a:t>
            </a:r>
          </a:p>
          <a:p>
            <a:pPr indent="446088" fontAlgn="ctr">
              <a:lnSpc>
                <a:spcPct val="150000"/>
              </a:lnSpc>
            </a:pPr>
            <a:r>
              <a:rPr lang="en-US" altLang="zh-CN" b="1" dirty="0">
                <a:sym typeface="Wingdings"/>
              </a:rPr>
              <a:t></a:t>
            </a:r>
            <a:r>
              <a:rPr lang="en-US" altLang="zh-CN" dirty="0"/>
              <a:t> </a:t>
            </a:r>
            <a:r>
              <a:rPr lang="en-US" altLang="zh-CN" dirty="0" smtClean="0"/>
              <a:t>   </a:t>
            </a:r>
            <a:r>
              <a:rPr lang="zh-CN" altLang="zh-CN" b="1" dirty="0" smtClean="0"/>
              <a:t>（</a:t>
            </a:r>
            <a:r>
              <a:rPr lang="zh-CN" altLang="zh-CN" b="1" dirty="0"/>
              <a:t>设计）：</a:t>
            </a:r>
            <a:r>
              <a:rPr lang="zh-CN" altLang="zh-CN" dirty="0"/>
              <a:t>在这里设计图形界面，进行部件属性设置、信号和槽设置及布局设置等操作。</a:t>
            </a:r>
          </a:p>
          <a:p>
            <a:pPr indent="446088" fontAlgn="ctr">
              <a:lnSpc>
                <a:spcPct val="150000"/>
              </a:lnSpc>
            </a:pPr>
            <a:r>
              <a:rPr lang="en-US" altLang="zh-CN" b="1" dirty="0">
                <a:sym typeface="Wingdings"/>
              </a:rPr>
              <a:t></a:t>
            </a:r>
            <a:r>
              <a:rPr lang="en-US" altLang="zh-CN" dirty="0"/>
              <a:t> </a:t>
            </a:r>
            <a:r>
              <a:rPr lang="en-US" altLang="zh-CN" dirty="0" smtClean="0"/>
              <a:t>   </a:t>
            </a:r>
            <a:r>
              <a:rPr lang="zh-CN" altLang="zh-CN" b="1" dirty="0" smtClean="0"/>
              <a:t>（</a:t>
            </a:r>
            <a:r>
              <a:rPr lang="en-US" altLang="zh-CN" b="1" dirty="0"/>
              <a:t>Debug</a:t>
            </a:r>
            <a:r>
              <a:rPr lang="zh-CN" altLang="zh-CN" b="1" dirty="0"/>
              <a:t>）：</a:t>
            </a:r>
            <a:r>
              <a:rPr lang="zh-CN" altLang="zh-CN" dirty="0"/>
              <a:t>在此界面下可以根据需要调试程序，以便跟踪观察程序的运行情况。</a:t>
            </a:r>
          </a:p>
          <a:p>
            <a:pPr indent="446088" fontAlgn="ctr">
              <a:lnSpc>
                <a:spcPct val="150000"/>
              </a:lnSpc>
            </a:pPr>
            <a:r>
              <a:rPr lang="en-US" altLang="zh-CN" b="1" dirty="0">
                <a:sym typeface="Wingdings"/>
              </a:rPr>
              <a:t></a:t>
            </a:r>
            <a:r>
              <a:rPr lang="en-US" altLang="zh-CN" dirty="0"/>
              <a:t> </a:t>
            </a:r>
            <a:r>
              <a:rPr lang="en-US" altLang="zh-CN" dirty="0" smtClean="0"/>
              <a:t>   </a:t>
            </a:r>
            <a:r>
              <a:rPr lang="zh-CN" altLang="zh-CN" b="1" dirty="0" smtClean="0"/>
              <a:t>（</a:t>
            </a:r>
            <a:r>
              <a:rPr lang="zh-CN" altLang="zh-CN" b="1" dirty="0"/>
              <a:t>项目）：</a:t>
            </a:r>
            <a:r>
              <a:rPr lang="zh-CN" altLang="zh-CN" dirty="0"/>
              <a:t>在此界面下可以完成开发环境的相关配置。</a:t>
            </a:r>
          </a:p>
          <a:p>
            <a:pPr indent="446088" fontAlgn="ctr">
              <a:lnSpc>
                <a:spcPct val="150000"/>
              </a:lnSpc>
            </a:pPr>
            <a:r>
              <a:rPr lang="en-US" altLang="zh-CN" b="1" dirty="0">
                <a:sym typeface="Wingdings"/>
              </a:rPr>
              <a:t></a:t>
            </a:r>
            <a:r>
              <a:rPr lang="en-US" altLang="zh-CN" dirty="0"/>
              <a:t> </a:t>
            </a:r>
            <a:r>
              <a:rPr lang="en-US" altLang="zh-CN" dirty="0" smtClean="0"/>
              <a:t>   </a:t>
            </a:r>
            <a:r>
              <a:rPr lang="zh-CN" altLang="zh-CN" b="1" dirty="0" smtClean="0"/>
              <a:t>（</a:t>
            </a:r>
            <a:r>
              <a:rPr lang="zh-CN" altLang="zh-CN" b="1" dirty="0"/>
              <a:t>帮助）：</a:t>
            </a:r>
            <a:r>
              <a:rPr lang="zh-CN" altLang="zh-CN" dirty="0"/>
              <a:t>可以在此处输入关键字，查找相关帮助信息。</a:t>
            </a:r>
          </a:p>
          <a:p>
            <a:pPr indent="446088">
              <a:lnSpc>
                <a:spcPct val="150000"/>
              </a:lnSpc>
            </a:pPr>
            <a:endParaRPr lang="zh-CN" altLang="en-US" dirty="0"/>
          </a:p>
        </p:txBody>
      </p:sp>
      <p:pic>
        <p:nvPicPr>
          <p:cNvPr id="819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492896"/>
            <a:ext cx="238175" cy="4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1" y="2934515"/>
            <a:ext cx="238175" cy="393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3824209"/>
            <a:ext cx="238175" cy="289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2" y="4509120"/>
            <a:ext cx="238175" cy="410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图片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623" y="4993349"/>
            <a:ext cx="255486" cy="3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9" name="图片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9937" y="1700808"/>
            <a:ext cx="238175" cy="393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2586928"/>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1.2.3  </a:t>
            </a:r>
            <a:r>
              <a:rPr lang="en-US" altLang="zh-CN" dirty="0" err="1">
                <a:effectLst/>
              </a:rPr>
              <a:t>Qt</a:t>
            </a:r>
            <a:r>
              <a:rPr lang="en-US" altLang="zh-CN" dirty="0">
                <a:effectLst/>
              </a:rPr>
              <a:t> 5</a:t>
            </a:r>
            <a:r>
              <a:rPr lang="zh-CN" altLang="zh-CN" dirty="0">
                <a:effectLst/>
              </a:rPr>
              <a:t>开发</a:t>
            </a:r>
            <a:r>
              <a:rPr lang="zh-CN" altLang="zh-CN" dirty="0" smtClean="0">
                <a:effectLst/>
              </a:rPr>
              <a:t>环境</a:t>
            </a:r>
            <a:endParaRPr lang="zh-CN" altLang="en-US" dirty="0"/>
          </a:p>
        </p:txBody>
      </p:sp>
      <p:sp>
        <p:nvSpPr>
          <p:cNvPr id="3" name="TextBox 2"/>
          <p:cNvSpPr txBox="1"/>
          <p:nvPr/>
        </p:nvSpPr>
        <p:spPr>
          <a:xfrm>
            <a:off x="323528" y="1052736"/>
            <a:ext cx="8496944" cy="1200329"/>
          </a:xfrm>
          <a:prstGeom prst="rect">
            <a:avLst/>
          </a:prstGeom>
          <a:noFill/>
        </p:spPr>
        <p:txBody>
          <a:bodyPr wrap="square" rtlCol="0">
            <a:spAutoFit/>
          </a:bodyPr>
          <a:lstStyle/>
          <a:p>
            <a:pPr indent="446088"/>
            <a:r>
              <a:rPr lang="zh-CN" altLang="zh-CN" dirty="0"/>
              <a:t>在</a:t>
            </a:r>
            <a:r>
              <a:rPr lang="en-US" altLang="zh-CN" dirty="0" err="1"/>
              <a:t>Qt</a:t>
            </a:r>
            <a:r>
              <a:rPr lang="zh-CN" altLang="zh-CN" dirty="0"/>
              <a:t>程序开发过程中，除了可以通过手写代码实现软件开发功能外，还可以通过</a:t>
            </a:r>
            <a:r>
              <a:rPr lang="en-US" altLang="zh-CN" dirty="0" err="1"/>
              <a:t>Qt</a:t>
            </a:r>
            <a:r>
              <a:rPr lang="zh-CN" altLang="zh-CN" dirty="0"/>
              <a:t>的</a:t>
            </a:r>
            <a:r>
              <a:rPr lang="en-US" altLang="zh-CN" dirty="0"/>
              <a:t>GUI</a:t>
            </a:r>
            <a:r>
              <a:rPr lang="zh-CN" altLang="zh-CN" dirty="0"/>
              <a:t>界面设计器（</a:t>
            </a:r>
            <a:r>
              <a:rPr lang="en-US" altLang="zh-CN" dirty="0" err="1"/>
              <a:t>Qt</a:t>
            </a:r>
            <a:r>
              <a:rPr lang="en-US" altLang="zh-CN" dirty="0"/>
              <a:t> Designer</a:t>
            </a:r>
            <a:r>
              <a:rPr lang="zh-CN" altLang="zh-CN" dirty="0"/>
              <a:t>）进行界面的绘制和布局。</a:t>
            </a:r>
          </a:p>
          <a:p>
            <a:pPr indent="446088"/>
            <a:r>
              <a:rPr lang="en-US" altLang="zh-CN" dirty="0" err="1"/>
              <a:t>Qt</a:t>
            </a:r>
            <a:r>
              <a:rPr lang="en-US" altLang="zh-CN" dirty="0"/>
              <a:t> Designer</a:t>
            </a:r>
            <a:r>
              <a:rPr lang="zh-CN" altLang="zh-CN" dirty="0"/>
              <a:t>界面如图</a:t>
            </a:r>
            <a:r>
              <a:rPr lang="en-US" altLang="zh-CN" dirty="0"/>
              <a:t>1.11</a:t>
            </a:r>
            <a:r>
              <a:rPr lang="zh-CN" altLang="zh-CN" dirty="0"/>
              <a:t>所示。</a:t>
            </a:r>
          </a:p>
          <a:p>
            <a:pPr indent="446088"/>
            <a:endParaRPr lang="zh-CN" altLang="en-US" dirty="0"/>
          </a:p>
        </p:txBody>
      </p:sp>
      <p:pic>
        <p:nvPicPr>
          <p:cNvPr id="9218" name="Picture 2" descr="1t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1988840"/>
            <a:ext cx="7056784" cy="4037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5448456"/>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1.2.3  </a:t>
            </a:r>
            <a:r>
              <a:rPr lang="en-US" altLang="zh-CN" dirty="0" err="1">
                <a:effectLst/>
              </a:rPr>
              <a:t>Qt</a:t>
            </a:r>
            <a:r>
              <a:rPr lang="en-US" altLang="zh-CN" dirty="0">
                <a:effectLst/>
              </a:rPr>
              <a:t> 5</a:t>
            </a:r>
            <a:r>
              <a:rPr lang="zh-CN" altLang="zh-CN" dirty="0">
                <a:effectLst/>
              </a:rPr>
              <a:t>开发环境</a:t>
            </a:r>
            <a:endParaRPr lang="zh-CN" altLang="en-US" dirty="0"/>
          </a:p>
        </p:txBody>
      </p:sp>
      <p:sp>
        <p:nvSpPr>
          <p:cNvPr id="3" name="TextBox 2"/>
          <p:cNvSpPr txBox="1"/>
          <p:nvPr/>
        </p:nvSpPr>
        <p:spPr>
          <a:xfrm>
            <a:off x="336775" y="1340768"/>
            <a:ext cx="8496944" cy="923330"/>
          </a:xfrm>
          <a:prstGeom prst="rect">
            <a:avLst/>
          </a:prstGeom>
          <a:noFill/>
        </p:spPr>
        <p:txBody>
          <a:bodyPr wrap="square" rtlCol="0">
            <a:spAutoFit/>
          </a:bodyPr>
          <a:lstStyle/>
          <a:p>
            <a:pPr indent="446088"/>
            <a:r>
              <a:rPr lang="zh-CN" altLang="zh-CN" dirty="0"/>
              <a:t>进入</a:t>
            </a:r>
            <a:r>
              <a:rPr lang="en-US" altLang="zh-CN" dirty="0" err="1"/>
              <a:t>Qt</a:t>
            </a:r>
            <a:r>
              <a:rPr lang="zh-CN" altLang="zh-CN" dirty="0"/>
              <a:t>设计器主界面后，看到的中间部分（如图</a:t>
            </a:r>
            <a:r>
              <a:rPr lang="en-US" altLang="zh-CN" dirty="0"/>
              <a:t>1.12</a:t>
            </a:r>
            <a:r>
              <a:rPr lang="zh-CN" altLang="zh-CN" dirty="0"/>
              <a:t>所示）就是将要设计的顶层窗口部件（顶层窗口部件是其他子窗口部件的载体）。</a:t>
            </a:r>
          </a:p>
          <a:p>
            <a:endParaRPr lang="zh-CN" altLang="en-US" dirty="0"/>
          </a:p>
        </p:txBody>
      </p:sp>
      <p:pic>
        <p:nvPicPr>
          <p:cNvPr id="10242" name="Picture 2" descr="1t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736" y="2132856"/>
            <a:ext cx="4248472" cy="2960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2220582"/>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1.2.3  </a:t>
            </a:r>
            <a:r>
              <a:rPr lang="en-US" altLang="zh-CN" dirty="0" err="1">
                <a:effectLst/>
              </a:rPr>
              <a:t>Qt</a:t>
            </a:r>
            <a:r>
              <a:rPr lang="en-US" altLang="zh-CN" dirty="0">
                <a:effectLst/>
              </a:rPr>
              <a:t> 5</a:t>
            </a:r>
            <a:r>
              <a:rPr lang="zh-CN" altLang="zh-CN" dirty="0">
                <a:effectLst/>
              </a:rPr>
              <a:t>开发环境</a:t>
            </a:r>
            <a:endParaRPr lang="zh-CN" altLang="en-US" dirty="0"/>
          </a:p>
        </p:txBody>
      </p:sp>
      <p:sp>
        <p:nvSpPr>
          <p:cNvPr id="3" name="TextBox 2"/>
          <p:cNvSpPr txBox="1"/>
          <p:nvPr/>
        </p:nvSpPr>
        <p:spPr>
          <a:xfrm>
            <a:off x="251520" y="1052736"/>
            <a:ext cx="8496944" cy="4611519"/>
          </a:xfrm>
          <a:prstGeom prst="rect">
            <a:avLst/>
          </a:prstGeom>
          <a:noFill/>
        </p:spPr>
        <p:txBody>
          <a:bodyPr wrap="square" rtlCol="0">
            <a:spAutoFit/>
          </a:bodyPr>
          <a:lstStyle/>
          <a:p>
            <a:pPr indent="446088">
              <a:lnSpc>
                <a:spcPct val="150000"/>
              </a:lnSpc>
            </a:pPr>
            <a:r>
              <a:rPr lang="zh-CN" altLang="zh-CN" dirty="0"/>
              <a:t>选中</a:t>
            </a:r>
            <a:r>
              <a:rPr lang="en-US" altLang="zh-CN" dirty="0" err="1"/>
              <a:t>Qt</a:t>
            </a:r>
            <a:r>
              <a:rPr lang="zh-CN" altLang="zh-CN" dirty="0"/>
              <a:t>设计器“控件”→“视图”中的全部选项，在</a:t>
            </a:r>
            <a:r>
              <a:rPr lang="en-US" altLang="zh-CN" dirty="0" err="1"/>
              <a:t>Qt</a:t>
            </a:r>
            <a:r>
              <a:rPr lang="zh-CN" altLang="zh-CN" dirty="0"/>
              <a:t>设计器的主界面上可以看到设计器提供的一些编辑工具子窗口（如图</a:t>
            </a:r>
            <a:r>
              <a:rPr lang="en-US" altLang="zh-CN" dirty="0"/>
              <a:t>1.11</a:t>
            </a:r>
            <a:r>
              <a:rPr lang="zh-CN" altLang="zh-CN" dirty="0"/>
              <a:t>所示）。</a:t>
            </a:r>
          </a:p>
          <a:p>
            <a:pPr indent="446088">
              <a:lnSpc>
                <a:spcPct val="150000"/>
              </a:lnSpc>
            </a:pPr>
            <a:r>
              <a:rPr lang="en-US" altLang="zh-CN" b="1" dirty="0">
                <a:sym typeface="Wingdings"/>
              </a:rPr>
              <a:t></a:t>
            </a:r>
            <a:r>
              <a:rPr lang="en-US" altLang="zh-CN" b="1" dirty="0"/>
              <a:t> </a:t>
            </a:r>
            <a:r>
              <a:rPr lang="zh-CN" altLang="zh-CN" b="1" dirty="0"/>
              <a:t>对象查看器（</a:t>
            </a:r>
            <a:r>
              <a:rPr lang="en-US" altLang="zh-CN" b="1" dirty="0"/>
              <a:t>Object Inspector</a:t>
            </a:r>
            <a:r>
              <a:rPr lang="zh-CN" altLang="zh-CN" b="1" dirty="0"/>
              <a:t>）：</a:t>
            </a:r>
            <a:r>
              <a:rPr lang="zh-CN" altLang="zh-CN" dirty="0"/>
              <a:t>列出了界面中所有窗口部件，以及各窗口部件的父子关系和包容关系。</a:t>
            </a:r>
          </a:p>
          <a:p>
            <a:pPr indent="446088">
              <a:lnSpc>
                <a:spcPct val="150000"/>
              </a:lnSpc>
            </a:pPr>
            <a:r>
              <a:rPr lang="en-US" altLang="zh-CN" b="1" dirty="0">
                <a:sym typeface="Wingdings"/>
              </a:rPr>
              <a:t></a:t>
            </a:r>
            <a:r>
              <a:rPr lang="en-US" altLang="zh-CN" b="1" dirty="0"/>
              <a:t> </a:t>
            </a:r>
            <a:r>
              <a:rPr lang="zh-CN" altLang="zh-CN" b="1" dirty="0"/>
              <a:t>属性编辑器（</a:t>
            </a:r>
            <a:r>
              <a:rPr lang="en-US" altLang="zh-CN" b="1" dirty="0"/>
              <a:t>Property Editor</a:t>
            </a:r>
            <a:r>
              <a:rPr lang="zh-CN" altLang="zh-CN" b="1" dirty="0"/>
              <a:t>）：</a:t>
            </a:r>
            <a:r>
              <a:rPr lang="zh-CN" altLang="zh-CN" dirty="0"/>
              <a:t>列出了窗口部件可编辑的属性。</a:t>
            </a:r>
          </a:p>
          <a:p>
            <a:pPr indent="446088">
              <a:lnSpc>
                <a:spcPct val="150000"/>
              </a:lnSpc>
            </a:pPr>
            <a:r>
              <a:rPr lang="en-US" altLang="zh-CN" b="1" dirty="0">
                <a:sym typeface="Wingdings"/>
              </a:rPr>
              <a:t></a:t>
            </a:r>
            <a:r>
              <a:rPr lang="en-US" altLang="zh-CN" b="1" dirty="0"/>
              <a:t> Action</a:t>
            </a:r>
            <a:r>
              <a:rPr lang="zh-CN" altLang="zh-CN" b="1" dirty="0"/>
              <a:t>编辑器（</a:t>
            </a:r>
            <a:r>
              <a:rPr lang="en-US" altLang="zh-CN" b="1" dirty="0"/>
              <a:t>Action Editor</a:t>
            </a:r>
            <a:r>
              <a:rPr lang="zh-CN" altLang="zh-CN" b="1" dirty="0"/>
              <a:t>）：</a:t>
            </a:r>
            <a:r>
              <a:rPr lang="zh-CN" altLang="zh-CN" dirty="0"/>
              <a:t>列出了为窗口部件设计的</a:t>
            </a:r>
            <a:r>
              <a:rPr lang="en-US" altLang="zh-CN" dirty="0" err="1"/>
              <a:t>QAction</a:t>
            </a:r>
            <a:r>
              <a:rPr lang="zh-CN" altLang="zh-CN" dirty="0"/>
              <a:t>动作，通过“添加”或“删除”按钮可以新建一个可命名的</a:t>
            </a:r>
            <a:r>
              <a:rPr lang="en-US" altLang="zh-CN" dirty="0" err="1"/>
              <a:t>QAction</a:t>
            </a:r>
            <a:r>
              <a:rPr lang="zh-CN" altLang="zh-CN" dirty="0"/>
              <a:t>动作或删除指定的</a:t>
            </a:r>
            <a:r>
              <a:rPr lang="en-US" altLang="zh-CN" dirty="0" err="1"/>
              <a:t>QAction</a:t>
            </a:r>
            <a:r>
              <a:rPr lang="zh-CN" altLang="zh-CN" dirty="0"/>
              <a:t>动作。</a:t>
            </a:r>
          </a:p>
          <a:p>
            <a:pPr indent="446088">
              <a:lnSpc>
                <a:spcPct val="150000"/>
              </a:lnSpc>
            </a:pPr>
            <a:r>
              <a:rPr lang="en-US" altLang="zh-CN" b="1" dirty="0">
                <a:sym typeface="Wingdings"/>
              </a:rPr>
              <a:t></a:t>
            </a:r>
            <a:r>
              <a:rPr lang="en-US" altLang="zh-CN" b="1" dirty="0"/>
              <a:t> </a:t>
            </a:r>
            <a:r>
              <a:rPr lang="zh-CN" altLang="zh-CN" b="1" dirty="0"/>
              <a:t>信号和槽编辑器（</a:t>
            </a:r>
            <a:r>
              <a:rPr lang="en-US" altLang="zh-CN" b="1" dirty="0"/>
              <a:t>Signals &amp; Slots Editor</a:t>
            </a:r>
            <a:r>
              <a:rPr lang="zh-CN" altLang="zh-CN" b="1" dirty="0"/>
              <a:t>）：</a:t>
            </a:r>
            <a:r>
              <a:rPr lang="zh-CN" altLang="zh-CN" dirty="0"/>
              <a:t>列出了在</a:t>
            </a:r>
            <a:r>
              <a:rPr lang="en-US" altLang="zh-CN" dirty="0" err="1"/>
              <a:t>Qt</a:t>
            </a:r>
            <a:r>
              <a:rPr lang="zh-CN" altLang="zh-CN" dirty="0"/>
              <a:t>设计器中关联的信号和槽，通过双击列中的对象或信号</a:t>
            </a:r>
            <a:r>
              <a:rPr lang="en-US" altLang="zh-CN" dirty="0"/>
              <a:t>/</a:t>
            </a:r>
            <a:r>
              <a:rPr lang="zh-CN" altLang="zh-CN" dirty="0"/>
              <a:t>槽，可以进行对象的选择和信号</a:t>
            </a:r>
            <a:r>
              <a:rPr lang="en-US" altLang="zh-CN" dirty="0"/>
              <a:t>/</a:t>
            </a:r>
            <a:r>
              <a:rPr lang="zh-CN" altLang="zh-CN" dirty="0"/>
              <a:t>槽的选择。</a:t>
            </a:r>
          </a:p>
          <a:p>
            <a:pPr indent="446088">
              <a:lnSpc>
                <a:spcPct val="150000"/>
              </a:lnSpc>
            </a:pPr>
            <a:endParaRPr lang="zh-CN" altLang="en-US" dirty="0"/>
          </a:p>
        </p:txBody>
      </p:sp>
    </p:spTree>
    <p:extLst>
      <p:ext uri="{BB962C8B-B14F-4D97-AF65-F5344CB8AC3E}">
        <p14:creationId xmlns:p14="http://schemas.microsoft.com/office/powerpoint/2010/main" val="2147335617"/>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1.2.3  </a:t>
            </a:r>
            <a:r>
              <a:rPr lang="en-US" altLang="zh-CN" dirty="0" err="1">
                <a:effectLst/>
              </a:rPr>
              <a:t>Qt</a:t>
            </a:r>
            <a:r>
              <a:rPr lang="en-US" altLang="zh-CN" dirty="0">
                <a:effectLst/>
              </a:rPr>
              <a:t> 5</a:t>
            </a:r>
            <a:r>
              <a:rPr lang="zh-CN" altLang="zh-CN" dirty="0">
                <a:effectLst/>
              </a:rPr>
              <a:t>开发环境</a:t>
            </a:r>
            <a:endParaRPr lang="zh-CN" altLang="en-US" dirty="0"/>
          </a:p>
        </p:txBody>
      </p:sp>
      <p:sp>
        <p:nvSpPr>
          <p:cNvPr id="3" name="TextBox 2"/>
          <p:cNvSpPr txBox="1"/>
          <p:nvPr/>
        </p:nvSpPr>
        <p:spPr>
          <a:xfrm>
            <a:off x="323528" y="1052736"/>
            <a:ext cx="8568952" cy="4662815"/>
          </a:xfrm>
          <a:prstGeom prst="rect">
            <a:avLst/>
          </a:prstGeom>
          <a:noFill/>
        </p:spPr>
        <p:txBody>
          <a:bodyPr wrap="square" rtlCol="0">
            <a:spAutoFit/>
          </a:bodyPr>
          <a:lstStyle/>
          <a:p>
            <a:pPr indent="446088">
              <a:lnSpc>
                <a:spcPct val="150000"/>
              </a:lnSpc>
            </a:pPr>
            <a:r>
              <a:rPr lang="zh-CN" altLang="zh-CN" dirty="0"/>
              <a:t>此外，通过</a:t>
            </a:r>
            <a:r>
              <a:rPr lang="en-US" altLang="zh-CN" dirty="0" err="1"/>
              <a:t>Qt</a:t>
            </a:r>
            <a:r>
              <a:rPr lang="zh-CN" altLang="zh-CN" dirty="0"/>
              <a:t>设计器的“编辑”菜单，可以打开</a:t>
            </a:r>
            <a:r>
              <a:rPr lang="en-US" altLang="zh-CN" dirty="0" err="1"/>
              <a:t>Qt</a:t>
            </a:r>
            <a:r>
              <a:rPr lang="zh-CN" altLang="zh-CN" dirty="0"/>
              <a:t>设计器的四种</a:t>
            </a:r>
            <a:r>
              <a:rPr lang="en-US" altLang="zh-CN" dirty="0"/>
              <a:t>GUI</a:t>
            </a:r>
            <a:r>
              <a:rPr lang="zh-CN" altLang="zh-CN" dirty="0"/>
              <a:t>窗口部件编辑模式（如图</a:t>
            </a:r>
            <a:r>
              <a:rPr lang="en-US" altLang="zh-CN" dirty="0"/>
              <a:t>1.12</a:t>
            </a:r>
            <a:r>
              <a:rPr lang="zh-CN" altLang="zh-CN" dirty="0"/>
              <a:t>所示）。</a:t>
            </a:r>
          </a:p>
          <a:p>
            <a:pPr indent="446088">
              <a:lnSpc>
                <a:spcPct val="150000"/>
              </a:lnSpc>
            </a:pPr>
            <a:r>
              <a:rPr lang="en-US" altLang="zh-CN" b="1" dirty="0">
                <a:sym typeface="Wingdings"/>
              </a:rPr>
              <a:t></a:t>
            </a:r>
            <a:r>
              <a:rPr lang="en-US" altLang="zh-CN" b="1" dirty="0"/>
              <a:t> </a:t>
            </a:r>
            <a:r>
              <a:rPr lang="zh-CN" altLang="zh-CN" b="1" dirty="0"/>
              <a:t>控件编辑模式（</a:t>
            </a:r>
            <a:r>
              <a:rPr lang="en-US" altLang="zh-CN" b="1" dirty="0"/>
              <a:t>Edit Widgets</a:t>
            </a:r>
            <a:r>
              <a:rPr lang="zh-CN" altLang="zh-CN" b="1" dirty="0"/>
              <a:t>）：</a:t>
            </a:r>
            <a:r>
              <a:rPr lang="zh-CN" altLang="zh-CN" dirty="0"/>
              <a:t>可以在</a:t>
            </a:r>
            <a:r>
              <a:rPr lang="en-US" altLang="zh-CN" dirty="0" err="1"/>
              <a:t>Qt</a:t>
            </a:r>
            <a:r>
              <a:rPr lang="zh-CN" altLang="zh-CN" dirty="0"/>
              <a:t>设计器中添加</a:t>
            </a:r>
            <a:r>
              <a:rPr lang="en-US" altLang="zh-CN" dirty="0"/>
              <a:t>GUI</a:t>
            </a:r>
            <a:r>
              <a:rPr lang="zh-CN" altLang="zh-CN" dirty="0"/>
              <a:t>窗口部件并修改它们的属性和外观。</a:t>
            </a:r>
          </a:p>
          <a:p>
            <a:pPr indent="446088">
              <a:lnSpc>
                <a:spcPct val="150000"/>
              </a:lnSpc>
            </a:pPr>
            <a:r>
              <a:rPr lang="en-US" altLang="zh-CN" b="1" dirty="0">
                <a:sym typeface="Wingdings"/>
              </a:rPr>
              <a:t></a:t>
            </a:r>
            <a:r>
              <a:rPr lang="en-US" altLang="zh-CN" b="1" dirty="0"/>
              <a:t> </a:t>
            </a:r>
            <a:r>
              <a:rPr lang="zh-CN" altLang="zh-CN" b="1" dirty="0"/>
              <a:t>信号</a:t>
            </a:r>
            <a:r>
              <a:rPr lang="en-US" altLang="zh-CN" b="1" dirty="0"/>
              <a:t>/</a:t>
            </a:r>
            <a:r>
              <a:rPr lang="zh-CN" altLang="zh-CN" b="1" dirty="0"/>
              <a:t>槽编辑模式（</a:t>
            </a:r>
            <a:r>
              <a:rPr lang="en-US" altLang="zh-CN" b="1" dirty="0"/>
              <a:t>Edit Signals/Slots</a:t>
            </a:r>
            <a:r>
              <a:rPr lang="zh-CN" altLang="zh-CN" b="1" dirty="0"/>
              <a:t>）：</a:t>
            </a:r>
            <a:r>
              <a:rPr lang="zh-CN" altLang="zh-CN" dirty="0"/>
              <a:t>可以在</a:t>
            </a:r>
            <a:r>
              <a:rPr lang="en-US" altLang="zh-CN" dirty="0" err="1"/>
              <a:t>Qt</a:t>
            </a:r>
            <a:r>
              <a:rPr lang="zh-CN" altLang="zh-CN" dirty="0"/>
              <a:t>设计器中的窗口部件上关联</a:t>
            </a:r>
            <a:r>
              <a:rPr lang="en-US" altLang="zh-CN" dirty="0" err="1"/>
              <a:t>Qt</a:t>
            </a:r>
            <a:r>
              <a:rPr lang="zh-CN" altLang="zh-CN" dirty="0"/>
              <a:t>已经定义好的信号和槽。</a:t>
            </a:r>
          </a:p>
          <a:p>
            <a:pPr indent="446088">
              <a:lnSpc>
                <a:spcPct val="150000"/>
              </a:lnSpc>
            </a:pPr>
            <a:r>
              <a:rPr lang="en-US" altLang="zh-CN" b="1" dirty="0">
                <a:sym typeface="Wingdings"/>
              </a:rPr>
              <a:t></a:t>
            </a:r>
            <a:r>
              <a:rPr lang="en-US" altLang="zh-CN" b="1" dirty="0"/>
              <a:t> </a:t>
            </a:r>
            <a:r>
              <a:rPr lang="en-US" altLang="zh-CN" b="1" dirty="0" err="1">
                <a:hlinkClick r:id="rId2" action="ppaction://hlinksldjump"/>
              </a:rPr>
              <a:t>伙伴编辑模式（Edit</a:t>
            </a:r>
            <a:r>
              <a:rPr lang="en-US" altLang="zh-CN" b="1" dirty="0">
                <a:hlinkClick r:id="rId2" action="ppaction://hlinksldjump"/>
              </a:rPr>
              <a:t> Buddies</a:t>
            </a:r>
            <a:r>
              <a:rPr lang="zh-CN" altLang="zh-CN" b="1" dirty="0">
                <a:hlinkClick r:id="rId2" action="ppaction://hlinksldjump"/>
              </a:rPr>
              <a:t>）</a:t>
            </a:r>
            <a:r>
              <a:rPr lang="zh-CN" altLang="zh-CN" b="1" dirty="0"/>
              <a:t>：</a:t>
            </a:r>
            <a:r>
              <a:rPr lang="zh-CN" altLang="zh-CN" dirty="0"/>
              <a:t>可以在</a:t>
            </a:r>
            <a:r>
              <a:rPr lang="en-US" altLang="zh-CN" dirty="0" err="1"/>
              <a:t>Qt</a:t>
            </a:r>
            <a:r>
              <a:rPr lang="zh-CN" altLang="zh-CN" dirty="0"/>
              <a:t>设计器中的窗口部件上建立</a:t>
            </a:r>
            <a:r>
              <a:rPr lang="en-US" altLang="zh-CN" dirty="0" err="1"/>
              <a:t>QLabel</a:t>
            </a:r>
            <a:r>
              <a:rPr lang="zh-CN" altLang="zh-CN" dirty="0"/>
              <a:t>标签和其他窗口部件的伙伴关系。</a:t>
            </a:r>
          </a:p>
          <a:p>
            <a:pPr indent="446088">
              <a:lnSpc>
                <a:spcPct val="150000"/>
              </a:lnSpc>
            </a:pPr>
            <a:r>
              <a:rPr lang="en-US" altLang="zh-CN" b="1" dirty="0">
                <a:sym typeface="Wingdings"/>
              </a:rPr>
              <a:t></a:t>
            </a:r>
            <a:r>
              <a:rPr lang="en-US" altLang="zh-CN" b="1" dirty="0"/>
              <a:t> Tab</a:t>
            </a:r>
            <a:r>
              <a:rPr lang="zh-CN" altLang="zh-CN" b="1" dirty="0"/>
              <a:t>顺序编辑模式（</a:t>
            </a:r>
            <a:r>
              <a:rPr lang="en-US" altLang="zh-CN" b="1" dirty="0"/>
              <a:t>Edit Tab Order</a:t>
            </a:r>
            <a:r>
              <a:rPr lang="zh-CN" altLang="zh-CN" b="1" dirty="0"/>
              <a:t>）：</a:t>
            </a:r>
            <a:r>
              <a:rPr lang="zh-CN" altLang="zh-CN" dirty="0"/>
              <a:t>可以在</a:t>
            </a:r>
            <a:r>
              <a:rPr lang="en-US" altLang="zh-CN" dirty="0" err="1"/>
              <a:t>Qt</a:t>
            </a:r>
            <a:r>
              <a:rPr lang="zh-CN" altLang="zh-CN" dirty="0"/>
              <a:t>设计器中的窗口部件上设置</a:t>
            </a:r>
            <a:r>
              <a:rPr lang="en-US" altLang="zh-CN" dirty="0"/>
              <a:t>Tab</a:t>
            </a:r>
            <a:r>
              <a:rPr lang="zh-CN" altLang="zh-CN" dirty="0"/>
              <a:t>键在窗口部件上的焦点顺序。</a:t>
            </a:r>
          </a:p>
          <a:p>
            <a:pPr indent="446088">
              <a:lnSpc>
                <a:spcPct val="150000"/>
              </a:lnSpc>
            </a:pPr>
            <a:endParaRPr lang="zh-CN" altLang="en-US" dirty="0"/>
          </a:p>
        </p:txBody>
      </p:sp>
    </p:spTree>
    <p:extLst>
      <p:ext uri="{BB962C8B-B14F-4D97-AF65-F5344CB8AC3E}">
        <p14:creationId xmlns:p14="http://schemas.microsoft.com/office/powerpoint/2010/main" val="4014344103"/>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1.3  </a:t>
            </a:r>
            <a:r>
              <a:rPr lang="en-US" altLang="zh-CN" dirty="0" err="1">
                <a:effectLst/>
              </a:rPr>
              <a:t>Qt</a:t>
            </a:r>
            <a:r>
              <a:rPr lang="en-US" altLang="zh-CN" dirty="0">
                <a:effectLst/>
              </a:rPr>
              <a:t> 5</a:t>
            </a:r>
            <a:r>
              <a:rPr lang="zh-CN" altLang="zh-CN" dirty="0">
                <a:effectLst/>
              </a:rPr>
              <a:t>开发步骤及</a:t>
            </a:r>
            <a:r>
              <a:rPr lang="zh-CN" altLang="zh-CN" dirty="0" smtClean="0">
                <a:effectLst/>
              </a:rPr>
              <a:t>实例</a:t>
            </a:r>
            <a:endParaRPr lang="zh-CN" altLang="en-US" dirty="0"/>
          </a:p>
        </p:txBody>
      </p:sp>
      <p:sp>
        <p:nvSpPr>
          <p:cNvPr id="3" name="TextBox 2"/>
          <p:cNvSpPr txBox="1"/>
          <p:nvPr/>
        </p:nvSpPr>
        <p:spPr>
          <a:xfrm>
            <a:off x="321605" y="1484784"/>
            <a:ext cx="8496944" cy="1477328"/>
          </a:xfrm>
          <a:prstGeom prst="rect">
            <a:avLst/>
          </a:prstGeom>
          <a:noFill/>
        </p:spPr>
        <p:txBody>
          <a:bodyPr wrap="square" rtlCol="0">
            <a:spAutoFit/>
          </a:bodyPr>
          <a:lstStyle/>
          <a:p>
            <a:pPr indent="446088"/>
            <a:r>
              <a:rPr lang="zh-CN" altLang="zh-CN" dirty="0"/>
              <a:t>下面以完成计算圆面积功能这一简单例子来介绍</a:t>
            </a:r>
            <a:r>
              <a:rPr lang="en-US" altLang="zh-CN" dirty="0" err="1"/>
              <a:t>Qt</a:t>
            </a:r>
            <a:r>
              <a:rPr lang="zh-CN" altLang="zh-CN" dirty="0"/>
              <a:t>开发程序的流程，其中涉及</a:t>
            </a:r>
            <a:r>
              <a:rPr lang="en-US" altLang="zh-CN" dirty="0" err="1"/>
              <a:t>Qt</a:t>
            </a:r>
            <a:r>
              <a:rPr lang="zh-CN" altLang="zh-CN" dirty="0"/>
              <a:t>应用程序用户界面中的事件关联操作内容—</a:t>
            </a:r>
            <a:r>
              <a:rPr lang="zh-CN" altLang="zh-CN" b="1" dirty="0">
                <a:hlinkClick r:id="rId2" action="ppaction://hlinksldjump"/>
              </a:rPr>
              <a:t>信号和槽机制（</a:t>
            </a:r>
            <a:r>
              <a:rPr lang="en-US" altLang="zh-CN" b="1" dirty="0">
                <a:hlinkClick r:id="rId2" action="ppaction://hlinksldjump"/>
              </a:rPr>
              <a:t>Signal &amp; Slot</a:t>
            </a:r>
            <a:r>
              <a:rPr lang="zh-CN" altLang="zh-CN" b="1" dirty="0">
                <a:hlinkClick r:id="rId2" action="ppaction://hlinksldjump"/>
              </a:rPr>
              <a:t>）</a:t>
            </a:r>
            <a:r>
              <a:rPr lang="zh-CN" altLang="zh-CN" dirty="0"/>
              <a:t>。</a:t>
            </a:r>
          </a:p>
          <a:p>
            <a:pPr indent="446088"/>
            <a:r>
              <a:rPr lang="zh-CN" altLang="zh-CN" dirty="0" smtClean="0"/>
              <a:t>当</a:t>
            </a:r>
            <a:r>
              <a:rPr lang="zh-CN" altLang="zh-CN" dirty="0"/>
              <a:t>用户输入一个圆的半径后，可以显示计算后的圆的面积值。运行效果如图</a:t>
            </a:r>
            <a:r>
              <a:rPr lang="en-US" altLang="zh-CN" dirty="0"/>
              <a:t>1.13</a:t>
            </a:r>
            <a:r>
              <a:rPr lang="zh-CN" altLang="zh-CN" dirty="0"/>
              <a:t>所示。</a:t>
            </a:r>
          </a:p>
          <a:p>
            <a:endParaRPr lang="zh-CN" altLang="en-US" dirty="0"/>
          </a:p>
        </p:txBody>
      </p:sp>
      <p:pic>
        <p:nvPicPr>
          <p:cNvPr id="1126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0969" y="2674080"/>
            <a:ext cx="5544616" cy="3079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0876638"/>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1.3.1  </a:t>
            </a:r>
            <a:r>
              <a:rPr lang="zh-CN" altLang="zh-CN" dirty="0">
                <a:effectLst/>
              </a:rPr>
              <a:t>设计器</a:t>
            </a:r>
            <a:r>
              <a:rPr lang="en-US" altLang="zh-CN" dirty="0" err="1">
                <a:effectLst/>
              </a:rPr>
              <a:t>Qt</a:t>
            </a:r>
            <a:r>
              <a:rPr lang="en-US" altLang="zh-CN" dirty="0">
                <a:effectLst/>
              </a:rPr>
              <a:t> 5 Designer</a:t>
            </a:r>
            <a:r>
              <a:rPr lang="zh-CN" altLang="zh-CN" dirty="0">
                <a:effectLst/>
              </a:rPr>
              <a:t>实现</a:t>
            </a:r>
          </a:p>
        </p:txBody>
      </p:sp>
      <p:sp>
        <p:nvSpPr>
          <p:cNvPr id="3" name="TextBox 2"/>
          <p:cNvSpPr txBox="1"/>
          <p:nvPr/>
        </p:nvSpPr>
        <p:spPr>
          <a:xfrm>
            <a:off x="323528" y="1052736"/>
            <a:ext cx="8496944" cy="2308324"/>
          </a:xfrm>
          <a:prstGeom prst="rect">
            <a:avLst/>
          </a:prstGeom>
          <a:noFill/>
        </p:spPr>
        <p:txBody>
          <a:bodyPr wrap="square" rtlCol="0">
            <a:spAutoFit/>
          </a:bodyPr>
          <a:lstStyle/>
          <a:p>
            <a:pPr indent="539750"/>
            <a:r>
              <a:rPr lang="zh-CN" altLang="zh-CN" b="1" u="sng" dirty="0"/>
              <a:t>【例】</a:t>
            </a:r>
            <a:r>
              <a:rPr lang="zh-CN" altLang="zh-CN" u="sng" dirty="0"/>
              <a:t>（简单）</a:t>
            </a:r>
            <a:r>
              <a:rPr lang="zh-CN" altLang="zh-CN" dirty="0"/>
              <a:t>（</a:t>
            </a:r>
            <a:r>
              <a:rPr lang="en-US" altLang="zh-CN" dirty="0"/>
              <a:t>CH101</a:t>
            </a:r>
            <a:r>
              <a:rPr lang="zh-CN" altLang="zh-CN" dirty="0"/>
              <a:t>）采用设计器</a:t>
            </a:r>
            <a:r>
              <a:rPr lang="en-US" altLang="zh-CN" dirty="0" err="1"/>
              <a:t>Qt</a:t>
            </a:r>
            <a:r>
              <a:rPr lang="en-US" altLang="zh-CN" dirty="0"/>
              <a:t> Designer</a:t>
            </a:r>
            <a:r>
              <a:rPr lang="zh-CN" altLang="zh-CN" dirty="0"/>
              <a:t>实现计算圆面积，完成如图</a:t>
            </a:r>
            <a:r>
              <a:rPr lang="en-US" altLang="zh-CN" dirty="0"/>
              <a:t>1.13</a:t>
            </a:r>
            <a:r>
              <a:rPr lang="zh-CN" altLang="zh-CN" dirty="0"/>
              <a:t>所示的功能。</a:t>
            </a:r>
          </a:p>
          <a:p>
            <a:pPr indent="539750"/>
            <a:r>
              <a:rPr lang="en-US" altLang="zh-CN" b="1" dirty="0">
                <a:solidFill>
                  <a:srgbClr val="00B0F0"/>
                </a:solidFill>
              </a:rPr>
              <a:t>1</a:t>
            </a:r>
            <a:r>
              <a:rPr lang="zh-CN" altLang="zh-CN" b="1" dirty="0">
                <a:solidFill>
                  <a:srgbClr val="00B0F0"/>
                </a:solidFill>
              </a:rPr>
              <a:t>．界面设计</a:t>
            </a:r>
          </a:p>
          <a:p>
            <a:pPr indent="446088"/>
            <a:r>
              <a:rPr lang="zh-CN" altLang="en-US" b="1" dirty="0" smtClean="0">
                <a:solidFill>
                  <a:srgbClr val="00B050"/>
                </a:solidFill>
              </a:rPr>
              <a:t>实现</a:t>
            </a:r>
            <a:r>
              <a:rPr lang="zh-CN" altLang="zh-CN" b="1" dirty="0" smtClean="0">
                <a:solidFill>
                  <a:srgbClr val="00B050"/>
                </a:solidFill>
              </a:rPr>
              <a:t>步骤</a:t>
            </a:r>
            <a:r>
              <a:rPr lang="zh-CN" altLang="zh-CN" b="1" dirty="0">
                <a:solidFill>
                  <a:srgbClr val="00B050"/>
                </a:solidFill>
              </a:rPr>
              <a:t>如下。</a:t>
            </a:r>
          </a:p>
          <a:p>
            <a:pPr indent="446088"/>
            <a:r>
              <a:rPr lang="zh-CN" altLang="zh-CN" dirty="0"/>
              <a:t>（</a:t>
            </a:r>
            <a:r>
              <a:rPr lang="en-US" altLang="zh-CN" dirty="0"/>
              <a:t>1</a:t>
            </a:r>
            <a:r>
              <a:rPr lang="zh-CN" altLang="zh-CN" dirty="0"/>
              <a:t>）单击运行</a:t>
            </a:r>
            <a:r>
              <a:rPr lang="en-US" altLang="zh-CN" dirty="0" err="1"/>
              <a:t>Qt</a:t>
            </a:r>
            <a:r>
              <a:rPr lang="en-US" altLang="zh-CN" dirty="0"/>
              <a:t> Creator</a:t>
            </a:r>
            <a:r>
              <a:rPr lang="zh-CN" altLang="zh-CN" dirty="0"/>
              <a:t>，进入欢迎界面（见图</a:t>
            </a:r>
            <a:r>
              <a:rPr lang="en-US" altLang="zh-CN" dirty="0"/>
              <a:t>1.10</a:t>
            </a:r>
            <a:r>
              <a:rPr lang="zh-CN" altLang="zh-CN" dirty="0"/>
              <a:t>）。单击其上 </a:t>
            </a:r>
            <a:r>
              <a:rPr lang="en-US" altLang="zh-CN" dirty="0"/>
              <a:t> 	</a:t>
            </a:r>
            <a:r>
              <a:rPr lang="en-US" altLang="zh-CN" dirty="0" smtClean="0"/>
              <a:t>	</a:t>
            </a:r>
            <a:r>
              <a:rPr lang="zh-CN" altLang="zh-CN" dirty="0" smtClean="0"/>
              <a:t>按钮</a:t>
            </a:r>
            <a:r>
              <a:rPr lang="zh-CN" altLang="zh-CN" dirty="0"/>
              <a:t>，或者选择“文件”→“新建文件或项目</a:t>
            </a:r>
            <a:r>
              <a:rPr lang="en-US" altLang="zh-CN" dirty="0"/>
              <a:t>...</a:t>
            </a:r>
            <a:r>
              <a:rPr lang="zh-CN" altLang="zh-CN" dirty="0"/>
              <a:t>”命令，创建一个新的工程，出现“新建项目”窗口，如图</a:t>
            </a:r>
            <a:r>
              <a:rPr lang="en-US" altLang="zh-CN" dirty="0"/>
              <a:t>1.14</a:t>
            </a:r>
            <a:r>
              <a:rPr lang="zh-CN" altLang="zh-CN" dirty="0"/>
              <a:t>所示。</a:t>
            </a:r>
          </a:p>
          <a:p>
            <a:pPr indent="539750"/>
            <a:endParaRPr lang="zh-CN" altLang="en-US" dirty="0"/>
          </a:p>
        </p:txBody>
      </p:sp>
      <p:pic>
        <p:nvPicPr>
          <p:cNvPr id="1229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3068960"/>
            <a:ext cx="5472608" cy="3404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8344" y="2206898"/>
            <a:ext cx="1296144" cy="21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596446"/>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1.3.1  </a:t>
            </a:r>
            <a:r>
              <a:rPr lang="zh-CN" altLang="zh-CN" dirty="0">
                <a:effectLst/>
              </a:rPr>
              <a:t>设计器</a:t>
            </a:r>
            <a:r>
              <a:rPr lang="en-US" altLang="zh-CN" dirty="0" err="1">
                <a:effectLst/>
              </a:rPr>
              <a:t>Qt</a:t>
            </a:r>
            <a:r>
              <a:rPr lang="en-US" altLang="zh-CN" dirty="0">
                <a:effectLst/>
              </a:rPr>
              <a:t> 5 Designer</a:t>
            </a:r>
            <a:r>
              <a:rPr lang="zh-CN" altLang="zh-CN" dirty="0">
                <a:effectLst/>
              </a:rPr>
              <a:t>实现</a:t>
            </a:r>
          </a:p>
        </p:txBody>
      </p:sp>
      <p:sp>
        <p:nvSpPr>
          <p:cNvPr id="3" name="TextBox 2"/>
          <p:cNvSpPr txBox="1"/>
          <p:nvPr/>
        </p:nvSpPr>
        <p:spPr>
          <a:xfrm>
            <a:off x="323528" y="1052736"/>
            <a:ext cx="8496944" cy="2031325"/>
          </a:xfrm>
          <a:prstGeom prst="rect">
            <a:avLst/>
          </a:prstGeom>
          <a:noFill/>
        </p:spPr>
        <p:txBody>
          <a:bodyPr wrap="square" rtlCol="0">
            <a:spAutoFit/>
          </a:bodyPr>
          <a:lstStyle/>
          <a:p>
            <a:pPr indent="446088"/>
            <a:r>
              <a:rPr lang="zh-CN" altLang="zh-CN" dirty="0"/>
              <a:t>（</a:t>
            </a:r>
            <a:r>
              <a:rPr lang="en-US" altLang="zh-CN" dirty="0"/>
              <a:t>2</a:t>
            </a:r>
            <a:r>
              <a:rPr lang="zh-CN" altLang="zh-CN" dirty="0"/>
              <a:t>）单击选择项目“</a:t>
            </a:r>
            <a:r>
              <a:rPr lang="en-US" altLang="zh-CN" dirty="0"/>
              <a:t>Application</a:t>
            </a:r>
            <a:r>
              <a:rPr lang="zh-CN" altLang="zh-CN" dirty="0"/>
              <a:t>”→“</a:t>
            </a:r>
            <a:r>
              <a:rPr lang="en-US" altLang="zh-CN" dirty="0" err="1"/>
              <a:t>Qt</a:t>
            </a:r>
            <a:r>
              <a:rPr lang="en-US" altLang="zh-CN" dirty="0"/>
              <a:t> Widgets Application</a:t>
            </a:r>
            <a:r>
              <a:rPr lang="zh-CN" altLang="zh-CN" dirty="0"/>
              <a:t>”选项，单击“</a:t>
            </a:r>
            <a:r>
              <a:rPr lang="en-US" altLang="zh-CN" dirty="0"/>
              <a:t>Choose...</a:t>
            </a:r>
            <a:r>
              <a:rPr lang="zh-CN" altLang="zh-CN" dirty="0"/>
              <a:t>”按钮，进入下一步。</a:t>
            </a:r>
          </a:p>
          <a:p>
            <a:pPr indent="446088"/>
            <a:r>
              <a:rPr lang="zh-CN" altLang="zh-CN" dirty="0"/>
              <a:t>（</a:t>
            </a:r>
            <a:r>
              <a:rPr lang="en-US" altLang="zh-CN" dirty="0"/>
              <a:t>3</a:t>
            </a:r>
            <a:r>
              <a:rPr lang="zh-CN" altLang="zh-CN" dirty="0"/>
              <a:t>）选择保存项目的路径并定义自己项目的名字。注意，保存项目的路径中不能有中文字。项目命名没有大小写要求，依据个人习惯命名即可。这里将项目命名为</a:t>
            </a:r>
            <a:r>
              <a:rPr lang="en-US" altLang="zh-CN" dirty="0"/>
              <a:t>Dialog</a:t>
            </a:r>
            <a:r>
              <a:rPr lang="zh-CN" altLang="zh-CN" dirty="0"/>
              <a:t>，保存路径为</a:t>
            </a:r>
            <a:r>
              <a:rPr lang="en-US" altLang="zh-CN" dirty="0"/>
              <a:t>D:\Qt\CH1\CH101</a:t>
            </a:r>
            <a:r>
              <a:rPr lang="zh-CN" altLang="zh-CN" dirty="0"/>
              <a:t>，如图</a:t>
            </a:r>
            <a:r>
              <a:rPr lang="en-US" altLang="zh-CN" dirty="0"/>
              <a:t>1.15</a:t>
            </a:r>
            <a:r>
              <a:rPr lang="zh-CN" altLang="zh-CN" dirty="0"/>
              <a:t>所示。单击“下一步”按钮进入下一步骤。</a:t>
            </a:r>
          </a:p>
          <a:p>
            <a:pPr indent="446088"/>
            <a:endParaRPr lang="zh-CN" altLang="en-US" b="1" dirty="0"/>
          </a:p>
        </p:txBody>
      </p:sp>
      <p:pic>
        <p:nvPicPr>
          <p:cNvPr id="1331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852936"/>
            <a:ext cx="6192688" cy="3088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7281209"/>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1.3.1  </a:t>
            </a:r>
            <a:r>
              <a:rPr lang="zh-CN" altLang="zh-CN" dirty="0">
                <a:effectLst/>
              </a:rPr>
              <a:t>设计器</a:t>
            </a:r>
            <a:r>
              <a:rPr lang="en-US" altLang="zh-CN" dirty="0" err="1">
                <a:effectLst/>
              </a:rPr>
              <a:t>Qt</a:t>
            </a:r>
            <a:r>
              <a:rPr lang="en-US" altLang="zh-CN" dirty="0">
                <a:effectLst/>
              </a:rPr>
              <a:t> 5 Designer</a:t>
            </a:r>
            <a:r>
              <a:rPr lang="zh-CN" altLang="zh-CN" dirty="0">
                <a:effectLst/>
              </a:rPr>
              <a:t>实现</a:t>
            </a:r>
            <a:endParaRPr lang="zh-CN" altLang="en-US" dirty="0"/>
          </a:p>
        </p:txBody>
      </p:sp>
      <p:sp>
        <p:nvSpPr>
          <p:cNvPr id="3" name="TextBox 2"/>
          <p:cNvSpPr txBox="1"/>
          <p:nvPr/>
        </p:nvSpPr>
        <p:spPr>
          <a:xfrm>
            <a:off x="323528" y="1052736"/>
            <a:ext cx="8496944" cy="923330"/>
          </a:xfrm>
          <a:prstGeom prst="rect">
            <a:avLst/>
          </a:prstGeom>
          <a:noFill/>
        </p:spPr>
        <p:txBody>
          <a:bodyPr wrap="square" rtlCol="0">
            <a:spAutoFit/>
          </a:bodyPr>
          <a:lstStyle/>
          <a:p>
            <a:pPr indent="446088"/>
            <a:r>
              <a:rPr lang="zh-CN" altLang="zh-CN" dirty="0"/>
              <a:t>（</a:t>
            </a:r>
            <a:r>
              <a:rPr lang="en-US" altLang="zh-CN" dirty="0"/>
              <a:t>4</a:t>
            </a:r>
            <a:r>
              <a:rPr lang="zh-CN" altLang="zh-CN" dirty="0"/>
              <a:t>）弹出“</a:t>
            </a:r>
            <a:r>
              <a:rPr lang="en-US" altLang="zh-CN" dirty="0"/>
              <a:t>Kit Selection</a:t>
            </a:r>
            <a:r>
              <a:rPr lang="zh-CN" altLang="zh-CN" dirty="0"/>
              <a:t>”（选择构建套件）界面，系统默认已指定</a:t>
            </a:r>
            <a:r>
              <a:rPr lang="en-US" altLang="zh-CN" dirty="0"/>
              <a:t>C++</a:t>
            </a:r>
            <a:r>
              <a:rPr lang="zh-CN" altLang="zh-CN" dirty="0"/>
              <a:t>的编译器和调试器，如图</a:t>
            </a:r>
            <a:r>
              <a:rPr lang="en-US" altLang="zh-CN" dirty="0"/>
              <a:t>1.16</a:t>
            </a:r>
            <a:r>
              <a:rPr lang="zh-CN" altLang="zh-CN" dirty="0"/>
              <a:t>所示，直接单击“下一步”按钮进入下一步骤即可。</a:t>
            </a:r>
          </a:p>
          <a:p>
            <a:endParaRPr lang="zh-CN" altLang="en-US" dirty="0"/>
          </a:p>
        </p:txBody>
      </p:sp>
      <p:pic>
        <p:nvPicPr>
          <p:cNvPr id="1433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844824"/>
            <a:ext cx="6768752" cy="3377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4169960"/>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1.1  </a:t>
            </a:r>
            <a:r>
              <a:rPr lang="zh-CN" altLang="zh-CN" dirty="0">
                <a:effectLst/>
              </a:rPr>
              <a:t>什么是</a:t>
            </a:r>
            <a:r>
              <a:rPr lang="en-US" altLang="zh-CN" dirty="0" err="1" smtClean="0">
                <a:effectLst/>
              </a:rPr>
              <a:t>Qt</a:t>
            </a:r>
            <a:endParaRPr lang="zh-CN" altLang="en-US" dirty="0"/>
          </a:p>
        </p:txBody>
      </p:sp>
      <p:sp>
        <p:nvSpPr>
          <p:cNvPr id="3" name="TextBox 2"/>
          <p:cNvSpPr txBox="1"/>
          <p:nvPr/>
        </p:nvSpPr>
        <p:spPr>
          <a:xfrm>
            <a:off x="323528" y="1196752"/>
            <a:ext cx="8568952" cy="3000821"/>
          </a:xfrm>
          <a:prstGeom prst="rect">
            <a:avLst/>
          </a:prstGeom>
          <a:noFill/>
        </p:spPr>
        <p:txBody>
          <a:bodyPr wrap="square" rtlCol="0">
            <a:spAutoFit/>
          </a:bodyPr>
          <a:lstStyle/>
          <a:p>
            <a:pPr indent="446088">
              <a:lnSpc>
                <a:spcPct val="150000"/>
              </a:lnSpc>
            </a:pPr>
            <a:r>
              <a:rPr lang="en-US" altLang="zh-CN" dirty="0" err="1"/>
              <a:t>Qt</a:t>
            </a:r>
            <a:r>
              <a:rPr lang="zh-CN" altLang="zh-CN" dirty="0"/>
              <a:t>最早是在</a:t>
            </a:r>
            <a:r>
              <a:rPr lang="en-US" altLang="zh-CN" dirty="0"/>
              <a:t>1991</a:t>
            </a:r>
            <a:r>
              <a:rPr lang="zh-CN" altLang="zh-CN" dirty="0"/>
              <a:t>年由奇趣科技开发的，</a:t>
            </a:r>
            <a:r>
              <a:rPr lang="en-US" altLang="zh-CN" dirty="0"/>
              <a:t>1996</a:t>
            </a:r>
            <a:r>
              <a:rPr lang="zh-CN" altLang="zh-CN" dirty="0"/>
              <a:t>年进入商业领域，成为全世界范围内数千种成功的应用程序的基础。它也是目前流行的</a:t>
            </a:r>
            <a:r>
              <a:rPr lang="en-US" altLang="zh-CN" dirty="0"/>
              <a:t>Linux</a:t>
            </a:r>
            <a:r>
              <a:rPr lang="zh-CN" altLang="zh-CN" dirty="0"/>
              <a:t>桌面环境</a:t>
            </a:r>
            <a:r>
              <a:rPr lang="en-US" altLang="zh-CN" dirty="0"/>
              <a:t>KDE</a:t>
            </a:r>
            <a:r>
              <a:rPr lang="zh-CN" altLang="zh-CN" dirty="0"/>
              <a:t>的基础，</a:t>
            </a:r>
            <a:r>
              <a:rPr lang="en-US" altLang="zh-CN" dirty="0"/>
              <a:t>KDE</a:t>
            </a:r>
            <a:r>
              <a:rPr lang="zh-CN" altLang="zh-CN" dirty="0"/>
              <a:t>是</a:t>
            </a:r>
            <a:r>
              <a:rPr lang="en-US" altLang="zh-CN" dirty="0"/>
              <a:t>Linux</a:t>
            </a:r>
            <a:r>
              <a:rPr lang="zh-CN" altLang="zh-CN" dirty="0"/>
              <a:t>发行版的主要一个标准组件。</a:t>
            </a:r>
            <a:r>
              <a:rPr lang="en-US" altLang="zh-CN" dirty="0"/>
              <a:t>2008</a:t>
            </a:r>
            <a:r>
              <a:rPr lang="zh-CN" altLang="zh-CN" dirty="0"/>
              <a:t>年，奇趣科技被诺基亚公司收购，</a:t>
            </a:r>
            <a:r>
              <a:rPr lang="en-US" altLang="zh-CN" dirty="0" err="1"/>
              <a:t>Qt</a:t>
            </a:r>
            <a:r>
              <a:rPr lang="zh-CN" altLang="zh-CN" dirty="0"/>
              <a:t>成为诺基亚旗下的编程语言工具。</a:t>
            </a:r>
            <a:r>
              <a:rPr lang="en-US" altLang="zh-CN" dirty="0"/>
              <a:t>2012</a:t>
            </a:r>
            <a:r>
              <a:rPr lang="zh-CN" altLang="zh-CN" dirty="0"/>
              <a:t>年，</a:t>
            </a:r>
            <a:r>
              <a:rPr lang="en-US" altLang="zh-CN" dirty="0" err="1"/>
              <a:t>Qt</a:t>
            </a:r>
            <a:r>
              <a:rPr lang="zh-CN" altLang="zh-CN" dirty="0"/>
              <a:t>又被</a:t>
            </a:r>
            <a:r>
              <a:rPr lang="en-US" altLang="zh-CN" dirty="0" err="1"/>
              <a:t>Digia</a:t>
            </a:r>
            <a:r>
              <a:rPr lang="zh-CN" altLang="zh-CN" dirty="0"/>
              <a:t>公司收购。</a:t>
            </a:r>
            <a:r>
              <a:rPr lang="en-US" altLang="zh-CN" dirty="0"/>
              <a:t>2014</a:t>
            </a:r>
            <a:r>
              <a:rPr lang="zh-CN" altLang="zh-CN" dirty="0"/>
              <a:t>年，</a:t>
            </a:r>
            <a:r>
              <a:rPr lang="en-US" altLang="zh-CN" dirty="0" err="1"/>
              <a:t>Digia</a:t>
            </a:r>
            <a:r>
              <a:rPr lang="zh-CN" altLang="zh-CN" dirty="0"/>
              <a:t>宣布成立“</a:t>
            </a:r>
            <a:r>
              <a:rPr lang="en-US" altLang="zh-CN" dirty="0"/>
              <a:t>The </a:t>
            </a:r>
            <a:r>
              <a:rPr lang="en-US" altLang="zh-CN" dirty="0" err="1"/>
              <a:t>Qt</a:t>
            </a:r>
            <a:r>
              <a:rPr lang="en-US" altLang="zh-CN" dirty="0"/>
              <a:t> Company</a:t>
            </a:r>
            <a:r>
              <a:rPr lang="zh-CN" altLang="zh-CN" dirty="0"/>
              <a:t>”全资子公司，以进一步推动</a:t>
            </a:r>
            <a:r>
              <a:rPr lang="en-US" altLang="zh-CN" dirty="0" err="1"/>
              <a:t>Qt</a:t>
            </a:r>
            <a:r>
              <a:rPr lang="zh-CN" altLang="zh-CN" dirty="0"/>
              <a:t>产品的开发和市场扩张。</a:t>
            </a:r>
          </a:p>
          <a:p>
            <a:pPr indent="446088">
              <a:lnSpc>
                <a:spcPct val="150000"/>
              </a:lnSpc>
            </a:pPr>
            <a:endParaRPr lang="zh-CN" altLang="en-US" dirty="0"/>
          </a:p>
        </p:txBody>
      </p:sp>
    </p:spTree>
    <p:extLst>
      <p:ext uri="{BB962C8B-B14F-4D97-AF65-F5344CB8AC3E}">
        <p14:creationId xmlns:p14="http://schemas.microsoft.com/office/powerpoint/2010/main" val="233018447"/>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1.3.1  </a:t>
            </a:r>
            <a:r>
              <a:rPr lang="zh-CN" altLang="zh-CN" dirty="0">
                <a:effectLst/>
              </a:rPr>
              <a:t>设计器</a:t>
            </a:r>
            <a:r>
              <a:rPr lang="en-US" altLang="zh-CN" dirty="0" err="1">
                <a:effectLst/>
              </a:rPr>
              <a:t>Qt</a:t>
            </a:r>
            <a:r>
              <a:rPr lang="en-US" altLang="zh-CN" dirty="0">
                <a:effectLst/>
              </a:rPr>
              <a:t> 5 Designer</a:t>
            </a:r>
            <a:r>
              <a:rPr lang="zh-CN" altLang="zh-CN" dirty="0">
                <a:effectLst/>
              </a:rPr>
              <a:t>实现</a:t>
            </a:r>
            <a:endParaRPr lang="zh-CN" altLang="en-US" dirty="0"/>
          </a:p>
        </p:txBody>
      </p:sp>
      <p:sp>
        <p:nvSpPr>
          <p:cNvPr id="3" name="TextBox 2"/>
          <p:cNvSpPr txBox="1"/>
          <p:nvPr/>
        </p:nvSpPr>
        <p:spPr>
          <a:xfrm>
            <a:off x="323528" y="1124744"/>
            <a:ext cx="8568952" cy="1477328"/>
          </a:xfrm>
          <a:prstGeom prst="rect">
            <a:avLst/>
          </a:prstGeom>
          <a:noFill/>
        </p:spPr>
        <p:txBody>
          <a:bodyPr wrap="square" rtlCol="0">
            <a:spAutoFit/>
          </a:bodyPr>
          <a:lstStyle/>
          <a:p>
            <a:pPr indent="446088"/>
            <a:r>
              <a:rPr lang="zh-CN" altLang="zh-CN" dirty="0"/>
              <a:t>（</a:t>
            </a:r>
            <a:r>
              <a:rPr lang="en-US" altLang="zh-CN" dirty="0"/>
              <a:t>5</a:t>
            </a:r>
            <a:r>
              <a:rPr lang="zh-CN" altLang="zh-CN" dirty="0"/>
              <a:t>）根据实际需要，选择一个“基类”。这里选择</a:t>
            </a:r>
            <a:r>
              <a:rPr lang="en-US" altLang="zh-CN" dirty="0" err="1"/>
              <a:t>QDialog</a:t>
            </a:r>
            <a:r>
              <a:rPr lang="zh-CN" altLang="zh-CN" dirty="0"/>
              <a:t>对话框类作为基类，这时“类名”、“头文件”、“源文件”及“界面文件”都出现默认的文件名。注意，对这些文件名都可以根据具体需要进行相应的修改。默认选中“创建界面”复选框，表示需要采用自带的界面设计器来设计界面，否则需要利用代码完成界面的设计，如图</a:t>
            </a:r>
            <a:r>
              <a:rPr lang="en-US" altLang="zh-CN" dirty="0"/>
              <a:t>1.17</a:t>
            </a:r>
            <a:r>
              <a:rPr lang="zh-CN" altLang="zh-CN" dirty="0"/>
              <a:t>所示。</a:t>
            </a:r>
            <a:endParaRPr lang="zh-CN" altLang="en-US" dirty="0"/>
          </a:p>
        </p:txBody>
      </p:sp>
      <p:pic>
        <p:nvPicPr>
          <p:cNvPr id="1536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602072"/>
            <a:ext cx="6264696" cy="3139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6099374"/>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1.3.1  </a:t>
            </a:r>
            <a:r>
              <a:rPr lang="zh-CN" altLang="zh-CN" dirty="0">
                <a:effectLst/>
              </a:rPr>
              <a:t>设计器</a:t>
            </a:r>
            <a:r>
              <a:rPr lang="en-US" altLang="zh-CN" dirty="0" err="1">
                <a:effectLst/>
              </a:rPr>
              <a:t>Qt</a:t>
            </a:r>
            <a:r>
              <a:rPr lang="en-US" altLang="zh-CN" dirty="0">
                <a:effectLst/>
              </a:rPr>
              <a:t> 5 Designer</a:t>
            </a:r>
            <a:r>
              <a:rPr lang="zh-CN" altLang="zh-CN" dirty="0">
                <a:effectLst/>
              </a:rPr>
              <a:t>实现</a:t>
            </a:r>
            <a:endParaRPr lang="zh-CN" altLang="en-US" dirty="0"/>
          </a:p>
        </p:txBody>
      </p:sp>
      <p:sp>
        <p:nvSpPr>
          <p:cNvPr id="3" name="TextBox 2"/>
          <p:cNvSpPr txBox="1"/>
          <p:nvPr/>
        </p:nvSpPr>
        <p:spPr>
          <a:xfrm>
            <a:off x="251520" y="1268760"/>
            <a:ext cx="8640960" cy="923330"/>
          </a:xfrm>
          <a:prstGeom prst="rect">
            <a:avLst/>
          </a:prstGeom>
          <a:noFill/>
        </p:spPr>
        <p:txBody>
          <a:bodyPr wrap="square" rtlCol="0">
            <a:spAutoFit/>
          </a:bodyPr>
          <a:lstStyle/>
          <a:p>
            <a:pPr indent="446088"/>
            <a:r>
              <a:rPr lang="zh-CN" altLang="zh-CN" dirty="0"/>
              <a:t>（</a:t>
            </a:r>
            <a:r>
              <a:rPr lang="en-US" altLang="zh-CN" dirty="0"/>
              <a:t>6</a:t>
            </a:r>
            <a:r>
              <a:rPr lang="zh-CN" altLang="zh-CN" dirty="0"/>
              <a:t>）单击“完成”按钮完成创建，相应的文件自动加载到项目文件列表中，如图</a:t>
            </a:r>
            <a:r>
              <a:rPr lang="en-US" altLang="zh-CN" dirty="0"/>
              <a:t>1.18</a:t>
            </a:r>
            <a:r>
              <a:rPr lang="zh-CN" altLang="zh-CN" dirty="0"/>
              <a:t>所示。</a:t>
            </a:r>
          </a:p>
          <a:p>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291271134"/>
              </p:ext>
            </p:extLst>
          </p:nvPr>
        </p:nvGraphicFramePr>
        <p:xfrm>
          <a:off x="1475656" y="1988840"/>
          <a:ext cx="6624736" cy="3312368"/>
        </p:xfrm>
        <a:graphic>
          <a:graphicData uri="http://schemas.openxmlformats.org/presentationml/2006/ole">
            <mc:AlternateContent xmlns:mc="http://schemas.openxmlformats.org/markup-compatibility/2006">
              <mc:Choice xmlns:v="urn:schemas-microsoft-com:vml" Requires="v">
                <p:oleObj spid="_x0000_s16394" name="Visio" r:id="rId3" imgW="8771757" imgH="4409370" progId="Visio.Drawing.11">
                  <p:embed/>
                </p:oleObj>
              </mc:Choice>
              <mc:Fallback>
                <p:oleObj name="Visio" r:id="rId3" imgW="8771757" imgH="440937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1988840"/>
                        <a:ext cx="6624736" cy="3312368"/>
                      </a:xfrm>
                      <a:prstGeom prst="rect">
                        <a:avLst/>
                      </a:prstGeom>
                      <a:noFill/>
                    </p:spPr>
                  </p:pic>
                </p:oleObj>
              </mc:Fallback>
            </mc:AlternateContent>
          </a:graphicData>
        </a:graphic>
      </p:graphicFrame>
    </p:spTree>
    <p:extLst>
      <p:ext uri="{BB962C8B-B14F-4D97-AF65-F5344CB8AC3E}">
        <p14:creationId xmlns:p14="http://schemas.microsoft.com/office/powerpoint/2010/main" val="572027247"/>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1.3.1  </a:t>
            </a:r>
            <a:r>
              <a:rPr lang="zh-CN" altLang="zh-CN" dirty="0">
                <a:effectLst/>
              </a:rPr>
              <a:t>设计器</a:t>
            </a:r>
            <a:r>
              <a:rPr lang="en-US" altLang="zh-CN" dirty="0" err="1">
                <a:effectLst/>
              </a:rPr>
              <a:t>Qt</a:t>
            </a:r>
            <a:r>
              <a:rPr lang="en-US" altLang="zh-CN" dirty="0">
                <a:effectLst/>
              </a:rPr>
              <a:t> 5 Designer</a:t>
            </a:r>
            <a:r>
              <a:rPr lang="zh-CN" altLang="zh-CN" dirty="0">
                <a:effectLst/>
              </a:rPr>
              <a:t>实现</a:t>
            </a:r>
            <a:endParaRPr lang="zh-CN" altLang="en-US" dirty="0"/>
          </a:p>
        </p:txBody>
      </p:sp>
      <p:sp>
        <p:nvSpPr>
          <p:cNvPr id="3" name="TextBox 2"/>
          <p:cNvSpPr txBox="1"/>
          <p:nvPr/>
        </p:nvSpPr>
        <p:spPr>
          <a:xfrm>
            <a:off x="323528" y="1314634"/>
            <a:ext cx="8496944" cy="1754326"/>
          </a:xfrm>
          <a:prstGeom prst="rect">
            <a:avLst/>
          </a:prstGeom>
          <a:noFill/>
        </p:spPr>
        <p:txBody>
          <a:bodyPr wrap="square" rtlCol="0">
            <a:spAutoFit/>
          </a:bodyPr>
          <a:lstStyle/>
          <a:p>
            <a:pPr indent="446088"/>
            <a:r>
              <a:rPr lang="zh-CN" altLang="zh-CN" dirty="0"/>
              <a:t>文件列表中的文件自动分类显示，如图</a:t>
            </a:r>
            <a:r>
              <a:rPr lang="en-US" altLang="zh-CN" dirty="0"/>
              <a:t>1.19</a:t>
            </a:r>
            <a:r>
              <a:rPr lang="zh-CN" altLang="zh-CN" dirty="0"/>
              <a:t>（</a:t>
            </a:r>
            <a:r>
              <a:rPr lang="en-US" altLang="zh-CN" dirty="0"/>
              <a:t>a</a:t>
            </a:r>
            <a:r>
              <a:rPr lang="zh-CN" altLang="zh-CN" dirty="0"/>
              <a:t>）所示，各个文件包含在相应的文件夹中，单击文件夹前的“</a:t>
            </a:r>
            <a:r>
              <a:rPr lang="en-US" altLang="zh-CN" dirty="0"/>
              <a:t> </a:t>
            </a:r>
            <a:r>
              <a:rPr lang="en-US" altLang="zh-CN" dirty="0" smtClean="0"/>
              <a:t>   </a:t>
            </a:r>
            <a:r>
              <a:rPr lang="zh-CN" altLang="zh-CN" dirty="0" smtClean="0"/>
              <a:t>”</a:t>
            </a:r>
            <a:r>
              <a:rPr lang="zh-CN" altLang="zh-CN" dirty="0"/>
              <a:t>图标可以显示该文件夹下的文件；而单击文件夹前面的</a:t>
            </a:r>
            <a:r>
              <a:rPr lang="zh-CN" altLang="zh-CN" dirty="0" smtClean="0"/>
              <a:t>“</a:t>
            </a:r>
            <a:r>
              <a:rPr lang="en-US" altLang="zh-CN" dirty="0" smtClean="0"/>
              <a:t>    </a:t>
            </a:r>
            <a:r>
              <a:rPr lang="zh-CN" altLang="zh-CN" dirty="0" smtClean="0"/>
              <a:t>”</a:t>
            </a:r>
            <a:r>
              <a:rPr lang="zh-CN" altLang="zh-CN" dirty="0"/>
              <a:t>图标则可隐藏该文件夹下的文件。单击上部灰色工具栏中的过滤符号 </a:t>
            </a:r>
            <a:r>
              <a:rPr lang="en-US" altLang="zh-CN" dirty="0"/>
              <a:t> </a:t>
            </a:r>
            <a:r>
              <a:rPr lang="en-US" altLang="zh-CN" dirty="0" smtClean="0"/>
              <a:t>   </a:t>
            </a:r>
            <a:r>
              <a:rPr lang="zh-CN" altLang="zh-CN" dirty="0" smtClean="0"/>
              <a:t>后</a:t>
            </a:r>
            <a:r>
              <a:rPr lang="zh-CN" altLang="zh-CN" dirty="0"/>
              <a:t>，弹出一个下拉列表，勾选“简化树形视图”则切换到简单的文件列表，如图</a:t>
            </a:r>
            <a:r>
              <a:rPr lang="en-US" altLang="zh-CN" dirty="0"/>
              <a:t>1.19</a:t>
            </a:r>
            <a:r>
              <a:rPr lang="zh-CN" altLang="zh-CN" dirty="0"/>
              <a:t>（</a:t>
            </a:r>
            <a:r>
              <a:rPr lang="en-US" altLang="zh-CN" dirty="0"/>
              <a:t>b</a:t>
            </a:r>
            <a:r>
              <a:rPr lang="zh-CN" altLang="zh-CN" dirty="0"/>
              <a:t>）所示。</a:t>
            </a:r>
          </a:p>
          <a:p>
            <a:endParaRPr lang="zh-CN" altLang="en-US" dirty="0"/>
          </a:p>
        </p:txBody>
      </p:sp>
      <p:pic>
        <p:nvPicPr>
          <p:cNvPr id="1741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1602666"/>
            <a:ext cx="168498" cy="266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1"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2489" y="1979710"/>
            <a:ext cx="168201" cy="172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2"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2191797"/>
            <a:ext cx="19843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0455" y="2996952"/>
            <a:ext cx="2401355" cy="1782138"/>
          </a:xfrm>
          <a:prstGeom prst="rect">
            <a:avLst/>
          </a:prstGeom>
          <a:noFill/>
          <a:extLst>
            <a:ext uri="{909E8E84-426E-40DD-AFC4-6F175D3DCCD1}">
              <a14:hiddenFill xmlns:a14="http://schemas.microsoft.com/office/drawing/2010/main">
                <a:solidFill>
                  <a:srgbClr val="FFFFFF"/>
                </a:solidFill>
              </a14:hiddenFill>
            </a:ext>
          </a:extLst>
        </p:spPr>
      </p:pic>
      <p:pic>
        <p:nvPicPr>
          <p:cNvPr id="1741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7337" y="2996952"/>
            <a:ext cx="2842203" cy="17821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8"/>
          <p:cNvSpPr>
            <a:spLocks noChangeArrowheads="1"/>
          </p:cNvSpPr>
          <p:nvPr/>
        </p:nvSpPr>
        <p:spPr bwMode="auto">
          <a:xfrm>
            <a:off x="0" y="186311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3222425530"/>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1.3.1  </a:t>
            </a:r>
            <a:r>
              <a:rPr lang="zh-CN" altLang="zh-CN" dirty="0">
                <a:effectLst/>
              </a:rPr>
              <a:t>设计器</a:t>
            </a:r>
            <a:r>
              <a:rPr lang="en-US" altLang="zh-CN" dirty="0" err="1">
                <a:effectLst/>
              </a:rPr>
              <a:t>Qt</a:t>
            </a:r>
            <a:r>
              <a:rPr lang="en-US" altLang="zh-CN" dirty="0">
                <a:effectLst/>
              </a:rPr>
              <a:t> 5 Designer</a:t>
            </a:r>
            <a:r>
              <a:rPr lang="zh-CN" altLang="zh-CN" dirty="0">
                <a:effectLst/>
              </a:rPr>
              <a:t>实现</a:t>
            </a:r>
            <a:endParaRPr lang="zh-CN" altLang="en-US" dirty="0"/>
          </a:p>
        </p:txBody>
      </p:sp>
      <p:sp>
        <p:nvSpPr>
          <p:cNvPr id="3" name="TextBox 2"/>
          <p:cNvSpPr txBox="1"/>
          <p:nvPr/>
        </p:nvSpPr>
        <p:spPr>
          <a:xfrm>
            <a:off x="395536" y="1268760"/>
            <a:ext cx="8424936" cy="2308324"/>
          </a:xfrm>
          <a:prstGeom prst="rect">
            <a:avLst/>
          </a:prstGeom>
          <a:noFill/>
        </p:spPr>
        <p:txBody>
          <a:bodyPr wrap="square" rtlCol="0">
            <a:spAutoFit/>
          </a:bodyPr>
          <a:lstStyle/>
          <a:p>
            <a:pPr indent="446088"/>
            <a:r>
              <a:rPr lang="zh-CN" altLang="zh-CN" dirty="0"/>
              <a:t>（</a:t>
            </a:r>
            <a:r>
              <a:rPr lang="en-US" altLang="zh-CN" dirty="0"/>
              <a:t>7</a:t>
            </a:r>
            <a:r>
              <a:rPr lang="zh-CN" altLang="zh-CN" dirty="0"/>
              <a:t>）双击</a:t>
            </a:r>
            <a:r>
              <a:rPr lang="en-US" altLang="zh-CN" dirty="0" err="1"/>
              <a:t>dialog.ui</a:t>
            </a:r>
            <a:r>
              <a:rPr lang="zh-CN" altLang="zh-CN" dirty="0"/>
              <a:t>，进入界面设计器</a:t>
            </a:r>
            <a:r>
              <a:rPr lang="en-US" altLang="zh-CN" dirty="0" err="1"/>
              <a:t>Qt</a:t>
            </a:r>
            <a:r>
              <a:rPr lang="en-US" altLang="zh-CN" dirty="0"/>
              <a:t> Designer</a:t>
            </a:r>
            <a:r>
              <a:rPr lang="zh-CN" altLang="zh-CN" dirty="0"/>
              <a:t>编辑状态，开始进行设计器（</a:t>
            </a:r>
            <a:r>
              <a:rPr lang="en-US" altLang="zh-CN" dirty="0" err="1"/>
              <a:t>Qt</a:t>
            </a:r>
            <a:r>
              <a:rPr lang="en-US" altLang="zh-CN" dirty="0"/>
              <a:t> Designer</a:t>
            </a:r>
            <a:r>
              <a:rPr lang="zh-CN" altLang="zh-CN" dirty="0"/>
              <a:t>）编程。</a:t>
            </a:r>
          </a:p>
          <a:p>
            <a:pPr indent="446088"/>
            <a:r>
              <a:rPr lang="zh-CN" altLang="zh-CN" dirty="0"/>
              <a:t>拖曳控件容器栏的滑动条，在最后的</a:t>
            </a:r>
            <a:r>
              <a:rPr lang="en-US" altLang="zh-CN" dirty="0"/>
              <a:t>Display Widgets</a:t>
            </a:r>
            <a:r>
              <a:rPr lang="zh-CN" altLang="zh-CN" dirty="0"/>
              <a:t>容器栏（图</a:t>
            </a:r>
            <a:r>
              <a:rPr lang="en-US" altLang="zh-CN" dirty="0"/>
              <a:t>1.20</a:t>
            </a:r>
            <a:r>
              <a:rPr lang="zh-CN" altLang="zh-CN" dirty="0"/>
              <a:t>）中找到</a:t>
            </a:r>
            <a:r>
              <a:rPr lang="en-US" altLang="zh-CN" dirty="0"/>
              <a:t>Label</a:t>
            </a:r>
            <a:r>
              <a:rPr lang="zh-CN" altLang="zh-CN" dirty="0"/>
              <a:t>标签控件，拖曳三个此控件到中间的编辑框中；同样，在</a:t>
            </a:r>
            <a:r>
              <a:rPr lang="en-US" altLang="zh-CN" dirty="0"/>
              <a:t>Input Widgets</a:t>
            </a:r>
            <a:r>
              <a:rPr lang="zh-CN" altLang="zh-CN" dirty="0"/>
              <a:t>容器栏（图</a:t>
            </a:r>
            <a:r>
              <a:rPr lang="en-US" altLang="zh-CN" dirty="0"/>
              <a:t>1.21</a:t>
            </a:r>
            <a:r>
              <a:rPr lang="zh-CN" altLang="zh-CN" dirty="0"/>
              <a:t>）中找到</a:t>
            </a:r>
            <a:r>
              <a:rPr lang="en-US" altLang="zh-CN" dirty="0"/>
              <a:t>Line Edit</a:t>
            </a:r>
            <a:r>
              <a:rPr lang="zh-CN" altLang="zh-CN" dirty="0"/>
              <a:t>文本控件，拖曳此控件到中间的编辑框中，用于输入半径值；在</a:t>
            </a:r>
            <a:r>
              <a:rPr lang="en-US" altLang="zh-CN" dirty="0"/>
              <a:t>Buttons</a:t>
            </a:r>
            <a:r>
              <a:rPr lang="zh-CN" altLang="zh-CN" dirty="0"/>
              <a:t>容器栏（图</a:t>
            </a:r>
            <a:r>
              <a:rPr lang="en-US" altLang="zh-CN" dirty="0"/>
              <a:t>1.22</a:t>
            </a:r>
            <a:r>
              <a:rPr lang="zh-CN" altLang="zh-CN" dirty="0"/>
              <a:t>）中找到</a:t>
            </a:r>
            <a:r>
              <a:rPr lang="en-US" altLang="zh-CN" dirty="0"/>
              <a:t>Push Button</a:t>
            </a:r>
            <a:r>
              <a:rPr lang="zh-CN" altLang="zh-CN" dirty="0"/>
              <a:t>按钮控件，拖曳此控件到中间的编辑框中，用于提交响应单击事件。</a:t>
            </a:r>
          </a:p>
          <a:p>
            <a:pPr indent="446088"/>
            <a:endParaRPr lang="zh-CN" altLang="en-US" dirty="0"/>
          </a:p>
        </p:txBody>
      </p:sp>
      <p:pic>
        <p:nvPicPr>
          <p:cNvPr id="18435"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635108"/>
            <a:ext cx="2304256" cy="2488031"/>
          </a:xfrm>
          <a:prstGeom prst="rect">
            <a:avLst/>
          </a:prstGeom>
          <a:noFill/>
          <a:extLst>
            <a:ext uri="{909E8E84-426E-40DD-AFC4-6F175D3DCCD1}">
              <a14:hiddenFill xmlns:a14="http://schemas.microsoft.com/office/drawing/2010/main">
                <a:solidFill>
                  <a:srgbClr val="FFFFFF"/>
                </a:solidFill>
              </a14:hiddenFill>
            </a:ext>
          </a:extLst>
        </p:spPr>
      </p:pic>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903" y="3254645"/>
            <a:ext cx="1728193" cy="2899653"/>
          </a:xfrm>
          <a:prstGeom prst="rect">
            <a:avLst/>
          </a:prstGeom>
          <a:noFill/>
          <a:extLst>
            <a:ext uri="{909E8E84-426E-40DD-AFC4-6F175D3DCCD1}">
              <a14:hiddenFill xmlns:a14="http://schemas.microsoft.com/office/drawing/2010/main">
                <a:solidFill>
                  <a:srgbClr val="FFFFFF"/>
                </a:solidFill>
              </a14:hiddenFill>
            </a:ext>
          </a:extLst>
        </p:spPr>
      </p:pic>
      <p:pic>
        <p:nvPicPr>
          <p:cNvPr id="18433"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2120" y="4732791"/>
            <a:ext cx="2088232" cy="142150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
          <p:cNvSpPr>
            <a:spLocks noChangeArrowheads="1"/>
          </p:cNvSpPr>
          <p:nvPr/>
        </p:nvSpPr>
        <p:spPr bwMode="auto">
          <a:xfrm>
            <a:off x="0" y="2225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66675"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6" name="Rectangle 6"/>
          <p:cNvSpPr>
            <a:spLocks noChangeArrowheads="1"/>
          </p:cNvSpPr>
          <p:nvPr/>
        </p:nvSpPr>
        <p:spPr bwMode="auto">
          <a:xfrm>
            <a:off x="0" y="4606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66675"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2956940611"/>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1.3.1  </a:t>
            </a:r>
            <a:r>
              <a:rPr lang="zh-CN" altLang="zh-CN" dirty="0">
                <a:effectLst/>
              </a:rPr>
              <a:t>设计器</a:t>
            </a:r>
            <a:r>
              <a:rPr lang="en-US" altLang="zh-CN" dirty="0" err="1">
                <a:effectLst/>
              </a:rPr>
              <a:t>Qt</a:t>
            </a:r>
            <a:r>
              <a:rPr lang="en-US" altLang="zh-CN" dirty="0">
                <a:effectLst/>
              </a:rPr>
              <a:t> 5 Designer</a:t>
            </a:r>
            <a:r>
              <a:rPr lang="zh-CN" altLang="zh-CN" dirty="0">
                <a:effectLst/>
              </a:rPr>
              <a:t>实现</a:t>
            </a:r>
            <a:endParaRPr lang="zh-CN" altLang="en-US" dirty="0"/>
          </a:p>
        </p:txBody>
      </p:sp>
      <p:sp>
        <p:nvSpPr>
          <p:cNvPr id="3" name="TextBox 2"/>
          <p:cNvSpPr txBox="1"/>
          <p:nvPr/>
        </p:nvSpPr>
        <p:spPr>
          <a:xfrm>
            <a:off x="323528" y="1124744"/>
            <a:ext cx="8496944" cy="1200329"/>
          </a:xfrm>
          <a:prstGeom prst="rect">
            <a:avLst/>
          </a:prstGeom>
          <a:noFill/>
        </p:spPr>
        <p:txBody>
          <a:bodyPr wrap="square" rtlCol="0">
            <a:spAutoFit/>
          </a:bodyPr>
          <a:lstStyle/>
          <a:p>
            <a:pPr indent="446088"/>
            <a:r>
              <a:rPr lang="zh-CN" altLang="zh-CN" dirty="0"/>
              <a:t>调整各控件的位置，单击编辑框的空白处使编辑框处于被选中状态，拖曳右下角的小方框，调整整个框架的大小，直至调整到适当大小为止，调整后的布局如图</a:t>
            </a:r>
            <a:r>
              <a:rPr lang="en-US" altLang="zh-CN" dirty="0"/>
              <a:t>1.23</a:t>
            </a:r>
            <a:r>
              <a:rPr lang="zh-CN" altLang="zh-CN" dirty="0"/>
              <a:t>所示。</a:t>
            </a:r>
          </a:p>
          <a:p>
            <a:endParaRPr lang="zh-CN" altLang="en-US" dirty="0"/>
          </a:p>
        </p:txBody>
      </p:sp>
      <p:pic>
        <p:nvPicPr>
          <p:cNvPr id="1945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161371"/>
            <a:ext cx="5290309" cy="2630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7887403"/>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1.3.1  </a:t>
            </a:r>
            <a:r>
              <a:rPr lang="zh-CN" altLang="zh-CN" dirty="0">
                <a:effectLst/>
              </a:rPr>
              <a:t>设计器</a:t>
            </a:r>
            <a:r>
              <a:rPr lang="en-US" altLang="zh-CN" dirty="0" err="1">
                <a:effectLst/>
              </a:rPr>
              <a:t>Qt</a:t>
            </a:r>
            <a:r>
              <a:rPr lang="en-US" altLang="zh-CN" dirty="0">
                <a:effectLst/>
              </a:rPr>
              <a:t> 5 Designer</a:t>
            </a:r>
            <a:r>
              <a:rPr lang="zh-CN" altLang="zh-CN" dirty="0">
                <a:effectLst/>
              </a:rPr>
              <a:t>实现</a:t>
            </a:r>
            <a:endParaRPr lang="zh-CN" altLang="en-US" dirty="0"/>
          </a:p>
        </p:txBody>
      </p:sp>
      <p:sp>
        <p:nvSpPr>
          <p:cNvPr id="3" name="TextBox 2"/>
          <p:cNvSpPr txBox="1"/>
          <p:nvPr/>
        </p:nvSpPr>
        <p:spPr>
          <a:xfrm>
            <a:off x="251520" y="1052736"/>
            <a:ext cx="8568952" cy="923330"/>
          </a:xfrm>
          <a:prstGeom prst="rect">
            <a:avLst/>
          </a:prstGeom>
          <a:noFill/>
        </p:spPr>
        <p:txBody>
          <a:bodyPr wrap="square" rtlCol="0">
            <a:spAutoFit/>
          </a:bodyPr>
          <a:lstStyle/>
          <a:p>
            <a:pPr indent="446088"/>
            <a:r>
              <a:rPr lang="zh-CN" altLang="zh-CN" dirty="0"/>
              <a:t>下面将修改拖曳到编辑框中的各控件的属性，如图</a:t>
            </a:r>
            <a:r>
              <a:rPr lang="en-US" altLang="zh-CN" dirty="0"/>
              <a:t>1.24</a:t>
            </a:r>
            <a:r>
              <a:rPr lang="zh-CN" altLang="zh-CN" dirty="0"/>
              <a:t>所示，各控件属性见表</a:t>
            </a:r>
            <a:r>
              <a:rPr lang="en-US" altLang="zh-CN" dirty="0"/>
              <a:t>1.1</a:t>
            </a:r>
            <a:r>
              <a:rPr lang="zh-CN" altLang="zh-CN" dirty="0"/>
              <a:t>。</a:t>
            </a:r>
          </a:p>
          <a:p>
            <a:endParaRPr lang="zh-CN" altLang="en-US" dirty="0"/>
          </a:p>
        </p:txBody>
      </p:sp>
      <p:pic>
        <p:nvPicPr>
          <p:cNvPr id="2048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1772816"/>
            <a:ext cx="2736304" cy="155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表格 3"/>
          <p:cNvGraphicFramePr>
            <a:graphicFrameLocks noGrp="1"/>
          </p:cNvGraphicFramePr>
          <p:nvPr>
            <p:extLst>
              <p:ext uri="{D42A27DB-BD31-4B8C-83A1-F6EECF244321}">
                <p14:modId xmlns:p14="http://schemas.microsoft.com/office/powerpoint/2010/main" val="2501251249"/>
              </p:ext>
            </p:extLst>
          </p:nvPr>
        </p:nvGraphicFramePr>
        <p:xfrm>
          <a:off x="1547664" y="3717032"/>
          <a:ext cx="6480720" cy="1728190"/>
        </p:xfrm>
        <a:graphic>
          <a:graphicData uri="http://schemas.openxmlformats.org/drawingml/2006/table">
            <a:tbl>
              <a:tblPr firstRow="1" firstCol="1" bandRow="1"/>
              <a:tblGrid>
                <a:gridCol w="2081537"/>
                <a:gridCol w="1742949"/>
                <a:gridCol w="2656234"/>
              </a:tblGrid>
              <a:tr h="275552">
                <a:tc>
                  <a:txBody>
                    <a:bodyPr/>
                    <a:lstStyle/>
                    <a:p>
                      <a:pPr algn="ctr">
                        <a:lnSpc>
                          <a:spcPts val="1400"/>
                        </a:lnSpc>
                        <a:spcAft>
                          <a:spcPts val="0"/>
                        </a:spcAft>
                      </a:pPr>
                      <a:r>
                        <a:rPr lang="en-US" sz="1400" kern="100">
                          <a:effectLst/>
                          <a:latin typeface="Arial"/>
                          <a:ea typeface="宋体"/>
                        </a:rPr>
                        <a:t>Class</a:t>
                      </a:r>
                      <a:endParaRPr lang="zh-CN" sz="14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D9D9D9"/>
                      </a:bgClr>
                    </a:pattFill>
                  </a:tcPr>
                </a:tc>
                <a:tc>
                  <a:txBody>
                    <a:bodyPr/>
                    <a:lstStyle/>
                    <a:p>
                      <a:pPr algn="ctr">
                        <a:lnSpc>
                          <a:spcPts val="1400"/>
                        </a:lnSpc>
                        <a:spcAft>
                          <a:spcPts val="0"/>
                        </a:spcAft>
                      </a:pPr>
                      <a:r>
                        <a:rPr lang="en-US" sz="1400" kern="100">
                          <a:effectLst/>
                          <a:latin typeface="Arial"/>
                          <a:ea typeface="宋体"/>
                        </a:rPr>
                        <a:t>text</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D9D9D9"/>
                      </a:bgClr>
                    </a:pattFill>
                  </a:tcPr>
                </a:tc>
                <a:tc>
                  <a:txBody>
                    <a:bodyPr/>
                    <a:lstStyle/>
                    <a:p>
                      <a:pPr algn="ctr">
                        <a:lnSpc>
                          <a:spcPts val="1400"/>
                        </a:lnSpc>
                        <a:spcAft>
                          <a:spcPts val="0"/>
                        </a:spcAft>
                      </a:pPr>
                      <a:r>
                        <a:rPr lang="en-US" sz="1400" kern="100">
                          <a:effectLst/>
                          <a:latin typeface="Arial"/>
                          <a:ea typeface="宋体"/>
                        </a:rPr>
                        <a:t>objectName</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D9D9D9"/>
                      </a:bgClr>
                    </a:pattFill>
                  </a:tcPr>
                </a:tc>
              </a:tr>
              <a:tr h="275552">
                <a:tc>
                  <a:txBody>
                    <a:bodyPr/>
                    <a:lstStyle/>
                    <a:p>
                      <a:pPr algn="ctr">
                        <a:lnSpc>
                          <a:spcPts val="1400"/>
                        </a:lnSpc>
                        <a:spcAft>
                          <a:spcPts val="0"/>
                        </a:spcAft>
                      </a:pPr>
                      <a:r>
                        <a:rPr lang="en-US" sz="1400" kern="100">
                          <a:effectLst/>
                          <a:latin typeface="Times New Roman"/>
                          <a:ea typeface="宋体"/>
                        </a:rPr>
                        <a:t>QLabel</a:t>
                      </a:r>
                      <a:endParaRPr lang="zh-CN" sz="14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F2F2F2"/>
                      </a:bgClr>
                    </a:pattFill>
                  </a:tcPr>
                </a:tc>
                <a:tc>
                  <a:txBody>
                    <a:bodyPr/>
                    <a:lstStyle/>
                    <a:p>
                      <a:pPr algn="ctr">
                        <a:lnSpc>
                          <a:spcPts val="1400"/>
                        </a:lnSpc>
                        <a:spcAft>
                          <a:spcPts val="0"/>
                        </a:spcAft>
                      </a:pPr>
                      <a:r>
                        <a:rPr lang="zh-CN" sz="1400" kern="100">
                          <a:effectLst/>
                          <a:latin typeface="Times New Roman"/>
                          <a:ea typeface="宋体"/>
                        </a:rPr>
                        <a:t>半径：</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F2F2F2"/>
                      </a:bgClr>
                    </a:pattFill>
                  </a:tcPr>
                </a:tc>
                <a:tc>
                  <a:txBody>
                    <a:bodyPr/>
                    <a:lstStyle/>
                    <a:p>
                      <a:pPr algn="ctr">
                        <a:lnSpc>
                          <a:spcPts val="1400"/>
                        </a:lnSpc>
                        <a:spcAft>
                          <a:spcPts val="0"/>
                        </a:spcAft>
                      </a:pPr>
                      <a:r>
                        <a:rPr lang="en-US" sz="1400" kern="100">
                          <a:effectLst/>
                          <a:latin typeface="Times New Roman"/>
                          <a:ea typeface="宋体"/>
                        </a:rPr>
                        <a:t>radiusLabel</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F2F2F2"/>
                      </a:bgClr>
                    </a:pattFill>
                  </a:tcPr>
                </a:tc>
              </a:tr>
              <a:tr h="275552">
                <a:tc>
                  <a:txBody>
                    <a:bodyPr/>
                    <a:lstStyle/>
                    <a:p>
                      <a:pPr algn="ctr">
                        <a:lnSpc>
                          <a:spcPts val="1400"/>
                        </a:lnSpc>
                        <a:spcAft>
                          <a:spcPts val="0"/>
                        </a:spcAft>
                      </a:pPr>
                      <a:r>
                        <a:rPr lang="en-US" sz="1400" kern="100">
                          <a:effectLst/>
                          <a:latin typeface="Times New Roman"/>
                          <a:ea typeface="宋体"/>
                        </a:rPr>
                        <a:t>QLineEdit</a:t>
                      </a:r>
                      <a:endParaRPr lang="zh-CN" sz="14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F2F2F2"/>
                      </a:bgClr>
                    </a:pattFill>
                  </a:tcPr>
                </a:tc>
                <a:tc>
                  <a:txBody>
                    <a:bodyPr/>
                    <a:lstStyle/>
                    <a:p>
                      <a:pPr algn="ctr">
                        <a:lnSpc>
                          <a:spcPts val="1400"/>
                        </a:lnSpc>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F2F2F2"/>
                      </a:bgClr>
                    </a:pattFill>
                  </a:tcPr>
                </a:tc>
                <a:tc>
                  <a:txBody>
                    <a:bodyPr/>
                    <a:lstStyle/>
                    <a:p>
                      <a:pPr algn="ctr">
                        <a:lnSpc>
                          <a:spcPts val="1400"/>
                        </a:lnSpc>
                        <a:spcAft>
                          <a:spcPts val="0"/>
                        </a:spcAft>
                      </a:pPr>
                      <a:r>
                        <a:rPr lang="en-US" sz="1400" kern="100">
                          <a:effectLst/>
                          <a:latin typeface="Times New Roman"/>
                          <a:ea typeface="宋体"/>
                        </a:rPr>
                        <a:t>radiusLineEdit</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F2F2F2"/>
                      </a:bgClr>
                    </a:pattFill>
                  </a:tcPr>
                </a:tc>
              </a:tr>
              <a:tr h="275552">
                <a:tc>
                  <a:txBody>
                    <a:bodyPr/>
                    <a:lstStyle/>
                    <a:p>
                      <a:pPr algn="ctr">
                        <a:lnSpc>
                          <a:spcPts val="1400"/>
                        </a:lnSpc>
                        <a:spcAft>
                          <a:spcPts val="0"/>
                        </a:spcAft>
                      </a:pPr>
                      <a:r>
                        <a:rPr lang="en-US" sz="1400" kern="100">
                          <a:effectLst/>
                          <a:latin typeface="Times New Roman"/>
                          <a:ea typeface="宋体"/>
                        </a:rPr>
                        <a:t>QLabel</a:t>
                      </a:r>
                      <a:endParaRPr lang="zh-CN" sz="14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F2F2F2"/>
                      </a:bgClr>
                    </a:pattFill>
                  </a:tcPr>
                </a:tc>
                <a:tc>
                  <a:txBody>
                    <a:bodyPr/>
                    <a:lstStyle/>
                    <a:p>
                      <a:pPr algn="ctr">
                        <a:lnSpc>
                          <a:spcPts val="1400"/>
                        </a:lnSpc>
                        <a:spcAft>
                          <a:spcPts val="0"/>
                        </a:spcAft>
                      </a:pPr>
                      <a:r>
                        <a:rPr lang="zh-CN" sz="1400" kern="100">
                          <a:effectLst/>
                          <a:latin typeface="Times New Roman"/>
                          <a:ea typeface="宋体"/>
                        </a:rPr>
                        <a:t>面积：</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F2F2F2"/>
                      </a:bgClr>
                    </a:pattFill>
                  </a:tcPr>
                </a:tc>
                <a:tc>
                  <a:txBody>
                    <a:bodyPr/>
                    <a:lstStyle/>
                    <a:p>
                      <a:pPr algn="ctr">
                        <a:lnSpc>
                          <a:spcPts val="1400"/>
                        </a:lnSpc>
                        <a:spcAft>
                          <a:spcPts val="0"/>
                        </a:spcAft>
                      </a:pPr>
                      <a:r>
                        <a:rPr lang="en-US" sz="1400" kern="100">
                          <a:effectLst/>
                          <a:latin typeface="Times New Roman"/>
                          <a:ea typeface="宋体"/>
                        </a:rPr>
                        <a:t>areaLabel_1</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F2F2F2"/>
                      </a:bgClr>
                    </a:pattFill>
                  </a:tcPr>
                </a:tc>
              </a:tr>
              <a:tr h="275552">
                <a:tc>
                  <a:txBody>
                    <a:bodyPr/>
                    <a:lstStyle/>
                    <a:p>
                      <a:pPr algn="ctr">
                        <a:lnSpc>
                          <a:spcPts val="1400"/>
                        </a:lnSpc>
                        <a:spcAft>
                          <a:spcPts val="0"/>
                        </a:spcAft>
                      </a:pPr>
                      <a:r>
                        <a:rPr lang="en-US" sz="1400" kern="100">
                          <a:effectLst/>
                          <a:latin typeface="Times New Roman"/>
                          <a:ea typeface="宋体"/>
                        </a:rPr>
                        <a:t>QLabel</a:t>
                      </a:r>
                      <a:endParaRPr lang="zh-CN" sz="14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F2F2F2"/>
                      </a:bgClr>
                    </a:pattFill>
                  </a:tcPr>
                </a:tc>
                <a:tc>
                  <a:txBody>
                    <a:bodyPr/>
                    <a:lstStyle/>
                    <a:p>
                      <a:pPr algn="ctr">
                        <a:lnSpc>
                          <a:spcPts val="1400"/>
                        </a:lnSpc>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F2F2F2"/>
                      </a:bgClr>
                    </a:pattFill>
                  </a:tcPr>
                </a:tc>
                <a:tc>
                  <a:txBody>
                    <a:bodyPr/>
                    <a:lstStyle/>
                    <a:p>
                      <a:pPr algn="ctr">
                        <a:lnSpc>
                          <a:spcPts val="1400"/>
                        </a:lnSpc>
                        <a:spcAft>
                          <a:spcPts val="0"/>
                        </a:spcAft>
                      </a:pPr>
                      <a:r>
                        <a:rPr lang="en-US" sz="1400" kern="100">
                          <a:effectLst/>
                          <a:latin typeface="Times New Roman"/>
                          <a:ea typeface="宋体"/>
                        </a:rPr>
                        <a:t>areaLabel_2</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F2F2F2"/>
                      </a:bgClr>
                    </a:pattFill>
                  </a:tcPr>
                </a:tc>
              </a:tr>
              <a:tr h="350430">
                <a:tc>
                  <a:txBody>
                    <a:bodyPr/>
                    <a:lstStyle/>
                    <a:p>
                      <a:pPr algn="ctr">
                        <a:lnSpc>
                          <a:spcPts val="1400"/>
                        </a:lnSpc>
                        <a:spcAft>
                          <a:spcPts val="0"/>
                        </a:spcAft>
                      </a:pPr>
                      <a:r>
                        <a:rPr lang="en-US" sz="1400" kern="100">
                          <a:effectLst/>
                          <a:latin typeface="Times New Roman"/>
                          <a:ea typeface="宋体"/>
                        </a:rPr>
                        <a:t>QPushButton</a:t>
                      </a:r>
                      <a:endParaRPr lang="zh-CN" sz="14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F2F2F2"/>
                      </a:bgClr>
                    </a:pattFill>
                  </a:tcPr>
                </a:tc>
                <a:tc>
                  <a:txBody>
                    <a:bodyPr/>
                    <a:lstStyle/>
                    <a:p>
                      <a:pPr algn="ctr">
                        <a:lnSpc>
                          <a:spcPts val="1400"/>
                        </a:lnSpc>
                        <a:spcAft>
                          <a:spcPts val="0"/>
                        </a:spcAft>
                      </a:pPr>
                      <a:r>
                        <a:rPr lang="zh-CN" sz="1400" kern="100">
                          <a:effectLst/>
                          <a:latin typeface="Times New Roman"/>
                          <a:ea typeface="宋体"/>
                        </a:rPr>
                        <a:t>计算</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F2F2F2"/>
                      </a:bgClr>
                    </a:pattFill>
                  </a:tcPr>
                </a:tc>
                <a:tc>
                  <a:txBody>
                    <a:bodyPr/>
                    <a:lstStyle/>
                    <a:p>
                      <a:pPr algn="ctr">
                        <a:lnSpc>
                          <a:spcPts val="1400"/>
                        </a:lnSpc>
                        <a:spcAft>
                          <a:spcPts val="0"/>
                        </a:spcAft>
                      </a:pPr>
                      <a:r>
                        <a:rPr lang="en-US" sz="1400" kern="100" dirty="0" err="1">
                          <a:effectLst/>
                          <a:latin typeface="Times New Roman"/>
                          <a:ea typeface="宋体"/>
                        </a:rPr>
                        <a:t>countBtn</a:t>
                      </a:r>
                      <a:endParaRPr lang="zh-CN" sz="14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F2F2F2"/>
                      </a:bgClr>
                    </a:pattFill>
                  </a:tcPr>
                </a:tc>
              </a:tr>
            </a:tbl>
          </a:graphicData>
        </a:graphic>
      </p:graphicFrame>
    </p:spTree>
    <p:extLst>
      <p:ext uri="{BB962C8B-B14F-4D97-AF65-F5344CB8AC3E}">
        <p14:creationId xmlns:p14="http://schemas.microsoft.com/office/powerpoint/2010/main" val="3567754234"/>
      </p:ext>
    </p:extLst>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1.3.1  </a:t>
            </a:r>
            <a:r>
              <a:rPr lang="zh-CN" altLang="zh-CN" dirty="0">
                <a:effectLst/>
              </a:rPr>
              <a:t>设计器</a:t>
            </a:r>
            <a:r>
              <a:rPr lang="en-US" altLang="zh-CN" dirty="0" err="1">
                <a:effectLst/>
              </a:rPr>
              <a:t>Qt</a:t>
            </a:r>
            <a:r>
              <a:rPr lang="en-US" altLang="zh-CN" dirty="0">
                <a:effectLst/>
              </a:rPr>
              <a:t> 5 Designer</a:t>
            </a:r>
            <a:r>
              <a:rPr lang="zh-CN" altLang="zh-CN" dirty="0">
                <a:effectLst/>
              </a:rPr>
              <a:t>实现</a:t>
            </a:r>
            <a:endParaRPr lang="zh-CN" altLang="en-US" dirty="0"/>
          </a:p>
        </p:txBody>
      </p:sp>
      <p:sp>
        <p:nvSpPr>
          <p:cNvPr id="3" name="TextBox 2"/>
          <p:cNvSpPr txBox="1"/>
          <p:nvPr/>
        </p:nvSpPr>
        <p:spPr>
          <a:xfrm>
            <a:off x="323528" y="1340768"/>
            <a:ext cx="8568952" cy="2118529"/>
          </a:xfrm>
          <a:prstGeom prst="rect">
            <a:avLst/>
          </a:prstGeom>
          <a:noFill/>
        </p:spPr>
        <p:txBody>
          <a:bodyPr wrap="square" rtlCol="0">
            <a:spAutoFit/>
          </a:bodyPr>
          <a:lstStyle/>
          <a:p>
            <a:pPr indent="539750">
              <a:lnSpc>
                <a:spcPct val="150000"/>
              </a:lnSpc>
            </a:pPr>
            <a:r>
              <a:rPr lang="zh-CN" altLang="zh-CN" dirty="0"/>
              <a:t>其中，修改控件</a:t>
            </a:r>
            <a:r>
              <a:rPr lang="en-US" altLang="zh-CN" dirty="0"/>
              <a:t>Text</a:t>
            </a:r>
            <a:r>
              <a:rPr lang="zh-CN" altLang="zh-CN" dirty="0"/>
              <a:t>值的方法有如下两种。</a:t>
            </a:r>
          </a:p>
          <a:p>
            <a:pPr indent="539750">
              <a:lnSpc>
                <a:spcPct val="150000"/>
              </a:lnSpc>
            </a:pPr>
            <a:r>
              <a:rPr lang="en-US" altLang="zh-CN" dirty="0">
                <a:sym typeface="Wingdings"/>
              </a:rPr>
              <a:t></a:t>
            </a:r>
            <a:r>
              <a:rPr lang="en-US" altLang="zh-CN" dirty="0"/>
              <a:t> </a:t>
            </a:r>
            <a:r>
              <a:rPr lang="zh-CN" altLang="zh-CN" dirty="0"/>
              <a:t>直接双击控件本身即可修改。</a:t>
            </a:r>
          </a:p>
          <a:p>
            <a:pPr indent="539750">
              <a:lnSpc>
                <a:spcPct val="150000"/>
              </a:lnSpc>
            </a:pPr>
            <a:r>
              <a:rPr lang="en-US" altLang="zh-CN" dirty="0">
                <a:sym typeface="Wingdings"/>
              </a:rPr>
              <a:t></a:t>
            </a:r>
            <a:r>
              <a:rPr lang="en-US" altLang="zh-CN" dirty="0"/>
              <a:t> </a:t>
            </a:r>
            <a:r>
              <a:rPr lang="zh-CN" altLang="zh-CN" dirty="0"/>
              <a:t>在</a:t>
            </a:r>
            <a:r>
              <a:rPr lang="en-US" altLang="zh-CN" dirty="0" err="1"/>
              <a:t>Qt</a:t>
            </a:r>
            <a:r>
              <a:rPr lang="en-US" altLang="zh-CN" dirty="0"/>
              <a:t> Designer</a:t>
            </a:r>
            <a:r>
              <a:rPr lang="zh-CN" altLang="zh-CN" dirty="0"/>
              <a:t>设计器的属性栏中修改，如修改表示半径的</a:t>
            </a:r>
            <a:r>
              <a:rPr lang="en-US" altLang="zh-CN" dirty="0"/>
              <a:t>Label</a:t>
            </a:r>
            <a:r>
              <a:rPr lang="zh-CN" altLang="zh-CN" dirty="0"/>
              <a:t>标签，如图</a:t>
            </a:r>
            <a:r>
              <a:rPr lang="en-US" altLang="zh-CN" dirty="0"/>
              <a:t>1.25</a:t>
            </a:r>
            <a:r>
              <a:rPr lang="zh-CN" altLang="zh-CN" dirty="0"/>
              <a:t>所示。</a:t>
            </a:r>
          </a:p>
          <a:p>
            <a:pPr indent="539750">
              <a:lnSpc>
                <a:spcPct val="150000"/>
              </a:lnSpc>
            </a:pP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196180005"/>
              </p:ext>
            </p:extLst>
          </p:nvPr>
        </p:nvGraphicFramePr>
        <p:xfrm>
          <a:off x="1766457" y="3212976"/>
          <a:ext cx="5683093" cy="1080120"/>
        </p:xfrm>
        <a:graphic>
          <a:graphicData uri="http://schemas.openxmlformats.org/presentationml/2006/ole">
            <mc:AlternateContent xmlns:mc="http://schemas.openxmlformats.org/markup-compatibility/2006">
              <mc:Choice xmlns:v="urn:schemas-microsoft-com:vml" Requires="v">
                <p:oleObj spid="_x0000_s21511" name="Visio" r:id="rId3" imgW="5110105" imgH="970920" progId="Visio.Drawing.11">
                  <p:embed/>
                </p:oleObj>
              </mc:Choice>
              <mc:Fallback>
                <p:oleObj name="Visio" r:id="rId3" imgW="5110105" imgH="97092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6457" y="3212976"/>
                        <a:ext cx="5683093" cy="1080120"/>
                      </a:xfrm>
                      <a:prstGeom prst="rect">
                        <a:avLst/>
                      </a:prstGeom>
                      <a:noFill/>
                    </p:spPr>
                  </p:pic>
                </p:oleObj>
              </mc:Fallback>
            </mc:AlternateContent>
          </a:graphicData>
        </a:graphic>
      </p:graphicFrame>
    </p:spTree>
    <p:extLst>
      <p:ext uri="{BB962C8B-B14F-4D97-AF65-F5344CB8AC3E}">
        <p14:creationId xmlns:p14="http://schemas.microsoft.com/office/powerpoint/2010/main" val="2250168736"/>
      </p:ext>
    </p:extLst>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1.3.1  </a:t>
            </a:r>
            <a:r>
              <a:rPr lang="zh-CN" altLang="zh-CN" dirty="0">
                <a:effectLst/>
              </a:rPr>
              <a:t>设计器</a:t>
            </a:r>
            <a:r>
              <a:rPr lang="en-US" altLang="zh-CN" dirty="0" err="1">
                <a:effectLst/>
              </a:rPr>
              <a:t>Qt</a:t>
            </a:r>
            <a:r>
              <a:rPr lang="en-US" altLang="zh-CN" dirty="0">
                <a:effectLst/>
              </a:rPr>
              <a:t> 5 Designer</a:t>
            </a:r>
            <a:r>
              <a:rPr lang="zh-CN" altLang="zh-CN" dirty="0">
                <a:effectLst/>
              </a:rPr>
              <a:t>实现</a:t>
            </a:r>
            <a:endParaRPr lang="zh-CN" altLang="en-US" dirty="0"/>
          </a:p>
        </p:txBody>
      </p:sp>
      <p:sp>
        <p:nvSpPr>
          <p:cNvPr id="3" name="TextBox 2"/>
          <p:cNvSpPr txBox="1"/>
          <p:nvPr/>
        </p:nvSpPr>
        <p:spPr>
          <a:xfrm>
            <a:off x="251520" y="1196752"/>
            <a:ext cx="8640960" cy="1200329"/>
          </a:xfrm>
          <a:prstGeom prst="rect">
            <a:avLst/>
          </a:prstGeom>
          <a:noFill/>
        </p:spPr>
        <p:txBody>
          <a:bodyPr wrap="square" rtlCol="0">
            <a:spAutoFit/>
          </a:bodyPr>
          <a:lstStyle/>
          <a:p>
            <a:pPr indent="446088">
              <a:lnSpc>
                <a:spcPct val="150000"/>
              </a:lnSpc>
            </a:pPr>
            <a:r>
              <a:rPr lang="zh-CN" altLang="zh-CN" dirty="0"/>
              <a:t>最后，修改</a:t>
            </a:r>
            <a:r>
              <a:rPr lang="en-US" altLang="zh-CN" dirty="0"/>
              <a:t>areaLabel_2</a:t>
            </a:r>
            <a:r>
              <a:rPr lang="zh-CN" altLang="zh-CN" dirty="0"/>
              <a:t>的“</a:t>
            </a:r>
            <a:r>
              <a:rPr lang="en-US" altLang="zh-CN" dirty="0" err="1"/>
              <a:t>frameShape</a:t>
            </a:r>
            <a:r>
              <a:rPr lang="zh-CN" altLang="zh-CN" dirty="0"/>
              <a:t>”为</a:t>
            </a:r>
            <a:r>
              <a:rPr lang="en-US" altLang="zh-CN" dirty="0"/>
              <a:t>Panel</a:t>
            </a:r>
            <a:r>
              <a:rPr lang="zh-CN" altLang="zh-CN" dirty="0"/>
              <a:t>；“</a:t>
            </a:r>
            <a:r>
              <a:rPr lang="en-US" altLang="zh-CN" dirty="0" err="1"/>
              <a:t>frameShadow</a:t>
            </a:r>
            <a:r>
              <a:rPr lang="zh-CN" altLang="zh-CN" dirty="0"/>
              <a:t>”为</a:t>
            </a:r>
            <a:r>
              <a:rPr lang="en-US" altLang="zh-CN" dirty="0"/>
              <a:t>Sunken</a:t>
            </a:r>
            <a:r>
              <a:rPr lang="zh-CN" altLang="zh-CN" dirty="0"/>
              <a:t>，如图</a:t>
            </a:r>
            <a:r>
              <a:rPr lang="en-US" altLang="zh-CN" dirty="0"/>
              <a:t>1.26</a:t>
            </a:r>
            <a:r>
              <a:rPr lang="zh-CN" altLang="zh-CN" dirty="0"/>
              <a:t>所示。最终效果如图</a:t>
            </a:r>
            <a:r>
              <a:rPr lang="en-US" altLang="zh-CN" dirty="0"/>
              <a:t>1.27</a:t>
            </a:r>
            <a:r>
              <a:rPr lang="zh-CN" altLang="zh-CN" dirty="0"/>
              <a:t>所示。</a:t>
            </a:r>
          </a:p>
          <a:p>
            <a:endParaRPr lang="zh-CN" altLang="en-US" dirty="0"/>
          </a:p>
        </p:txBody>
      </p:sp>
      <p:pic>
        <p:nvPicPr>
          <p:cNvPr id="2253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371" y="2852936"/>
            <a:ext cx="3343462" cy="1296144"/>
          </a:xfrm>
          <a:prstGeom prst="rect">
            <a:avLst/>
          </a:prstGeom>
          <a:noFill/>
          <a:extLst>
            <a:ext uri="{909E8E84-426E-40DD-AFC4-6F175D3DCCD1}">
              <a14:hiddenFill xmlns:a14="http://schemas.microsoft.com/office/drawing/2010/main">
                <a:solidFill>
                  <a:srgbClr val="FFFFFF"/>
                </a:solidFill>
              </a14:hiddenFill>
            </a:ext>
          </a:extLst>
        </p:spPr>
      </p:pic>
      <p:pic>
        <p:nvPicPr>
          <p:cNvPr id="2252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2204864"/>
            <a:ext cx="3904368" cy="194421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a:spLocks noChangeArrowheads="1"/>
          </p:cNvSpPr>
          <p:nvPr/>
        </p:nvSpPr>
        <p:spPr bwMode="auto">
          <a:xfrm>
            <a:off x="0" y="1387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2973288803"/>
      </p:ext>
    </p:extLst>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11560" y="2348880"/>
            <a:ext cx="8208912" cy="2232248"/>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effectLst/>
              </a:rPr>
              <a:t>1.3.1  </a:t>
            </a:r>
            <a:r>
              <a:rPr lang="zh-CN" altLang="zh-CN" dirty="0">
                <a:effectLst/>
              </a:rPr>
              <a:t>设计器</a:t>
            </a:r>
            <a:r>
              <a:rPr lang="en-US" altLang="zh-CN" dirty="0" err="1">
                <a:effectLst/>
              </a:rPr>
              <a:t>Qt</a:t>
            </a:r>
            <a:r>
              <a:rPr lang="en-US" altLang="zh-CN" dirty="0">
                <a:effectLst/>
              </a:rPr>
              <a:t> 5 Designer</a:t>
            </a:r>
            <a:r>
              <a:rPr lang="zh-CN" altLang="zh-CN" dirty="0">
                <a:effectLst/>
              </a:rPr>
              <a:t>实现</a:t>
            </a:r>
            <a:endParaRPr lang="zh-CN" altLang="en-US" dirty="0"/>
          </a:p>
        </p:txBody>
      </p:sp>
      <p:sp>
        <p:nvSpPr>
          <p:cNvPr id="3" name="TextBox 2"/>
          <p:cNvSpPr txBox="1"/>
          <p:nvPr/>
        </p:nvSpPr>
        <p:spPr>
          <a:xfrm>
            <a:off x="251520" y="1196752"/>
            <a:ext cx="8568952" cy="3693319"/>
          </a:xfrm>
          <a:prstGeom prst="rect">
            <a:avLst/>
          </a:prstGeom>
          <a:noFill/>
        </p:spPr>
        <p:txBody>
          <a:bodyPr wrap="square" rtlCol="0">
            <a:spAutoFit/>
          </a:bodyPr>
          <a:lstStyle/>
          <a:p>
            <a:pPr indent="446088"/>
            <a:r>
              <a:rPr lang="en-US" altLang="zh-CN" b="1" dirty="0">
                <a:solidFill>
                  <a:srgbClr val="00B0F0"/>
                </a:solidFill>
              </a:rPr>
              <a:t>2</a:t>
            </a:r>
            <a:r>
              <a:rPr lang="zh-CN" altLang="zh-CN" b="1" dirty="0">
                <a:solidFill>
                  <a:srgbClr val="00B0F0"/>
                </a:solidFill>
              </a:rPr>
              <a:t>．编写相应的计算圆面积代码</a:t>
            </a:r>
          </a:p>
          <a:p>
            <a:pPr indent="446088"/>
            <a:r>
              <a:rPr lang="zh-CN" altLang="zh-CN" dirty="0"/>
              <a:t>首先简单认识一下</a:t>
            </a:r>
            <a:r>
              <a:rPr lang="en-US" altLang="zh-CN" dirty="0" err="1"/>
              <a:t>Qt</a:t>
            </a:r>
            <a:r>
              <a:rPr lang="zh-CN" altLang="zh-CN" dirty="0"/>
              <a:t>编程环境。找到文件列表中自动添加的</a:t>
            </a:r>
            <a:r>
              <a:rPr lang="en-US" altLang="zh-CN" dirty="0"/>
              <a:t>main.cpp</a:t>
            </a:r>
            <a:r>
              <a:rPr lang="zh-CN" altLang="zh-CN" dirty="0"/>
              <a:t>文件，如图</a:t>
            </a:r>
            <a:r>
              <a:rPr lang="en-US" altLang="zh-CN" dirty="0"/>
              <a:t>1.19</a:t>
            </a:r>
            <a:r>
              <a:rPr lang="zh-CN" altLang="zh-CN" dirty="0"/>
              <a:t>所示。每个工程都有一个执行的入口函数，此文件中的</a:t>
            </a:r>
            <a:r>
              <a:rPr lang="en-US" altLang="zh-CN" dirty="0"/>
              <a:t>main()</a:t>
            </a:r>
            <a:r>
              <a:rPr lang="zh-CN" altLang="zh-CN" dirty="0"/>
              <a:t>函数就是此工程的入口。下面详细介绍</a:t>
            </a:r>
            <a:r>
              <a:rPr lang="en-US" altLang="zh-CN" dirty="0"/>
              <a:t>main()</a:t>
            </a:r>
            <a:r>
              <a:rPr lang="zh-CN" altLang="zh-CN" dirty="0"/>
              <a:t>函数的相关内容：</a:t>
            </a:r>
          </a:p>
          <a:p>
            <a:pPr indent="446088"/>
            <a:r>
              <a:rPr lang="en-US" altLang="zh-CN" sz="1600" dirty="0"/>
              <a:t>#include "</a:t>
            </a:r>
            <a:r>
              <a:rPr lang="en-US" altLang="zh-CN" sz="1600" dirty="0" err="1"/>
              <a:t>dialog.h</a:t>
            </a:r>
            <a:r>
              <a:rPr lang="en-US" altLang="zh-CN" sz="1600" dirty="0"/>
              <a:t>"				</a:t>
            </a:r>
            <a:r>
              <a:rPr lang="en-US" altLang="zh-CN" sz="1600" dirty="0" smtClean="0"/>
              <a:t>//(</a:t>
            </a:r>
            <a:r>
              <a:rPr lang="en-US" altLang="zh-CN" sz="1600" dirty="0"/>
              <a:t>a)</a:t>
            </a:r>
            <a:endParaRPr lang="zh-CN" altLang="zh-CN" sz="1600" dirty="0"/>
          </a:p>
          <a:p>
            <a:pPr indent="446088"/>
            <a:r>
              <a:rPr lang="en-US" altLang="zh-CN" sz="1600" dirty="0"/>
              <a:t>#include &lt;</a:t>
            </a:r>
            <a:r>
              <a:rPr lang="en-US" altLang="zh-CN" sz="1600" dirty="0" err="1"/>
              <a:t>QApplication</a:t>
            </a:r>
            <a:r>
              <a:rPr lang="en-US" altLang="zh-CN" sz="1600" dirty="0"/>
              <a:t>&gt;				</a:t>
            </a:r>
            <a:r>
              <a:rPr lang="en-US" altLang="zh-CN" sz="1600" dirty="0" smtClean="0"/>
              <a:t>//(</a:t>
            </a:r>
            <a:r>
              <a:rPr lang="en-US" altLang="zh-CN" sz="1600" dirty="0"/>
              <a:t>b)</a:t>
            </a:r>
            <a:endParaRPr lang="zh-CN" altLang="zh-CN" sz="1600" dirty="0"/>
          </a:p>
          <a:p>
            <a:pPr indent="446088"/>
            <a:r>
              <a:rPr lang="en-US" altLang="zh-CN" sz="1600" dirty="0" err="1"/>
              <a:t>int</a:t>
            </a:r>
            <a:r>
              <a:rPr lang="en-US" altLang="zh-CN" sz="1600" dirty="0"/>
              <a:t> main(</a:t>
            </a:r>
            <a:r>
              <a:rPr lang="en-US" altLang="zh-CN" sz="1600" dirty="0" err="1"/>
              <a:t>int</a:t>
            </a:r>
            <a:r>
              <a:rPr lang="en-US" altLang="zh-CN" sz="1600" dirty="0"/>
              <a:t> </a:t>
            </a:r>
            <a:r>
              <a:rPr lang="en-US" altLang="zh-CN" sz="1600" dirty="0" err="1"/>
              <a:t>argc</a:t>
            </a:r>
            <a:r>
              <a:rPr lang="en-US" altLang="zh-CN" sz="1600" dirty="0"/>
              <a:t>, char *</a:t>
            </a:r>
            <a:r>
              <a:rPr lang="en-US" altLang="zh-CN" sz="1600" dirty="0" err="1"/>
              <a:t>argv</a:t>
            </a:r>
            <a:r>
              <a:rPr lang="en-US" altLang="zh-CN" sz="1600" dirty="0"/>
              <a:t>[])			</a:t>
            </a:r>
            <a:r>
              <a:rPr lang="en-US" altLang="zh-CN" sz="1600" dirty="0" smtClean="0"/>
              <a:t>//(</a:t>
            </a:r>
            <a:r>
              <a:rPr lang="en-US" altLang="zh-CN" sz="1600" dirty="0"/>
              <a:t>c)</a:t>
            </a:r>
            <a:endParaRPr lang="zh-CN" altLang="zh-CN" sz="1600" dirty="0"/>
          </a:p>
          <a:p>
            <a:pPr indent="446088"/>
            <a:r>
              <a:rPr lang="en-US" altLang="zh-CN" sz="1600" dirty="0"/>
              <a:t>{</a:t>
            </a:r>
            <a:endParaRPr lang="zh-CN" altLang="zh-CN" sz="1600" dirty="0"/>
          </a:p>
          <a:p>
            <a:pPr indent="446088"/>
            <a:r>
              <a:rPr lang="en-US" altLang="zh-CN" sz="1600" dirty="0"/>
              <a:t>    </a:t>
            </a:r>
            <a:r>
              <a:rPr lang="en-US" altLang="zh-CN" sz="1600" dirty="0" err="1"/>
              <a:t>QApplication</a:t>
            </a:r>
            <a:r>
              <a:rPr lang="en-US" altLang="zh-CN" sz="1600" dirty="0"/>
              <a:t> a(</a:t>
            </a:r>
            <a:r>
              <a:rPr lang="en-US" altLang="zh-CN" sz="1600" dirty="0" err="1"/>
              <a:t>argc</a:t>
            </a:r>
            <a:r>
              <a:rPr lang="en-US" altLang="zh-CN" sz="1600" dirty="0"/>
              <a:t>, </a:t>
            </a:r>
            <a:r>
              <a:rPr lang="en-US" altLang="zh-CN" sz="1600" dirty="0" err="1"/>
              <a:t>argv</a:t>
            </a:r>
            <a:r>
              <a:rPr lang="en-US" altLang="zh-CN" sz="1600" dirty="0"/>
              <a:t>);			</a:t>
            </a:r>
            <a:r>
              <a:rPr lang="en-US" altLang="zh-CN" sz="1600" dirty="0" smtClean="0"/>
              <a:t>//(</a:t>
            </a:r>
            <a:r>
              <a:rPr lang="en-US" altLang="zh-CN" sz="1600" dirty="0"/>
              <a:t>d)</a:t>
            </a:r>
            <a:endParaRPr lang="zh-CN" altLang="zh-CN" sz="1600" dirty="0"/>
          </a:p>
          <a:p>
            <a:pPr indent="446088"/>
            <a:r>
              <a:rPr lang="en-US" altLang="zh-CN" sz="1600" dirty="0"/>
              <a:t>    Dialog w;					</a:t>
            </a:r>
            <a:r>
              <a:rPr lang="en-US" altLang="zh-CN" sz="1600" dirty="0" smtClean="0"/>
              <a:t>//</a:t>
            </a:r>
            <a:r>
              <a:rPr lang="zh-CN" altLang="zh-CN" sz="1600" dirty="0"/>
              <a:t>创建一个对话框对象</a:t>
            </a:r>
          </a:p>
          <a:p>
            <a:pPr indent="446088"/>
            <a:r>
              <a:rPr lang="en-US" altLang="zh-CN" sz="1600" dirty="0"/>
              <a:t>    </a:t>
            </a:r>
            <a:r>
              <a:rPr lang="en-US" altLang="zh-CN" sz="1600" dirty="0" err="1"/>
              <a:t>w.show</a:t>
            </a:r>
            <a:r>
              <a:rPr lang="en-US" altLang="zh-CN" sz="1600" dirty="0"/>
              <a:t>();					</a:t>
            </a:r>
            <a:r>
              <a:rPr lang="en-US" altLang="zh-CN" sz="1600" dirty="0" smtClean="0"/>
              <a:t>//(</a:t>
            </a:r>
            <a:r>
              <a:rPr lang="en-US" altLang="zh-CN" sz="1600" dirty="0"/>
              <a:t>e)</a:t>
            </a:r>
            <a:endParaRPr lang="zh-CN" altLang="zh-CN" sz="1600" dirty="0"/>
          </a:p>
          <a:p>
            <a:pPr indent="446088"/>
            <a:r>
              <a:rPr lang="en-US" altLang="zh-CN" sz="1600" dirty="0"/>
              <a:t>    return </a:t>
            </a:r>
            <a:r>
              <a:rPr lang="en-US" altLang="zh-CN" sz="1600" dirty="0" err="1"/>
              <a:t>a.exec</a:t>
            </a:r>
            <a:r>
              <a:rPr lang="en-US" altLang="zh-CN" sz="1600" dirty="0"/>
              <a:t>();				</a:t>
            </a:r>
            <a:r>
              <a:rPr lang="en-US" altLang="zh-CN" sz="1600" dirty="0" smtClean="0"/>
              <a:t>//(</a:t>
            </a:r>
            <a:r>
              <a:rPr lang="en-US" altLang="zh-CN" sz="1600" dirty="0"/>
              <a:t>f)</a:t>
            </a:r>
            <a:endParaRPr lang="zh-CN" altLang="zh-CN" sz="1600" dirty="0"/>
          </a:p>
          <a:p>
            <a:pPr indent="446088"/>
            <a:r>
              <a:rPr lang="en-US" altLang="zh-CN" sz="1600" dirty="0"/>
              <a:t>}</a:t>
            </a:r>
            <a:endParaRPr lang="zh-CN" altLang="zh-CN" sz="1600" dirty="0"/>
          </a:p>
          <a:p>
            <a:endParaRPr lang="zh-CN" altLang="en-US" dirty="0"/>
          </a:p>
        </p:txBody>
      </p:sp>
    </p:spTree>
    <p:extLst>
      <p:ext uri="{BB962C8B-B14F-4D97-AF65-F5344CB8AC3E}">
        <p14:creationId xmlns:p14="http://schemas.microsoft.com/office/powerpoint/2010/main" val="3490238415"/>
      </p:ext>
    </p:extLst>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1.3.1  </a:t>
            </a:r>
            <a:r>
              <a:rPr lang="zh-CN" altLang="zh-CN" dirty="0">
                <a:effectLst/>
              </a:rPr>
              <a:t>设计器</a:t>
            </a:r>
            <a:r>
              <a:rPr lang="en-US" altLang="zh-CN" dirty="0" err="1">
                <a:effectLst/>
              </a:rPr>
              <a:t>Qt</a:t>
            </a:r>
            <a:r>
              <a:rPr lang="en-US" altLang="zh-CN" dirty="0">
                <a:effectLst/>
              </a:rPr>
              <a:t> 5 Designer</a:t>
            </a:r>
            <a:r>
              <a:rPr lang="zh-CN" altLang="zh-CN" dirty="0">
                <a:effectLst/>
              </a:rPr>
              <a:t>实现</a:t>
            </a:r>
            <a:endParaRPr lang="zh-CN" altLang="en-US" dirty="0"/>
          </a:p>
        </p:txBody>
      </p:sp>
      <p:sp>
        <p:nvSpPr>
          <p:cNvPr id="3" name="TextBox 2"/>
          <p:cNvSpPr txBox="1"/>
          <p:nvPr/>
        </p:nvSpPr>
        <p:spPr>
          <a:xfrm>
            <a:off x="323528" y="1196752"/>
            <a:ext cx="8496944" cy="5027017"/>
          </a:xfrm>
          <a:prstGeom prst="rect">
            <a:avLst/>
          </a:prstGeom>
          <a:noFill/>
        </p:spPr>
        <p:txBody>
          <a:bodyPr wrap="square" rtlCol="0">
            <a:spAutoFit/>
          </a:bodyPr>
          <a:lstStyle/>
          <a:p>
            <a:pPr indent="446088">
              <a:lnSpc>
                <a:spcPct val="150000"/>
              </a:lnSpc>
            </a:pPr>
            <a:r>
              <a:rPr lang="en-US" altLang="zh-CN" b="1" dirty="0"/>
              <a:t>(a) #include "</a:t>
            </a:r>
            <a:r>
              <a:rPr lang="en-US" altLang="zh-CN" b="1" dirty="0" err="1"/>
              <a:t>dialog.h</a:t>
            </a:r>
            <a:r>
              <a:rPr lang="en-US" altLang="zh-CN" b="1" dirty="0"/>
              <a:t>"</a:t>
            </a:r>
            <a:r>
              <a:rPr lang="zh-CN" altLang="zh-CN" b="1" dirty="0"/>
              <a:t>：</a:t>
            </a:r>
            <a:r>
              <a:rPr lang="zh-CN" altLang="zh-CN" dirty="0"/>
              <a:t>包含了程序中要完成功能的</a:t>
            </a:r>
            <a:r>
              <a:rPr lang="en-US" altLang="zh-CN" dirty="0"/>
              <a:t>Dialog</a:t>
            </a:r>
            <a:r>
              <a:rPr lang="zh-CN" altLang="zh-CN" dirty="0"/>
              <a:t>类的定义，在</a:t>
            </a:r>
            <a:r>
              <a:rPr lang="en-US" altLang="zh-CN" dirty="0"/>
              <a:t>Dialog</a:t>
            </a:r>
            <a:r>
              <a:rPr lang="zh-CN" altLang="zh-CN" dirty="0"/>
              <a:t>类中封装完成所需要的功能。</a:t>
            </a:r>
          </a:p>
          <a:p>
            <a:pPr indent="446088">
              <a:lnSpc>
                <a:spcPct val="150000"/>
              </a:lnSpc>
            </a:pPr>
            <a:r>
              <a:rPr lang="en-US" altLang="zh-CN" b="1" dirty="0"/>
              <a:t>(b) #include &lt;</a:t>
            </a:r>
            <a:r>
              <a:rPr lang="en-US" altLang="zh-CN" b="1" dirty="0" err="1"/>
              <a:t>QApplication</a:t>
            </a:r>
            <a:r>
              <a:rPr lang="en-US" altLang="zh-CN" b="1" dirty="0"/>
              <a:t>&gt;</a:t>
            </a:r>
            <a:r>
              <a:rPr lang="zh-CN" altLang="zh-CN" b="1" dirty="0"/>
              <a:t>：</a:t>
            </a:r>
            <a:r>
              <a:rPr lang="en-US" altLang="zh-CN" dirty="0"/>
              <a:t>Application</a:t>
            </a:r>
            <a:r>
              <a:rPr lang="zh-CN" altLang="zh-CN" dirty="0"/>
              <a:t>类的定义。在每一个使用</a:t>
            </a:r>
            <a:r>
              <a:rPr lang="en-US" altLang="zh-CN" dirty="0" err="1"/>
              <a:t>Qt</a:t>
            </a:r>
            <a:r>
              <a:rPr lang="zh-CN" altLang="zh-CN" dirty="0"/>
              <a:t>图形化应用程序中都必须使用一个</a:t>
            </a:r>
            <a:r>
              <a:rPr lang="en-US" altLang="zh-CN" dirty="0" err="1"/>
              <a:t>QApplication</a:t>
            </a:r>
            <a:r>
              <a:rPr lang="zh-CN" altLang="zh-CN" dirty="0"/>
              <a:t>对象。</a:t>
            </a:r>
          </a:p>
          <a:p>
            <a:pPr indent="446088">
              <a:lnSpc>
                <a:spcPct val="150000"/>
              </a:lnSpc>
            </a:pPr>
            <a:r>
              <a:rPr lang="en-US" altLang="zh-CN" b="1" dirty="0"/>
              <a:t>(c) </a:t>
            </a:r>
            <a:r>
              <a:rPr lang="en-US" altLang="zh-CN" b="1" dirty="0" err="1"/>
              <a:t>int</a:t>
            </a:r>
            <a:r>
              <a:rPr lang="en-US" altLang="zh-CN" b="1" dirty="0"/>
              <a:t> main(</a:t>
            </a:r>
            <a:r>
              <a:rPr lang="en-US" altLang="zh-CN" b="1" dirty="0" err="1"/>
              <a:t>int</a:t>
            </a:r>
            <a:r>
              <a:rPr lang="en-US" altLang="zh-CN" b="1" dirty="0"/>
              <a:t> </a:t>
            </a:r>
            <a:r>
              <a:rPr lang="en-US" altLang="zh-CN" b="1" dirty="0" err="1"/>
              <a:t>argc</a:t>
            </a:r>
            <a:r>
              <a:rPr lang="en-US" altLang="zh-CN" b="1" dirty="0"/>
              <a:t>, char *</a:t>
            </a:r>
            <a:r>
              <a:rPr lang="en-US" altLang="zh-CN" b="1" dirty="0" err="1"/>
              <a:t>argv</a:t>
            </a:r>
            <a:r>
              <a:rPr lang="en-US" altLang="zh-CN" b="1" dirty="0"/>
              <a:t>[])</a:t>
            </a:r>
            <a:r>
              <a:rPr lang="zh-CN" altLang="zh-CN" b="1" dirty="0"/>
              <a:t>：</a:t>
            </a:r>
            <a:r>
              <a:rPr lang="zh-CN" altLang="zh-CN" dirty="0"/>
              <a:t>应用程序的入口，几乎在所有使用</a:t>
            </a:r>
            <a:r>
              <a:rPr lang="en-US" altLang="zh-CN" dirty="0" err="1"/>
              <a:t>Qt</a:t>
            </a:r>
            <a:r>
              <a:rPr lang="zh-CN" altLang="zh-CN" dirty="0"/>
              <a:t>的情况下，</a:t>
            </a:r>
            <a:r>
              <a:rPr lang="en-US" altLang="zh-CN" dirty="0"/>
              <a:t>main()</a:t>
            </a:r>
            <a:r>
              <a:rPr lang="zh-CN" altLang="zh-CN" dirty="0"/>
              <a:t>函数只需要在将控制转交给</a:t>
            </a:r>
            <a:r>
              <a:rPr lang="en-US" altLang="zh-CN" dirty="0" err="1"/>
              <a:t>Qt</a:t>
            </a:r>
            <a:r>
              <a:rPr lang="zh-CN" altLang="zh-CN" dirty="0"/>
              <a:t>库之前执行初始化，然后</a:t>
            </a:r>
            <a:r>
              <a:rPr lang="en-US" altLang="zh-CN" dirty="0" err="1"/>
              <a:t>Qt</a:t>
            </a:r>
            <a:r>
              <a:rPr lang="zh-CN" altLang="zh-CN" dirty="0"/>
              <a:t>库通过事件向程序告知用户的行为。</a:t>
            </a:r>
          </a:p>
          <a:p>
            <a:pPr indent="446088">
              <a:lnSpc>
                <a:spcPct val="150000"/>
              </a:lnSpc>
            </a:pPr>
            <a:r>
              <a:rPr lang="en-US" altLang="zh-CN" b="1" dirty="0"/>
              <a:t>(d) </a:t>
            </a:r>
            <a:r>
              <a:rPr lang="en-US" altLang="zh-CN" b="1" dirty="0" err="1"/>
              <a:t>QApplication</a:t>
            </a:r>
            <a:r>
              <a:rPr lang="en-US" altLang="zh-CN" b="1" dirty="0"/>
              <a:t> a(</a:t>
            </a:r>
            <a:r>
              <a:rPr lang="en-US" altLang="zh-CN" b="1" dirty="0" err="1"/>
              <a:t>argc</a:t>
            </a:r>
            <a:r>
              <a:rPr lang="en-US" altLang="zh-CN" b="1" dirty="0"/>
              <a:t>, </a:t>
            </a:r>
            <a:r>
              <a:rPr lang="en-US" altLang="zh-CN" b="1" dirty="0" err="1"/>
              <a:t>argv</a:t>
            </a:r>
            <a:r>
              <a:rPr lang="en-US" altLang="zh-CN" b="1" dirty="0"/>
              <a:t>)</a:t>
            </a:r>
            <a:r>
              <a:rPr lang="zh-CN" altLang="zh-CN" b="1" dirty="0"/>
              <a:t>：</a:t>
            </a:r>
            <a:r>
              <a:rPr lang="en-US" altLang="zh-CN" dirty="0"/>
              <a:t>a</a:t>
            </a:r>
            <a:r>
              <a:rPr lang="zh-CN" altLang="zh-CN" dirty="0"/>
              <a:t>是这个程序的</a:t>
            </a:r>
            <a:r>
              <a:rPr lang="en-US" altLang="zh-CN" dirty="0" err="1"/>
              <a:t>QApplication</a:t>
            </a:r>
            <a:r>
              <a:rPr lang="zh-CN" altLang="zh-CN" dirty="0"/>
              <a:t>对象。</a:t>
            </a:r>
          </a:p>
          <a:p>
            <a:pPr indent="446088">
              <a:lnSpc>
                <a:spcPct val="150000"/>
              </a:lnSpc>
            </a:pPr>
            <a:r>
              <a:rPr lang="en-US" altLang="zh-CN" b="1" dirty="0"/>
              <a:t>(e) </a:t>
            </a:r>
            <a:r>
              <a:rPr lang="en-US" altLang="zh-CN" b="1" dirty="0" err="1"/>
              <a:t>w.show</a:t>
            </a:r>
            <a:r>
              <a:rPr lang="en-US" altLang="zh-CN" b="1" dirty="0"/>
              <a:t>()</a:t>
            </a:r>
            <a:r>
              <a:rPr lang="zh-CN" altLang="zh-CN" b="1" dirty="0"/>
              <a:t>：</a:t>
            </a:r>
            <a:r>
              <a:rPr lang="zh-CN" altLang="zh-CN" dirty="0"/>
              <a:t>当创建一个窗口部件的时候，默认它是不可见的，必须调用</a:t>
            </a:r>
            <a:r>
              <a:rPr lang="en-US" altLang="zh-CN" dirty="0"/>
              <a:t>show()</a:t>
            </a:r>
            <a:r>
              <a:rPr lang="zh-CN" altLang="zh-CN" dirty="0"/>
              <a:t>函数使它变为可见。</a:t>
            </a:r>
          </a:p>
          <a:p>
            <a:pPr indent="446088">
              <a:lnSpc>
                <a:spcPct val="150000"/>
              </a:lnSpc>
            </a:pPr>
            <a:r>
              <a:rPr lang="en-US" altLang="zh-CN" b="1" dirty="0"/>
              <a:t>(f) return </a:t>
            </a:r>
            <a:r>
              <a:rPr lang="en-US" altLang="zh-CN" b="1" dirty="0" err="1"/>
              <a:t>a.exec</a:t>
            </a:r>
            <a:r>
              <a:rPr lang="en-US" altLang="zh-CN" b="1" dirty="0"/>
              <a:t>()</a:t>
            </a:r>
            <a:r>
              <a:rPr lang="zh-CN" altLang="zh-CN" b="1" dirty="0"/>
              <a:t>：</a:t>
            </a:r>
            <a:r>
              <a:rPr lang="zh-CN" altLang="zh-CN" dirty="0"/>
              <a:t>程序进入消息循环，等待可能的输入进行响应。</a:t>
            </a:r>
          </a:p>
          <a:p>
            <a:pPr indent="446088">
              <a:lnSpc>
                <a:spcPct val="150000"/>
              </a:lnSpc>
            </a:pPr>
            <a:endParaRPr lang="zh-CN" altLang="en-US" dirty="0"/>
          </a:p>
        </p:txBody>
      </p:sp>
    </p:spTree>
    <p:extLst>
      <p:ext uri="{BB962C8B-B14F-4D97-AF65-F5344CB8AC3E}">
        <p14:creationId xmlns:p14="http://schemas.microsoft.com/office/powerpoint/2010/main" val="3450484820"/>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1.1  </a:t>
            </a:r>
            <a:r>
              <a:rPr lang="zh-CN" altLang="zh-CN" dirty="0">
                <a:effectLst/>
              </a:rPr>
              <a:t>什么是</a:t>
            </a:r>
            <a:r>
              <a:rPr lang="en-US" altLang="zh-CN" dirty="0" err="1">
                <a:effectLst/>
              </a:rPr>
              <a:t>Qt</a:t>
            </a:r>
            <a:endParaRPr lang="zh-CN" altLang="en-US" dirty="0"/>
          </a:p>
        </p:txBody>
      </p:sp>
      <p:sp>
        <p:nvSpPr>
          <p:cNvPr id="3" name="TextBox 2"/>
          <p:cNvSpPr txBox="1"/>
          <p:nvPr/>
        </p:nvSpPr>
        <p:spPr>
          <a:xfrm>
            <a:off x="395536" y="1196752"/>
            <a:ext cx="8352928" cy="5078313"/>
          </a:xfrm>
          <a:prstGeom prst="rect">
            <a:avLst/>
          </a:prstGeom>
          <a:noFill/>
        </p:spPr>
        <p:txBody>
          <a:bodyPr wrap="square" rtlCol="0">
            <a:spAutoFit/>
          </a:bodyPr>
          <a:lstStyle/>
          <a:p>
            <a:pPr indent="446088">
              <a:lnSpc>
                <a:spcPct val="150000"/>
              </a:lnSpc>
            </a:pPr>
            <a:r>
              <a:rPr lang="en-US" altLang="zh-CN" b="1" dirty="0" err="1">
                <a:solidFill>
                  <a:srgbClr val="00B050"/>
                </a:solidFill>
              </a:rPr>
              <a:t>Qt</a:t>
            </a:r>
            <a:r>
              <a:rPr lang="zh-CN" altLang="zh-CN" b="1" dirty="0">
                <a:solidFill>
                  <a:srgbClr val="00B050"/>
                </a:solidFill>
              </a:rPr>
              <a:t>支持的平台有：</a:t>
            </a:r>
          </a:p>
          <a:p>
            <a:pPr indent="446088">
              <a:lnSpc>
                <a:spcPct val="150000"/>
              </a:lnSpc>
            </a:pPr>
            <a:r>
              <a:rPr lang="en-US" altLang="zh-CN" dirty="0"/>
              <a:t>Windows</a:t>
            </a:r>
            <a:r>
              <a:rPr lang="zh-CN" altLang="zh-CN" dirty="0"/>
              <a:t>—</a:t>
            </a:r>
            <a:r>
              <a:rPr lang="en-US" altLang="zh-CN" dirty="0"/>
              <a:t>XP</a:t>
            </a:r>
            <a:r>
              <a:rPr lang="zh-CN" altLang="zh-CN" dirty="0"/>
              <a:t>、</a:t>
            </a:r>
            <a:r>
              <a:rPr lang="en-US" altLang="zh-CN" dirty="0"/>
              <a:t>Vista</a:t>
            </a:r>
            <a:r>
              <a:rPr lang="zh-CN" altLang="zh-CN" dirty="0"/>
              <a:t>、</a:t>
            </a:r>
            <a:r>
              <a:rPr lang="en-US" altLang="zh-CN" dirty="0"/>
              <a:t>Win7</a:t>
            </a:r>
            <a:r>
              <a:rPr lang="zh-CN" altLang="zh-CN" dirty="0"/>
              <a:t>、</a:t>
            </a:r>
            <a:r>
              <a:rPr lang="en-US" altLang="zh-CN" dirty="0"/>
              <a:t>Win8</a:t>
            </a:r>
            <a:r>
              <a:rPr lang="zh-CN" altLang="zh-CN" dirty="0"/>
              <a:t>、</a:t>
            </a:r>
            <a:r>
              <a:rPr lang="en-US" altLang="zh-CN" dirty="0"/>
              <a:t>Win2008</a:t>
            </a:r>
            <a:r>
              <a:rPr lang="zh-CN" altLang="zh-CN" dirty="0"/>
              <a:t>、</a:t>
            </a:r>
            <a:r>
              <a:rPr lang="en-US" altLang="zh-CN" dirty="0"/>
              <a:t>Win10</a:t>
            </a:r>
            <a:r>
              <a:rPr lang="zh-CN" altLang="zh-CN" dirty="0"/>
              <a:t>。</a:t>
            </a:r>
          </a:p>
          <a:p>
            <a:pPr indent="446088">
              <a:lnSpc>
                <a:spcPct val="150000"/>
              </a:lnSpc>
            </a:pPr>
            <a:r>
              <a:rPr lang="en-US" altLang="zh-CN" dirty="0"/>
              <a:t>UNIX/X11</a:t>
            </a:r>
            <a:r>
              <a:rPr lang="zh-CN" altLang="zh-CN" dirty="0"/>
              <a:t>—</a:t>
            </a:r>
            <a:r>
              <a:rPr lang="en-US" altLang="zh-CN" dirty="0"/>
              <a:t>Linux</a:t>
            </a:r>
            <a:r>
              <a:rPr lang="zh-CN" altLang="zh-CN" dirty="0"/>
              <a:t>、</a:t>
            </a:r>
            <a:r>
              <a:rPr lang="en-US" altLang="zh-CN" dirty="0"/>
              <a:t>Sun Solaris</a:t>
            </a:r>
            <a:r>
              <a:rPr lang="zh-CN" altLang="zh-CN" dirty="0"/>
              <a:t>、</a:t>
            </a:r>
            <a:r>
              <a:rPr lang="en-US" altLang="zh-CN" dirty="0"/>
              <a:t>HP-UX</a:t>
            </a:r>
            <a:r>
              <a:rPr lang="zh-CN" altLang="zh-CN" dirty="0"/>
              <a:t>、</a:t>
            </a:r>
            <a:r>
              <a:rPr lang="en-US" altLang="zh-CN" dirty="0"/>
              <a:t>Compaq Tru64 UNIX</a:t>
            </a:r>
            <a:r>
              <a:rPr lang="zh-CN" altLang="zh-CN" dirty="0"/>
              <a:t>、</a:t>
            </a:r>
            <a:r>
              <a:rPr lang="en-US" altLang="zh-CN" dirty="0"/>
              <a:t>IBM AIX</a:t>
            </a:r>
            <a:r>
              <a:rPr lang="zh-CN" altLang="zh-CN" dirty="0"/>
              <a:t>、</a:t>
            </a:r>
            <a:r>
              <a:rPr lang="en-US" altLang="zh-CN" dirty="0"/>
              <a:t>SGI IRIX</a:t>
            </a:r>
            <a:r>
              <a:rPr lang="zh-CN" altLang="zh-CN" dirty="0"/>
              <a:t>、</a:t>
            </a:r>
            <a:r>
              <a:rPr lang="en-US" altLang="zh-CN" dirty="0"/>
              <a:t>FreeBSD</a:t>
            </a:r>
            <a:r>
              <a:rPr lang="zh-CN" altLang="zh-CN" dirty="0"/>
              <a:t>、</a:t>
            </a:r>
            <a:r>
              <a:rPr lang="en-US" altLang="zh-CN" dirty="0"/>
              <a:t>BSD/OS</a:t>
            </a:r>
            <a:r>
              <a:rPr lang="zh-CN" altLang="zh-CN" dirty="0"/>
              <a:t>和其他很多</a:t>
            </a:r>
            <a:r>
              <a:rPr lang="en-US" altLang="zh-CN" dirty="0"/>
              <a:t>X11</a:t>
            </a:r>
            <a:r>
              <a:rPr lang="zh-CN" altLang="zh-CN" dirty="0"/>
              <a:t>平台。</a:t>
            </a:r>
          </a:p>
          <a:p>
            <a:pPr indent="446088">
              <a:lnSpc>
                <a:spcPct val="150000"/>
              </a:lnSpc>
            </a:pPr>
            <a:r>
              <a:rPr lang="en-US" altLang="zh-CN" dirty="0"/>
              <a:t>Macintosh</a:t>
            </a:r>
            <a:r>
              <a:rPr lang="zh-CN" altLang="zh-CN" dirty="0"/>
              <a:t>—</a:t>
            </a:r>
            <a:r>
              <a:rPr lang="en-US" altLang="zh-CN" dirty="0"/>
              <a:t>Mac OS X</a:t>
            </a:r>
            <a:r>
              <a:rPr lang="zh-CN" altLang="zh-CN" dirty="0"/>
              <a:t>。</a:t>
            </a:r>
          </a:p>
          <a:p>
            <a:pPr indent="446088">
              <a:lnSpc>
                <a:spcPct val="150000"/>
              </a:lnSpc>
            </a:pPr>
            <a:r>
              <a:rPr lang="en-US" altLang="zh-CN" dirty="0"/>
              <a:t>Embedded</a:t>
            </a:r>
            <a:r>
              <a:rPr lang="zh-CN" altLang="zh-CN" dirty="0"/>
              <a:t>—有帧缓冲（</a:t>
            </a:r>
            <a:r>
              <a:rPr lang="en-US" altLang="zh-CN" dirty="0" err="1"/>
              <a:t>framebuffer</a:t>
            </a:r>
            <a:r>
              <a:rPr lang="zh-CN" altLang="zh-CN" dirty="0"/>
              <a:t>）支持的嵌入式</a:t>
            </a:r>
            <a:r>
              <a:rPr lang="en-US" altLang="zh-CN" dirty="0"/>
              <a:t>Linux</a:t>
            </a:r>
            <a:r>
              <a:rPr lang="zh-CN" altLang="zh-CN" dirty="0"/>
              <a:t>平台、</a:t>
            </a:r>
            <a:r>
              <a:rPr lang="en-US" altLang="zh-CN" dirty="0"/>
              <a:t>Windows CE</a:t>
            </a:r>
            <a:r>
              <a:rPr lang="zh-CN" altLang="zh-CN" dirty="0"/>
              <a:t>、</a:t>
            </a:r>
            <a:r>
              <a:rPr lang="en-US" altLang="zh-CN" dirty="0"/>
              <a:t>Symbian</a:t>
            </a:r>
            <a:r>
              <a:rPr lang="zh-CN" altLang="zh-CN" dirty="0"/>
              <a:t>等。</a:t>
            </a:r>
          </a:p>
          <a:p>
            <a:pPr indent="446088">
              <a:lnSpc>
                <a:spcPct val="150000"/>
              </a:lnSpc>
            </a:pPr>
            <a:r>
              <a:rPr lang="en-US" altLang="zh-CN" dirty="0" err="1"/>
              <a:t>Qt</a:t>
            </a:r>
            <a:r>
              <a:rPr lang="zh-CN" altLang="zh-CN" dirty="0"/>
              <a:t>按照不同的版本发行，分为商业版和开源版。</a:t>
            </a:r>
            <a:r>
              <a:rPr lang="en-US" altLang="zh-CN" dirty="0" err="1"/>
              <a:t>Qt</a:t>
            </a:r>
            <a:r>
              <a:rPr lang="zh-CN" altLang="zh-CN" dirty="0"/>
              <a:t>商业版为商业软件提供开发环境，它们提供传统商业软件发行版，并且提供在协议有效期内的免费升级和技术支持服务。而</a:t>
            </a:r>
            <a:r>
              <a:rPr lang="en-US" altLang="zh-CN" dirty="0" err="1"/>
              <a:t>Qt</a:t>
            </a:r>
            <a:r>
              <a:rPr lang="zh-CN" altLang="zh-CN" dirty="0"/>
              <a:t>开源版是为了开发自由而设计的开放源码软件，它提供了和商业版本同样的功能，在</a:t>
            </a:r>
            <a:r>
              <a:rPr lang="en-US" altLang="zh-CN" dirty="0"/>
              <a:t>GNU</a:t>
            </a:r>
            <a:r>
              <a:rPr lang="zh-CN" altLang="zh-CN" dirty="0"/>
              <a:t>通用公共许可证下，它是免费的。</a:t>
            </a:r>
          </a:p>
          <a:p>
            <a:pPr indent="446088">
              <a:lnSpc>
                <a:spcPct val="150000"/>
              </a:lnSpc>
            </a:pPr>
            <a:endParaRPr lang="zh-CN" altLang="en-US" dirty="0"/>
          </a:p>
        </p:txBody>
      </p:sp>
    </p:spTree>
    <p:extLst>
      <p:ext uri="{BB962C8B-B14F-4D97-AF65-F5344CB8AC3E}">
        <p14:creationId xmlns:p14="http://schemas.microsoft.com/office/powerpoint/2010/main" val="359863530"/>
      </p:ext>
    </p:extLst>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1.3.1  </a:t>
            </a:r>
            <a:r>
              <a:rPr lang="zh-CN" altLang="zh-CN" dirty="0">
                <a:effectLst/>
              </a:rPr>
              <a:t>设计器</a:t>
            </a:r>
            <a:r>
              <a:rPr lang="en-US" altLang="zh-CN" dirty="0" err="1">
                <a:effectLst/>
              </a:rPr>
              <a:t>Qt</a:t>
            </a:r>
            <a:r>
              <a:rPr lang="en-US" altLang="zh-CN" dirty="0">
                <a:effectLst/>
              </a:rPr>
              <a:t> 5 Designer</a:t>
            </a:r>
            <a:r>
              <a:rPr lang="zh-CN" altLang="zh-CN" dirty="0">
                <a:effectLst/>
              </a:rPr>
              <a:t>实现</a:t>
            </a:r>
            <a:endParaRPr lang="zh-CN" altLang="en-US" dirty="0"/>
          </a:p>
        </p:txBody>
      </p:sp>
      <p:sp>
        <p:nvSpPr>
          <p:cNvPr id="3" name="TextBox 2"/>
          <p:cNvSpPr txBox="1"/>
          <p:nvPr/>
        </p:nvSpPr>
        <p:spPr>
          <a:xfrm>
            <a:off x="323528" y="1484784"/>
            <a:ext cx="8568952" cy="3365024"/>
          </a:xfrm>
          <a:prstGeom prst="rect">
            <a:avLst/>
          </a:prstGeom>
          <a:noFill/>
        </p:spPr>
        <p:txBody>
          <a:bodyPr wrap="square" rtlCol="0">
            <a:spAutoFit/>
          </a:bodyPr>
          <a:lstStyle/>
          <a:p>
            <a:pPr indent="446088">
              <a:lnSpc>
                <a:spcPct val="150000"/>
              </a:lnSpc>
            </a:pPr>
            <a:r>
              <a:rPr lang="zh-CN" altLang="zh-CN" dirty="0" smtClean="0"/>
              <a:t>有</a:t>
            </a:r>
            <a:r>
              <a:rPr lang="zh-CN" altLang="zh-CN" dirty="0"/>
              <a:t>两种方式可以完成计算圆面积功能：一是通过触发按钮事件完成（方式</a:t>
            </a:r>
            <a:r>
              <a:rPr lang="en-US" altLang="zh-CN" dirty="0"/>
              <a:t>1</a:t>
            </a:r>
            <a:r>
              <a:rPr lang="zh-CN" altLang="zh-CN" dirty="0"/>
              <a:t>）；二是通过触发输入编辑框事件完成（方式</a:t>
            </a:r>
            <a:r>
              <a:rPr lang="en-US" altLang="zh-CN" dirty="0"/>
              <a:t>2</a:t>
            </a:r>
            <a:r>
              <a:rPr lang="zh-CN" altLang="zh-CN" dirty="0"/>
              <a:t>）。</a:t>
            </a:r>
          </a:p>
          <a:p>
            <a:pPr indent="446088">
              <a:lnSpc>
                <a:spcPct val="150000"/>
              </a:lnSpc>
            </a:pPr>
            <a:r>
              <a:rPr lang="zh-CN" altLang="zh-CN" b="1" dirty="0"/>
              <a:t>方式</a:t>
            </a:r>
            <a:r>
              <a:rPr lang="en-US" altLang="zh-CN" b="1" dirty="0"/>
              <a:t>1</a:t>
            </a:r>
            <a:r>
              <a:rPr lang="zh-CN" altLang="zh-CN" b="1" dirty="0"/>
              <a:t>：</a:t>
            </a:r>
            <a:r>
              <a:rPr lang="zh-CN" altLang="zh-CN" dirty="0"/>
              <a:t>在“</a:t>
            </a:r>
            <a:r>
              <a:rPr lang="en-US" altLang="zh-CN" dirty="0"/>
              <a:t>Line Edit</a:t>
            </a:r>
            <a:r>
              <a:rPr lang="zh-CN" altLang="zh-CN" dirty="0"/>
              <a:t>”文本框内输入半径值，然后单击“计算”按钮，则在</a:t>
            </a:r>
            <a:r>
              <a:rPr lang="en-US" altLang="zh-CN" dirty="0"/>
              <a:t>areaLabel_2</a:t>
            </a:r>
            <a:r>
              <a:rPr lang="zh-CN" altLang="zh-CN" dirty="0"/>
              <a:t>中显示对应的圆面积。编写代码步骤如下。</a:t>
            </a:r>
          </a:p>
          <a:p>
            <a:pPr indent="446088">
              <a:lnSpc>
                <a:spcPct val="150000"/>
              </a:lnSpc>
            </a:pPr>
            <a:r>
              <a:rPr lang="zh-CN" altLang="zh-CN" dirty="0"/>
              <a:t>（</a:t>
            </a:r>
            <a:r>
              <a:rPr lang="en-US" altLang="zh-CN" dirty="0"/>
              <a:t>1</a:t>
            </a:r>
            <a:r>
              <a:rPr lang="zh-CN" altLang="zh-CN" dirty="0"/>
              <a:t>）在“计算”按钮上单击鼠标右键，在弹出的下拉菜单中选择“转到槽</a:t>
            </a:r>
            <a:r>
              <a:rPr lang="en-US" altLang="zh-CN" dirty="0"/>
              <a:t>...</a:t>
            </a:r>
            <a:r>
              <a:rPr lang="zh-CN" altLang="zh-CN" dirty="0"/>
              <a:t>”命令，在“转到槽”对话框中选择“</a:t>
            </a:r>
            <a:r>
              <a:rPr lang="en-US" altLang="zh-CN" dirty="0"/>
              <a:t>clicked()</a:t>
            </a:r>
            <a:r>
              <a:rPr lang="zh-CN" altLang="zh-CN" dirty="0"/>
              <a:t>”信号，单击“</a:t>
            </a:r>
            <a:r>
              <a:rPr lang="en-US" altLang="zh-CN" dirty="0"/>
              <a:t>OK</a:t>
            </a:r>
            <a:r>
              <a:rPr lang="zh-CN" altLang="zh-CN" dirty="0"/>
              <a:t>”按钮，如图</a:t>
            </a:r>
            <a:r>
              <a:rPr lang="en-US" altLang="zh-CN" dirty="0"/>
              <a:t>1.28</a:t>
            </a:r>
            <a:r>
              <a:rPr lang="zh-CN" altLang="zh-CN" dirty="0"/>
              <a:t>所示。</a:t>
            </a:r>
          </a:p>
          <a:p>
            <a:pPr indent="446088">
              <a:lnSpc>
                <a:spcPct val="150000"/>
              </a:lnSpc>
            </a:pPr>
            <a:endParaRPr lang="zh-CN" altLang="en-US" dirty="0"/>
          </a:p>
        </p:txBody>
      </p:sp>
      <p:pic>
        <p:nvPicPr>
          <p:cNvPr id="2355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8056" y="4293096"/>
            <a:ext cx="5526574" cy="230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0908832"/>
      </p:ext>
    </p:extLst>
  </p:cSld>
  <p:clrMapOvr>
    <a:masterClrMapping/>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611560" y="4437112"/>
            <a:ext cx="8280920" cy="351656"/>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4" name="矩形 3"/>
          <p:cNvSpPr/>
          <p:nvPr/>
        </p:nvSpPr>
        <p:spPr bwMode="auto">
          <a:xfrm>
            <a:off x="611560" y="2060848"/>
            <a:ext cx="8280920" cy="2088232"/>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effectLst/>
              </a:rPr>
              <a:t>1.3.1  </a:t>
            </a:r>
            <a:r>
              <a:rPr lang="zh-CN" altLang="zh-CN" dirty="0">
                <a:effectLst/>
              </a:rPr>
              <a:t>设计器</a:t>
            </a:r>
            <a:r>
              <a:rPr lang="en-US" altLang="zh-CN" dirty="0" err="1">
                <a:effectLst/>
              </a:rPr>
              <a:t>Qt</a:t>
            </a:r>
            <a:r>
              <a:rPr lang="en-US" altLang="zh-CN" dirty="0">
                <a:effectLst/>
              </a:rPr>
              <a:t> 5 Designer</a:t>
            </a:r>
            <a:r>
              <a:rPr lang="zh-CN" altLang="zh-CN" dirty="0">
                <a:effectLst/>
              </a:rPr>
              <a:t>实现</a:t>
            </a:r>
            <a:endParaRPr lang="zh-CN" altLang="en-US" dirty="0"/>
          </a:p>
        </p:txBody>
      </p:sp>
      <p:sp>
        <p:nvSpPr>
          <p:cNvPr id="3" name="TextBox 2"/>
          <p:cNvSpPr txBox="1"/>
          <p:nvPr/>
        </p:nvSpPr>
        <p:spPr>
          <a:xfrm>
            <a:off x="323528" y="1124744"/>
            <a:ext cx="8568952" cy="4247317"/>
          </a:xfrm>
          <a:prstGeom prst="rect">
            <a:avLst/>
          </a:prstGeom>
          <a:noFill/>
        </p:spPr>
        <p:txBody>
          <a:bodyPr wrap="square" rtlCol="0">
            <a:spAutoFit/>
          </a:bodyPr>
          <a:lstStyle/>
          <a:p>
            <a:pPr indent="446088"/>
            <a:r>
              <a:rPr lang="zh-CN" altLang="zh-CN" dirty="0"/>
              <a:t>（</a:t>
            </a:r>
            <a:r>
              <a:rPr lang="en-US" altLang="zh-CN" dirty="0"/>
              <a:t>2</a:t>
            </a:r>
            <a:r>
              <a:rPr lang="zh-CN" altLang="zh-CN" dirty="0"/>
              <a:t>）进入</a:t>
            </a:r>
            <a:r>
              <a:rPr lang="en-US" altLang="zh-CN" dirty="0"/>
              <a:t>dialog.cpp</a:t>
            </a:r>
            <a:r>
              <a:rPr lang="zh-CN" altLang="zh-CN" dirty="0"/>
              <a:t>文件中按钮单击事件的槽函数</a:t>
            </a:r>
            <a:r>
              <a:rPr lang="en-US" altLang="zh-CN" dirty="0" err="1"/>
              <a:t>on_countBtn_clicked</a:t>
            </a:r>
            <a:r>
              <a:rPr lang="en-US" altLang="zh-CN" dirty="0"/>
              <a:t>()</a:t>
            </a:r>
            <a:r>
              <a:rPr lang="zh-CN" altLang="zh-CN" dirty="0"/>
              <a:t>。信号与槽连接的具体说明参照本书后面提供的知识点链接部分。在此函数中添加如下代码：</a:t>
            </a:r>
          </a:p>
          <a:p>
            <a:pPr indent="446088"/>
            <a:r>
              <a:rPr lang="en-US" altLang="zh-CN" sz="1600" dirty="0"/>
              <a:t>void Dialog:: </a:t>
            </a:r>
            <a:r>
              <a:rPr lang="en-US" altLang="zh-CN" sz="1600" dirty="0" err="1"/>
              <a:t>on_countBtn_clicked</a:t>
            </a:r>
            <a:r>
              <a:rPr lang="en-US" altLang="zh-CN" sz="1600" dirty="0"/>
              <a:t>()</a:t>
            </a:r>
            <a:endParaRPr lang="zh-CN" altLang="zh-CN" sz="1600" dirty="0"/>
          </a:p>
          <a:p>
            <a:pPr indent="446088"/>
            <a:r>
              <a:rPr lang="en-US" altLang="zh-CN" sz="1600" dirty="0"/>
              <a:t>{</a:t>
            </a:r>
            <a:endParaRPr lang="zh-CN" altLang="zh-CN" sz="1600" dirty="0"/>
          </a:p>
          <a:p>
            <a:pPr indent="446088"/>
            <a:r>
              <a:rPr lang="en-US" altLang="zh-CN" sz="1600" dirty="0"/>
              <a:t>    </a:t>
            </a:r>
            <a:r>
              <a:rPr lang="en-US" altLang="zh-CN" sz="1600" dirty="0" err="1"/>
              <a:t>bool</a:t>
            </a:r>
            <a:r>
              <a:rPr lang="en-US" altLang="zh-CN" sz="1600" dirty="0"/>
              <a:t> ok;</a:t>
            </a:r>
            <a:endParaRPr lang="zh-CN" altLang="zh-CN" sz="1600" dirty="0"/>
          </a:p>
          <a:p>
            <a:pPr indent="446088"/>
            <a:r>
              <a:rPr lang="en-US" altLang="zh-CN" sz="1600" dirty="0"/>
              <a:t>    </a:t>
            </a:r>
            <a:r>
              <a:rPr lang="en-US" altLang="zh-CN" sz="1600" dirty="0" err="1"/>
              <a:t>QString</a:t>
            </a:r>
            <a:r>
              <a:rPr lang="en-US" altLang="zh-CN" sz="1600" dirty="0"/>
              <a:t> </a:t>
            </a:r>
            <a:r>
              <a:rPr lang="en-US" altLang="zh-CN" sz="1600" dirty="0" err="1"/>
              <a:t>tempStr</a:t>
            </a:r>
            <a:r>
              <a:rPr lang="en-US" altLang="zh-CN" sz="1600" dirty="0"/>
              <a:t>;</a:t>
            </a:r>
            <a:endParaRPr lang="zh-CN" altLang="zh-CN" sz="1600" dirty="0"/>
          </a:p>
          <a:p>
            <a:pPr indent="446088"/>
            <a:r>
              <a:rPr lang="en-US" altLang="zh-CN" sz="1600" dirty="0"/>
              <a:t>    </a:t>
            </a:r>
            <a:r>
              <a:rPr lang="en-US" altLang="zh-CN" sz="1600" dirty="0" err="1"/>
              <a:t>QString</a:t>
            </a:r>
            <a:r>
              <a:rPr lang="en-US" altLang="zh-CN" sz="1600" dirty="0"/>
              <a:t> </a:t>
            </a:r>
            <a:r>
              <a:rPr lang="en-US" altLang="zh-CN" sz="1600" dirty="0" err="1"/>
              <a:t>valueStr</a:t>
            </a:r>
            <a:r>
              <a:rPr lang="en-US" altLang="zh-CN" sz="1600" dirty="0"/>
              <a:t>=</a:t>
            </a:r>
            <a:r>
              <a:rPr lang="en-US" altLang="zh-CN" sz="1600" dirty="0" err="1"/>
              <a:t>ui</a:t>
            </a:r>
            <a:r>
              <a:rPr lang="en-US" altLang="zh-CN" sz="1600" dirty="0"/>
              <a:t>-&gt;</a:t>
            </a:r>
            <a:r>
              <a:rPr lang="en-US" altLang="zh-CN" sz="1600" dirty="0" err="1"/>
              <a:t>radiusLineEdit</a:t>
            </a:r>
            <a:r>
              <a:rPr lang="en-US" altLang="zh-CN" sz="1600" dirty="0"/>
              <a:t>-&gt;text();</a:t>
            </a:r>
            <a:endParaRPr lang="zh-CN" altLang="zh-CN" sz="1600" dirty="0"/>
          </a:p>
          <a:p>
            <a:pPr indent="446088"/>
            <a:r>
              <a:rPr lang="en-US" altLang="zh-CN" sz="1600" dirty="0"/>
              <a:t>    </a:t>
            </a:r>
            <a:r>
              <a:rPr lang="en-US" altLang="zh-CN" sz="1600" dirty="0" err="1"/>
              <a:t>int</a:t>
            </a:r>
            <a:r>
              <a:rPr lang="en-US" altLang="zh-CN" sz="1600" dirty="0"/>
              <a:t> </a:t>
            </a:r>
            <a:r>
              <a:rPr lang="en-US" altLang="zh-CN" sz="1600" dirty="0" err="1"/>
              <a:t>valueInt</a:t>
            </a:r>
            <a:r>
              <a:rPr lang="en-US" altLang="zh-CN" sz="1600" dirty="0"/>
              <a:t>=</a:t>
            </a:r>
            <a:r>
              <a:rPr lang="en-US" altLang="zh-CN" sz="1600" dirty="0" err="1"/>
              <a:t>valueStr.toInt</a:t>
            </a:r>
            <a:r>
              <a:rPr lang="en-US" altLang="zh-CN" sz="1600" dirty="0"/>
              <a:t>(&amp;ok);</a:t>
            </a:r>
            <a:endParaRPr lang="zh-CN" altLang="zh-CN" sz="1600" dirty="0"/>
          </a:p>
          <a:p>
            <a:pPr indent="446088"/>
            <a:r>
              <a:rPr lang="en-US" altLang="zh-CN" sz="1600" dirty="0"/>
              <a:t>    double area=</a:t>
            </a:r>
            <a:r>
              <a:rPr lang="en-US" altLang="zh-CN" sz="1600" dirty="0" err="1"/>
              <a:t>valueInt</a:t>
            </a:r>
            <a:r>
              <a:rPr lang="en-US" altLang="zh-CN" sz="1600" dirty="0"/>
              <a:t>*</a:t>
            </a:r>
            <a:r>
              <a:rPr lang="en-US" altLang="zh-CN" sz="1600" dirty="0" err="1"/>
              <a:t>valueInt</a:t>
            </a:r>
            <a:r>
              <a:rPr lang="en-US" altLang="zh-CN" sz="1600" dirty="0"/>
              <a:t>*PI;		</a:t>
            </a:r>
            <a:r>
              <a:rPr lang="en-US" altLang="zh-CN" sz="1600" dirty="0" smtClean="0"/>
              <a:t>//</a:t>
            </a:r>
            <a:r>
              <a:rPr lang="zh-CN" altLang="zh-CN" sz="1600" dirty="0"/>
              <a:t>计算圆面积</a:t>
            </a:r>
          </a:p>
          <a:p>
            <a:pPr indent="446088"/>
            <a:r>
              <a:rPr lang="en-US" altLang="zh-CN" sz="1600" dirty="0"/>
              <a:t>    </a:t>
            </a:r>
            <a:r>
              <a:rPr lang="en-US" altLang="zh-CN" sz="1600" dirty="0" err="1"/>
              <a:t>ui</a:t>
            </a:r>
            <a:r>
              <a:rPr lang="en-US" altLang="zh-CN" sz="1600" dirty="0"/>
              <a:t>-&gt;areaLabel_2-&gt;</a:t>
            </a:r>
            <a:r>
              <a:rPr lang="en-US" altLang="zh-CN" sz="1600" dirty="0" err="1"/>
              <a:t>setText</a:t>
            </a:r>
            <a:r>
              <a:rPr lang="en-US" altLang="zh-CN" sz="1600" dirty="0"/>
              <a:t>(</a:t>
            </a:r>
            <a:r>
              <a:rPr lang="en-US" altLang="zh-CN" sz="1600" dirty="0" err="1"/>
              <a:t>tempStr.setNum</a:t>
            </a:r>
            <a:r>
              <a:rPr lang="en-US" altLang="zh-CN" sz="1600" dirty="0"/>
              <a:t>(area));</a:t>
            </a:r>
            <a:endParaRPr lang="zh-CN" altLang="zh-CN" sz="1600" dirty="0"/>
          </a:p>
          <a:p>
            <a:pPr indent="446088"/>
            <a:r>
              <a:rPr lang="en-US" altLang="zh-CN" sz="1600" dirty="0"/>
              <a:t>}</a:t>
            </a:r>
            <a:endParaRPr lang="zh-CN" altLang="zh-CN" sz="1600" dirty="0"/>
          </a:p>
          <a:p>
            <a:pPr indent="446088"/>
            <a:r>
              <a:rPr lang="zh-CN" altLang="zh-CN" dirty="0"/>
              <a:t>（</a:t>
            </a:r>
            <a:r>
              <a:rPr lang="en-US" altLang="zh-CN" dirty="0"/>
              <a:t>3</a:t>
            </a:r>
            <a:r>
              <a:rPr lang="zh-CN" altLang="zh-CN" dirty="0"/>
              <a:t>）在此文件开始处添加以下语句：</a:t>
            </a:r>
          </a:p>
          <a:p>
            <a:pPr indent="446088"/>
            <a:r>
              <a:rPr lang="en-US" altLang="zh-CN" dirty="0" err="1"/>
              <a:t>const</a:t>
            </a:r>
            <a:r>
              <a:rPr lang="en-US" altLang="zh-CN" dirty="0"/>
              <a:t> static double PI=3.1416;</a:t>
            </a:r>
            <a:endParaRPr lang="zh-CN" altLang="zh-CN" dirty="0"/>
          </a:p>
          <a:p>
            <a:pPr indent="446088"/>
            <a:r>
              <a:rPr lang="zh-CN" altLang="zh-CN" dirty="0"/>
              <a:t>定义全局变量</a:t>
            </a:r>
            <a:r>
              <a:rPr lang="en-US" altLang="zh-CN" dirty="0"/>
              <a:t>PI</a:t>
            </a:r>
            <a:r>
              <a:rPr lang="zh-CN" altLang="zh-CN" dirty="0"/>
              <a:t>。</a:t>
            </a:r>
          </a:p>
          <a:p>
            <a:pPr indent="446088"/>
            <a:endParaRPr lang="zh-CN" altLang="en-US" dirty="0"/>
          </a:p>
        </p:txBody>
      </p:sp>
    </p:spTree>
    <p:extLst>
      <p:ext uri="{BB962C8B-B14F-4D97-AF65-F5344CB8AC3E}">
        <p14:creationId xmlns:p14="http://schemas.microsoft.com/office/powerpoint/2010/main" val="3317546737"/>
      </p:ext>
    </p:extLst>
  </p:cSld>
  <p:clrMapOvr>
    <a:masterClrMapping/>
  </p:clrMapOvr>
  <p:transition spd="slow">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1.3.1  </a:t>
            </a:r>
            <a:r>
              <a:rPr lang="zh-CN" altLang="zh-CN" dirty="0">
                <a:effectLst/>
              </a:rPr>
              <a:t>设计器</a:t>
            </a:r>
            <a:r>
              <a:rPr lang="en-US" altLang="zh-CN" dirty="0" err="1">
                <a:effectLst/>
              </a:rPr>
              <a:t>Qt</a:t>
            </a:r>
            <a:r>
              <a:rPr lang="en-US" altLang="zh-CN" dirty="0">
                <a:effectLst/>
              </a:rPr>
              <a:t> 5 Designer</a:t>
            </a:r>
            <a:r>
              <a:rPr lang="zh-CN" altLang="zh-CN" dirty="0">
                <a:effectLst/>
              </a:rPr>
              <a:t>实现</a:t>
            </a:r>
            <a:endParaRPr lang="zh-CN" altLang="en-US" dirty="0"/>
          </a:p>
        </p:txBody>
      </p:sp>
      <p:sp>
        <p:nvSpPr>
          <p:cNvPr id="3" name="TextBox 2"/>
          <p:cNvSpPr txBox="1"/>
          <p:nvPr/>
        </p:nvSpPr>
        <p:spPr>
          <a:xfrm>
            <a:off x="323528" y="1268760"/>
            <a:ext cx="8496944" cy="2534027"/>
          </a:xfrm>
          <a:prstGeom prst="rect">
            <a:avLst/>
          </a:prstGeom>
          <a:noFill/>
        </p:spPr>
        <p:txBody>
          <a:bodyPr wrap="square" rtlCol="0">
            <a:spAutoFit/>
          </a:bodyPr>
          <a:lstStyle/>
          <a:p>
            <a:pPr indent="446088">
              <a:lnSpc>
                <a:spcPct val="150000"/>
              </a:lnSpc>
            </a:pPr>
            <a:r>
              <a:rPr lang="zh-CN" altLang="zh-CN" b="1" dirty="0"/>
              <a:t>方式</a:t>
            </a:r>
            <a:r>
              <a:rPr lang="en-US" altLang="zh-CN" b="1" dirty="0"/>
              <a:t>2</a:t>
            </a:r>
            <a:r>
              <a:rPr lang="zh-CN" altLang="zh-CN" b="1" dirty="0"/>
              <a:t>：</a:t>
            </a:r>
            <a:r>
              <a:rPr lang="zh-CN" altLang="zh-CN" dirty="0"/>
              <a:t>在“</a:t>
            </a:r>
            <a:r>
              <a:rPr lang="en-US" altLang="zh-CN" dirty="0"/>
              <a:t>Line Edit</a:t>
            </a:r>
            <a:r>
              <a:rPr lang="zh-CN" altLang="zh-CN" dirty="0"/>
              <a:t>”文本框内输入半径值，不需要单击按钮触发单击事件，直接就在</a:t>
            </a:r>
            <a:r>
              <a:rPr lang="en-US" altLang="zh-CN" dirty="0"/>
              <a:t>areaLabel_2</a:t>
            </a:r>
            <a:r>
              <a:rPr lang="zh-CN" altLang="zh-CN" dirty="0"/>
              <a:t>中显示圆面积。编写代码步骤如下。</a:t>
            </a:r>
          </a:p>
          <a:p>
            <a:pPr indent="446088">
              <a:lnSpc>
                <a:spcPct val="150000"/>
              </a:lnSpc>
            </a:pPr>
            <a:r>
              <a:rPr lang="zh-CN" altLang="zh-CN" dirty="0"/>
              <a:t>（</a:t>
            </a:r>
            <a:r>
              <a:rPr lang="en-US" altLang="zh-CN" dirty="0"/>
              <a:t>1</a:t>
            </a:r>
            <a:r>
              <a:rPr lang="zh-CN" altLang="zh-CN" dirty="0"/>
              <a:t>）在“</a:t>
            </a:r>
            <a:r>
              <a:rPr lang="en-US" altLang="zh-CN" dirty="0"/>
              <a:t>Line Edit</a:t>
            </a:r>
            <a:r>
              <a:rPr lang="zh-CN" altLang="zh-CN" dirty="0"/>
              <a:t>”文本框上单击鼠标右键，在弹出的下拉菜单中选择“转到槽</a:t>
            </a:r>
            <a:r>
              <a:rPr lang="en-US" altLang="zh-CN" dirty="0"/>
              <a:t>...</a:t>
            </a:r>
            <a:r>
              <a:rPr lang="zh-CN" altLang="zh-CN" dirty="0"/>
              <a:t>”命令，在“转到槽”对话框中选择“</a:t>
            </a:r>
            <a:r>
              <a:rPr lang="en-US" altLang="zh-CN" dirty="0" err="1"/>
              <a:t>textChanged</a:t>
            </a:r>
            <a:r>
              <a:rPr lang="en-US" altLang="zh-CN" dirty="0"/>
              <a:t>(</a:t>
            </a:r>
            <a:r>
              <a:rPr lang="en-US" altLang="zh-CN" dirty="0" err="1"/>
              <a:t>QString</a:t>
            </a:r>
            <a:r>
              <a:rPr lang="en-US" altLang="zh-CN" dirty="0"/>
              <a:t>)</a:t>
            </a:r>
            <a:r>
              <a:rPr lang="zh-CN" altLang="zh-CN" dirty="0"/>
              <a:t>”信号，如图</a:t>
            </a:r>
            <a:r>
              <a:rPr lang="en-US" altLang="zh-CN" dirty="0"/>
              <a:t>1.29</a:t>
            </a:r>
            <a:r>
              <a:rPr lang="zh-CN" altLang="zh-CN" dirty="0"/>
              <a:t>所示。</a:t>
            </a:r>
          </a:p>
          <a:p>
            <a:pPr indent="446088">
              <a:lnSpc>
                <a:spcPct val="150000"/>
              </a:lnSpc>
            </a:pPr>
            <a:endParaRPr lang="zh-CN" altLang="en-US" dirty="0"/>
          </a:p>
        </p:txBody>
      </p:sp>
      <p:pic>
        <p:nvPicPr>
          <p:cNvPr id="2457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429000"/>
            <a:ext cx="5516215" cy="2298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3044484"/>
      </p:ext>
    </p:extLst>
  </p:cSld>
  <p:clrMapOvr>
    <a:masterClrMapping/>
  </p:clrMapOvr>
  <p:transition spd="slow">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83568" y="2132856"/>
            <a:ext cx="8136904" cy="2160240"/>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effectLst/>
              </a:rPr>
              <a:t>1.3.1  </a:t>
            </a:r>
            <a:r>
              <a:rPr lang="zh-CN" altLang="zh-CN" dirty="0">
                <a:effectLst/>
              </a:rPr>
              <a:t>设计器</a:t>
            </a:r>
            <a:r>
              <a:rPr lang="en-US" altLang="zh-CN" dirty="0" err="1">
                <a:effectLst/>
              </a:rPr>
              <a:t>Qt</a:t>
            </a:r>
            <a:r>
              <a:rPr lang="en-US" altLang="zh-CN" dirty="0">
                <a:effectLst/>
              </a:rPr>
              <a:t> 5 Designer</a:t>
            </a:r>
            <a:r>
              <a:rPr lang="zh-CN" altLang="zh-CN" dirty="0">
                <a:effectLst/>
              </a:rPr>
              <a:t>实现</a:t>
            </a:r>
            <a:endParaRPr lang="zh-CN" altLang="en-US" dirty="0"/>
          </a:p>
        </p:txBody>
      </p:sp>
      <p:sp>
        <p:nvSpPr>
          <p:cNvPr id="3" name="TextBox 2"/>
          <p:cNvSpPr txBox="1"/>
          <p:nvPr/>
        </p:nvSpPr>
        <p:spPr>
          <a:xfrm>
            <a:off x="323528" y="1268760"/>
            <a:ext cx="8496944" cy="3970318"/>
          </a:xfrm>
          <a:prstGeom prst="rect">
            <a:avLst/>
          </a:prstGeom>
          <a:noFill/>
        </p:spPr>
        <p:txBody>
          <a:bodyPr wrap="square" rtlCol="0">
            <a:spAutoFit/>
          </a:bodyPr>
          <a:lstStyle/>
          <a:p>
            <a:pPr indent="446088"/>
            <a:r>
              <a:rPr lang="zh-CN" altLang="zh-CN" dirty="0"/>
              <a:t>（</a:t>
            </a:r>
            <a:r>
              <a:rPr lang="en-US" altLang="zh-CN" dirty="0"/>
              <a:t>2</a:t>
            </a:r>
            <a:r>
              <a:rPr lang="zh-CN" altLang="zh-CN" dirty="0"/>
              <a:t>）单击“</a:t>
            </a:r>
            <a:r>
              <a:rPr lang="en-US" altLang="zh-CN" dirty="0"/>
              <a:t>OK</a:t>
            </a:r>
            <a:r>
              <a:rPr lang="zh-CN" altLang="zh-CN" dirty="0"/>
              <a:t>”按钮，进入</a:t>
            </a:r>
            <a:r>
              <a:rPr lang="en-US" altLang="zh-CN" dirty="0"/>
              <a:t>dialog.cpp</a:t>
            </a:r>
            <a:r>
              <a:rPr lang="zh-CN" altLang="zh-CN" dirty="0"/>
              <a:t>文件中的文本编辑框改变值内容事件的槽函数</a:t>
            </a:r>
            <a:r>
              <a:rPr lang="en-US" altLang="zh-CN" dirty="0" err="1"/>
              <a:t>on_radiusLineEdit_textChanged</a:t>
            </a:r>
            <a:r>
              <a:rPr lang="en-US" altLang="zh-CN" dirty="0"/>
              <a:t>(</a:t>
            </a:r>
            <a:r>
              <a:rPr lang="en-US" altLang="zh-CN" dirty="0" err="1"/>
              <a:t>const</a:t>
            </a:r>
            <a:r>
              <a:rPr lang="en-US" altLang="zh-CN" dirty="0"/>
              <a:t> </a:t>
            </a:r>
            <a:r>
              <a:rPr lang="en-US" altLang="zh-CN" dirty="0" err="1"/>
              <a:t>QString</a:t>
            </a:r>
            <a:r>
              <a:rPr lang="en-US" altLang="zh-CN" dirty="0"/>
              <a:t> &amp;arg1)</a:t>
            </a:r>
            <a:r>
              <a:rPr lang="zh-CN" altLang="zh-CN" dirty="0"/>
              <a:t>。在此函数中添加如下代码：</a:t>
            </a:r>
          </a:p>
          <a:p>
            <a:pPr indent="446088"/>
            <a:r>
              <a:rPr lang="en-US" altLang="zh-CN" sz="1600" dirty="0"/>
              <a:t>void Dialog::</a:t>
            </a:r>
            <a:r>
              <a:rPr lang="en-US" altLang="zh-CN" sz="1600" dirty="0" err="1"/>
              <a:t>on_radiusLineEdit_textChanged</a:t>
            </a:r>
            <a:r>
              <a:rPr lang="en-US" altLang="zh-CN" sz="1600" dirty="0"/>
              <a:t>(</a:t>
            </a:r>
            <a:r>
              <a:rPr lang="en-US" altLang="zh-CN" sz="1600" dirty="0" err="1"/>
              <a:t>const</a:t>
            </a:r>
            <a:r>
              <a:rPr lang="en-US" altLang="zh-CN" sz="1600" dirty="0"/>
              <a:t> </a:t>
            </a:r>
            <a:r>
              <a:rPr lang="en-US" altLang="zh-CN" sz="1600" dirty="0" err="1"/>
              <a:t>QString</a:t>
            </a:r>
            <a:r>
              <a:rPr lang="en-US" altLang="zh-CN" sz="1600" dirty="0"/>
              <a:t> &amp;arg1)</a:t>
            </a:r>
            <a:endParaRPr lang="zh-CN" altLang="zh-CN" sz="1600" dirty="0"/>
          </a:p>
          <a:p>
            <a:pPr indent="446088"/>
            <a:r>
              <a:rPr lang="en-US" altLang="zh-CN" sz="1600" dirty="0"/>
              <a:t>{</a:t>
            </a:r>
            <a:endParaRPr lang="zh-CN" altLang="zh-CN" sz="1600" dirty="0"/>
          </a:p>
          <a:p>
            <a:pPr indent="446088"/>
            <a:r>
              <a:rPr lang="en-US" altLang="zh-CN" sz="1600" dirty="0"/>
              <a:t>    </a:t>
            </a:r>
            <a:r>
              <a:rPr lang="en-US" altLang="zh-CN" sz="1600" dirty="0" err="1"/>
              <a:t>bool</a:t>
            </a:r>
            <a:r>
              <a:rPr lang="en-US" altLang="zh-CN" sz="1600" dirty="0"/>
              <a:t> ok;</a:t>
            </a:r>
            <a:endParaRPr lang="zh-CN" altLang="zh-CN" sz="1600" dirty="0"/>
          </a:p>
          <a:p>
            <a:pPr indent="446088"/>
            <a:r>
              <a:rPr lang="en-US" altLang="zh-CN" sz="1600" dirty="0"/>
              <a:t>    </a:t>
            </a:r>
            <a:r>
              <a:rPr lang="en-US" altLang="zh-CN" sz="1600" dirty="0" err="1"/>
              <a:t>QString</a:t>
            </a:r>
            <a:r>
              <a:rPr lang="en-US" altLang="zh-CN" sz="1600" dirty="0"/>
              <a:t> </a:t>
            </a:r>
            <a:r>
              <a:rPr lang="en-US" altLang="zh-CN" sz="1600" dirty="0" err="1"/>
              <a:t>tempStr</a:t>
            </a:r>
            <a:r>
              <a:rPr lang="en-US" altLang="zh-CN" sz="1600" dirty="0"/>
              <a:t>;</a:t>
            </a:r>
            <a:endParaRPr lang="zh-CN" altLang="zh-CN" sz="1600" dirty="0"/>
          </a:p>
          <a:p>
            <a:pPr indent="446088"/>
            <a:r>
              <a:rPr lang="en-US" altLang="zh-CN" sz="1600" dirty="0"/>
              <a:t>    </a:t>
            </a:r>
            <a:r>
              <a:rPr lang="en-US" altLang="zh-CN" sz="1600" dirty="0" err="1"/>
              <a:t>QString</a:t>
            </a:r>
            <a:r>
              <a:rPr lang="en-US" altLang="zh-CN" sz="1600" dirty="0"/>
              <a:t> </a:t>
            </a:r>
            <a:r>
              <a:rPr lang="en-US" altLang="zh-CN" sz="1600" dirty="0" err="1"/>
              <a:t>valueStr</a:t>
            </a:r>
            <a:r>
              <a:rPr lang="en-US" altLang="zh-CN" sz="1600" dirty="0"/>
              <a:t>=</a:t>
            </a:r>
            <a:r>
              <a:rPr lang="en-US" altLang="zh-CN" sz="1600" dirty="0" err="1"/>
              <a:t>ui</a:t>
            </a:r>
            <a:r>
              <a:rPr lang="en-US" altLang="zh-CN" sz="1600" dirty="0"/>
              <a:t>-&gt;</a:t>
            </a:r>
            <a:r>
              <a:rPr lang="en-US" altLang="zh-CN" sz="1600" dirty="0" err="1"/>
              <a:t>radiusLineEdit</a:t>
            </a:r>
            <a:r>
              <a:rPr lang="en-US" altLang="zh-CN" sz="1600" dirty="0"/>
              <a:t>-&gt;text();</a:t>
            </a:r>
            <a:endParaRPr lang="zh-CN" altLang="zh-CN" sz="1600" dirty="0"/>
          </a:p>
          <a:p>
            <a:pPr indent="446088"/>
            <a:r>
              <a:rPr lang="en-US" altLang="zh-CN" sz="1600" dirty="0"/>
              <a:t>    </a:t>
            </a:r>
            <a:r>
              <a:rPr lang="en-US" altLang="zh-CN" sz="1600" dirty="0" err="1"/>
              <a:t>int</a:t>
            </a:r>
            <a:r>
              <a:rPr lang="en-US" altLang="zh-CN" sz="1600" dirty="0"/>
              <a:t> </a:t>
            </a:r>
            <a:r>
              <a:rPr lang="en-US" altLang="zh-CN" sz="1600" dirty="0" err="1"/>
              <a:t>valueInt</a:t>
            </a:r>
            <a:r>
              <a:rPr lang="en-US" altLang="zh-CN" sz="1600" dirty="0"/>
              <a:t>=</a:t>
            </a:r>
            <a:r>
              <a:rPr lang="en-US" altLang="zh-CN" sz="1600" dirty="0" err="1"/>
              <a:t>valueStr.toInt</a:t>
            </a:r>
            <a:r>
              <a:rPr lang="en-US" altLang="zh-CN" sz="1600" dirty="0"/>
              <a:t>(&amp;ok);</a:t>
            </a:r>
            <a:endParaRPr lang="zh-CN" altLang="zh-CN" sz="1600" dirty="0"/>
          </a:p>
          <a:p>
            <a:pPr indent="446088"/>
            <a:r>
              <a:rPr lang="en-US" altLang="zh-CN" sz="1600" dirty="0"/>
              <a:t>    double area=</a:t>
            </a:r>
            <a:r>
              <a:rPr lang="en-US" altLang="zh-CN" sz="1600" dirty="0" err="1"/>
              <a:t>valueInt</a:t>
            </a:r>
            <a:r>
              <a:rPr lang="en-US" altLang="zh-CN" sz="1600" dirty="0"/>
              <a:t>*</a:t>
            </a:r>
            <a:r>
              <a:rPr lang="en-US" altLang="zh-CN" sz="1600" dirty="0" err="1"/>
              <a:t>valueInt</a:t>
            </a:r>
            <a:r>
              <a:rPr lang="en-US" altLang="zh-CN" sz="1600" dirty="0"/>
              <a:t>*PI;		</a:t>
            </a:r>
            <a:r>
              <a:rPr lang="en-US" altLang="zh-CN" sz="1600" dirty="0" smtClean="0"/>
              <a:t>//</a:t>
            </a:r>
            <a:r>
              <a:rPr lang="zh-CN" altLang="zh-CN" sz="1600" dirty="0"/>
              <a:t>计算圆面积</a:t>
            </a:r>
          </a:p>
          <a:p>
            <a:pPr indent="446088"/>
            <a:r>
              <a:rPr lang="en-US" altLang="zh-CN" sz="1600" dirty="0"/>
              <a:t>    </a:t>
            </a:r>
            <a:r>
              <a:rPr lang="en-US" altLang="zh-CN" sz="1600" dirty="0" err="1"/>
              <a:t>ui</a:t>
            </a:r>
            <a:r>
              <a:rPr lang="en-US" altLang="zh-CN" sz="1600" dirty="0"/>
              <a:t>-&gt;areaLabel_2-&gt;</a:t>
            </a:r>
            <a:r>
              <a:rPr lang="en-US" altLang="zh-CN" sz="1600" dirty="0" err="1"/>
              <a:t>setText</a:t>
            </a:r>
            <a:r>
              <a:rPr lang="en-US" altLang="zh-CN" sz="1600" dirty="0"/>
              <a:t>(</a:t>
            </a:r>
            <a:r>
              <a:rPr lang="en-US" altLang="zh-CN" sz="1600" dirty="0" err="1"/>
              <a:t>tempStr.setNum</a:t>
            </a:r>
            <a:r>
              <a:rPr lang="en-US" altLang="zh-CN" sz="1600" dirty="0"/>
              <a:t>(area));</a:t>
            </a:r>
            <a:endParaRPr lang="zh-CN" altLang="zh-CN" sz="1600" dirty="0"/>
          </a:p>
          <a:p>
            <a:pPr indent="446088"/>
            <a:r>
              <a:rPr lang="en-US" altLang="zh-CN" sz="1600" dirty="0"/>
              <a:t>}</a:t>
            </a:r>
            <a:endParaRPr lang="zh-CN" altLang="zh-CN" sz="1600" dirty="0"/>
          </a:p>
          <a:p>
            <a:pPr indent="446088"/>
            <a:r>
              <a:rPr lang="zh-CN" altLang="zh-CN" dirty="0"/>
              <a:t>运行此程序，在“</a:t>
            </a:r>
            <a:r>
              <a:rPr lang="en-US" altLang="zh-CN" dirty="0"/>
              <a:t>Line Edit</a:t>
            </a:r>
            <a:r>
              <a:rPr lang="zh-CN" altLang="zh-CN" dirty="0"/>
              <a:t>”文本框中输入半径值后，直接在</a:t>
            </a:r>
            <a:r>
              <a:rPr lang="en-US" altLang="zh-CN" dirty="0"/>
              <a:t>areaLabel_2</a:t>
            </a:r>
            <a:r>
              <a:rPr lang="zh-CN" altLang="zh-CN" dirty="0"/>
              <a:t>中显示圆的面积值，完成计算圆面积的功能。</a:t>
            </a:r>
          </a:p>
          <a:p>
            <a:pPr indent="446088"/>
            <a:endParaRPr lang="zh-CN" altLang="en-US" dirty="0"/>
          </a:p>
        </p:txBody>
      </p:sp>
    </p:spTree>
    <p:extLst>
      <p:ext uri="{BB962C8B-B14F-4D97-AF65-F5344CB8AC3E}">
        <p14:creationId xmlns:p14="http://schemas.microsoft.com/office/powerpoint/2010/main" val="2097760267"/>
      </p:ext>
    </p:extLst>
  </p:cSld>
  <p:clrMapOvr>
    <a:masterClrMapping/>
  </p:clrMapOvr>
  <p:transition spd="slow">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755576" y="2852936"/>
            <a:ext cx="8136904" cy="2664296"/>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effectLst/>
              </a:rPr>
              <a:t>1.3.2  </a:t>
            </a:r>
            <a:r>
              <a:rPr lang="zh-CN" altLang="zh-CN" dirty="0">
                <a:effectLst/>
              </a:rPr>
              <a:t>代码实现简单实例</a:t>
            </a:r>
            <a:endParaRPr lang="zh-CN" altLang="en-US" dirty="0"/>
          </a:p>
        </p:txBody>
      </p:sp>
      <p:sp>
        <p:nvSpPr>
          <p:cNvPr id="3" name="TextBox 2"/>
          <p:cNvSpPr txBox="1"/>
          <p:nvPr/>
        </p:nvSpPr>
        <p:spPr>
          <a:xfrm>
            <a:off x="323528" y="1124744"/>
            <a:ext cx="8568952" cy="4862870"/>
          </a:xfrm>
          <a:prstGeom prst="rect">
            <a:avLst/>
          </a:prstGeom>
          <a:noFill/>
        </p:spPr>
        <p:txBody>
          <a:bodyPr wrap="square" rtlCol="0">
            <a:spAutoFit/>
          </a:bodyPr>
          <a:lstStyle/>
          <a:p>
            <a:pPr indent="446088"/>
            <a:r>
              <a:rPr lang="zh-CN" altLang="zh-CN" b="1" u="sng" dirty="0"/>
              <a:t>【例】</a:t>
            </a:r>
            <a:r>
              <a:rPr lang="zh-CN" altLang="zh-CN" u="sng" dirty="0"/>
              <a:t>（简单）</a:t>
            </a:r>
            <a:r>
              <a:rPr lang="en-US" altLang="zh-CN" dirty="0"/>
              <a:t> </a:t>
            </a:r>
            <a:r>
              <a:rPr lang="zh-CN" altLang="zh-CN" dirty="0"/>
              <a:t>（</a:t>
            </a:r>
            <a:r>
              <a:rPr lang="en-US" altLang="zh-CN" dirty="0"/>
              <a:t>CH102</a:t>
            </a:r>
            <a:r>
              <a:rPr lang="zh-CN" altLang="zh-CN" dirty="0"/>
              <a:t>）采用编写代码的方式来实现计算圆面积的功能。</a:t>
            </a:r>
          </a:p>
          <a:p>
            <a:pPr indent="446088"/>
            <a:r>
              <a:rPr lang="zh-CN" altLang="en-US" b="1" dirty="0" smtClean="0">
                <a:solidFill>
                  <a:srgbClr val="00B050"/>
                </a:solidFill>
              </a:rPr>
              <a:t>实现</a:t>
            </a:r>
            <a:r>
              <a:rPr lang="zh-CN" altLang="zh-CN" b="1" dirty="0" smtClean="0">
                <a:solidFill>
                  <a:srgbClr val="00B050"/>
                </a:solidFill>
              </a:rPr>
              <a:t>步骤</a:t>
            </a:r>
            <a:r>
              <a:rPr lang="zh-CN" altLang="zh-CN" b="1" dirty="0">
                <a:solidFill>
                  <a:srgbClr val="00B050"/>
                </a:solidFill>
              </a:rPr>
              <a:t>如下。</a:t>
            </a:r>
          </a:p>
          <a:p>
            <a:pPr indent="446088"/>
            <a:r>
              <a:rPr lang="zh-CN" altLang="zh-CN" dirty="0"/>
              <a:t>（</a:t>
            </a:r>
            <a:r>
              <a:rPr lang="en-US" altLang="zh-CN" dirty="0"/>
              <a:t>1</a:t>
            </a:r>
            <a:r>
              <a:rPr lang="zh-CN" altLang="zh-CN" dirty="0"/>
              <a:t>）首先创建一个新工程。创建过程和本书</a:t>
            </a:r>
            <a:r>
              <a:rPr lang="en-US" altLang="zh-CN" dirty="0"/>
              <a:t>1.3.1</a:t>
            </a:r>
            <a:r>
              <a:rPr lang="zh-CN" altLang="zh-CN" dirty="0"/>
              <a:t>节中的第（</a:t>
            </a:r>
            <a:r>
              <a:rPr lang="en-US" altLang="zh-CN" dirty="0"/>
              <a:t>1</a:t>
            </a:r>
            <a:r>
              <a:rPr lang="zh-CN" altLang="zh-CN" dirty="0"/>
              <a:t>）～（</a:t>
            </a:r>
            <a:r>
              <a:rPr lang="en-US" altLang="zh-CN" dirty="0"/>
              <a:t>6</a:t>
            </a:r>
            <a:r>
              <a:rPr lang="zh-CN" altLang="zh-CN" dirty="0"/>
              <a:t>）步相同，只是在第（</a:t>
            </a:r>
            <a:r>
              <a:rPr lang="en-US" altLang="zh-CN" dirty="0"/>
              <a:t>3</a:t>
            </a:r>
            <a:r>
              <a:rPr lang="zh-CN" altLang="zh-CN" dirty="0"/>
              <a:t>）步中，项目命名为</a:t>
            </a:r>
            <a:r>
              <a:rPr lang="en-US" altLang="zh-CN" dirty="0"/>
              <a:t>Dialog</a:t>
            </a:r>
            <a:r>
              <a:rPr lang="zh-CN" altLang="zh-CN" dirty="0"/>
              <a:t>且保存路径为</a:t>
            </a:r>
            <a:r>
              <a:rPr lang="en-US" altLang="zh-CN" dirty="0"/>
              <a:t>D:\Qt\CH1\CH102</a:t>
            </a:r>
            <a:r>
              <a:rPr lang="zh-CN" altLang="zh-CN" dirty="0"/>
              <a:t>，在第（</a:t>
            </a:r>
            <a:r>
              <a:rPr lang="en-US" altLang="zh-CN" dirty="0"/>
              <a:t>5</a:t>
            </a:r>
            <a:r>
              <a:rPr lang="zh-CN" altLang="zh-CN" dirty="0"/>
              <a:t>）步中，取消“创建界面”复选框的选中状态。</a:t>
            </a:r>
          </a:p>
          <a:p>
            <a:pPr indent="446088"/>
            <a:r>
              <a:rPr lang="zh-CN" altLang="zh-CN" dirty="0"/>
              <a:t>（</a:t>
            </a:r>
            <a:r>
              <a:rPr lang="en-US" altLang="zh-CN" dirty="0"/>
              <a:t>2</a:t>
            </a:r>
            <a:r>
              <a:rPr lang="zh-CN" altLang="zh-CN" dirty="0"/>
              <a:t>）在上述工程的</a:t>
            </a:r>
            <a:r>
              <a:rPr lang="en-US" altLang="zh-CN" dirty="0" err="1"/>
              <a:t>dialog.h</a:t>
            </a:r>
            <a:r>
              <a:rPr lang="zh-CN" altLang="zh-CN" dirty="0"/>
              <a:t>中添加如下加黑代码：</a:t>
            </a:r>
          </a:p>
          <a:p>
            <a:pPr indent="446088"/>
            <a:r>
              <a:rPr lang="en-US" altLang="zh-CN" sz="1600" dirty="0"/>
              <a:t>class Dialog : public </a:t>
            </a:r>
            <a:r>
              <a:rPr lang="en-US" altLang="zh-CN" sz="1600" dirty="0" err="1"/>
              <a:t>QDialog</a:t>
            </a:r>
            <a:endParaRPr lang="zh-CN" altLang="zh-CN" sz="1600" dirty="0"/>
          </a:p>
          <a:p>
            <a:pPr indent="446088"/>
            <a:r>
              <a:rPr lang="en-US" altLang="zh-CN" sz="1600" dirty="0"/>
              <a:t>{</a:t>
            </a:r>
            <a:endParaRPr lang="zh-CN" altLang="zh-CN" sz="1600" dirty="0"/>
          </a:p>
          <a:p>
            <a:pPr indent="446088"/>
            <a:r>
              <a:rPr lang="en-US" altLang="zh-CN" sz="1600" dirty="0"/>
              <a:t>	Q_OBJECT</a:t>
            </a:r>
            <a:endParaRPr lang="zh-CN" altLang="zh-CN" sz="1600" dirty="0"/>
          </a:p>
          <a:p>
            <a:pPr indent="446088"/>
            <a:r>
              <a:rPr lang="en-US" altLang="zh-CN" sz="1600" dirty="0"/>
              <a:t>public:</a:t>
            </a:r>
            <a:endParaRPr lang="zh-CN" altLang="zh-CN" sz="1600" dirty="0"/>
          </a:p>
          <a:p>
            <a:pPr indent="446088"/>
            <a:r>
              <a:rPr lang="en-US" altLang="zh-CN" sz="1600" dirty="0"/>
              <a:t>	Dialog(</a:t>
            </a:r>
            <a:r>
              <a:rPr lang="en-US" altLang="zh-CN" sz="1600" dirty="0" err="1"/>
              <a:t>QWidget</a:t>
            </a:r>
            <a:r>
              <a:rPr lang="en-US" altLang="zh-CN" sz="1600" dirty="0"/>
              <a:t> *parent = 0); </a:t>
            </a:r>
            <a:endParaRPr lang="zh-CN" altLang="zh-CN" sz="1600" dirty="0"/>
          </a:p>
          <a:p>
            <a:pPr indent="446088"/>
            <a:r>
              <a:rPr lang="en-US" altLang="zh-CN" sz="1600" dirty="0"/>
              <a:t>	~Dialog();</a:t>
            </a:r>
            <a:endParaRPr lang="zh-CN" altLang="zh-CN" sz="1600" dirty="0"/>
          </a:p>
          <a:p>
            <a:pPr indent="446088"/>
            <a:r>
              <a:rPr lang="en-US" altLang="zh-CN" sz="1600" b="1" dirty="0"/>
              <a:t>private:</a:t>
            </a:r>
            <a:endParaRPr lang="zh-CN" altLang="zh-CN" sz="1600" dirty="0"/>
          </a:p>
          <a:p>
            <a:pPr indent="446088"/>
            <a:r>
              <a:rPr lang="en-US" altLang="zh-CN" sz="1600" dirty="0"/>
              <a:t>	</a:t>
            </a:r>
            <a:r>
              <a:rPr lang="en-US" altLang="zh-CN" sz="1600" b="1" dirty="0" err="1"/>
              <a:t>QLabel</a:t>
            </a:r>
            <a:r>
              <a:rPr lang="en-US" altLang="zh-CN" sz="1600" b="1" dirty="0"/>
              <a:t> *label1,*label2;</a:t>
            </a:r>
            <a:endParaRPr lang="zh-CN" altLang="zh-CN" sz="1600" dirty="0"/>
          </a:p>
          <a:p>
            <a:pPr indent="446088"/>
            <a:r>
              <a:rPr lang="en-US" altLang="zh-CN" sz="1600" dirty="0"/>
              <a:t>	</a:t>
            </a:r>
            <a:r>
              <a:rPr lang="en-US" altLang="zh-CN" sz="1600" b="1" dirty="0" err="1"/>
              <a:t>QLineEdit</a:t>
            </a:r>
            <a:r>
              <a:rPr lang="en-US" altLang="zh-CN" sz="1600" b="1" dirty="0"/>
              <a:t> *</a:t>
            </a:r>
            <a:r>
              <a:rPr lang="en-US" altLang="zh-CN" sz="1600" b="1" dirty="0" err="1"/>
              <a:t>lineEdit</a:t>
            </a:r>
            <a:r>
              <a:rPr lang="en-US" altLang="zh-CN" sz="1600" b="1" dirty="0"/>
              <a:t>;</a:t>
            </a:r>
            <a:endParaRPr lang="zh-CN" altLang="zh-CN" sz="1600" dirty="0"/>
          </a:p>
          <a:p>
            <a:pPr indent="446088"/>
            <a:r>
              <a:rPr lang="en-US" altLang="zh-CN" sz="1600" dirty="0"/>
              <a:t>	</a:t>
            </a:r>
            <a:r>
              <a:rPr lang="en-US" altLang="zh-CN" sz="1600" b="1" dirty="0" err="1"/>
              <a:t>QPushButton</a:t>
            </a:r>
            <a:r>
              <a:rPr lang="en-US" altLang="zh-CN" sz="1600" b="1" dirty="0"/>
              <a:t> *button;</a:t>
            </a:r>
            <a:endParaRPr lang="zh-CN" altLang="zh-CN" sz="1600" dirty="0"/>
          </a:p>
          <a:p>
            <a:pPr indent="446088"/>
            <a:r>
              <a:rPr lang="en-US" altLang="zh-CN" sz="1600" dirty="0"/>
              <a:t>};</a:t>
            </a:r>
            <a:endParaRPr lang="zh-CN" altLang="zh-CN" sz="1600" dirty="0"/>
          </a:p>
          <a:p>
            <a:pPr indent="446088"/>
            <a:endParaRPr lang="zh-CN" altLang="en-US" sz="1600" dirty="0"/>
          </a:p>
        </p:txBody>
      </p:sp>
    </p:spTree>
    <p:extLst>
      <p:ext uri="{BB962C8B-B14F-4D97-AF65-F5344CB8AC3E}">
        <p14:creationId xmlns:p14="http://schemas.microsoft.com/office/powerpoint/2010/main" val="2904910709"/>
      </p:ext>
    </p:extLst>
  </p:cSld>
  <p:clrMapOvr>
    <a:masterClrMapping/>
  </p:clrMapOvr>
  <p:transition spd="slow">
    <p:randomBar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83568" y="1628800"/>
            <a:ext cx="8208912" cy="792088"/>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effectLst/>
              </a:rPr>
              <a:t>1.3.2  </a:t>
            </a:r>
            <a:r>
              <a:rPr lang="zh-CN" altLang="zh-CN" dirty="0">
                <a:effectLst/>
              </a:rPr>
              <a:t>代码实现简单实例</a:t>
            </a:r>
            <a:endParaRPr lang="zh-CN" altLang="en-US" dirty="0"/>
          </a:p>
        </p:txBody>
      </p:sp>
      <p:sp>
        <p:nvSpPr>
          <p:cNvPr id="3" name="TextBox 2"/>
          <p:cNvSpPr txBox="1"/>
          <p:nvPr/>
        </p:nvSpPr>
        <p:spPr>
          <a:xfrm>
            <a:off x="323528" y="1268760"/>
            <a:ext cx="8568952" cy="2446824"/>
          </a:xfrm>
          <a:prstGeom prst="rect">
            <a:avLst/>
          </a:prstGeom>
          <a:noFill/>
        </p:spPr>
        <p:txBody>
          <a:bodyPr wrap="square" rtlCol="0">
            <a:spAutoFit/>
          </a:bodyPr>
          <a:lstStyle/>
          <a:p>
            <a:pPr indent="446088"/>
            <a:r>
              <a:rPr lang="zh-CN" altLang="zh-CN" dirty="0"/>
              <a:t>此时要在文件首部加入头文件：</a:t>
            </a:r>
          </a:p>
          <a:p>
            <a:pPr indent="446088"/>
            <a:r>
              <a:rPr lang="en-US" altLang="zh-CN" dirty="0"/>
              <a:t>#include &lt;</a:t>
            </a:r>
            <a:r>
              <a:rPr lang="en-US" altLang="zh-CN" dirty="0" err="1"/>
              <a:t>QLabel</a:t>
            </a:r>
            <a:r>
              <a:rPr lang="en-US" altLang="zh-CN" dirty="0"/>
              <a:t>&gt;</a:t>
            </a:r>
            <a:endParaRPr lang="zh-CN" altLang="zh-CN" dirty="0"/>
          </a:p>
          <a:p>
            <a:pPr indent="446088"/>
            <a:r>
              <a:rPr lang="en-US" altLang="zh-CN" dirty="0"/>
              <a:t>#include &lt;</a:t>
            </a:r>
            <a:r>
              <a:rPr lang="en-US" altLang="zh-CN" dirty="0" err="1"/>
              <a:t>QLineEdit</a:t>
            </a:r>
            <a:r>
              <a:rPr lang="en-US" altLang="zh-CN" dirty="0"/>
              <a:t>&gt;</a:t>
            </a:r>
            <a:endParaRPr lang="zh-CN" altLang="zh-CN" dirty="0"/>
          </a:p>
          <a:p>
            <a:pPr indent="446088"/>
            <a:r>
              <a:rPr lang="en-US" altLang="zh-CN" dirty="0"/>
              <a:t>#include &lt;</a:t>
            </a:r>
            <a:r>
              <a:rPr lang="en-US" altLang="zh-CN" dirty="0" err="1"/>
              <a:t>QPushButton</a:t>
            </a:r>
            <a:r>
              <a:rPr lang="en-US" altLang="zh-CN" dirty="0"/>
              <a:t>&gt;</a:t>
            </a:r>
            <a:endParaRPr lang="zh-CN" altLang="zh-CN" dirty="0"/>
          </a:p>
          <a:p>
            <a:pPr indent="446088">
              <a:lnSpc>
                <a:spcPct val="150000"/>
              </a:lnSpc>
            </a:pPr>
            <a:r>
              <a:rPr lang="zh-CN" altLang="zh-CN" b="1" dirty="0"/>
              <a:t>其中，</a:t>
            </a:r>
            <a:r>
              <a:rPr lang="en-US" altLang="zh-CN" dirty="0"/>
              <a:t>Q_OBJECT</a:t>
            </a:r>
            <a:r>
              <a:rPr lang="zh-CN" altLang="zh-CN" dirty="0"/>
              <a:t>宏的作用是启动</a:t>
            </a:r>
            <a:r>
              <a:rPr lang="en-US" altLang="zh-CN" b="1" u="sng" dirty="0" err="1">
                <a:hlinkClick r:id="" action="ppaction://hlinkfile"/>
              </a:rPr>
              <a:t>Qt</a:t>
            </a:r>
            <a:r>
              <a:rPr lang="en-US" altLang="zh-CN" b="1" u="sng" dirty="0">
                <a:hlinkClick r:id="" action="ppaction://hlinkfile"/>
              </a:rPr>
              <a:t> 5元对象系统</a:t>
            </a:r>
            <a:r>
              <a:rPr lang="zh-CN" altLang="zh-CN" dirty="0"/>
              <a:t>的一些特性（如支持信号和槽等），它必须放置到类定义的私有区中。</a:t>
            </a:r>
          </a:p>
          <a:p>
            <a:pPr indent="446088">
              <a:lnSpc>
                <a:spcPct val="150000"/>
              </a:lnSpc>
            </a:pPr>
            <a:endParaRPr lang="zh-CN" altLang="en-US" dirty="0"/>
          </a:p>
        </p:txBody>
      </p:sp>
    </p:spTree>
    <p:extLst>
      <p:ext uri="{BB962C8B-B14F-4D97-AF65-F5344CB8AC3E}">
        <p14:creationId xmlns:p14="http://schemas.microsoft.com/office/powerpoint/2010/main" val="4009018746"/>
      </p:ext>
    </p:extLst>
  </p:cSld>
  <p:clrMapOvr>
    <a:masterClrMapping/>
  </p:clrMapOvr>
  <p:transition spd="slow">
    <p:randomBar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83568" y="1484784"/>
            <a:ext cx="8136904" cy="3672408"/>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effectLst/>
              </a:rPr>
              <a:t>1.3.2  </a:t>
            </a:r>
            <a:r>
              <a:rPr lang="zh-CN" altLang="zh-CN" dirty="0">
                <a:effectLst/>
              </a:rPr>
              <a:t>代码实现简单实例</a:t>
            </a:r>
            <a:endParaRPr lang="zh-CN" altLang="en-US" dirty="0"/>
          </a:p>
        </p:txBody>
      </p:sp>
      <p:sp>
        <p:nvSpPr>
          <p:cNvPr id="3" name="TextBox 2"/>
          <p:cNvSpPr txBox="1"/>
          <p:nvPr/>
        </p:nvSpPr>
        <p:spPr>
          <a:xfrm>
            <a:off x="251520" y="1196752"/>
            <a:ext cx="8568952" cy="4924425"/>
          </a:xfrm>
          <a:prstGeom prst="rect">
            <a:avLst/>
          </a:prstGeom>
          <a:noFill/>
        </p:spPr>
        <p:txBody>
          <a:bodyPr wrap="square" rtlCol="0">
            <a:spAutoFit/>
          </a:bodyPr>
          <a:lstStyle/>
          <a:p>
            <a:pPr indent="446088"/>
            <a:r>
              <a:rPr lang="zh-CN" altLang="zh-CN" dirty="0"/>
              <a:t>（</a:t>
            </a:r>
            <a:r>
              <a:rPr lang="en-US" altLang="zh-CN" dirty="0"/>
              <a:t>3</a:t>
            </a:r>
            <a:r>
              <a:rPr lang="zh-CN" altLang="zh-CN" dirty="0"/>
              <a:t>）在</a:t>
            </a:r>
            <a:r>
              <a:rPr lang="en-US" altLang="zh-CN" dirty="0"/>
              <a:t>dialog.cpp </a:t>
            </a:r>
            <a:r>
              <a:rPr lang="zh-CN" altLang="zh-CN" dirty="0"/>
              <a:t>中添加如下代码：</a:t>
            </a:r>
          </a:p>
          <a:p>
            <a:pPr indent="446088"/>
            <a:r>
              <a:rPr lang="en-US" altLang="zh-CN" sz="1600" dirty="0"/>
              <a:t>Dialog::Dialog(</a:t>
            </a:r>
            <a:r>
              <a:rPr lang="en-US" altLang="zh-CN" sz="1600" dirty="0" err="1"/>
              <a:t>QWidget</a:t>
            </a:r>
            <a:r>
              <a:rPr lang="en-US" altLang="zh-CN" sz="1600" dirty="0"/>
              <a:t> *parent)</a:t>
            </a:r>
            <a:endParaRPr lang="zh-CN" altLang="zh-CN" sz="1600" dirty="0"/>
          </a:p>
          <a:p>
            <a:pPr indent="446088"/>
            <a:r>
              <a:rPr lang="en-US" altLang="zh-CN" sz="1600" dirty="0"/>
              <a:t>    : </a:t>
            </a:r>
            <a:r>
              <a:rPr lang="en-US" altLang="zh-CN" sz="1600" dirty="0" err="1"/>
              <a:t>QDialog</a:t>
            </a:r>
            <a:r>
              <a:rPr lang="en-US" altLang="zh-CN" sz="1600" dirty="0"/>
              <a:t>(parent)</a:t>
            </a:r>
            <a:endParaRPr lang="zh-CN" altLang="zh-CN" sz="1600" dirty="0"/>
          </a:p>
          <a:p>
            <a:pPr indent="446088"/>
            <a:r>
              <a:rPr lang="en-US" altLang="zh-CN" sz="1600" dirty="0"/>
              <a:t>{</a:t>
            </a:r>
            <a:endParaRPr lang="zh-CN" altLang="zh-CN" sz="1600" dirty="0"/>
          </a:p>
          <a:p>
            <a:pPr indent="446088"/>
            <a:r>
              <a:rPr lang="en-US" altLang="zh-CN" sz="1600" dirty="0"/>
              <a:t>    label1=new </a:t>
            </a:r>
            <a:r>
              <a:rPr lang="en-US" altLang="zh-CN" sz="1600" dirty="0" err="1"/>
              <a:t>QLabel</a:t>
            </a:r>
            <a:r>
              <a:rPr lang="en-US" altLang="zh-CN" sz="1600" dirty="0"/>
              <a:t>(this);</a:t>
            </a:r>
            <a:endParaRPr lang="zh-CN" altLang="zh-CN" sz="1600" dirty="0"/>
          </a:p>
          <a:p>
            <a:pPr indent="446088"/>
            <a:r>
              <a:rPr lang="en-US" altLang="zh-CN" sz="1600" dirty="0"/>
              <a:t>    label1-&gt;</a:t>
            </a:r>
            <a:r>
              <a:rPr lang="en-US" altLang="zh-CN" sz="1600" dirty="0" err="1"/>
              <a:t>setText</a:t>
            </a:r>
            <a:r>
              <a:rPr lang="en-US" altLang="zh-CN" sz="1600" dirty="0"/>
              <a:t>(</a:t>
            </a:r>
            <a:r>
              <a:rPr lang="en-US" altLang="zh-CN" sz="1600" dirty="0" err="1"/>
              <a:t>tr</a:t>
            </a:r>
            <a:r>
              <a:rPr lang="en-US" altLang="zh-CN" sz="1600" dirty="0"/>
              <a:t>("</a:t>
            </a:r>
            <a:r>
              <a:rPr lang="zh-CN" altLang="zh-CN" sz="1600" dirty="0"/>
              <a:t>请输入圆的半径：</a:t>
            </a:r>
            <a:r>
              <a:rPr lang="en-US" altLang="zh-CN" sz="1600" dirty="0"/>
              <a:t>"));</a:t>
            </a:r>
            <a:endParaRPr lang="zh-CN" altLang="zh-CN" sz="1600" dirty="0"/>
          </a:p>
          <a:p>
            <a:pPr indent="446088"/>
            <a:r>
              <a:rPr lang="en-US" altLang="zh-CN" sz="1600" dirty="0"/>
              <a:t>    </a:t>
            </a:r>
            <a:r>
              <a:rPr lang="en-US" altLang="zh-CN" sz="1600" dirty="0" err="1"/>
              <a:t>lineEdit</a:t>
            </a:r>
            <a:r>
              <a:rPr lang="en-US" altLang="zh-CN" sz="1600" dirty="0"/>
              <a:t>=new </a:t>
            </a:r>
            <a:r>
              <a:rPr lang="en-US" altLang="zh-CN" sz="1600" dirty="0" err="1"/>
              <a:t>QLineEdit</a:t>
            </a:r>
            <a:r>
              <a:rPr lang="en-US" altLang="zh-CN" sz="1600" dirty="0"/>
              <a:t>(this);</a:t>
            </a:r>
            <a:endParaRPr lang="zh-CN" altLang="zh-CN" sz="1600" dirty="0"/>
          </a:p>
          <a:p>
            <a:pPr indent="446088"/>
            <a:r>
              <a:rPr lang="en-US" altLang="zh-CN" sz="1600" dirty="0"/>
              <a:t>    label2=new </a:t>
            </a:r>
            <a:r>
              <a:rPr lang="en-US" altLang="zh-CN" sz="1600" dirty="0" err="1"/>
              <a:t>QLabel</a:t>
            </a:r>
            <a:r>
              <a:rPr lang="en-US" altLang="zh-CN" sz="1600" dirty="0"/>
              <a:t>(this);</a:t>
            </a:r>
            <a:endParaRPr lang="zh-CN" altLang="zh-CN" sz="1600" dirty="0"/>
          </a:p>
          <a:p>
            <a:pPr indent="446088"/>
            <a:r>
              <a:rPr lang="en-US" altLang="zh-CN" sz="1600" dirty="0"/>
              <a:t>    button=new </a:t>
            </a:r>
            <a:r>
              <a:rPr lang="en-US" altLang="zh-CN" sz="1600" dirty="0" err="1"/>
              <a:t>QPushButton</a:t>
            </a:r>
            <a:r>
              <a:rPr lang="en-US" altLang="zh-CN" sz="1600" dirty="0"/>
              <a:t>(this);</a:t>
            </a:r>
            <a:endParaRPr lang="zh-CN" altLang="zh-CN" sz="1600" dirty="0"/>
          </a:p>
          <a:p>
            <a:pPr indent="446088"/>
            <a:r>
              <a:rPr lang="en-US" altLang="zh-CN" sz="1600" dirty="0"/>
              <a:t>    button-&gt;</a:t>
            </a:r>
            <a:r>
              <a:rPr lang="en-US" altLang="zh-CN" sz="1600" dirty="0" err="1"/>
              <a:t>setText</a:t>
            </a:r>
            <a:r>
              <a:rPr lang="en-US" altLang="zh-CN" sz="1600" dirty="0"/>
              <a:t>(</a:t>
            </a:r>
            <a:r>
              <a:rPr lang="en-US" altLang="zh-CN" sz="1600" dirty="0" err="1"/>
              <a:t>tr</a:t>
            </a:r>
            <a:r>
              <a:rPr lang="en-US" altLang="zh-CN" sz="1600" dirty="0"/>
              <a:t>("</a:t>
            </a:r>
            <a:r>
              <a:rPr lang="zh-CN" altLang="zh-CN" sz="1600" dirty="0"/>
              <a:t>显示对应圆的面积</a:t>
            </a:r>
            <a:r>
              <a:rPr lang="en-US" altLang="zh-CN" sz="1600" dirty="0"/>
              <a:t>"));</a:t>
            </a:r>
            <a:endParaRPr lang="zh-CN" altLang="zh-CN" sz="1600" dirty="0"/>
          </a:p>
          <a:p>
            <a:pPr indent="446088"/>
            <a:r>
              <a:rPr lang="en-US" altLang="zh-CN" sz="1600" dirty="0"/>
              <a:t>    </a:t>
            </a:r>
            <a:r>
              <a:rPr lang="en-US" altLang="zh-CN" sz="1600" b="1" dirty="0" err="1"/>
              <a:t>QGridLayout</a:t>
            </a:r>
            <a:r>
              <a:rPr lang="en-US" altLang="zh-CN" sz="1600" b="1" dirty="0"/>
              <a:t> *</a:t>
            </a:r>
            <a:r>
              <a:rPr lang="en-US" altLang="zh-CN" sz="1600" b="1" dirty="0" err="1"/>
              <a:t>mainLayout</a:t>
            </a:r>
            <a:r>
              <a:rPr lang="en-US" altLang="zh-CN" sz="1600" b="1" dirty="0"/>
              <a:t>=new </a:t>
            </a:r>
            <a:r>
              <a:rPr lang="en-US" altLang="zh-CN" sz="1600" b="1" dirty="0" err="1"/>
              <a:t>QGridLayout</a:t>
            </a:r>
            <a:r>
              <a:rPr lang="en-US" altLang="zh-CN" sz="1600" b="1" dirty="0"/>
              <a:t>(this);</a:t>
            </a:r>
            <a:endParaRPr lang="zh-CN" altLang="zh-CN" sz="1600" dirty="0"/>
          </a:p>
          <a:p>
            <a:pPr indent="446088"/>
            <a:r>
              <a:rPr lang="en-US" altLang="zh-CN" sz="1600" dirty="0"/>
              <a:t>    </a:t>
            </a:r>
            <a:r>
              <a:rPr lang="en-US" altLang="zh-CN" sz="1600" dirty="0" err="1"/>
              <a:t>mainLayout</a:t>
            </a:r>
            <a:r>
              <a:rPr lang="en-US" altLang="zh-CN" sz="1600" dirty="0"/>
              <a:t>-&gt;</a:t>
            </a:r>
            <a:r>
              <a:rPr lang="en-US" altLang="zh-CN" sz="1600" dirty="0" err="1"/>
              <a:t>addWidget</a:t>
            </a:r>
            <a:r>
              <a:rPr lang="en-US" altLang="zh-CN" sz="1600" dirty="0"/>
              <a:t>(label1,0,0);</a:t>
            </a:r>
            <a:endParaRPr lang="zh-CN" altLang="zh-CN" sz="1600" dirty="0"/>
          </a:p>
          <a:p>
            <a:pPr indent="446088"/>
            <a:r>
              <a:rPr lang="en-US" altLang="zh-CN" sz="1600" dirty="0"/>
              <a:t>    </a:t>
            </a:r>
            <a:r>
              <a:rPr lang="en-US" altLang="zh-CN" sz="1600" dirty="0" err="1"/>
              <a:t>mainLayout</a:t>
            </a:r>
            <a:r>
              <a:rPr lang="en-US" altLang="zh-CN" sz="1600" dirty="0"/>
              <a:t>-&gt;</a:t>
            </a:r>
            <a:r>
              <a:rPr lang="en-US" altLang="zh-CN" sz="1600" dirty="0" err="1"/>
              <a:t>addWidget</a:t>
            </a:r>
            <a:r>
              <a:rPr lang="en-US" altLang="zh-CN" sz="1600" dirty="0"/>
              <a:t>(lineEdit,0,1);</a:t>
            </a:r>
            <a:endParaRPr lang="zh-CN" altLang="zh-CN" sz="1600" dirty="0"/>
          </a:p>
          <a:p>
            <a:pPr indent="446088"/>
            <a:r>
              <a:rPr lang="en-US" altLang="zh-CN" sz="1600" dirty="0"/>
              <a:t>    </a:t>
            </a:r>
            <a:r>
              <a:rPr lang="en-US" altLang="zh-CN" sz="1600" dirty="0" err="1"/>
              <a:t>mainLayout</a:t>
            </a:r>
            <a:r>
              <a:rPr lang="en-US" altLang="zh-CN" sz="1600" dirty="0"/>
              <a:t>-&gt;</a:t>
            </a:r>
            <a:r>
              <a:rPr lang="en-US" altLang="zh-CN" sz="1600" dirty="0" err="1"/>
              <a:t>addWidget</a:t>
            </a:r>
            <a:r>
              <a:rPr lang="en-US" altLang="zh-CN" sz="1600" dirty="0"/>
              <a:t>(label2,1,0);</a:t>
            </a:r>
            <a:endParaRPr lang="zh-CN" altLang="zh-CN" sz="1600" dirty="0"/>
          </a:p>
          <a:p>
            <a:pPr indent="446088"/>
            <a:r>
              <a:rPr lang="en-US" altLang="zh-CN" sz="1600" dirty="0"/>
              <a:t>    </a:t>
            </a:r>
            <a:r>
              <a:rPr lang="en-US" altLang="zh-CN" sz="1600" dirty="0" err="1"/>
              <a:t>mainLayout</a:t>
            </a:r>
            <a:r>
              <a:rPr lang="en-US" altLang="zh-CN" sz="1600" dirty="0"/>
              <a:t>-&gt;</a:t>
            </a:r>
            <a:r>
              <a:rPr lang="en-US" altLang="zh-CN" sz="1600" dirty="0" err="1"/>
              <a:t>addWidget</a:t>
            </a:r>
            <a:r>
              <a:rPr lang="en-US" altLang="zh-CN" sz="1600" dirty="0"/>
              <a:t>(button,1,1);</a:t>
            </a:r>
            <a:endParaRPr lang="zh-CN" altLang="zh-CN" sz="1600" dirty="0"/>
          </a:p>
          <a:p>
            <a:pPr indent="446088"/>
            <a:r>
              <a:rPr lang="en-US" altLang="zh-CN" sz="1600" dirty="0"/>
              <a:t>}</a:t>
            </a:r>
            <a:endParaRPr lang="zh-CN" altLang="zh-CN" sz="1600" dirty="0"/>
          </a:p>
          <a:p>
            <a:pPr indent="446088"/>
            <a:r>
              <a:rPr lang="zh-CN" altLang="zh-CN" b="1" dirty="0"/>
              <a:t>其中，</a:t>
            </a:r>
            <a:r>
              <a:rPr lang="en-US" altLang="zh-CN" b="1" dirty="0" err="1"/>
              <a:t>QGridLayout</a:t>
            </a:r>
            <a:r>
              <a:rPr lang="en-US" altLang="zh-CN" b="1" dirty="0"/>
              <a:t> *</a:t>
            </a:r>
            <a:r>
              <a:rPr lang="en-US" altLang="zh-CN" b="1" dirty="0" err="1"/>
              <a:t>mainLayout</a:t>
            </a:r>
            <a:r>
              <a:rPr lang="en-US" altLang="zh-CN" b="1" dirty="0"/>
              <a:t>=new </a:t>
            </a:r>
            <a:r>
              <a:rPr lang="en-US" altLang="zh-CN" b="1" dirty="0" err="1"/>
              <a:t>QGridLayout</a:t>
            </a:r>
            <a:r>
              <a:rPr lang="en-US" altLang="zh-CN" b="1" dirty="0"/>
              <a:t>(this)</a:t>
            </a:r>
            <a:r>
              <a:rPr lang="zh-CN" altLang="zh-CN" dirty="0"/>
              <a:t>用于</a:t>
            </a:r>
            <a:r>
              <a:rPr lang="en-US" altLang="zh-CN" b="1" u="sng" dirty="0" err="1">
                <a:hlinkClick r:id="" action="ppaction://hlinkfile"/>
              </a:rPr>
              <a:t>布局管理器</a:t>
            </a:r>
            <a:r>
              <a:rPr lang="zh-CN" altLang="zh-CN" dirty="0"/>
              <a:t>，将所有控件的位置固定。</a:t>
            </a:r>
          </a:p>
          <a:p>
            <a:pPr indent="446088"/>
            <a:endParaRPr lang="zh-CN" altLang="en-US" dirty="0"/>
          </a:p>
        </p:txBody>
      </p:sp>
    </p:spTree>
    <p:extLst>
      <p:ext uri="{BB962C8B-B14F-4D97-AF65-F5344CB8AC3E}">
        <p14:creationId xmlns:p14="http://schemas.microsoft.com/office/powerpoint/2010/main" val="3933968823"/>
      </p:ext>
    </p:extLst>
  </p:cSld>
  <p:clrMapOvr>
    <a:masterClrMapping/>
  </p:clrMapOvr>
  <p:transition spd="slow">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827584" y="1916832"/>
            <a:ext cx="7920880" cy="347459"/>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effectLst/>
              </a:rPr>
              <a:t>1.3.2  </a:t>
            </a:r>
            <a:r>
              <a:rPr lang="zh-CN" altLang="zh-CN" dirty="0">
                <a:effectLst/>
              </a:rPr>
              <a:t>代码实现简单实例</a:t>
            </a:r>
            <a:endParaRPr lang="zh-CN" altLang="en-US" dirty="0"/>
          </a:p>
        </p:txBody>
      </p:sp>
      <p:sp>
        <p:nvSpPr>
          <p:cNvPr id="3" name="TextBox 2"/>
          <p:cNvSpPr txBox="1"/>
          <p:nvPr/>
        </p:nvSpPr>
        <p:spPr>
          <a:xfrm>
            <a:off x="395536" y="1412776"/>
            <a:ext cx="7560840" cy="1703030"/>
          </a:xfrm>
          <a:prstGeom prst="rect">
            <a:avLst/>
          </a:prstGeom>
          <a:noFill/>
        </p:spPr>
        <p:txBody>
          <a:bodyPr wrap="square" rtlCol="0">
            <a:spAutoFit/>
          </a:bodyPr>
          <a:lstStyle/>
          <a:p>
            <a:pPr indent="446088">
              <a:lnSpc>
                <a:spcPct val="150000"/>
              </a:lnSpc>
            </a:pPr>
            <a:r>
              <a:rPr lang="zh-CN" altLang="zh-CN" dirty="0"/>
              <a:t>（</a:t>
            </a:r>
            <a:r>
              <a:rPr lang="en-US" altLang="zh-CN" dirty="0"/>
              <a:t>4</a:t>
            </a:r>
            <a:r>
              <a:rPr lang="zh-CN" altLang="zh-CN" dirty="0"/>
              <a:t>）在此文件一开始添加头文件：</a:t>
            </a:r>
          </a:p>
          <a:p>
            <a:pPr indent="446088">
              <a:lnSpc>
                <a:spcPct val="150000"/>
              </a:lnSpc>
            </a:pPr>
            <a:r>
              <a:rPr lang="en-US" altLang="zh-CN" dirty="0"/>
              <a:t>#include &lt;</a:t>
            </a:r>
            <a:r>
              <a:rPr lang="en-US" altLang="zh-CN" dirty="0" err="1"/>
              <a:t>QGridLayout</a:t>
            </a:r>
            <a:r>
              <a:rPr lang="en-US" altLang="zh-CN" dirty="0"/>
              <a:t>&gt;</a:t>
            </a:r>
            <a:endParaRPr lang="zh-CN" altLang="zh-CN" dirty="0"/>
          </a:p>
          <a:p>
            <a:pPr indent="446088">
              <a:lnSpc>
                <a:spcPct val="150000"/>
              </a:lnSpc>
            </a:pPr>
            <a:r>
              <a:rPr lang="zh-CN" altLang="zh-CN" dirty="0"/>
              <a:t>界面运行效果如图</a:t>
            </a:r>
            <a:r>
              <a:rPr lang="en-US" altLang="zh-CN" dirty="0"/>
              <a:t>1.30</a:t>
            </a:r>
            <a:r>
              <a:rPr lang="zh-CN" altLang="zh-CN" dirty="0"/>
              <a:t>所示。</a:t>
            </a:r>
          </a:p>
          <a:p>
            <a:pPr indent="446088">
              <a:lnSpc>
                <a:spcPct val="150000"/>
              </a:lnSpc>
            </a:pPr>
            <a:endParaRPr lang="zh-CN" altLang="en-US" dirty="0"/>
          </a:p>
        </p:txBody>
      </p:sp>
      <p:pic>
        <p:nvPicPr>
          <p:cNvPr id="2560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2996952"/>
            <a:ext cx="3117259" cy="1248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9004643"/>
      </p:ext>
    </p:extLst>
  </p:cSld>
  <p:clrMapOvr>
    <a:masterClrMapping/>
  </p:clrMapOvr>
  <p:transition spd="slow">
    <p:randomBar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755576" y="2492896"/>
            <a:ext cx="7992888" cy="1944216"/>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effectLst/>
              </a:rPr>
              <a:t>1.3.2  </a:t>
            </a:r>
            <a:r>
              <a:rPr lang="zh-CN" altLang="zh-CN" dirty="0">
                <a:effectLst/>
              </a:rPr>
              <a:t>代码实现简单实例</a:t>
            </a:r>
            <a:endParaRPr lang="zh-CN" altLang="en-US" dirty="0"/>
          </a:p>
        </p:txBody>
      </p:sp>
      <p:sp>
        <p:nvSpPr>
          <p:cNvPr id="3" name="TextBox 2"/>
          <p:cNvSpPr txBox="1"/>
          <p:nvPr/>
        </p:nvSpPr>
        <p:spPr>
          <a:xfrm>
            <a:off x="323528" y="1196752"/>
            <a:ext cx="8424936" cy="3554819"/>
          </a:xfrm>
          <a:prstGeom prst="rect">
            <a:avLst/>
          </a:prstGeom>
          <a:noFill/>
        </p:spPr>
        <p:txBody>
          <a:bodyPr wrap="square" rtlCol="0">
            <a:spAutoFit/>
          </a:bodyPr>
          <a:lstStyle/>
          <a:p>
            <a:pPr indent="446088">
              <a:lnSpc>
                <a:spcPct val="150000"/>
              </a:lnSpc>
            </a:pPr>
            <a:r>
              <a:rPr lang="zh-CN" altLang="zh-CN" b="1" dirty="0"/>
              <a:t>方式</a:t>
            </a:r>
            <a:r>
              <a:rPr lang="en-US" altLang="zh-CN" b="1" dirty="0"/>
              <a:t>1</a:t>
            </a:r>
            <a:r>
              <a:rPr lang="zh-CN" altLang="zh-CN" b="1" dirty="0"/>
              <a:t>：</a:t>
            </a:r>
            <a:r>
              <a:rPr lang="zh-CN" altLang="zh-CN" dirty="0"/>
              <a:t>在</a:t>
            </a:r>
            <a:r>
              <a:rPr lang="en-US" altLang="zh-CN" dirty="0" err="1"/>
              <a:t>lineEdit</a:t>
            </a:r>
            <a:r>
              <a:rPr lang="zh-CN" altLang="zh-CN" dirty="0"/>
              <a:t>文本框内输入所需圆的半径值，单击“显示对应圆的面积”按钮后，在</a:t>
            </a:r>
            <a:r>
              <a:rPr lang="en-US" altLang="zh-CN" dirty="0"/>
              <a:t>label2</a:t>
            </a:r>
            <a:r>
              <a:rPr lang="zh-CN" altLang="zh-CN" dirty="0"/>
              <a:t>中显示相对应的圆的面积值。</a:t>
            </a:r>
          </a:p>
          <a:p>
            <a:pPr indent="446088">
              <a:lnSpc>
                <a:spcPct val="150000"/>
              </a:lnSpc>
            </a:pPr>
            <a:r>
              <a:rPr lang="zh-CN" altLang="zh-CN" dirty="0"/>
              <a:t>（</a:t>
            </a:r>
            <a:r>
              <a:rPr lang="en-US" altLang="zh-CN" dirty="0"/>
              <a:t>1</a:t>
            </a:r>
            <a:r>
              <a:rPr lang="zh-CN" altLang="zh-CN" dirty="0"/>
              <a:t>）打开</a:t>
            </a:r>
            <a:r>
              <a:rPr lang="en-US" altLang="zh-CN" dirty="0" err="1"/>
              <a:t>dialog.h</a:t>
            </a:r>
            <a:r>
              <a:rPr lang="zh-CN" altLang="zh-CN" dirty="0"/>
              <a:t>文件，在类构造函数和控件成员声明后，添加如下加黑代码：</a:t>
            </a:r>
          </a:p>
          <a:p>
            <a:pPr indent="446088"/>
            <a:r>
              <a:rPr lang="en-US" altLang="zh-CN" dirty="0"/>
              <a:t>class Dialog : public </a:t>
            </a:r>
            <a:r>
              <a:rPr lang="en-US" altLang="zh-CN" dirty="0" err="1"/>
              <a:t>QDialog</a:t>
            </a:r>
            <a:endParaRPr lang="zh-CN" altLang="zh-CN" dirty="0"/>
          </a:p>
          <a:p>
            <a:pPr indent="446088"/>
            <a:r>
              <a:rPr lang="en-US" altLang="zh-CN" dirty="0"/>
              <a:t>{</a:t>
            </a:r>
            <a:endParaRPr lang="zh-CN" altLang="zh-CN" dirty="0"/>
          </a:p>
          <a:p>
            <a:pPr indent="446088"/>
            <a:r>
              <a:rPr lang="en-US" altLang="zh-CN" dirty="0"/>
              <a:t>    ... ...</a:t>
            </a:r>
            <a:endParaRPr lang="zh-CN" altLang="zh-CN" dirty="0"/>
          </a:p>
          <a:p>
            <a:pPr indent="446088"/>
            <a:r>
              <a:rPr lang="en-US" altLang="zh-CN" dirty="0"/>
              <a:t>    </a:t>
            </a:r>
            <a:r>
              <a:rPr lang="en-US" altLang="zh-CN" dirty="0" err="1"/>
              <a:t>QPushButton</a:t>
            </a:r>
            <a:r>
              <a:rPr lang="en-US" altLang="zh-CN" dirty="0"/>
              <a:t> *button;</a:t>
            </a:r>
            <a:endParaRPr lang="zh-CN" altLang="zh-CN" dirty="0"/>
          </a:p>
          <a:p>
            <a:pPr indent="446088"/>
            <a:r>
              <a:rPr lang="en-US" altLang="zh-CN" b="1" dirty="0"/>
              <a:t>private slots:</a:t>
            </a:r>
            <a:endParaRPr lang="zh-CN" altLang="zh-CN" dirty="0"/>
          </a:p>
          <a:p>
            <a:pPr indent="446088"/>
            <a:r>
              <a:rPr lang="en-US" altLang="zh-CN" b="1" dirty="0"/>
              <a:t>    void </a:t>
            </a:r>
            <a:r>
              <a:rPr lang="en-US" altLang="zh-CN" b="1" dirty="0" err="1"/>
              <a:t>showArea</a:t>
            </a:r>
            <a:r>
              <a:rPr lang="en-US" altLang="zh-CN" b="1" dirty="0"/>
              <a:t>();  </a:t>
            </a:r>
            <a:endParaRPr lang="zh-CN" altLang="zh-CN" dirty="0"/>
          </a:p>
          <a:p>
            <a:pPr indent="446088"/>
            <a:r>
              <a:rPr lang="en-US" altLang="zh-CN" dirty="0"/>
              <a:t>};</a:t>
            </a:r>
            <a:endParaRPr lang="zh-CN" altLang="zh-CN" dirty="0"/>
          </a:p>
          <a:p>
            <a:pPr indent="446088"/>
            <a:endParaRPr lang="zh-CN" altLang="en-US" dirty="0"/>
          </a:p>
        </p:txBody>
      </p:sp>
    </p:spTree>
    <p:extLst>
      <p:ext uri="{BB962C8B-B14F-4D97-AF65-F5344CB8AC3E}">
        <p14:creationId xmlns:p14="http://schemas.microsoft.com/office/powerpoint/2010/main" val="3399210110"/>
      </p:ext>
    </p:extLst>
  </p:cSld>
  <p:clrMapOvr>
    <a:masterClrMapping/>
  </p:clrMapOvr>
  <p:transition spd="slow">
    <p:randomBar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755576" y="1484784"/>
            <a:ext cx="8064896" cy="2016224"/>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effectLst/>
              </a:rPr>
              <a:t>1.3.2  </a:t>
            </a:r>
            <a:r>
              <a:rPr lang="zh-CN" altLang="zh-CN" dirty="0">
                <a:effectLst/>
              </a:rPr>
              <a:t>代码实现简单实例</a:t>
            </a:r>
            <a:endParaRPr lang="zh-CN" altLang="en-US" dirty="0"/>
          </a:p>
        </p:txBody>
      </p:sp>
      <p:sp>
        <p:nvSpPr>
          <p:cNvPr id="3" name="TextBox 2"/>
          <p:cNvSpPr txBox="1"/>
          <p:nvPr/>
        </p:nvSpPr>
        <p:spPr>
          <a:xfrm>
            <a:off x="395536" y="1196752"/>
            <a:ext cx="8424936" cy="2585323"/>
          </a:xfrm>
          <a:prstGeom prst="rect">
            <a:avLst/>
          </a:prstGeom>
          <a:noFill/>
        </p:spPr>
        <p:txBody>
          <a:bodyPr wrap="square" rtlCol="0">
            <a:spAutoFit/>
          </a:bodyPr>
          <a:lstStyle/>
          <a:p>
            <a:pPr indent="446088"/>
            <a:r>
              <a:rPr lang="zh-CN" altLang="zh-CN" dirty="0"/>
              <a:t>（</a:t>
            </a:r>
            <a:r>
              <a:rPr lang="en-US" altLang="zh-CN" dirty="0"/>
              <a:t>2</a:t>
            </a:r>
            <a:r>
              <a:rPr lang="zh-CN" altLang="zh-CN" dirty="0"/>
              <a:t>）打开</a:t>
            </a:r>
            <a:r>
              <a:rPr lang="en-US" altLang="zh-CN" dirty="0"/>
              <a:t>dialog.cpp</a:t>
            </a:r>
            <a:r>
              <a:rPr lang="zh-CN" altLang="zh-CN" dirty="0"/>
              <a:t>文件，在构造函数中添加如下加黑代码：</a:t>
            </a:r>
          </a:p>
          <a:p>
            <a:pPr indent="446088"/>
            <a:r>
              <a:rPr lang="en-US" altLang="zh-CN" dirty="0"/>
              <a:t>Dialog::Dialog(</a:t>
            </a:r>
            <a:r>
              <a:rPr lang="en-US" altLang="zh-CN" dirty="0" err="1"/>
              <a:t>QWidget</a:t>
            </a:r>
            <a:r>
              <a:rPr lang="en-US" altLang="zh-CN" dirty="0"/>
              <a:t> *parent)</a:t>
            </a:r>
            <a:endParaRPr lang="zh-CN" altLang="zh-CN" dirty="0"/>
          </a:p>
          <a:p>
            <a:pPr indent="446088"/>
            <a:r>
              <a:rPr lang="en-US" altLang="zh-CN" dirty="0"/>
              <a:t>    : </a:t>
            </a:r>
            <a:r>
              <a:rPr lang="en-US" altLang="zh-CN" dirty="0" err="1"/>
              <a:t>QDialog</a:t>
            </a:r>
            <a:r>
              <a:rPr lang="en-US" altLang="zh-CN" dirty="0"/>
              <a:t>(parent)</a:t>
            </a:r>
            <a:endParaRPr lang="zh-CN" altLang="zh-CN" dirty="0"/>
          </a:p>
          <a:p>
            <a:pPr indent="446088"/>
            <a:r>
              <a:rPr lang="en-US" altLang="zh-CN" dirty="0"/>
              <a:t>{</a:t>
            </a:r>
            <a:endParaRPr lang="zh-CN" altLang="zh-CN" dirty="0"/>
          </a:p>
          <a:p>
            <a:pPr indent="446088"/>
            <a:r>
              <a:rPr lang="en-US" altLang="zh-CN" dirty="0"/>
              <a:t>    ... ...</a:t>
            </a:r>
            <a:endParaRPr lang="zh-CN" altLang="zh-CN" dirty="0"/>
          </a:p>
          <a:p>
            <a:pPr indent="446088"/>
            <a:r>
              <a:rPr lang="en-US" altLang="zh-CN" dirty="0"/>
              <a:t>    </a:t>
            </a:r>
            <a:r>
              <a:rPr lang="en-US" altLang="zh-CN" dirty="0" err="1"/>
              <a:t>mainLayout</a:t>
            </a:r>
            <a:r>
              <a:rPr lang="en-US" altLang="zh-CN" dirty="0"/>
              <a:t>-&gt;</a:t>
            </a:r>
            <a:r>
              <a:rPr lang="en-US" altLang="zh-CN" dirty="0" err="1"/>
              <a:t>addWidget</a:t>
            </a:r>
            <a:r>
              <a:rPr lang="en-US" altLang="zh-CN" dirty="0"/>
              <a:t>(button,1,1);</a:t>
            </a:r>
            <a:endParaRPr lang="zh-CN" altLang="zh-CN" dirty="0"/>
          </a:p>
          <a:p>
            <a:pPr indent="446088"/>
            <a:r>
              <a:rPr lang="en-US" altLang="zh-CN" dirty="0"/>
              <a:t>    </a:t>
            </a:r>
            <a:r>
              <a:rPr lang="en-US" altLang="zh-CN" b="1" dirty="0"/>
              <a:t>connect(</a:t>
            </a:r>
            <a:r>
              <a:rPr lang="en-US" altLang="zh-CN" b="1" dirty="0" err="1"/>
              <a:t>button,SIGNAL</a:t>
            </a:r>
            <a:r>
              <a:rPr lang="en-US" altLang="zh-CN" b="1" dirty="0"/>
              <a:t>(clicked()),</a:t>
            </a:r>
            <a:r>
              <a:rPr lang="en-US" altLang="zh-CN" b="1" dirty="0" err="1"/>
              <a:t>this,SLOT</a:t>
            </a:r>
            <a:r>
              <a:rPr lang="en-US" altLang="zh-CN" b="1" dirty="0"/>
              <a:t>(</a:t>
            </a:r>
            <a:r>
              <a:rPr lang="en-US" altLang="zh-CN" b="1" dirty="0" err="1"/>
              <a:t>showArea</a:t>
            </a:r>
            <a:r>
              <a:rPr lang="en-US" altLang="zh-CN" b="1" dirty="0"/>
              <a:t>()));</a:t>
            </a:r>
            <a:endParaRPr lang="zh-CN" altLang="zh-CN" dirty="0"/>
          </a:p>
          <a:p>
            <a:pPr indent="446088"/>
            <a:r>
              <a:rPr lang="en-US" altLang="zh-CN" dirty="0"/>
              <a:t>}</a:t>
            </a:r>
            <a:endParaRPr lang="zh-CN" altLang="zh-CN" dirty="0"/>
          </a:p>
          <a:p>
            <a:pPr indent="446088"/>
            <a:endParaRPr lang="zh-CN" altLang="en-US" dirty="0"/>
          </a:p>
        </p:txBody>
      </p:sp>
    </p:spTree>
    <p:extLst>
      <p:ext uri="{BB962C8B-B14F-4D97-AF65-F5344CB8AC3E}">
        <p14:creationId xmlns:p14="http://schemas.microsoft.com/office/powerpoint/2010/main" val="3664577733"/>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1.2  </a:t>
            </a:r>
            <a:r>
              <a:rPr lang="en-US" altLang="zh-CN" dirty="0" err="1">
                <a:effectLst/>
              </a:rPr>
              <a:t>Qt</a:t>
            </a:r>
            <a:r>
              <a:rPr lang="en-US" altLang="zh-CN" dirty="0">
                <a:effectLst/>
              </a:rPr>
              <a:t> 5</a:t>
            </a:r>
            <a:r>
              <a:rPr lang="zh-CN" altLang="zh-CN" dirty="0">
                <a:effectLst/>
              </a:rPr>
              <a:t>的安装</a:t>
            </a:r>
          </a:p>
        </p:txBody>
      </p:sp>
      <p:sp>
        <p:nvSpPr>
          <p:cNvPr id="3" name="TextBox 2"/>
          <p:cNvSpPr txBox="1"/>
          <p:nvPr/>
        </p:nvSpPr>
        <p:spPr>
          <a:xfrm>
            <a:off x="323528" y="1196752"/>
            <a:ext cx="8568952" cy="1231106"/>
          </a:xfrm>
          <a:prstGeom prst="rect">
            <a:avLst/>
          </a:prstGeom>
          <a:noFill/>
        </p:spPr>
        <p:txBody>
          <a:bodyPr wrap="square" rtlCol="0">
            <a:spAutoFit/>
          </a:bodyPr>
          <a:lstStyle/>
          <a:p>
            <a:pPr indent="446088"/>
            <a:r>
              <a:rPr lang="en-US" altLang="zh-CN" sz="2000" b="1" dirty="0">
                <a:solidFill>
                  <a:srgbClr val="C00000"/>
                </a:solidFill>
              </a:rPr>
              <a:t>1.2.1  </a:t>
            </a:r>
            <a:r>
              <a:rPr lang="zh-CN" altLang="zh-CN" sz="2000" b="1" dirty="0">
                <a:solidFill>
                  <a:srgbClr val="C00000"/>
                </a:solidFill>
              </a:rPr>
              <a:t>下载安装</a:t>
            </a:r>
            <a:r>
              <a:rPr lang="en-US" altLang="zh-CN" sz="2000" b="1" dirty="0" err="1">
                <a:solidFill>
                  <a:srgbClr val="C00000"/>
                </a:solidFill>
              </a:rPr>
              <a:t>Qt</a:t>
            </a:r>
            <a:r>
              <a:rPr lang="en-US" altLang="zh-CN" sz="2000" b="1" dirty="0">
                <a:solidFill>
                  <a:srgbClr val="C00000"/>
                </a:solidFill>
              </a:rPr>
              <a:t> 5</a:t>
            </a:r>
            <a:endParaRPr lang="zh-CN" altLang="zh-CN" sz="2000" b="1" dirty="0">
              <a:solidFill>
                <a:srgbClr val="C00000"/>
              </a:solidFill>
            </a:endParaRPr>
          </a:p>
          <a:p>
            <a:pPr indent="446088"/>
            <a:r>
              <a:rPr lang="en-US" altLang="zh-CN" dirty="0"/>
              <a:t>QTCN</a:t>
            </a:r>
            <a:r>
              <a:rPr lang="zh-CN" altLang="zh-CN" dirty="0"/>
              <a:t>开发网又名“</a:t>
            </a:r>
            <a:r>
              <a:rPr lang="en-US" altLang="zh-CN" dirty="0" err="1"/>
              <a:t>Qt</a:t>
            </a:r>
            <a:r>
              <a:rPr lang="zh-CN" altLang="zh-CN" dirty="0"/>
              <a:t>中文论坛”，始建于</a:t>
            </a:r>
            <a:r>
              <a:rPr lang="en-US" altLang="zh-CN" dirty="0"/>
              <a:t>2005</a:t>
            </a:r>
            <a:r>
              <a:rPr lang="zh-CN" altLang="zh-CN" dirty="0"/>
              <a:t>年，面向广大初、中级</a:t>
            </a:r>
            <a:r>
              <a:rPr lang="en-US" altLang="zh-CN" dirty="0" err="1"/>
              <a:t>Qt</a:t>
            </a:r>
            <a:r>
              <a:rPr lang="zh-CN" altLang="zh-CN" dirty="0"/>
              <a:t>开发者，是目前最为活跃的</a:t>
            </a:r>
            <a:r>
              <a:rPr lang="en-US" altLang="zh-CN" dirty="0" err="1"/>
              <a:t>Qt</a:t>
            </a:r>
            <a:r>
              <a:rPr lang="zh-CN" altLang="zh-CN" dirty="0"/>
              <a:t>综合技术中文讨论区。其上的</a:t>
            </a:r>
            <a:r>
              <a:rPr lang="en-US" altLang="zh-CN" dirty="0" err="1"/>
              <a:t>Qt</a:t>
            </a:r>
            <a:r>
              <a:rPr lang="en-US" altLang="zh-CN" dirty="0"/>
              <a:t> 5</a:t>
            </a:r>
            <a:r>
              <a:rPr lang="zh-CN" altLang="zh-CN" dirty="0"/>
              <a:t>下载页面如图</a:t>
            </a:r>
            <a:r>
              <a:rPr lang="en-US" altLang="zh-CN" dirty="0"/>
              <a:t>1.1</a:t>
            </a:r>
            <a:r>
              <a:rPr lang="zh-CN" altLang="zh-CN" dirty="0"/>
              <a:t>所示。</a:t>
            </a:r>
          </a:p>
          <a:p>
            <a:pPr indent="446088"/>
            <a:endParaRPr lang="zh-CN" altLang="en-US" dirty="0"/>
          </a:p>
        </p:txBody>
      </p:sp>
      <p:pic>
        <p:nvPicPr>
          <p:cNvPr id="1026" name="Picture 2" descr="1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2316162"/>
            <a:ext cx="5544616" cy="373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657898"/>
      </p:ext>
    </p:extLst>
  </p:cSld>
  <p:clrMapOvr>
    <a:masterClrMapping/>
  </p:clrMapOvr>
  <p:transition spd="slow">
    <p:randomBar dir="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539552" y="4581128"/>
            <a:ext cx="8280920" cy="279648"/>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4" name="矩形 3"/>
          <p:cNvSpPr/>
          <p:nvPr/>
        </p:nvSpPr>
        <p:spPr bwMode="auto">
          <a:xfrm>
            <a:off x="539552" y="1628800"/>
            <a:ext cx="8280920" cy="2448272"/>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effectLst/>
              </a:rPr>
              <a:t>1.3.2  </a:t>
            </a:r>
            <a:r>
              <a:rPr lang="zh-CN" altLang="zh-CN" dirty="0">
                <a:effectLst/>
              </a:rPr>
              <a:t>代码实现简单实例</a:t>
            </a:r>
            <a:endParaRPr lang="zh-CN" altLang="en-US" dirty="0"/>
          </a:p>
        </p:txBody>
      </p:sp>
      <p:sp>
        <p:nvSpPr>
          <p:cNvPr id="3" name="TextBox 2"/>
          <p:cNvSpPr txBox="1"/>
          <p:nvPr/>
        </p:nvSpPr>
        <p:spPr>
          <a:xfrm>
            <a:off x="251520" y="1124744"/>
            <a:ext cx="8568952" cy="4108817"/>
          </a:xfrm>
          <a:prstGeom prst="rect">
            <a:avLst/>
          </a:prstGeom>
          <a:noFill/>
        </p:spPr>
        <p:txBody>
          <a:bodyPr wrap="square" rtlCol="0">
            <a:spAutoFit/>
          </a:bodyPr>
          <a:lstStyle/>
          <a:p>
            <a:pPr indent="446088">
              <a:lnSpc>
                <a:spcPct val="150000"/>
              </a:lnSpc>
            </a:pPr>
            <a:r>
              <a:rPr lang="zh-CN" altLang="zh-CN" dirty="0"/>
              <a:t>（</a:t>
            </a:r>
            <a:r>
              <a:rPr lang="en-US" altLang="zh-CN" dirty="0"/>
              <a:t>3</a:t>
            </a:r>
            <a:r>
              <a:rPr lang="zh-CN" altLang="zh-CN" dirty="0"/>
              <a:t>）在</a:t>
            </a:r>
            <a:r>
              <a:rPr lang="en-US" altLang="zh-CN" dirty="0" err="1"/>
              <a:t>showArea</a:t>
            </a:r>
            <a:r>
              <a:rPr lang="en-US" altLang="zh-CN" dirty="0"/>
              <a:t>()</a:t>
            </a:r>
            <a:r>
              <a:rPr lang="zh-CN" altLang="zh-CN" dirty="0"/>
              <a:t>中实现显示圆面积功能，代码如下：</a:t>
            </a:r>
          </a:p>
          <a:p>
            <a:pPr indent="446088"/>
            <a:r>
              <a:rPr lang="en-US" altLang="zh-CN" dirty="0"/>
              <a:t>void Dialog::</a:t>
            </a:r>
            <a:r>
              <a:rPr lang="en-US" altLang="zh-CN" dirty="0" err="1"/>
              <a:t>showArea</a:t>
            </a:r>
            <a:r>
              <a:rPr lang="en-US" altLang="zh-CN" dirty="0"/>
              <a:t>()</a:t>
            </a:r>
            <a:endParaRPr lang="zh-CN" altLang="zh-CN" dirty="0"/>
          </a:p>
          <a:p>
            <a:pPr indent="446088"/>
            <a:r>
              <a:rPr lang="en-US" altLang="zh-CN" dirty="0"/>
              <a:t>{</a:t>
            </a:r>
            <a:endParaRPr lang="zh-CN" altLang="zh-CN" dirty="0"/>
          </a:p>
          <a:p>
            <a:pPr indent="446088"/>
            <a:r>
              <a:rPr lang="en-US" altLang="zh-CN" dirty="0"/>
              <a:t>    </a:t>
            </a:r>
            <a:r>
              <a:rPr lang="en-US" altLang="zh-CN" dirty="0" err="1"/>
              <a:t>bool</a:t>
            </a:r>
            <a:r>
              <a:rPr lang="en-US" altLang="zh-CN" dirty="0"/>
              <a:t> ok;</a:t>
            </a:r>
            <a:endParaRPr lang="zh-CN" altLang="zh-CN" dirty="0"/>
          </a:p>
          <a:p>
            <a:pPr indent="446088"/>
            <a:r>
              <a:rPr lang="en-US" altLang="zh-CN" dirty="0"/>
              <a:t>    </a:t>
            </a:r>
            <a:r>
              <a:rPr lang="en-US" altLang="zh-CN" dirty="0" err="1"/>
              <a:t>QString</a:t>
            </a:r>
            <a:r>
              <a:rPr lang="en-US" altLang="zh-CN" dirty="0"/>
              <a:t> </a:t>
            </a:r>
            <a:r>
              <a:rPr lang="en-US" altLang="zh-CN" dirty="0" err="1"/>
              <a:t>tempStr</a:t>
            </a:r>
            <a:r>
              <a:rPr lang="en-US" altLang="zh-CN" dirty="0"/>
              <a:t>;</a:t>
            </a:r>
            <a:endParaRPr lang="zh-CN" altLang="zh-CN" dirty="0"/>
          </a:p>
          <a:p>
            <a:pPr indent="446088"/>
            <a:r>
              <a:rPr lang="en-US" altLang="zh-CN" dirty="0"/>
              <a:t>    </a:t>
            </a:r>
            <a:r>
              <a:rPr lang="en-US" altLang="zh-CN" dirty="0" err="1"/>
              <a:t>QString</a:t>
            </a:r>
            <a:r>
              <a:rPr lang="en-US" altLang="zh-CN" dirty="0"/>
              <a:t> </a:t>
            </a:r>
            <a:r>
              <a:rPr lang="en-US" altLang="zh-CN" dirty="0" err="1"/>
              <a:t>valueStr</a:t>
            </a:r>
            <a:r>
              <a:rPr lang="en-US" altLang="zh-CN" dirty="0"/>
              <a:t>=</a:t>
            </a:r>
            <a:r>
              <a:rPr lang="en-US" altLang="zh-CN" dirty="0" err="1"/>
              <a:t>lineEdit</a:t>
            </a:r>
            <a:r>
              <a:rPr lang="en-US" altLang="zh-CN" dirty="0"/>
              <a:t>-&gt;text();</a:t>
            </a:r>
            <a:endParaRPr lang="zh-CN" altLang="zh-CN" dirty="0"/>
          </a:p>
          <a:p>
            <a:pPr indent="446088"/>
            <a:r>
              <a:rPr lang="en-US" altLang="zh-CN" dirty="0"/>
              <a:t>    </a:t>
            </a:r>
            <a:r>
              <a:rPr lang="en-US" altLang="zh-CN" dirty="0" err="1"/>
              <a:t>int</a:t>
            </a:r>
            <a:r>
              <a:rPr lang="en-US" altLang="zh-CN" dirty="0"/>
              <a:t> </a:t>
            </a:r>
            <a:r>
              <a:rPr lang="en-US" altLang="zh-CN" dirty="0" err="1"/>
              <a:t>valueInt</a:t>
            </a:r>
            <a:r>
              <a:rPr lang="en-US" altLang="zh-CN" dirty="0"/>
              <a:t>=</a:t>
            </a:r>
            <a:r>
              <a:rPr lang="en-US" altLang="zh-CN" dirty="0" err="1"/>
              <a:t>valueStr.toInt</a:t>
            </a:r>
            <a:r>
              <a:rPr lang="en-US" altLang="zh-CN" dirty="0"/>
              <a:t>(&amp;ok);</a:t>
            </a:r>
            <a:endParaRPr lang="zh-CN" altLang="zh-CN" dirty="0"/>
          </a:p>
          <a:p>
            <a:pPr indent="446088"/>
            <a:r>
              <a:rPr lang="en-US" altLang="zh-CN" dirty="0"/>
              <a:t>    double area=</a:t>
            </a:r>
            <a:r>
              <a:rPr lang="en-US" altLang="zh-CN" dirty="0" err="1"/>
              <a:t>valueInt</a:t>
            </a:r>
            <a:r>
              <a:rPr lang="en-US" altLang="zh-CN" dirty="0"/>
              <a:t>*</a:t>
            </a:r>
            <a:r>
              <a:rPr lang="en-US" altLang="zh-CN" dirty="0" err="1"/>
              <a:t>valueInt</a:t>
            </a:r>
            <a:r>
              <a:rPr lang="en-US" altLang="zh-CN" dirty="0"/>
              <a:t>*PI;</a:t>
            </a:r>
            <a:endParaRPr lang="zh-CN" altLang="zh-CN" dirty="0"/>
          </a:p>
          <a:p>
            <a:pPr indent="446088"/>
            <a:r>
              <a:rPr lang="en-US" altLang="zh-CN" dirty="0"/>
              <a:t>    label2-&gt;</a:t>
            </a:r>
            <a:r>
              <a:rPr lang="en-US" altLang="zh-CN" dirty="0" err="1"/>
              <a:t>setText</a:t>
            </a:r>
            <a:r>
              <a:rPr lang="en-US" altLang="zh-CN" dirty="0"/>
              <a:t>(</a:t>
            </a:r>
            <a:r>
              <a:rPr lang="en-US" altLang="zh-CN" dirty="0" err="1"/>
              <a:t>tempStr.setNum</a:t>
            </a:r>
            <a:r>
              <a:rPr lang="en-US" altLang="zh-CN" dirty="0"/>
              <a:t>(area));</a:t>
            </a:r>
            <a:endParaRPr lang="zh-CN" altLang="zh-CN" dirty="0"/>
          </a:p>
          <a:p>
            <a:pPr indent="446088"/>
            <a:r>
              <a:rPr lang="en-US" altLang="zh-CN" dirty="0"/>
              <a:t>}</a:t>
            </a:r>
            <a:endParaRPr lang="zh-CN" altLang="zh-CN" dirty="0"/>
          </a:p>
          <a:p>
            <a:pPr indent="446088">
              <a:lnSpc>
                <a:spcPct val="150000"/>
              </a:lnSpc>
            </a:pPr>
            <a:r>
              <a:rPr lang="zh-CN" altLang="zh-CN" dirty="0"/>
              <a:t>（</a:t>
            </a:r>
            <a:r>
              <a:rPr lang="en-US" altLang="zh-CN" dirty="0"/>
              <a:t>4</a:t>
            </a:r>
            <a:r>
              <a:rPr lang="zh-CN" altLang="zh-CN" dirty="0"/>
              <a:t>）在此文件开始处添加全局变量：</a:t>
            </a:r>
          </a:p>
          <a:p>
            <a:pPr indent="446088">
              <a:lnSpc>
                <a:spcPct val="150000"/>
              </a:lnSpc>
            </a:pPr>
            <a:r>
              <a:rPr lang="en-US" altLang="zh-CN" dirty="0" err="1"/>
              <a:t>const</a:t>
            </a:r>
            <a:r>
              <a:rPr lang="en-US" altLang="zh-CN" dirty="0"/>
              <a:t> static double PI=3.1416;</a:t>
            </a:r>
            <a:endParaRPr lang="zh-CN" altLang="zh-CN" dirty="0"/>
          </a:p>
          <a:p>
            <a:pPr indent="446088"/>
            <a:endParaRPr lang="zh-CN" altLang="en-US" dirty="0"/>
          </a:p>
        </p:txBody>
      </p:sp>
    </p:spTree>
    <p:extLst>
      <p:ext uri="{BB962C8B-B14F-4D97-AF65-F5344CB8AC3E}">
        <p14:creationId xmlns:p14="http://schemas.microsoft.com/office/powerpoint/2010/main" val="3320975431"/>
      </p:ext>
    </p:extLst>
  </p:cSld>
  <p:clrMapOvr>
    <a:masterClrMapping/>
  </p:clrMapOvr>
  <p:transition spd="slow">
    <p:randomBar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1.3.2  </a:t>
            </a:r>
            <a:r>
              <a:rPr lang="zh-CN" altLang="zh-CN" dirty="0">
                <a:effectLst/>
              </a:rPr>
              <a:t>代码实现简单实例</a:t>
            </a:r>
            <a:endParaRPr lang="zh-CN" altLang="en-US" dirty="0"/>
          </a:p>
        </p:txBody>
      </p:sp>
      <p:sp>
        <p:nvSpPr>
          <p:cNvPr id="3" name="TextBox 2"/>
          <p:cNvSpPr txBox="1"/>
          <p:nvPr/>
        </p:nvSpPr>
        <p:spPr>
          <a:xfrm>
            <a:off x="323528" y="1419746"/>
            <a:ext cx="8568952" cy="1287532"/>
          </a:xfrm>
          <a:prstGeom prst="rect">
            <a:avLst/>
          </a:prstGeom>
          <a:noFill/>
        </p:spPr>
        <p:txBody>
          <a:bodyPr wrap="square" rtlCol="0">
            <a:spAutoFit/>
          </a:bodyPr>
          <a:lstStyle/>
          <a:p>
            <a:pPr indent="446088">
              <a:lnSpc>
                <a:spcPct val="150000"/>
              </a:lnSpc>
            </a:pPr>
            <a:r>
              <a:rPr lang="zh-CN" altLang="zh-CN" dirty="0"/>
              <a:t>（</a:t>
            </a:r>
            <a:r>
              <a:rPr lang="en-US" altLang="zh-CN" dirty="0"/>
              <a:t>5</a:t>
            </a:r>
            <a:r>
              <a:rPr lang="zh-CN" altLang="zh-CN" dirty="0"/>
              <a:t>）在</a:t>
            </a:r>
            <a:r>
              <a:rPr lang="en-US" altLang="zh-CN" dirty="0" err="1"/>
              <a:t>lineEdit</a:t>
            </a:r>
            <a:r>
              <a:rPr lang="zh-CN" altLang="zh-CN" dirty="0"/>
              <a:t>文本框中输入圆半径值，单击“显示对应圆的面积”按钮后，在</a:t>
            </a:r>
            <a:r>
              <a:rPr lang="en-US" altLang="zh-CN" dirty="0"/>
              <a:t>label2</a:t>
            </a:r>
            <a:r>
              <a:rPr lang="zh-CN" altLang="zh-CN" dirty="0"/>
              <a:t>中显示圆面积值，最终运行结果如图</a:t>
            </a:r>
            <a:r>
              <a:rPr lang="en-US" altLang="zh-CN" dirty="0"/>
              <a:t>1.31</a:t>
            </a:r>
            <a:r>
              <a:rPr lang="zh-CN" altLang="zh-CN" dirty="0"/>
              <a:t>所示。</a:t>
            </a:r>
          </a:p>
          <a:p>
            <a:pPr>
              <a:lnSpc>
                <a:spcPct val="150000"/>
              </a:lnSpc>
            </a:pPr>
            <a:endParaRPr lang="zh-CN" altLang="en-US" dirty="0"/>
          </a:p>
        </p:txBody>
      </p:sp>
      <p:pic>
        <p:nvPicPr>
          <p:cNvPr id="2662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2499866"/>
            <a:ext cx="3609086" cy="1433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0466571"/>
      </p:ext>
    </p:extLst>
  </p:cSld>
  <p:clrMapOvr>
    <a:masterClrMapping/>
  </p:clrMapOvr>
  <p:transition spd="slow">
    <p:randomBar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755576" y="2060848"/>
            <a:ext cx="7992888" cy="1728192"/>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effectLst/>
              </a:rPr>
              <a:t>1.3.2  </a:t>
            </a:r>
            <a:r>
              <a:rPr lang="zh-CN" altLang="zh-CN" dirty="0">
                <a:effectLst/>
              </a:rPr>
              <a:t>代码实现简单实例</a:t>
            </a:r>
            <a:endParaRPr lang="zh-CN" altLang="en-US" dirty="0"/>
          </a:p>
        </p:txBody>
      </p:sp>
      <p:sp>
        <p:nvSpPr>
          <p:cNvPr id="3" name="TextBox 2"/>
          <p:cNvSpPr txBox="1"/>
          <p:nvPr/>
        </p:nvSpPr>
        <p:spPr>
          <a:xfrm>
            <a:off x="395536" y="1196752"/>
            <a:ext cx="8352928" cy="3508653"/>
          </a:xfrm>
          <a:prstGeom prst="rect">
            <a:avLst/>
          </a:prstGeom>
          <a:noFill/>
        </p:spPr>
        <p:txBody>
          <a:bodyPr wrap="square" rtlCol="0">
            <a:spAutoFit/>
          </a:bodyPr>
          <a:lstStyle/>
          <a:p>
            <a:pPr indent="446088"/>
            <a:r>
              <a:rPr lang="zh-CN" altLang="zh-CN" b="1" dirty="0"/>
              <a:t>方式</a:t>
            </a:r>
            <a:r>
              <a:rPr lang="en-US" altLang="zh-CN" b="1" dirty="0"/>
              <a:t>2</a:t>
            </a:r>
            <a:r>
              <a:rPr lang="zh-CN" altLang="zh-CN" b="1" dirty="0"/>
              <a:t>：</a:t>
            </a:r>
            <a:r>
              <a:rPr lang="zh-CN" altLang="zh-CN" dirty="0"/>
              <a:t>在</a:t>
            </a:r>
            <a:r>
              <a:rPr lang="en-US" altLang="zh-CN" dirty="0" err="1"/>
              <a:t>lineEdit</a:t>
            </a:r>
            <a:r>
              <a:rPr lang="zh-CN" altLang="zh-CN" dirty="0"/>
              <a:t>文本框中输入所需圆的半径值后，不必单击“显示对应圆的面积”按钮，直接在</a:t>
            </a:r>
            <a:r>
              <a:rPr lang="en-US" altLang="zh-CN" dirty="0"/>
              <a:t>label2</a:t>
            </a:r>
            <a:r>
              <a:rPr lang="zh-CN" altLang="zh-CN" dirty="0"/>
              <a:t>中显示圆的面积值。操作步骤和方式</a:t>
            </a:r>
            <a:r>
              <a:rPr lang="en-US" altLang="zh-CN" dirty="0"/>
              <a:t>1</a:t>
            </a:r>
            <a:r>
              <a:rPr lang="zh-CN" altLang="zh-CN" dirty="0"/>
              <a:t>相同，只是在上述第（</a:t>
            </a:r>
            <a:r>
              <a:rPr lang="en-US" altLang="zh-CN" dirty="0"/>
              <a:t>2</a:t>
            </a:r>
            <a:r>
              <a:rPr lang="zh-CN" altLang="zh-CN" dirty="0"/>
              <a:t>）步骤中，添加的代码修改为如下加黑代码：</a:t>
            </a:r>
          </a:p>
          <a:p>
            <a:pPr indent="446088"/>
            <a:r>
              <a:rPr lang="en-US" altLang="zh-CN" sz="1600" dirty="0"/>
              <a:t>Dialog::Dialog(</a:t>
            </a:r>
            <a:r>
              <a:rPr lang="en-US" altLang="zh-CN" sz="1600" dirty="0" err="1"/>
              <a:t>QWidget</a:t>
            </a:r>
            <a:r>
              <a:rPr lang="en-US" altLang="zh-CN" sz="1600" dirty="0"/>
              <a:t> *parent)</a:t>
            </a:r>
            <a:endParaRPr lang="zh-CN" altLang="zh-CN" sz="1600" dirty="0"/>
          </a:p>
          <a:p>
            <a:pPr indent="446088"/>
            <a:r>
              <a:rPr lang="en-US" altLang="zh-CN" sz="1600" dirty="0"/>
              <a:t>    : </a:t>
            </a:r>
            <a:r>
              <a:rPr lang="en-US" altLang="zh-CN" sz="1600" dirty="0" err="1"/>
              <a:t>QDialog</a:t>
            </a:r>
            <a:r>
              <a:rPr lang="en-US" altLang="zh-CN" sz="1600" dirty="0"/>
              <a:t>(parent)</a:t>
            </a:r>
            <a:endParaRPr lang="zh-CN" altLang="zh-CN" sz="1600" dirty="0"/>
          </a:p>
          <a:p>
            <a:pPr indent="446088"/>
            <a:r>
              <a:rPr lang="en-US" altLang="zh-CN" sz="1600" dirty="0"/>
              <a:t>{</a:t>
            </a:r>
            <a:endParaRPr lang="zh-CN" altLang="zh-CN" sz="1600" dirty="0"/>
          </a:p>
          <a:p>
            <a:pPr indent="446088"/>
            <a:r>
              <a:rPr lang="en-US" altLang="zh-CN" sz="1600" dirty="0"/>
              <a:t>    ... ...</a:t>
            </a:r>
            <a:endParaRPr lang="zh-CN" altLang="zh-CN" sz="1600" dirty="0"/>
          </a:p>
          <a:p>
            <a:pPr indent="446088"/>
            <a:r>
              <a:rPr lang="en-US" altLang="zh-CN" sz="1600" dirty="0"/>
              <a:t>    </a:t>
            </a:r>
            <a:r>
              <a:rPr lang="en-US" altLang="zh-CN" sz="1600" dirty="0" err="1"/>
              <a:t>mainLayout</a:t>
            </a:r>
            <a:r>
              <a:rPr lang="en-US" altLang="zh-CN" sz="1600" dirty="0"/>
              <a:t>-&gt;</a:t>
            </a:r>
            <a:r>
              <a:rPr lang="en-US" altLang="zh-CN" sz="1600" dirty="0" err="1"/>
              <a:t>addWidget</a:t>
            </a:r>
            <a:r>
              <a:rPr lang="en-US" altLang="zh-CN" sz="1600" dirty="0"/>
              <a:t>(button,1,1);</a:t>
            </a:r>
            <a:endParaRPr lang="zh-CN" altLang="zh-CN" sz="1600" dirty="0"/>
          </a:p>
          <a:p>
            <a:pPr indent="446088"/>
            <a:r>
              <a:rPr lang="en-US" altLang="zh-CN" sz="1600" b="1" dirty="0"/>
              <a:t>    connect(</a:t>
            </a:r>
            <a:r>
              <a:rPr lang="en-US" altLang="zh-CN" sz="1600" b="1" dirty="0" err="1"/>
              <a:t>lineEdit,SIGNAL</a:t>
            </a:r>
            <a:r>
              <a:rPr lang="en-US" altLang="zh-CN" sz="1600" b="1" dirty="0"/>
              <a:t>(</a:t>
            </a:r>
            <a:r>
              <a:rPr lang="en-US" altLang="zh-CN" sz="1600" b="1" dirty="0" err="1"/>
              <a:t>textChanged</a:t>
            </a:r>
            <a:r>
              <a:rPr lang="en-US" altLang="zh-CN" sz="1600" b="1" dirty="0"/>
              <a:t>(</a:t>
            </a:r>
            <a:r>
              <a:rPr lang="en-US" altLang="zh-CN" sz="1600" b="1" dirty="0" err="1"/>
              <a:t>QString</a:t>
            </a:r>
            <a:r>
              <a:rPr lang="en-US" altLang="zh-CN" sz="1600" b="1" dirty="0"/>
              <a:t>)),</a:t>
            </a:r>
            <a:r>
              <a:rPr lang="en-US" altLang="zh-CN" sz="1600" b="1" dirty="0" err="1"/>
              <a:t>this,SLOT</a:t>
            </a:r>
            <a:r>
              <a:rPr lang="en-US" altLang="zh-CN" sz="1600" b="1" dirty="0"/>
              <a:t>(</a:t>
            </a:r>
            <a:r>
              <a:rPr lang="en-US" altLang="zh-CN" sz="1600" b="1" dirty="0" err="1"/>
              <a:t>showArea</a:t>
            </a:r>
            <a:r>
              <a:rPr lang="en-US" altLang="zh-CN" sz="1600" b="1" dirty="0"/>
              <a:t>()));</a:t>
            </a:r>
            <a:endParaRPr lang="zh-CN" altLang="zh-CN" sz="1600" dirty="0"/>
          </a:p>
          <a:p>
            <a:pPr indent="446088"/>
            <a:r>
              <a:rPr lang="en-US" altLang="zh-CN" sz="1600" dirty="0"/>
              <a:t>}</a:t>
            </a:r>
            <a:endParaRPr lang="zh-CN" altLang="zh-CN" sz="1600" dirty="0"/>
          </a:p>
          <a:p>
            <a:pPr indent="446088"/>
            <a:r>
              <a:rPr lang="zh-CN" altLang="zh-CN" dirty="0"/>
              <a:t>重新运行程序，在</a:t>
            </a:r>
            <a:r>
              <a:rPr lang="en-US" altLang="zh-CN" dirty="0" err="1"/>
              <a:t>lineEdit</a:t>
            </a:r>
            <a:r>
              <a:rPr lang="zh-CN" altLang="zh-CN" dirty="0"/>
              <a:t>文本框中输入圆半径值后，不必单击“显示对应圆的面积”按钮，直接在</a:t>
            </a:r>
            <a:r>
              <a:rPr lang="en-US" altLang="zh-CN" dirty="0"/>
              <a:t>label2</a:t>
            </a:r>
            <a:r>
              <a:rPr lang="zh-CN" altLang="zh-CN" dirty="0"/>
              <a:t>中显示对应的圆面积值。</a:t>
            </a:r>
          </a:p>
          <a:p>
            <a:pPr indent="446088"/>
            <a:endParaRPr lang="zh-CN" altLang="en-US" dirty="0"/>
          </a:p>
        </p:txBody>
      </p:sp>
    </p:spTree>
    <p:extLst>
      <p:ext uri="{BB962C8B-B14F-4D97-AF65-F5344CB8AC3E}">
        <p14:creationId xmlns:p14="http://schemas.microsoft.com/office/powerpoint/2010/main" val="4263617224"/>
      </p:ext>
    </p:extLst>
  </p:cSld>
  <p:clrMapOvr>
    <a:masterClrMapping/>
  </p:clrMapOvr>
  <p:transition spd="slow">
    <p:randomBar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83568" y="3501008"/>
            <a:ext cx="8208912" cy="864096"/>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effectLst/>
              </a:rPr>
              <a:t>L1.2  </a:t>
            </a:r>
            <a:r>
              <a:rPr lang="en-US" altLang="zh-CN" dirty="0" err="1">
                <a:effectLst/>
              </a:rPr>
              <a:t>Qt</a:t>
            </a:r>
            <a:r>
              <a:rPr lang="en-US" altLang="zh-CN" dirty="0">
                <a:effectLst/>
              </a:rPr>
              <a:t> 5</a:t>
            </a:r>
            <a:r>
              <a:rPr lang="zh-CN" altLang="zh-CN" dirty="0">
                <a:effectLst/>
              </a:rPr>
              <a:t>安装：概念解析</a:t>
            </a:r>
          </a:p>
        </p:txBody>
      </p:sp>
      <p:sp>
        <p:nvSpPr>
          <p:cNvPr id="3" name="TextBox 2"/>
          <p:cNvSpPr txBox="1"/>
          <p:nvPr/>
        </p:nvSpPr>
        <p:spPr>
          <a:xfrm>
            <a:off x="323528" y="1124744"/>
            <a:ext cx="8568952" cy="4801314"/>
          </a:xfrm>
          <a:prstGeom prst="rect">
            <a:avLst/>
          </a:prstGeom>
          <a:noFill/>
        </p:spPr>
        <p:txBody>
          <a:bodyPr wrap="square" rtlCol="0">
            <a:spAutoFit/>
          </a:bodyPr>
          <a:lstStyle/>
          <a:p>
            <a:pPr indent="446088"/>
            <a:r>
              <a:rPr lang="zh-CN" altLang="zh-CN" b="1" dirty="0">
                <a:solidFill>
                  <a:srgbClr val="C00000"/>
                </a:solidFill>
              </a:rPr>
              <a:t>伙伴编辑模式（</a:t>
            </a:r>
            <a:r>
              <a:rPr lang="en-US" altLang="zh-CN" b="1" dirty="0">
                <a:solidFill>
                  <a:srgbClr val="C00000"/>
                </a:solidFill>
              </a:rPr>
              <a:t>Edit Buddies</a:t>
            </a:r>
            <a:r>
              <a:rPr lang="zh-CN" altLang="zh-CN" b="1" dirty="0">
                <a:solidFill>
                  <a:srgbClr val="C00000"/>
                </a:solidFill>
              </a:rPr>
              <a:t>）</a:t>
            </a:r>
          </a:p>
          <a:p>
            <a:pPr indent="446088">
              <a:lnSpc>
                <a:spcPct val="150000"/>
              </a:lnSpc>
            </a:pPr>
            <a:r>
              <a:rPr lang="en-US" altLang="zh-CN" dirty="0" err="1"/>
              <a:t>QLabel</a:t>
            </a:r>
            <a:r>
              <a:rPr lang="zh-CN" altLang="zh-CN" dirty="0"/>
              <a:t>标签和伙伴（</a:t>
            </a:r>
            <a:r>
              <a:rPr lang="en-US" altLang="zh-CN" dirty="0"/>
              <a:t>buddy</a:t>
            </a:r>
            <a:r>
              <a:rPr lang="zh-CN" altLang="zh-CN" dirty="0"/>
              <a:t>）窗口部件包括一个标签（</a:t>
            </a:r>
            <a:r>
              <a:rPr lang="en-US" altLang="zh-CN" dirty="0" err="1"/>
              <a:t>QLabel</a:t>
            </a:r>
            <a:r>
              <a:rPr lang="zh-CN" altLang="zh-CN" dirty="0"/>
              <a:t>）和一个窗口部件，它们具有伙伴关系，即指当用户激活标签的快捷键时，鼠标</a:t>
            </a:r>
            <a:r>
              <a:rPr lang="en-US" altLang="zh-CN" dirty="0"/>
              <a:t>/</a:t>
            </a:r>
            <a:r>
              <a:rPr lang="zh-CN" altLang="zh-CN" dirty="0"/>
              <a:t>键盘的焦点将会转移到它的伙伴窗口部件上。只有</a:t>
            </a:r>
            <a:r>
              <a:rPr lang="en-US" altLang="zh-CN" dirty="0" err="1"/>
              <a:t>QLabel</a:t>
            </a:r>
            <a:r>
              <a:rPr lang="zh-CN" altLang="zh-CN" dirty="0"/>
              <a:t>标签对象才可以有伙伴窗口部件，也只有该</a:t>
            </a:r>
            <a:r>
              <a:rPr lang="en-US" altLang="zh-CN" dirty="0" err="1"/>
              <a:t>QLabel</a:t>
            </a:r>
            <a:r>
              <a:rPr lang="zh-CN" altLang="zh-CN" dirty="0"/>
              <a:t>对象具有快捷键（在显示文本的某个字符前面添加一个前缀“</a:t>
            </a:r>
            <a:r>
              <a:rPr lang="en-US" altLang="zh-CN" dirty="0"/>
              <a:t>&amp;</a:t>
            </a:r>
            <a:r>
              <a:rPr lang="zh-CN" altLang="zh-CN" dirty="0"/>
              <a:t>”，就可以定义快捷键）时，伙伴关系才有效。例如：</a:t>
            </a:r>
          </a:p>
          <a:p>
            <a:pPr indent="446088"/>
            <a:r>
              <a:rPr lang="en-US" altLang="zh-CN" dirty="0" err="1"/>
              <a:t>QLineEdit</a:t>
            </a:r>
            <a:r>
              <a:rPr lang="en-US" altLang="zh-CN" dirty="0"/>
              <a:t>*  </a:t>
            </a:r>
            <a:r>
              <a:rPr lang="en-US" altLang="zh-CN" dirty="0" err="1"/>
              <a:t>ageLineEdit</a:t>
            </a:r>
            <a:r>
              <a:rPr lang="en-US" altLang="zh-CN" dirty="0"/>
              <a:t> = new </a:t>
            </a:r>
            <a:r>
              <a:rPr lang="en-US" altLang="zh-CN" dirty="0" err="1"/>
              <a:t>QLineEdit</a:t>
            </a:r>
            <a:r>
              <a:rPr lang="en-US" altLang="zh-CN" dirty="0"/>
              <a:t>(this);</a:t>
            </a:r>
            <a:endParaRPr lang="zh-CN" altLang="zh-CN" dirty="0"/>
          </a:p>
          <a:p>
            <a:pPr indent="446088"/>
            <a:r>
              <a:rPr lang="en-US" altLang="zh-CN" dirty="0" err="1"/>
              <a:t>QLabel</a:t>
            </a:r>
            <a:r>
              <a:rPr lang="en-US" altLang="zh-CN" dirty="0"/>
              <a:t>*  </a:t>
            </a:r>
            <a:r>
              <a:rPr lang="en-US" altLang="zh-CN" dirty="0" err="1"/>
              <a:t>ageLabel</a:t>
            </a:r>
            <a:r>
              <a:rPr lang="en-US" altLang="zh-CN" dirty="0"/>
              <a:t> = new </a:t>
            </a:r>
            <a:r>
              <a:rPr lang="en-US" altLang="zh-CN" dirty="0" err="1"/>
              <a:t>QLabel</a:t>
            </a:r>
            <a:r>
              <a:rPr lang="en-US" altLang="zh-CN" dirty="0"/>
              <a:t>("&amp;</a:t>
            </a:r>
            <a:r>
              <a:rPr lang="en-US" altLang="zh-CN" dirty="0" err="1"/>
              <a:t>Age",this</a:t>
            </a:r>
            <a:r>
              <a:rPr lang="en-US" altLang="zh-CN" dirty="0"/>
              <a:t>);</a:t>
            </a:r>
            <a:endParaRPr lang="zh-CN" altLang="zh-CN" dirty="0"/>
          </a:p>
          <a:p>
            <a:pPr indent="446088"/>
            <a:r>
              <a:rPr lang="en-US" altLang="zh-CN" dirty="0" err="1"/>
              <a:t>ageLabel</a:t>
            </a:r>
            <a:r>
              <a:rPr lang="en-US" altLang="zh-CN" dirty="0"/>
              <a:t>-&gt;</a:t>
            </a:r>
            <a:r>
              <a:rPr lang="en-US" altLang="zh-CN" dirty="0" err="1"/>
              <a:t>setBuddy</a:t>
            </a:r>
            <a:r>
              <a:rPr lang="en-US" altLang="zh-CN" dirty="0"/>
              <a:t>(</a:t>
            </a:r>
            <a:r>
              <a:rPr lang="en-US" altLang="zh-CN" dirty="0" err="1"/>
              <a:t>ageLineEdit</a:t>
            </a:r>
            <a:r>
              <a:rPr lang="en-US" altLang="zh-CN" dirty="0"/>
              <a:t>);</a:t>
            </a:r>
            <a:endParaRPr lang="zh-CN" altLang="zh-CN" dirty="0"/>
          </a:p>
          <a:p>
            <a:pPr indent="446088">
              <a:lnSpc>
                <a:spcPct val="150000"/>
              </a:lnSpc>
            </a:pPr>
            <a:r>
              <a:rPr lang="zh-CN" altLang="zh-CN" dirty="0"/>
              <a:t>代码定义了</a:t>
            </a:r>
            <a:r>
              <a:rPr lang="en-US" altLang="zh-CN" dirty="0" err="1"/>
              <a:t>ageLabel</a:t>
            </a:r>
            <a:r>
              <a:rPr lang="zh-CN" altLang="zh-CN" dirty="0"/>
              <a:t>标签的组合键为【</a:t>
            </a:r>
            <a:r>
              <a:rPr lang="en-US" altLang="zh-CN" dirty="0" err="1"/>
              <a:t>Alt+A</a:t>
            </a:r>
            <a:r>
              <a:rPr lang="zh-CN" altLang="zh-CN" dirty="0"/>
              <a:t>】，并将行编辑框</a:t>
            </a:r>
            <a:r>
              <a:rPr lang="en-US" altLang="zh-CN" dirty="0" err="1"/>
              <a:t>ageLineEdit</a:t>
            </a:r>
            <a:r>
              <a:rPr lang="zh-CN" altLang="zh-CN" dirty="0"/>
              <a:t>设为它的伙伴窗口部件。所以当用户按下组合键【</a:t>
            </a:r>
            <a:r>
              <a:rPr lang="en-US" altLang="zh-CN" dirty="0" err="1"/>
              <a:t>Alt+A</a:t>
            </a:r>
            <a:r>
              <a:rPr lang="zh-CN" altLang="zh-CN" dirty="0"/>
              <a:t>】时，焦点将会跳至行编辑框</a:t>
            </a:r>
            <a:r>
              <a:rPr lang="en-US" altLang="zh-CN" dirty="0" err="1"/>
              <a:t>ageLineEdit</a:t>
            </a:r>
            <a:r>
              <a:rPr lang="zh-CN" altLang="zh-CN" dirty="0"/>
              <a:t>中。</a:t>
            </a:r>
          </a:p>
          <a:p>
            <a:pPr indent="446088"/>
            <a:endParaRPr lang="zh-CN" altLang="en-US" dirty="0"/>
          </a:p>
        </p:txBody>
      </p:sp>
    </p:spTree>
    <p:extLst>
      <p:ext uri="{BB962C8B-B14F-4D97-AF65-F5344CB8AC3E}">
        <p14:creationId xmlns:p14="http://schemas.microsoft.com/office/powerpoint/2010/main" val="1860815280"/>
      </p:ext>
    </p:extLst>
  </p:cSld>
  <p:clrMapOvr>
    <a:masterClrMapping/>
  </p:clrMapOvr>
  <p:transition spd="slow">
    <p:randomBar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bwMode="auto">
          <a:xfrm>
            <a:off x="687052" y="4581128"/>
            <a:ext cx="8208912" cy="288032"/>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6" name="矩形 5"/>
          <p:cNvSpPr/>
          <p:nvPr/>
        </p:nvSpPr>
        <p:spPr bwMode="auto">
          <a:xfrm>
            <a:off x="687052" y="3763924"/>
            <a:ext cx="8208912" cy="576064"/>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5" name="矩形 4"/>
          <p:cNvSpPr/>
          <p:nvPr/>
        </p:nvSpPr>
        <p:spPr bwMode="auto">
          <a:xfrm>
            <a:off x="685310" y="2924944"/>
            <a:ext cx="8208912" cy="576064"/>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4" name="矩形 3"/>
          <p:cNvSpPr/>
          <p:nvPr/>
        </p:nvSpPr>
        <p:spPr bwMode="auto">
          <a:xfrm>
            <a:off x="683568" y="2132856"/>
            <a:ext cx="8208912" cy="288032"/>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effectLst/>
              </a:rPr>
              <a:t>L1.3  </a:t>
            </a:r>
            <a:r>
              <a:rPr lang="en-US" altLang="zh-CN" dirty="0" err="1">
                <a:effectLst/>
              </a:rPr>
              <a:t>Qt</a:t>
            </a:r>
            <a:r>
              <a:rPr lang="en-US" altLang="zh-CN" dirty="0">
                <a:effectLst/>
              </a:rPr>
              <a:t> 5</a:t>
            </a:r>
            <a:r>
              <a:rPr lang="zh-CN" altLang="zh-CN" dirty="0">
                <a:effectLst/>
              </a:rPr>
              <a:t>开发步骤及实例：概念解析</a:t>
            </a:r>
          </a:p>
        </p:txBody>
      </p:sp>
      <p:sp>
        <p:nvSpPr>
          <p:cNvPr id="3" name="TextBox 2"/>
          <p:cNvSpPr txBox="1"/>
          <p:nvPr/>
        </p:nvSpPr>
        <p:spPr>
          <a:xfrm>
            <a:off x="323528" y="1268760"/>
            <a:ext cx="8568952" cy="4247317"/>
          </a:xfrm>
          <a:prstGeom prst="rect">
            <a:avLst/>
          </a:prstGeom>
          <a:noFill/>
        </p:spPr>
        <p:txBody>
          <a:bodyPr wrap="square" rtlCol="0">
            <a:spAutoFit/>
          </a:bodyPr>
          <a:lstStyle/>
          <a:p>
            <a:pPr indent="446088"/>
            <a:r>
              <a:rPr lang="en-US" altLang="zh-CN" b="1" dirty="0">
                <a:solidFill>
                  <a:srgbClr val="C00000"/>
                </a:solidFill>
              </a:rPr>
              <a:t>L1  </a:t>
            </a:r>
            <a:r>
              <a:rPr lang="zh-CN" altLang="zh-CN" b="1" dirty="0">
                <a:solidFill>
                  <a:srgbClr val="C00000"/>
                </a:solidFill>
              </a:rPr>
              <a:t>信号和槽机制（</a:t>
            </a:r>
            <a:r>
              <a:rPr lang="en-US" altLang="zh-CN" b="1" dirty="0">
                <a:solidFill>
                  <a:srgbClr val="C00000"/>
                </a:solidFill>
              </a:rPr>
              <a:t>Signal &amp; Slot</a:t>
            </a:r>
            <a:r>
              <a:rPr lang="zh-CN" altLang="zh-CN" b="1" dirty="0">
                <a:solidFill>
                  <a:srgbClr val="C00000"/>
                </a:solidFill>
              </a:rPr>
              <a:t>）</a:t>
            </a:r>
          </a:p>
          <a:p>
            <a:pPr indent="446088"/>
            <a:r>
              <a:rPr lang="en-US" altLang="zh-CN" b="1" dirty="0">
                <a:solidFill>
                  <a:srgbClr val="00B0F0"/>
                </a:solidFill>
              </a:rPr>
              <a:t>1</a:t>
            </a:r>
            <a:r>
              <a:rPr lang="zh-CN" altLang="zh-CN" b="1" dirty="0">
                <a:solidFill>
                  <a:srgbClr val="00B0F0"/>
                </a:solidFill>
              </a:rPr>
              <a:t>．信号与槽机制的连接方式</a:t>
            </a:r>
          </a:p>
          <a:p>
            <a:pPr indent="446088"/>
            <a:r>
              <a:rPr lang="zh-CN" altLang="zh-CN" dirty="0"/>
              <a:t>（</a:t>
            </a:r>
            <a:r>
              <a:rPr lang="en-US" altLang="zh-CN" dirty="0"/>
              <a:t>1</a:t>
            </a:r>
            <a:r>
              <a:rPr lang="zh-CN" altLang="zh-CN" dirty="0"/>
              <a:t>）一个信号可以与另一个信号相连，代码如下：</a:t>
            </a:r>
          </a:p>
          <a:p>
            <a:pPr indent="446088"/>
            <a:r>
              <a:rPr lang="en-US" altLang="zh-CN" dirty="0"/>
              <a:t>connect(Object1,SIGNAL(signal1),Object2,SIGNAL(signal1));</a:t>
            </a:r>
            <a:endParaRPr lang="zh-CN" altLang="zh-CN" dirty="0"/>
          </a:p>
          <a:p>
            <a:pPr indent="446088"/>
            <a:r>
              <a:rPr lang="zh-CN" altLang="zh-CN" dirty="0"/>
              <a:t>表示</a:t>
            </a:r>
            <a:r>
              <a:rPr lang="en-US" altLang="zh-CN" dirty="0"/>
              <a:t>Object1</a:t>
            </a:r>
            <a:r>
              <a:rPr lang="zh-CN" altLang="zh-CN" dirty="0"/>
              <a:t>的信号</a:t>
            </a:r>
            <a:r>
              <a:rPr lang="en-US" altLang="zh-CN" dirty="0"/>
              <a:t>1</a:t>
            </a:r>
            <a:r>
              <a:rPr lang="zh-CN" altLang="zh-CN" dirty="0"/>
              <a:t>发送可以触发</a:t>
            </a:r>
            <a:r>
              <a:rPr lang="en-US" altLang="zh-CN" dirty="0"/>
              <a:t>Object2</a:t>
            </a:r>
            <a:r>
              <a:rPr lang="zh-CN" altLang="zh-CN" dirty="0"/>
              <a:t>的信号</a:t>
            </a:r>
            <a:r>
              <a:rPr lang="en-US" altLang="zh-CN" dirty="0"/>
              <a:t>1</a:t>
            </a:r>
            <a:r>
              <a:rPr lang="zh-CN" altLang="zh-CN" dirty="0"/>
              <a:t>发送。</a:t>
            </a:r>
          </a:p>
          <a:p>
            <a:pPr indent="446088"/>
            <a:r>
              <a:rPr lang="zh-CN" altLang="zh-CN" dirty="0"/>
              <a:t>（</a:t>
            </a:r>
            <a:r>
              <a:rPr lang="en-US" altLang="zh-CN" dirty="0"/>
              <a:t>2</a:t>
            </a:r>
            <a:r>
              <a:rPr lang="zh-CN" altLang="zh-CN" dirty="0"/>
              <a:t>）同一个信号可以与多个槽相连，代码如下：</a:t>
            </a:r>
          </a:p>
          <a:p>
            <a:pPr indent="446088"/>
            <a:r>
              <a:rPr lang="en-US" altLang="zh-CN" dirty="0"/>
              <a:t>connect(Object1,SIGNAL(signal2),Object2,SIGNAL(slot2));</a:t>
            </a:r>
            <a:endParaRPr lang="zh-CN" altLang="zh-CN" dirty="0"/>
          </a:p>
          <a:p>
            <a:pPr indent="446088"/>
            <a:r>
              <a:rPr lang="en-US" altLang="zh-CN" dirty="0"/>
              <a:t>connect(Object1,SIGNAL(signal2),Object3,SIGNAL(slot1));</a:t>
            </a:r>
            <a:endParaRPr lang="zh-CN" altLang="zh-CN" dirty="0"/>
          </a:p>
          <a:p>
            <a:pPr indent="446088"/>
            <a:r>
              <a:rPr lang="zh-CN" altLang="zh-CN" dirty="0"/>
              <a:t>（</a:t>
            </a:r>
            <a:r>
              <a:rPr lang="en-US" altLang="zh-CN" dirty="0"/>
              <a:t>3</a:t>
            </a:r>
            <a:r>
              <a:rPr lang="zh-CN" altLang="zh-CN" dirty="0"/>
              <a:t>）同一个槽可以响应多个信号，代码如下：</a:t>
            </a:r>
          </a:p>
          <a:p>
            <a:pPr indent="446088"/>
            <a:r>
              <a:rPr lang="en-US" altLang="zh-CN" dirty="0"/>
              <a:t>connect(Object1,SIGNAL(signal2),Object2,SIGNAL(slot2));</a:t>
            </a:r>
            <a:endParaRPr lang="zh-CN" altLang="zh-CN" dirty="0"/>
          </a:p>
          <a:p>
            <a:pPr indent="446088"/>
            <a:r>
              <a:rPr lang="en-US" altLang="zh-CN" dirty="0"/>
              <a:t>connect(Object3,SIGNAL(signal2),Object2,SIGNAL(slot2));</a:t>
            </a:r>
            <a:endParaRPr lang="zh-CN" altLang="zh-CN" dirty="0"/>
          </a:p>
          <a:p>
            <a:pPr indent="446088"/>
            <a:r>
              <a:rPr lang="zh-CN" altLang="zh-CN" dirty="0"/>
              <a:t>但是，常用的连接方式为：</a:t>
            </a:r>
          </a:p>
          <a:p>
            <a:pPr indent="446088"/>
            <a:r>
              <a:rPr lang="en-US" altLang="zh-CN" dirty="0"/>
              <a:t>connect(Object1,SIGNAL(signal),Object2,SLOT(slot));</a:t>
            </a:r>
            <a:endParaRPr lang="zh-CN" altLang="zh-CN" dirty="0"/>
          </a:p>
          <a:p>
            <a:pPr indent="446088"/>
            <a:r>
              <a:rPr lang="zh-CN" altLang="zh-CN" dirty="0"/>
              <a:t>其中，</a:t>
            </a:r>
            <a:r>
              <a:rPr lang="en-US" altLang="zh-CN" dirty="0"/>
              <a:t>signal</a:t>
            </a:r>
            <a:r>
              <a:rPr lang="zh-CN" altLang="zh-CN" dirty="0"/>
              <a:t>为对象</a:t>
            </a:r>
            <a:r>
              <a:rPr lang="en-US" altLang="zh-CN" dirty="0"/>
              <a:t>Object1</a:t>
            </a:r>
            <a:r>
              <a:rPr lang="zh-CN" altLang="zh-CN" dirty="0"/>
              <a:t>的信号，</a:t>
            </a:r>
            <a:r>
              <a:rPr lang="en-US" altLang="zh-CN" dirty="0"/>
              <a:t>slot</a:t>
            </a:r>
            <a:r>
              <a:rPr lang="zh-CN" altLang="zh-CN" dirty="0"/>
              <a:t>为对象</a:t>
            </a:r>
            <a:r>
              <a:rPr lang="en-US" altLang="zh-CN" dirty="0"/>
              <a:t>Object2</a:t>
            </a:r>
            <a:r>
              <a:rPr lang="zh-CN" altLang="zh-CN" dirty="0"/>
              <a:t>的槽。</a:t>
            </a:r>
          </a:p>
          <a:p>
            <a:pPr indent="446088"/>
            <a:endParaRPr lang="zh-CN" altLang="en-US" dirty="0"/>
          </a:p>
        </p:txBody>
      </p:sp>
    </p:spTree>
    <p:extLst>
      <p:ext uri="{BB962C8B-B14F-4D97-AF65-F5344CB8AC3E}">
        <p14:creationId xmlns:p14="http://schemas.microsoft.com/office/powerpoint/2010/main" val="1976581252"/>
      </p:ext>
    </p:extLst>
  </p:cSld>
  <p:clrMapOvr>
    <a:masterClrMapping/>
  </p:clrMapOvr>
  <p:transition spd="slow">
    <p:randomBar dir="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L1.3  </a:t>
            </a:r>
            <a:r>
              <a:rPr lang="en-US" altLang="zh-CN" dirty="0" err="1">
                <a:effectLst/>
              </a:rPr>
              <a:t>Qt</a:t>
            </a:r>
            <a:r>
              <a:rPr lang="en-US" altLang="zh-CN" dirty="0">
                <a:effectLst/>
              </a:rPr>
              <a:t> 5</a:t>
            </a:r>
            <a:r>
              <a:rPr lang="zh-CN" altLang="zh-CN" dirty="0">
                <a:effectLst/>
              </a:rPr>
              <a:t>开发步骤及实例：概念解析</a:t>
            </a:r>
            <a:endParaRPr lang="zh-CN" altLang="en-US" dirty="0"/>
          </a:p>
        </p:txBody>
      </p:sp>
      <p:sp>
        <p:nvSpPr>
          <p:cNvPr id="3" name="TextBox 2"/>
          <p:cNvSpPr txBox="1"/>
          <p:nvPr/>
        </p:nvSpPr>
        <p:spPr>
          <a:xfrm>
            <a:off x="323528" y="1196752"/>
            <a:ext cx="8496944" cy="3780522"/>
          </a:xfrm>
          <a:prstGeom prst="rect">
            <a:avLst/>
          </a:prstGeom>
          <a:noFill/>
        </p:spPr>
        <p:txBody>
          <a:bodyPr wrap="square" rtlCol="0">
            <a:spAutoFit/>
          </a:bodyPr>
          <a:lstStyle/>
          <a:p>
            <a:pPr indent="446088">
              <a:lnSpc>
                <a:spcPct val="150000"/>
              </a:lnSpc>
            </a:pPr>
            <a:r>
              <a:rPr lang="zh-CN" altLang="zh-CN" dirty="0"/>
              <a:t>在本书</a:t>
            </a:r>
            <a:r>
              <a:rPr lang="en-US" altLang="zh-CN" dirty="0"/>
              <a:t>1.3.1</a:t>
            </a:r>
            <a:r>
              <a:rPr lang="zh-CN" altLang="zh-CN" dirty="0"/>
              <a:t>节（通过设计器实现）实例中，在</a:t>
            </a:r>
            <a:r>
              <a:rPr lang="en-US" altLang="zh-CN" dirty="0" err="1"/>
              <a:t>Qt</a:t>
            </a:r>
            <a:r>
              <a:rPr lang="zh-CN" altLang="zh-CN" dirty="0"/>
              <a:t>应用程序的用户界面加入计算圆面积的“计算”按钮后，应用程序并没有响应计算操作。这是因为程序还没有将相应的信号和槽关联起来。因此，为了响应用户的计算面积值的操作，需要将“计算”按钮发送的单击信号</a:t>
            </a:r>
            <a:r>
              <a:rPr lang="en-US" altLang="zh-CN" dirty="0" err="1"/>
              <a:t>QAbstractButton</a:t>
            </a:r>
            <a:r>
              <a:rPr lang="en-US" altLang="zh-CN" dirty="0"/>
              <a:t>::clicked()</a:t>
            </a:r>
            <a:r>
              <a:rPr lang="zh-CN" altLang="zh-CN" dirty="0"/>
              <a:t>和对话框</a:t>
            </a:r>
            <a:r>
              <a:rPr lang="en-US" altLang="zh-CN" dirty="0" err="1"/>
              <a:t>QDialog</a:t>
            </a:r>
            <a:r>
              <a:rPr lang="zh-CN" altLang="zh-CN" dirty="0"/>
              <a:t>的</a:t>
            </a:r>
            <a:r>
              <a:rPr lang="en-US" altLang="zh-CN" dirty="0"/>
              <a:t>Dialog::</a:t>
            </a:r>
            <a:r>
              <a:rPr lang="en-US" altLang="zh-CN" dirty="0" err="1"/>
              <a:t>on_countBtn_clicked</a:t>
            </a:r>
            <a:r>
              <a:rPr lang="en-US" altLang="zh-CN" dirty="0"/>
              <a:t>()</a:t>
            </a:r>
            <a:r>
              <a:rPr lang="zh-CN" altLang="zh-CN" dirty="0"/>
              <a:t>槽关联起来，可以根据需要在槽函数中进行相应的操作。类似地，改变文本编辑框内容信号</a:t>
            </a:r>
            <a:r>
              <a:rPr lang="en-US" altLang="zh-CN" dirty="0" err="1"/>
              <a:t>QLineEdit</a:t>
            </a:r>
            <a:r>
              <a:rPr lang="en-US" altLang="zh-CN" dirty="0"/>
              <a:t>::</a:t>
            </a:r>
            <a:r>
              <a:rPr lang="en-US" altLang="zh-CN" dirty="0" err="1"/>
              <a:t>textChanged</a:t>
            </a:r>
            <a:r>
              <a:rPr lang="en-US" altLang="zh-CN" dirty="0"/>
              <a:t>(</a:t>
            </a:r>
            <a:r>
              <a:rPr lang="en-US" altLang="zh-CN" dirty="0" err="1"/>
              <a:t>QString</a:t>
            </a:r>
            <a:r>
              <a:rPr lang="en-US" altLang="zh-CN" dirty="0"/>
              <a:t>)</a:t>
            </a:r>
            <a:r>
              <a:rPr lang="zh-CN" altLang="zh-CN" dirty="0"/>
              <a:t>产生后与对话框</a:t>
            </a:r>
            <a:r>
              <a:rPr lang="en-US" altLang="zh-CN" dirty="0" err="1"/>
              <a:t>QDialog</a:t>
            </a:r>
            <a:r>
              <a:rPr lang="zh-CN" altLang="zh-CN" dirty="0"/>
              <a:t>的</a:t>
            </a:r>
            <a:r>
              <a:rPr lang="en-US" altLang="zh-CN" dirty="0"/>
              <a:t>Dialog::on_ </a:t>
            </a:r>
            <a:r>
              <a:rPr lang="en-US" altLang="zh-CN" dirty="0" err="1"/>
              <a:t>radiusLineEdit_textChanged</a:t>
            </a:r>
            <a:r>
              <a:rPr lang="en-US" altLang="zh-CN" dirty="0"/>
              <a:t>(</a:t>
            </a:r>
            <a:r>
              <a:rPr lang="en-US" altLang="zh-CN" dirty="0" err="1"/>
              <a:t>const</a:t>
            </a:r>
            <a:r>
              <a:rPr lang="en-US" altLang="zh-CN" dirty="0"/>
              <a:t> </a:t>
            </a:r>
            <a:r>
              <a:rPr lang="en-US" altLang="zh-CN" dirty="0" err="1"/>
              <a:t>QString</a:t>
            </a:r>
            <a:r>
              <a:rPr lang="en-US" altLang="zh-CN" dirty="0"/>
              <a:t> &amp;arg1)</a:t>
            </a:r>
            <a:r>
              <a:rPr lang="zh-CN" altLang="zh-CN" dirty="0"/>
              <a:t>槽关联起来。</a:t>
            </a:r>
          </a:p>
          <a:p>
            <a:pPr indent="446088">
              <a:lnSpc>
                <a:spcPct val="150000"/>
              </a:lnSpc>
            </a:pPr>
            <a:endParaRPr lang="zh-CN" altLang="en-US" dirty="0"/>
          </a:p>
        </p:txBody>
      </p:sp>
    </p:spTree>
    <p:extLst>
      <p:ext uri="{BB962C8B-B14F-4D97-AF65-F5344CB8AC3E}">
        <p14:creationId xmlns:p14="http://schemas.microsoft.com/office/powerpoint/2010/main" val="1222546122"/>
      </p:ext>
    </p:extLst>
  </p:cSld>
  <p:clrMapOvr>
    <a:masterClrMapping/>
  </p:clrMapOvr>
  <p:transition spd="slow">
    <p:randomBar dir="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755576" y="3645024"/>
            <a:ext cx="8064896" cy="576064"/>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effectLst/>
              </a:rPr>
              <a:t>L1.3  </a:t>
            </a:r>
            <a:r>
              <a:rPr lang="en-US" altLang="zh-CN" dirty="0" err="1">
                <a:effectLst/>
              </a:rPr>
              <a:t>Qt</a:t>
            </a:r>
            <a:r>
              <a:rPr lang="en-US" altLang="zh-CN" dirty="0">
                <a:effectLst/>
              </a:rPr>
              <a:t> 5</a:t>
            </a:r>
            <a:r>
              <a:rPr lang="zh-CN" altLang="zh-CN" dirty="0">
                <a:effectLst/>
              </a:rPr>
              <a:t>开发步骤及实例：概念解析</a:t>
            </a:r>
            <a:endParaRPr lang="zh-CN" altLang="en-US" dirty="0"/>
          </a:p>
        </p:txBody>
      </p:sp>
      <p:sp>
        <p:nvSpPr>
          <p:cNvPr id="3" name="TextBox 2"/>
          <p:cNvSpPr txBox="1"/>
          <p:nvPr/>
        </p:nvSpPr>
        <p:spPr>
          <a:xfrm>
            <a:off x="323528" y="1124744"/>
            <a:ext cx="8496944" cy="3416320"/>
          </a:xfrm>
          <a:prstGeom prst="rect">
            <a:avLst/>
          </a:prstGeom>
          <a:noFill/>
        </p:spPr>
        <p:txBody>
          <a:bodyPr wrap="square" rtlCol="0">
            <a:spAutoFit/>
          </a:bodyPr>
          <a:lstStyle/>
          <a:p>
            <a:pPr indent="446088">
              <a:lnSpc>
                <a:spcPct val="150000"/>
              </a:lnSpc>
            </a:pPr>
            <a:r>
              <a:rPr lang="zh-CN" altLang="zh-CN" dirty="0"/>
              <a:t>在本书</a:t>
            </a:r>
            <a:r>
              <a:rPr lang="en-US" altLang="zh-CN" dirty="0"/>
              <a:t>1.3.2</a:t>
            </a:r>
            <a:r>
              <a:rPr lang="zh-CN" altLang="zh-CN" dirty="0"/>
              <a:t>节（通过编写代码实现）实例中，将“显示对应圆的面积”按钮发送的单击信号</a:t>
            </a:r>
            <a:r>
              <a:rPr lang="en-US" altLang="zh-CN" dirty="0" err="1"/>
              <a:t>QAbstractButton</a:t>
            </a:r>
            <a:r>
              <a:rPr lang="en-US" altLang="zh-CN" dirty="0"/>
              <a:t>::clicked()</a:t>
            </a:r>
            <a:r>
              <a:rPr lang="zh-CN" altLang="zh-CN" dirty="0"/>
              <a:t>和对话框</a:t>
            </a:r>
            <a:r>
              <a:rPr lang="en-US" altLang="zh-CN" dirty="0" err="1"/>
              <a:t>QDialog</a:t>
            </a:r>
            <a:r>
              <a:rPr lang="zh-CN" altLang="zh-CN" dirty="0"/>
              <a:t>的</a:t>
            </a:r>
            <a:r>
              <a:rPr lang="en-US" altLang="zh-CN" dirty="0"/>
              <a:t>Dialog::</a:t>
            </a:r>
            <a:r>
              <a:rPr lang="en-US" altLang="zh-CN" dirty="0" err="1"/>
              <a:t>showArea</a:t>
            </a:r>
            <a:r>
              <a:rPr lang="en-US" altLang="zh-CN" dirty="0"/>
              <a:t>()</a:t>
            </a:r>
            <a:r>
              <a:rPr lang="zh-CN" altLang="zh-CN" dirty="0"/>
              <a:t>槽关联起来。类似地，改变文本编辑框内容信号</a:t>
            </a:r>
            <a:r>
              <a:rPr lang="en-US" altLang="zh-CN" dirty="0" err="1"/>
              <a:t>QLineEdit</a:t>
            </a:r>
            <a:r>
              <a:rPr lang="en-US" altLang="zh-CN" dirty="0"/>
              <a:t>::</a:t>
            </a:r>
            <a:r>
              <a:rPr lang="en-US" altLang="zh-CN" dirty="0" err="1"/>
              <a:t>textChanged</a:t>
            </a:r>
            <a:r>
              <a:rPr lang="en-US" altLang="zh-CN" dirty="0"/>
              <a:t>(</a:t>
            </a:r>
            <a:r>
              <a:rPr lang="en-US" altLang="zh-CN" dirty="0" err="1"/>
              <a:t>QString</a:t>
            </a:r>
            <a:r>
              <a:rPr lang="en-US" altLang="zh-CN" dirty="0"/>
              <a:t>)</a:t>
            </a:r>
            <a:r>
              <a:rPr lang="zh-CN" altLang="zh-CN" dirty="0"/>
              <a:t>产生后也与对话框</a:t>
            </a:r>
            <a:r>
              <a:rPr lang="en-US" altLang="zh-CN" dirty="0" err="1"/>
              <a:t>QDialog</a:t>
            </a:r>
            <a:r>
              <a:rPr lang="zh-CN" altLang="zh-CN" dirty="0"/>
              <a:t>的</a:t>
            </a:r>
            <a:r>
              <a:rPr lang="en-US" altLang="zh-CN" dirty="0"/>
              <a:t>Dialog::</a:t>
            </a:r>
            <a:r>
              <a:rPr lang="en-US" altLang="zh-CN" dirty="0" err="1"/>
              <a:t>showArea</a:t>
            </a:r>
            <a:r>
              <a:rPr lang="en-US" altLang="zh-CN" dirty="0"/>
              <a:t>()</a:t>
            </a:r>
            <a:r>
              <a:rPr lang="zh-CN" altLang="zh-CN" dirty="0"/>
              <a:t>槽关联起来。</a:t>
            </a:r>
          </a:p>
          <a:p>
            <a:pPr indent="446088">
              <a:lnSpc>
                <a:spcPct val="150000"/>
              </a:lnSpc>
            </a:pPr>
            <a:r>
              <a:rPr lang="en-US" altLang="zh-CN" dirty="0"/>
              <a:t>SIGNAL()</a:t>
            </a:r>
            <a:r>
              <a:rPr lang="zh-CN" altLang="zh-CN" dirty="0"/>
              <a:t>和</a:t>
            </a:r>
            <a:r>
              <a:rPr lang="en-US" altLang="zh-CN" dirty="0"/>
              <a:t>SLOT()</a:t>
            </a:r>
            <a:r>
              <a:rPr lang="zh-CN" altLang="zh-CN" dirty="0"/>
              <a:t>是</a:t>
            </a:r>
            <a:r>
              <a:rPr lang="en-US" altLang="zh-CN" dirty="0" err="1"/>
              <a:t>Qt</a:t>
            </a:r>
            <a:r>
              <a:rPr lang="zh-CN" altLang="zh-CN" dirty="0"/>
              <a:t>定义的两个宏，它们返回其参数的</a:t>
            </a:r>
            <a:r>
              <a:rPr lang="en-US" altLang="zh-CN" dirty="0"/>
              <a:t>C</a:t>
            </a:r>
            <a:r>
              <a:rPr lang="zh-CN" altLang="zh-CN" dirty="0"/>
              <a:t>语言风格的字符串（</a:t>
            </a:r>
            <a:r>
              <a:rPr lang="en-US" altLang="zh-CN" dirty="0" err="1"/>
              <a:t>const</a:t>
            </a:r>
            <a:r>
              <a:rPr lang="en-US" altLang="zh-CN" dirty="0"/>
              <a:t> char*</a:t>
            </a:r>
            <a:r>
              <a:rPr lang="zh-CN" altLang="zh-CN" dirty="0"/>
              <a:t>）。因此，下面关联信号和槽的两个语句是等同的：</a:t>
            </a:r>
          </a:p>
          <a:p>
            <a:pPr indent="446088"/>
            <a:r>
              <a:rPr lang="en-US" altLang="zh-CN" dirty="0"/>
              <a:t>connect(</a:t>
            </a:r>
            <a:r>
              <a:rPr lang="en-US" altLang="zh-CN" dirty="0" err="1"/>
              <a:t>button,SIGNAL</a:t>
            </a:r>
            <a:r>
              <a:rPr lang="en-US" altLang="zh-CN" dirty="0"/>
              <a:t>(clicked()),</a:t>
            </a:r>
            <a:r>
              <a:rPr lang="en-US" altLang="zh-CN" dirty="0" err="1"/>
              <a:t>this,SLOT</a:t>
            </a:r>
            <a:r>
              <a:rPr lang="en-US" altLang="zh-CN" dirty="0"/>
              <a:t>(</a:t>
            </a:r>
            <a:r>
              <a:rPr lang="en-US" altLang="zh-CN" dirty="0" err="1"/>
              <a:t>showArea</a:t>
            </a:r>
            <a:r>
              <a:rPr lang="en-US" altLang="zh-CN" dirty="0"/>
              <a:t>()));</a:t>
            </a:r>
            <a:endParaRPr lang="zh-CN" altLang="zh-CN" dirty="0"/>
          </a:p>
          <a:p>
            <a:pPr indent="446088"/>
            <a:r>
              <a:rPr lang="en-US" altLang="zh-CN" dirty="0"/>
              <a:t>connect(button, "clicked()",this, "</a:t>
            </a:r>
            <a:r>
              <a:rPr lang="en-US" altLang="zh-CN" dirty="0" err="1"/>
              <a:t>showArea</a:t>
            </a:r>
            <a:r>
              <a:rPr lang="en-US" altLang="zh-CN" dirty="0"/>
              <a:t>()");</a:t>
            </a:r>
            <a:endParaRPr lang="zh-CN" altLang="zh-CN" dirty="0"/>
          </a:p>
          <a:p>
            <a:endParaRPr lang="zh-CN" altLang="en-US" dirty="0"/>
          </a:p>
        </p:txBody>
      </p:sp>
    </p:spTree>
    <p:extLst>
      <p:ext uri="{BB962C8B-B14F-4D97-AF65-F5344CB8AC3E}">
        <p14:creationId xmlns:p14="http://schemas.microsoft.com/office/powerpoint/2010/main" val="345185608"/>
      </p:ext>
    </p:extLst>
  </p:cSld>
  <p:clrMapOvr>
    <a:masterClrMapping/>
  </p:clrMapOvr>
  <p:transition spd="slow">
    <p:randomBar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L1.3  </a:t>
            </a:r>
            <a:r>
              <a:rPr lang="en-US" altLang="zh-CN" dirty="0" err="1">
                <a:effectLst/>
              </a:rPr>
              <a:t>Qt</a:t>
            </a:r>
            <a:r>
              <a:rPr lang="en-US" altLang="zh-CN" dirty="0">
                <a:effectLst/>
              </a:rPr>
              <a:t> 5</a:t>
            </a:r>
            <a:r>
              <a:rPr lang="zh-CN" altLang="zh-CN" dirty="0">
                <a:effectLst/>
              </a:rPr>
              <a:t>开发步骤及实例：概念解析</a:t>
            </a:r>
            <a:endParaRPr lang="zh-CN" altLang="en-US" dirty="0"/>
          </a:p>
        </p:txBody>
      </p:sp>
      <p:sp>
        <p:nvSpPr>
          <p:cNvPr id="3" name="TextBox 2"/>
          <p:cNvSpPr txBox="1"/>
          <p:nvPr/>
        </p:nvSpPr>
        <p:spPr>
          <a:xfrm>
            <a:off x="323528" y="1340768"/>
            <a:ext cx="8496944" cy="3831818"/>
          </a:xfrm>
          <a:prstGeom prst="rect">
            <a:avLst/>
          </a:prstGeom>
          <a:noFill/>
        </p:spPr>
        <p:txBody>
          <a:bodyPr wrap="square" rtlCol="0">
            <a:spAutoFit/>
          </a:bodyPr>
          <a:lstStyle/>
          <a:p>
            <a:pPr indent="446088">
              <a:lnSpc>
                <a:spcPct val="150000"/>
              </a:lnSpc>
            </a:pPr>
            <a:r>
              <a:rPr lang="en-US" altLang="zh-CN" b="1" dirty="0">
                <a:solidFill>
                  <a:srgbClr val="00B0F0"/>
                </a:solidFill>
              </a:rPr>
              <a:t>2</a:t>
            </a:r>
            <a:r>
              <a:rPr lang="zh-CN" altLang="zh-CN" b="1" dirty="0">
                <a:solidFill>
                  <a:srgbClr val="00B0F0"/>
                </a:solidFill>
              </a:rPr>
              <a:t>．信号与槽机制的优点</a:t>
            </a:r>
          </a:p>
          <a:p>
            <a:pPr indent="446088">
              <a:lnSpc>
                <a:spcPct val="150000"/>
              </a:lnSpc>
            </a:pPr>
            <a:r>
              <a:rPr lang="zh-CN" altLang="zh-CN" dirty="0">
                <a:solidFill>
                  <a:srgbClr val="00B050"/>
                </a:solidFill>
              </a:rPr>
              <a:t>（</a:t>
            </a:r>
            <a:r>
              <a:rPr lang="en-US" altLang="zh-CN" dirty="0">
                <a:solidFill>
                  <a:srgbClr val="00B050"/>
                </a:solidFill>
              </a:rPr>
              <a:t>1</a:t>
            </a:r>
            <a:r>
              <a:rPr lang="zh-CN" altLang="zh-CN" dirty="0">
                <a:solidFill>
                  <a:srgbClr val="00B050"/>
                </a:solidFill>
              </a:rPr>
              <a:t>）</a:t>
            </a:r>
            <a:r>
              <a:rPr lang="zh-CN" altLang="zh-CN" b="1" dirty="0">
                <a:solidFill>
                  <a:srgbClr val="00B050"/>
                </a:solidFill>
              </a:rPr>
              <a:t>类型安全。</a:t>
            </a:r>
            <a:r>
              <a:rPr lang="zh-CN" altLang="zh-CN" dirty="0"/>
              <a:t>需要关联的信号和槽的签名必须是等同的，即信号的参数类型和参数个数与接收该信号的槽的参数类型和参数个数相同。不过，一个槽的参数个数是可以少于信号的参数个数的，但缺少的参数必须是信号参数的最后一个或几个参数</a:t>
            </a:r>
            <a:r>
              <a:rPr lang="zh-CN" altLang="zh-CN" dirty="0" smtClean="0"/>
              <a:t>。</a:t>
            </a:r>
            <a:endParaRPr lang="en-US" altLang="zh-CN" dirty="0" smtClean="0"/>
          </a:p>
          <a:p>
            <a:pPr indent="446088">
              <a:lnSpc>
                <a:spcPct val="150000"/>
              </a:lnSpc>
            </a:pPr>
            <a:r>
              <a:rPr lang="zh-CN" altLang="zh-CN" dirty="0" smtClean="0">
                <a:solidFill>
                  <a:srgbClr val="00B050"/>
                </a:solidFill>
              </a:rPr>
              <a:t>（</a:t>
            </a:r>
            <a:r>
              <a:rPr lang="en-US" altLang="zh-CN" dirty="0">
                <a:solidFill>
                  <a:srgbClr val="00B050"/>
                </a:solidFill>
              </a:rPr>
              <a:t>2</a:t>
            </a:r>
            <a:r>
              <a:rPr lang="zh-CN" altLang="zh-CN" dirty="0">
                <a:solidFill>
                  <a:srgbClr val="00B050"/>
                </a:solidFill>
              </a:rPr>
              <a:t>）</a:t>
            </a:r>
            <a:r>
              <a:rPr lang="zh-CN" altLang="zh-CN" b="1" dirty="0">
                <a:solidFill>
                  <a:srgbClr val="00B050"/>
                </a:solidFill>
              </a:rPr>
              <a:t>松散耦合。</a:t>
            </a:r>
            <a:r>
              <a:rPr lang="zh-CN" altLang="zh-CN" dirty="0"/>
              <a:t>信号和槽机制减弱了</a:t>
            </a:r>
            <a:r>
              <a:rPr lang="en-US" altLang="zh-CN" dirty="0" err="1"/>
              <a:t>Qt</a:t>
            </a:r>
            <a:r>
              <a:rPr lang="zh-CN" altLang="zh-CN" dirty="0"/>
              <a:t>对象的耦合度。激发信号的</a:t>
            </a:r>
            <a:r>
              <a:rPr lang="en-US" altLang="zh-CN" dirty="0" err="1"/>
              <a:t>Qt</a:t>
            </a:r>
            <a:r>
              <a:rPr lang="zh-CN" altLang="zh-CN" dirty="0"/>
              <a:t>对象无须知道是哪个对象的哪个槽需要接收它发出的信号，它只需做的是在适当的时间发送适当的信号就可以了，而不需要知道也不关心它的信号有没有被接收到，更不需要知道是哪个对象的哪个槽接收到了信号</a:t>
            </a:r>
            <a:r>
              <a:rPr lang="zh-CN" altLang="zh-CN" dirty="0" smtClean="0"/>
              <a:t>。</a:t>
            </a:r>
            <a:endParaRPr lang="zh-CN" altLang="en-US" dirty="0"/>
          </a:p>
        </p:txBody>
      </p:sp>
    </p:spTree>
    <p:extLst>
      <p:ext uri="{BB962C8B-B14F-4D97-AF65-F5344CB8AC3E}">
        <p14:creationId xmlns:p14="http://schemas.microsoft.com/office/powerpoint/2010/main" val="3064445052"/>
      </p:ext>
    </p:extLst>
  </p:cSld>
  <p:clrMapOvr>
    <a:masterClrMapping/>
  </p:clrMapOvr>
  <p:transition spd="slow">
    <p:randomBar dir="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L1.3  </a:t>
            </a:r>
            <a:r>
              <a:rPr lang="en-US" altLang="zh-CN" dirty="0" err="1">
                <a:effectLst/>
              </a:rPr>
              <a:t>Qt</a:t>
            </a:r>
            <a:r>
              <a:rPr lang="en-US" altLang="zh-CN" dirty="0">
                <a:effectLst/>
              </a:rPr>
              <a:t> 5</a:t>
            </a:r>
            <a:r>
              <a:rPr lang="zh-CN" altLang="zh-CN" dirty="0">
                <a:effectLst/>
              </a:rPr>
              <a:t>开发步骤及实例：概念解析</a:t>
            </a:r>
            <a:endParaRPr lang="zh-CN" altLang="en-US" dirty="0"/>
          </a:p>
        </p:txBody>
      </p:sp>
      <p:sp>
        <p:nvSpPr>
          <p:cNvPr id="3" name="TextBox 2"/>
          <p:cNvSpPr txBox="1"/>
          <p:nvPr/>
        </p:nvSpPr>
        <p:spPr>
          <a:xfrm>
            <a:off x="323528" y="1124744"/>
            <a:ext cx="8496944" cy="3831818"/>
          </a:xfrm>
          <a:prstGeom prst="rect">
            <a:avLst/>
          </a:prstGeom>
          <a:noFill/>
        </p:spPr>
        <p:txBody>
          <a:bodyPr wrap="square" rtlCol="0">
            <a:spAutoFit/>
          </a:bodyPr>
          <a:lstStyle/>
          <a:p>
            <a:pPr indent="446088">
              <a:lnSpc>
                <a:spcPct val="150000"/>
              </a:lnSpc>
            </a:pPr>
            <a:r>
              <a:rPr lang="en-US" altLang="zh-CN" b="1" dirty="0">
                <a:solidFill>
                  <a:srgbClr val="00B0F0"/>
                </a:solidFill>
              </a:rPr>
              <a:t>3</a:t>
            </a:r>
            <a:r>
              <a:rPr lang="zh-CN" altLang="zh-CN" b="1" dirty="0">
                <a:solidFill>
                  <a:srgbClr val="00B0F0"/>
                </a:solidFill>
              </a:rPr>
              <a:t>．信号与槽机制的效率</a:t>
            </a:r>
          </a:p>
          <a:p>
            <a:pPr indent="446088">
              <a:lnSpc>
                <a:spcPct val="150000"/>
              </a:lnSpc>
            </a:pPr>
            <a:r>
              <a:rPr lang="zh-CN" altLang="zh-CN" dirty="0"/>
              <a:t>信号和槽机制增强了对象间通信的灵活性，然而这也损失了一些性能。同回调函数相比，信号和槽机制运行速度有些慢。通常，通过传递一个信号来调用槽函数将会比直接调用非虚函数运行速度慢</a:t>
            </a:r>
            <a:r>
              <a:rPr lang="en-US" altLang="zh-CN" dirty="0"/>
              <a:t>10</a:t>
            </a:r>
            <a:r>
              <a:rPr lang="zh-CN" altLang="zh-CN" dirty="0"/>
              <a:t>倍。原因主要如下。</a:t>
            </a:r>
          </a:p>
          <a:p>
            <a:pPr indent="446088">
              <a:lnSpc>
                <a:spcPct val="150000"/>
              </a:lnSpc>
            </a:pPr>
            <a:r>
              <a:rPr lang="zh-CN" altLang="zh-CN" dirty="0"/>
              <a:t>（</a:t>
            </a:r>
            <a:r>
              <a:rPr lang="en-US" altLang="zh-CN" dirty="0"/>
              <a:t>1</a:t>
            </a:r>
            <a:r>
              <a:rPr lang="zh-CN" altLang="zh-CN" dirty="0"/>
              <a:t>）需要定位接收信号的对象。</a:t>
            </a:r>
          </a:p>
          <a:p>
            <a:pPr indent="446088">
              <a:lnSpc>
                <a:spcPct val="150000"/>
              </a:lnSpc>
            </a:pPr>
            <a:r>
              <a:rPr lang="zh-CN" altLang="zh-CN" dirty="0"/>
              <a:t>（</a:t>
            </a:r>
            <a:r>
              <a:rPr lang="en-US" altLang="zh-CN" dirty="0"/>
              <a:t>2</a:t>
            </a:r>
            <a:r>
              <a:rPr lang="zh-CN" altLang="zh-CN" dirty="0"/>
              <a:t>）安全地遍历所有的关联（如一个信号关联多个槽的情况）。</a:t>
            </a:r>
          </a:p>
          <a:p>
            <a:pPr indent="446088">
              <a:lnSpc>
                <a:spcPct val="150000"/>
              </a:lnSpc>
            </a:pPr>
            <a:r>
              <a:rPr lang="zh-CN" altLang="zh-CN" dirty="0"/>
              <a:t>（</a:t>
            </a:r>
            <a:r>
              <a:rPr lang="en-US" altLang="zh-CN" dirty="0"/>
              <a:t>3</a:t>
            </a:r>
            <a:r>
              <a:rPr lang="zh-CN" altLang="zh-CN" dirty="0"/>
              <a:t>）编组（</a:t>
            </a:r>
            <a:r>
              <a:rPr lang="en-US" altLang="zh-CN" dirty="0"/>
              <a:t>marshal</a:t>
            </a:r>
            <a:r>
              <a:rPr lang="zh-CN" altLang="zh-CN" dirty="0"/>
              <a:t>）</a:t>
            </a:r>
            <a:r>
              <a:rPr lang="en-US" altLang="zh-CN" dirty="0"/>
              <a:t>/</a:t>
            </a:r>
            <a:r>
              <a:rPr lang="zh-CN" altLang="zh-CN" dirty="0"/>
              <a:t>解组（</a:t>
            </a:r>
            <a:r>
              <a:rPr lang="en-US" altLang="zh-CN" dirty="0" err="1"/>
              <a:t>unmarshal</a:t>
            </a:r>
            <a:r>
              <a:rPr lang="zh-CN" altLang="zh-CN" dirty="0"/>
              <a:t>）传递的参数。</a:t>
            </a:r>
          </a:p>
          <a:p>
            <a:pPr indent="446088">
              <a:lnSpc>
                <a:spcPct val="150000"/>
              </a:lnSpc>
            </a:pPr>
            <a:r>
              <a:rPr lang="zh-CN" altLang="zh-CN" dirty="0"/>
              <a:t>（</a:t>
            </a:r>
            <a:r>
              <a:rPr lang="en-US" altLang="zh-CN" dirty="0"/>
              <a:t>4</a:t>
            </a:r>
            <a:r>
              <a:rPr lang="zh-CN" altLang="zh-CN" dirty="0"/>
              <a:t>）多线程的时候，信号可能需要排队等待。</a:t>
            </a:r>
          </a:p>
          <a:p>
            <a:pPr indent="446088">
              <a:lnSpc>
                <a:spcPct val="150000"/>
              </a:lnSpc>
            </a:pPr>
            <a:endParaRPr lang="zh-CN" altLang="en-US" dirty="0"/>
          </a:p>
        </p:txBody>
      </p:sp>
    </p:spTree>
    <p:extLst>
      <p:ext uri="{BB962C8B-B14F-4D97-AF65-F5344CB8AC3E}">
        <p14:creationId xmlns:p14="http://schemas.microsoft.com/office/powerpoint/2010/main" val="3028576715"/>
      </p:ext>
    </p:extLst>
  </p:cSld>
  <p:clrMapOvr>
    <a:masterClrMapping/>
  </p:clrMapOvr>
  <p:transition spd="slow">
    <p:randomBar dir="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L2  </a:t>
            </a:r>
            <a:r>
              <a:rPr lang="en-US" altLang="zh-CN" dirty="0" err="1">
                <a:effectLst/>
              </a:rPr>
              <a:t>Qt</a:t>
            </a:r>
            <a:r>
              <a:rPr lang="en-US" altLang="zh-CN" dirty="0">
                <a:effectLst/>
              </a:rPr>
              <a:t> 5</a:t>
            </a:r>
            <a:r>
              <a:rPr lang="zh-CN" altLang="zh-CN" dirty="0">
                <a:effectLst/>
              </a:rPr>
              <a:t>元对象系统</a:t>
            </a:r>
          </a:p>
        </p:txBody>
      </p:sp>
      <p:sp>
        <p:nvSpPr>
          <p:cNvPr id="3" name="TextBox 2"/>
          <p:cNvSpPr txBox="1"/>
          <p:nvPr/>
        </p:nvSpPr>
        <p:spPr>
          <a:xfrm>
            <a:off x="323528" y="1124744"/>
            <a:ext cx="8496944" cy="2949525"/>
          </a:xfrm>
          <a:prstGeom prst="rect">
            <a:avLst/>
          </a:prstGeom>
          <a:noFill/>
        </p:spPr>
        <p:txBody>
          <a:bodyPr wrap="square" rtlCol="0">
            <a:spAutoFit/>
          </a:bodyPr>
          <a:lstStyle/>
          <a:p>
            <a:pPr indent="446088">
              <a:lnSpc>
                <a:spcPct val="150000"/>
              </a:lnSpc>
            </a:pPr>
            <a:r>
              <a:rPr lang="en-US" altLang="zh-CN" dirty="0" err="1"/>
              <a:t>Qt</a:t>
            </a:r>
            <a:r>
              <a:rPr lang="en-US" altLang="zh-CN" dirty="0"/>
              <a:t> 5</a:t>
            </a:r>
            <a:r>
              <a:rPr lang="zh-CN" altLang="zh-CN" dirty="0"/>
              <a:t>元对象系统基于以下三个事实。</a:t>
            </a:r>
          </a:p>
          <a:p>
            <a:pPr indent="446088">
              <a:lnSpc>
                <a:spcPct val="150000"/>
              </a:lnSpc>
            </a:pPr>
            <a:r>
              <a:rPr lang="zh-CN" altLang="zh-CN" dirty="0"/>
              <a:t>（</a:t>
            </a:r>
            <a:r>
              <a:rPr lang="en-US" altLang="zh-CN" dirty="0"/>
              <a:t>1</a:t>
            </a:r>
            <a:r>
              <a:rPr lang="zh-CN" altLang="zh-CN" dirty="0"/>
              <a:t>）基类</a:t>
            </a:r>
            <a:r>
              <a:rPr lang="en-US" altLang="zh-CN" dirty="0" err="1"/>
              <a:t>QObject</a:t>
            </a:r>
            <a:r>
              <a:rPr lang="zh-CN" altLang="zh-CN" dirty="0"/>
              <a:t>：任何需要使用元对象系统功能的类必须继承自</a:t>
            </a:r>
            <a:r>
              <a:rPr lang="en-US" altLang="zh-CN" dirty="0" err="1"/>
              <a:t>QObject</a:t>
            </a:r>
            <a:r>
              <a:rPr lang="zh-CN" altLang="zh-CN" dirty="0"/>
              <a:t>。</a:t>
            </a:r>
          </a:p>
          <a:p>
            <a:pPr indent="446088">
              <a:lnSpc>
                <a:spcPct val="150000"/>
              </a:lnSpc>
            </a:pPr>
            <a:r>
              <a:rPr lang="zh-CN" altLang="zh-CN" dirty="0"/>
              <a:t>（</a:t>
            </a:r>
            <a:r>
              <a:rPr lang="en-US" altLang="zh-CN" dirty="0"/>
              <a:t>2</a:t>
            </a:r>
            <a:r>
              <a:rPr lang="zh-CN" altLang="zh-CN" dirty="0"/>
              <a:t>）</a:t>
            </a:r>
            <a:r>
              <a:rPr lang="en-US" altLang="zh-CN" dirty="0"/>
              <a:t>Q_OBJECT</a:t>
            </a:r>
            <a:r>
              <a:rPr lang="zh-CN" altLang="zh-CN" dirty="0"/>
              <a:t>宏：</a:t>
            </a:r>
            <a:r>
              <a:rPr lang="en-US" altLang="zh-CN" dirty="0"/>
              <a:t>Q_OBJECT</a:t>
            </a:r>
            <a:r>
              <a:rPr lang="zh-CN" altLang="zh-CN" dirty="0"/>
              <a:t>宏必须出现在类的私有声明区，用于启动元对象的特性。</a:t>
            </a:r>
          </a:p>
          <a:p>
            <a:pPr indent="446088">
              <a:lnSpc>
                <a:spcPct val="150000"/>
              </a:lnSpc>
            </a:pPr>
            <a:r>
              <a:rPr lang="zh-CN" altLang="zh-CN" dirty="0"/>
              <a:t>（</a:t>
            </a:r>
            <a:r>
              <a:rPr lang="en-US" altLang="zh-CN" dirty="0"/>
              <a:t>3</a:t>
            </a:r>
            <a:r>
              <a:rPr lang="zh-CN" altLang="zh-CN" dirty="0"/>
              <a:t>）元对象编译器（</a:t>
            </a:r>
            <a:r>
              <a:rPr lang="en-US" altLang="zh-CN" dirty="0"/>
              <a:t>Meta-Object Compiler</a:t>
            </a:r>
            <a:r>
              <a:rPr lang="zh-CN" altLang="zh-CN" dirty="0"/>
              <a:t>，</a:t>
            </a:r>
            <a:r>
              <a:rPr lang="en-US" altLang="zh-CN" dirty="0" err="1"/>
              <a:t>moc</a:t>
            </a:r>
            <a:r>
              <a:rPr lang="zh-CN" altLang="zh-CN" dirty="0"/>
              <a:t>）：为</a:t>
            </a:r>
            <a:r>
              <a:rPr lang="en-US" altLang="zh-CN" dirty="0" err="1"/>
              <a:t>QObject</a:t>
            </a:r>
            <a:r>
              <a:rPr lang="zh-CN" altLang="zh-CN" dirty="0"/>
              <a:t>子类实现元对象特性提供必要的代码实现。</a:t>
            </a:r>
          </a:p>
          <a:p>
            <a:pPr indent="446088">
              <a:lnSpc>
                <a:spcPct val="150000"/>
              </a:lnSpc>
            </a:pPr>
            <a:endParaRPr lang="zh-CN" altLang="en-US" dirty="0"/>
          </a:p>
        </p:txBody>
      </p:sp>
    </p:spTree>
    <p:extLst>
      <p:ext uri="{BB962C8B-B14F-4D97-AF65-F5344CB8AC3E}">
        <p14:creationId xmlns:p14="http://schemas.microsoft.com/office/powerpoint/2010/main" val="2841378222"/>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1.2.1  </a:t>
            </a:r>
            <a:r>
              <a:rPr lang="zh-CN" altLang="zh-CN" dirty="0">
                <a:effectLst/>
              </a:rPr>
              <a:t>下载安装</a:t>
            </a:r>
            <a:r>
              <a:rPr lang="en-US" altLang="zh-CN" dirty="0" err="1">
                <a:effectLst/>
              </a:rPr>
              <a:t>Qt</a:t>
            </a:r>
            <a:r>
              <a:rPr lang="en-US" altLang="zh-CN" dirty="0">
                <a:effectLst/>
              </a:rPr>
              <a:t> </a:t>
            </a:r>
            <a:r>
              <a:rPr lang="en-US" altLang="zh-CN" dirty="0" smtClean="0">
                <a:effectLst/>
              </a:rPr>
              <a:t>5</a:t>
            </a:r>
            <a:endParaRPr lang="zh-CN" altLang="en-US" dirty="0"/>
          </a:p>
        </p:txBody>
      </p:sp>
      <p:sp>
        <p:nvSpPr>
          <p:cNvPr id="3" name="TextBox 2"/>
          <p:cNvSpPr txBox="1"/>
          <p:nvPr/>
        </p:nvSpPr>
        <p:spPr>
          <a:xfrm>
            <a:off x="323528" y="1052736"/>
            <a:ext cx="8496944" cy="646331"/>
          </a:xfrm>
          <a:prstGeom prst="rect">
            <a:avLst/>
          </a:prstGeom>
          <a:noFill/>
        </p:spPr>
        <p:txBody>
          <a:bodyPr wrap="square" rtlCol="0">
            <a:spAutoFit/>
          </a:bodyPr>
          <a:lstStyle/>
          <a:p>
            <a:pPr indent="446088"/>
            <a:r>
              <a:rPr lang="zh-CN" altLang="zh-CN" dirty="0"/>
              <a:t>下载完成后，得到安装包文件名为：</a:t>
            </a:r>
            <a:r>
              <a:rPr lang="en-US" altLang="zh-CN" dirty="0"/>
              <a:t>qt-opensource-windows-x86-mingw530-5.8.0.exe</a:t>
            </a:r>
            <a:r>
              <a:rPr lang="zh-CN" altLang="zh-CN" dirty="0"/>
              <a:t>，双击启动安装向导，如图</a:t>
            </a:r>
            <a:r>
              <a:rPr lang="en-US" altLang="zh-CN" dirty="0"/>
              <a:t>1.2</a:t>
            </a:r>
            <a:r>
              <a:rPr lang="zh-CN" altLang="zh-CN" dirty="0"/>
              <a:t>所示。</a:t>
            </a:r>
            <a:endParaRPr lang="zh-CN" altLang="en-US" dirty="0"/>
          </a:p>
        </p:txBody>
      </p:sp>
      <p:pic>
        <p:nvPicPr>
          <p:cNvPr id="205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6954" y="1844824"/>
            <a:ext cx="3595246" cy="3974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7514139"/>
      </p:ext>
    </p:extLst>
  </p:cSld>
  <p:clrMapOvr>
    <a:masterClrMapping/>
  </p:clrMapOvr>
  <p:transition spd="slow">
    <p:randomBar dir="ver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755576" y="2348880"/>
            <a:ext cx="8136904" cy="1800200"/>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effectLst/>
              </a:rPr>
              <a:t>L2  </a:t>
            </a:r>
            <a:r>
              <a:rPr lang="en-US" altLang="zh-CN" dirty="0" err="1">
                <a:effectLst/>
              </a:rPr>
              <a:t>Qt</a:t>
            </a:r>
            <a:r>
              <a:rPr lang="en-US" altLang="zh-CN" dirty="0">
                <a:effectLst/>
              </a:rPr>
              <a:t> 5</a:t>
            </a:r>
            <a:r>
              <a:rPr lang="zh-CN" altLang="zh-CN" dirty="0">
                <a:effectLst/>
              </a:rPr>
              <a:t>元对象系统</a:t>
            </a:r>
            <a:endParaRPr lang="zh-CN" altLang="en-US" dirty="0"/>
          </a:p>
        </p:txBody>
      </p:sp>
      <p:sp>
        <p:nvSpPr>
          <p:cNvPr id="3" name="TextBox 2"/>
          <p:cNvSpPr txBox="1"/>
          <p:nvPr/>
        </p:nvSpPr>
        <p:spPr>
          <a:xfrm>
            <a:off x="251520" y="1124744"/>
            <a:ext cx="8640960" cy="3277820"/>
          </a:xfrm>
          <a:prstGeom prst="rect">
            <a:avLst/>
          </a:prstGeom>
          <a:noFill/>
        </p:spPr>
        <p:txBody>
          <a:bodyPr wrap="square" rtlCol="0">
            <a:spAutoFit/>
          </a:bodyPr>
          <a:lstStyle/>
          <a:p>
            <a:pPr indent="539750">
              <a:lnSpc>
                <a:spcPct val="150000"/>
              </a:lnSpc>
            </a:pPr>
            <a:r>
              <a:rPr lang="en-US" altLang="zh-CN" b="1" dirty="0">
                <a:solidFill>
                  <a:srgbClr val="00B0F0"/>
                </a:solidFill>
              </a:rPr>
              <a:t>L3  </a:t>
            </a:r>
            <a:r>
              <a:rPr lang="zh-CN" altLang="zh-CN" b="1" dirty="0">
                <a:solidFill>
                  <a:srgbClr val="00B0F0"/>
                </a:solidFill>
              </a:rPr>
              <a:t>布局管理器</a:t>
            </a:r>
          </a:p>
          <a:p>
            <a:pPr indent="539750">
              <a:lnSpc>
                <a:spcPct val="150000"/>
              </a:lnSpc>
            </a:pPr>
            <a:r>
              <a:rPr lang="zh-CN" altLang="zh-CN" dirty="0"/>
              <a:t>在设计较复杂的</a:t>
            </a:r>
            <a:r>
              <a:rPr lang="en-US" altLang="zh-CN" dirty="0"/>
              <a:t>GUI</a:t>
            </a:r>
            <a:r>
              <a:rPr lang="zh-CN" altLang="zh-CN" dirty="0"/>
              <a:t>用户界面时，仅通过指定窗口部件的父子关系以期达到加载和排列窗口部件的方法是行不通的，最好的办法是使用</a:t>
            </a:r>
            <a:r>
              <a:rPr lang="en-US" altLang="zh-CN" dirty="0" err="1"/>
              <a:t>Qt</a:t>
            </a:r>
            <a:r>
              <a:rPr lang="zh-CN" altLang="zh-CN" dirty="0"/>
              <a:t>提供的布局管理器。</a:t>
            </a:r>
          </a:p>
          <a:p>
            <a:pPr indent="539750"/>
            <a:r>
              <a:rPr lang="en-US" altLang="zh-CN" dirty="0" err="1"/>
              <a:t>QGridLayout</a:t>
            </a:r>
            <a:r>
              <a:rPr lang="en-US" altLang="zh-CN" dirty="0"/>
              <a:t> *</a:t>
            </a:r>
            <a:r>
              <a:rPr lang="en-US" altLang="zh-CN" dirty="0" err="1"/>
              <a:t>mainLayout</a:t>
            </a:r>
            <a:r>
              <a:rPr lang="en-US" altLang="zh-CN" dirty="0"/>
              <a:t>=new </a:t>
            </a:r>
            <a:r>
              <a:rPr lang="en-US" altLang="zh-CN" dirty="0" err="1"/>
              <a:t>QGridLayout</a:t>
            </a:r>
            <a:r>
              <a:rPr lang="en-US" altLang="zh-CN" dirty="0"/>
              <a:t>(this);	</a:t>
            </a:r>
            <a:r>
              <a:rPr lang="en-US" altLang="zh-CN" dirty="0" smtClean="0"/>
              <a:t>//(</a:t>
            </a:r>
            <a:r>
              <a:rPr lang="en-US" altLang="zh-CN" dirty="0"/>
              <a:t>a)</a:t>
            </a:r>
            <a:endParaRPr lang="zh-CN" altLang="zh-CN" dirty="0"/>
          </a:p>
          <a:p>
            <a:pPr indent="539750"/>
            <a:r>
              <a:rPr lang="en-US" altLang="zh-CN" dirty="0" err="1"/>
              <a:t>mainLayout</a:t>
            </a:r>
            <a:r>
              <a:rPr lang="en-US" altLang="zh-CN" dirty="0"/>
              <a:t>-&gt;</a:t>
            </a:r>
            <a:r>
              <a:rPr lang="en-US" altLang="zh-CN" dirty="0" err="1"/>
              <a:t>addWidget</a:t>
            </a:r>
            <a:r>
              <a:rPr lang="en-US" altLang="zh-CN" dirty="0"/>
              <a:t>(label1,0,0);			</a:t>
            </a:r>
            <a:r>
              <a:rPr lang="en-US" altLang="zh-CN" dirty="0" smtClean="0"/>
              <a:t>//(</a:t>
            </a:r>
            <a:r>
              <a:rPr lang="en-US" altLang="zh-CN" dirty="0"/>
              <a:t>b)</a:t>
            </a:r>
            <a:endParaRPr lang="zh-CN" altLang="zh-CN" dirty="0"/>
          </a:p>
          <a:p>
            <a:pPr indent="539750"/>
            <a:r>
              <a:rPr lang="en-US" altLang="zh-CN" dirty="0" err="1"/>
              <a:t>mainLayout</a:t>
            </a:r>
            <a:r>
              <a:rPr lang="en-US" altLang="zh-CN" dirty="0"/>
              <a:t>-&gt;</a:t>
            </a:r>
            <a:r>
              <a:rPr lang="en-US" altLang="zh-CN" dirty="0" err="1"/>
              <a:t>addWidget</a:t>
            </a:r>
            <a:r>
              <a:rPr lang="en-US" altLang="zh-CN" dirty="0"/>
              <a:t>(lineEdit,0,1);</a:t>
            </a:r>
            <a:endParaRPr lang="zh-CN" altLang="zh-CN" dirty="0"/>
          </a:p>
          <a:p>
            <a:pPr indent="539750"/>
            <a:r>
              <a:rPr lang="en-US" altLang="zh-CN" dirty="0" err="1"/>
              <a:t>mainLayout</a:t>
            </a:r>
            <a:r>
              <a:rPr lang="en-US" altLang="zh-CN" dirty="0"/>
              <a:t>-&gt;</a:t>
            </a:r>
            <a:r>
              <a:rPr lang="en-US" altLang="zh-CN" dirty="0" err="1"/>
              <a:t>addWidget</a:t>
            </a:r>
            <a:r>
              <a:rPr lang="en-US" altLang="zh-CN" dirty="0"/>
              <a:t>(label2,1,0);</a:t>
            </a:r>
            <a:endParaRPr lang="zh-CN" altLang="zh-CN" dirty="0"/>
          </a:p>
          <a:p>
            <a:pPr indent="539750"/>
            <a:r>
              <a:rPr lang="en-US" altLang="zh-CN" dirty="0" err="1"/>
              <a:t>mainLayout</a:t>
            </a:r>
            <a:r>
              <a:rPr lang="en-US" altLang="zh-CN" dirty="0"/>
              <a:t>-&gt;</a:t>
            </a:r>
            <a:r>
              <a:rPr lang="en-US" altLang="zh-CN" dirty="0" err="1"/>
              <a:t>addWidget</a:t>
            </a:r>
            <a:r>
              <a:rPr lang="en-US" altLang="zh-CN" dirty="0"/>
              <a:t>(button,1,1);</a:t>
            </a:r>
            <a:endParaRPr lang="zh-CN" altLang="zh-CN" dirty="0"/>
          </a:p>
          <a:p>
            <a:pPr indent="539750"/>
            <a:r>
              <a:rPr lang="en-US" altLang="zh-CN" dirty="0" err="1"/>
              <a:t>setLayout</a:t>
            </a:r>
            <a:r>
              <a:rPr lang="en-US" altLang="zh-CN" dirty="0"/>
              <a:t>(</a:t>
            </a:r>
            <a:r>
              <a:rPr lang="en-US" altLang="zh-CN" dirty="0" err="1"/>
              <a:t>mainLayout</a:t>
            </a:r>
            <a:r>
              <a:rPr lang="en-US" altLang="zh-CN" dirty="0"/>
              <a:t>);				</a:t>
            </a:r>
            <a:r>
              <a:rPr lang="en-US" altLang="zh-CN" dirty="0" smtClean="0"/>
              <a:t>//(</a:t>
            </a:r>
            <a:r>
              <a:rPr lang="en-US" altLang="zh-CN" dirty="0"/>
              <a:t>c)</a:t>
            </a:r>
            <a:endParaRPr lang="zh-CN" altLang="zh-CN" dirty="0"/>
          </a:p>
          <a:p>
            <a:pPr indent="539750"/>
            <a:endParaRPr lang="zh-CN" altLang="en-US" dirty="0"/>
          </a:p>
        </p:txBody>
      </p:sp>
    </p:spTree>
    <p:extLst>
      <p:ext uri="{BB962C8B-B14F-4D97-AF65-F5344CB8AC3E}">
        <p14:creationId xmlns:p14="http://schemas.microsoft.com/office/powerpoint/2010/main" val="4026543967"/>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1.2.1  </a:t>
            </a:r>
            <a:r>
              <a:rPr lang="zh-CN" altLang="zh-CN" dirty="0">
                <a:effectLst/>
              </a:rPr>
              <a:t>下载安装</a:t>
            </a:r>
            <a:r>
              <a:rPr lang="en-US" altLang="zh-CN" dirty="0" err="1">
                <a:effectLst/>
              </a:rPr>
              <a:t>Qt</a:t>
            </a:r>
            <a:r>
              <a:rPr lang="en-US" altLang="zh-CN" dirty="0">
                <a:effectLst/>
              </a:rPr>
              <a:t> 5</a:t>
            </a:r>
            <a:endParaRPr lang="zh-CN" altLang="en-US" dirty="0"/>
          </a:p>
        </p:txBody>
      </p:sp>
      <p:sp>
        <p:nvSpPr>
          <p:cNvPr id="3" name="TextBox 2"/>
          <p:cNvSpPr txBox="1"/>
          <p:nvPr/>
        </p:nvSpPr>
        <p:spPr>
          <a:xfrm>
            <a:off x="251520" y="1052736"/>
            <a:ext cx="8568952" cy="1200329"/>
          </a:xfrm>
          <a:prstGeom prst="rect">
            <a:avLst/>
          </a:prstGeom>
          <a:noFill/>
        </p:spPr>
        <p:txBody>
          <a:bodyPr wrap="square" rtlCol="0">
            <a:spAutoFit/>
          </a:bodyPr>
          <a:lstStyle/>
          <a:p>
            <a:pPr indent="446088"/>
            <a:r>
              <a:rPr lang="zh-CN" altLang="zh-CN" dirty="0"/>
              <a:t>单击“</a:t>
            </a:r>
            <a:r>
              <a:rPr lang="en-US" altLang="zh-CN" dirty="0"/>
              <a:t>Next</a:t>
            </a:r>
            <a:r>
              <a:rPr lang="zh-CN" altLang="zh-CN" dirty="0"/>
              <a:t>”按钮，出现如图</a:t>
            </a:r>
            <a:r>
              <a:rPr lang="en-US" altLang="zh-CN" dirty="0"/>
              <a:t>1.3</a:t>
            </a:r>
            <a:r>
              <a:rPr lang="zh-CN" altLang="zh-CN" dirty="0"/>
              <a:t>所示界面要求输入账号名和密码，这个账号需要读者事先登录</a:t>
            </a:r>
            <a:r>
              <a:rPr lang="en-US" altLang="zh-CN" dirty="0"/>
              <a:t>The </a:t>
            </a:r>
            <a:r>
              <a:rPr lang="en-US" altLang="zh-CN" dirty="0" err="1"/>
              <a:t>Qt</a:t>
            </a:r>
            <a:r>
              <a:rPr lang="en-US" altLang="zh-CN" dirty="0"/>
              <a:t> Company</a:t>
            </a:r>
            <a:r>
              <a:rPr lang="zh-CN" altLang="zh-CN" dirty="0"/>
              <a:t>公司官网（</a:t>
            </a:r>
            <a:r>
              <a:rPr lang="en-US" altLang="zh-CN" dirty="0"/>
              <a:t>https://www.qt.io/</a:t>
            </a:r>
            <a:r>
              <a:rPr lang="zh-CN" altLang="zh-CN" dirty="0"/>
              <a:t>）申请，用自己的邮箱注册（账号名即邮箱地址），并设置密码。</a:t>
            </a:r>
          </a:p>
          <a:p>
            <a:endParaRPr lang="zh-CN" altLang="en-US" dirty="0"/>
          </a:p>
        </p:txBody>
      </p:sp>
      <p:pic>
        <p:nvPicPr>
          <p:cNvPr id="307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2060848"/>
            <a:ext cx="3672408" cy="4059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8966867"/>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1.2.1  </a:t>
            </a:r>
            <a:r>
              <a:rPr lang="zh-CN" altLang="zh-CN" dirty="0">
                <a:effectLst/>
              </a:rPr>
              <a:t>下载安装</a:t>
            </a:r>
            <a:r>
              <a:rPr lang="en-US" altLang="zh-CN" dirty="0" err="1">
                <a:effectLst/>
              </a:rPr>
              <a:t>Qt</a:t>
            </a:r>
            <a:r>
              <a:rPr lang="en-US" altLang="zh-CN" dirty="0">
                <a:effectLst/>
              </a:rPr>
              <a:t> 5</a:t>
            </a:r>
            <a:endParaRPr lang="zh-CN" altLang="en-US" dirty="0"/>
          </a:p>
        </p:txBody>
      </p:sp>
      <p:sp>
        <p:nvSpPr>
          <p:cNvPr id="3" name="TextBox 2"/>
          <p:cNvSpPr txBox="1"/>
          <p:nvPr/>
        </p:nvSpPr>
        <p:spPr>
          <a:xfrm>
            <a:off x="323528" y="1052736"/>
            <a:ext cx="8568952" cy="1477328"/>
          </a:xfrm>
          <a:prstGeom prst="rect">
            <a:avLst/>
          </a:prstGeom>
          <a:noFill/>
        </p:spPr>
        <p:txBody>
          <a:bodyPr wrap="square" rtlCol="0">
            <a:spAutoFit/>
          </a:bodyPr>
          <a:lstStyle/>
          <a:p>
            <a:pPr indent="446088"/>
            <a:r>
              <a:rPr lang="zh-CN" altLang="zh-CN" dirty="0"/>
              <a:t>继续单击“</a:t>
            </a:r>
            <a:r>
              <a:rPr lang="en-US" altLang="zh-CN" dirty="0"/>
              <a:t>Next</a:t>
            </a:r>
            <a:r>
              <a:rPr lang="zh-CN" altLang="zh-CN" dirty="0"/>
              <a:t>”按钮，在“</a:t>
            </a:r>
            <a:r>
              <a:rPr lang="en-US" altLang="zh-CN" dirty="0"/>
              <a:t>Installation Folder</a:t>
            </a:r>
            <a:r>
              <a:rPr lang="zh-CN" altLang="zh-CN" dirty="0"/>
              <a:t>”页选择</a:t>
            </a:r>
            <a:r>
              <a:rPr lang="en-US" altLang="zh-CN" dirty="0" err="1"/>
              <a:t>Qt</a:t>
            </a:r>
            <a:r>
              <a:rPr lang="zh-CN" altLang="zh-CN" dirty="0"/>
              <a:t>的安装路径，并勾选“</a:t>
            </a:r>
            <a:r>
              <a:rPr lang="en-US" altLang="zh-CN" dirty="0"/>
              <a:t>Associate common file types with </a:t>
            </a:r>
            <a:r>
              <a:rPr lang="en-US" altLang="zh-CN" dirty="0" err="1"/>
              <a:t>Qt</a:t>
            </a:r>
            <a:r>
              <a:rPr lang="en-US" altLang="zh-CN" dirty="0"/>
              <a:t> Creator.</a:t>
            </a:r>
            <a:r>
              <a:rPr lang="zh-CN" altLang="zh-CN" dirty="0"/>
              <a:t>”复选框，单击“</a:t>
            </a:r>
            <a:r>
              <a:rPr lang="en-US" altLang="zh-CN" dirty="0"/>
              <a:t>Next</a:t>
            </a:r>
            <a:r>
              <a:rPr lang="zh-CN" altLang="zh-CN" dirty="0"/>
              <a:t>”按钮，如图</a:t>
            </a:r>
            <a:r>
              <a:rPr lang="en-US" altLang="zh-CN" dirty="0"/>
              <a:t>1.4</a:t>
            </a:r>
            <a:r>
              <a:rPr lang="zh-CN" altLang="zh-CN" dirty="0"/>
              <a:t>所示。在接下来的“</a:t>
            </a:r>
            <a:r>
              <a:rPr lang="en-US" altLang="zh-CN" dirty="0"/>
              <a:t>Select Components</a:t>
            </a:r>
            <a:r>
              <a:rPr lang="zh-CN" altLang="zh-CN" dirty="0"/>
              <a:t>”页，单击“</a:t>
            </a:r>
            <a:r>
              <a:rPr lang="en-US" altLang="zh-CN" dirty="0"/>
              <a:t>Select All</a:t>
            </a:r>
            <a:r>
              <a:rPr lang="zh-CN" altLang="zh-CN" dirty="0"/>
              <a:t>”按钮选择安装全部组件，如图</a:t>
            </a:r>
            <a:r>
              <a:rPr lang="en-US" altLang="zh-CN" dirty="0"/>
              <a:t>1.5</a:t>
            </a:r>
            <a:r>
              <a:rPr lang="zh-CN" altLang="zh-CN" dirty="0"/>
              <a:t>所示，单击“</a:t>
            </a:r>
            <a:r>
              <a:rPr lang="en-US" altLang="zh-CN" dirty="0"/>
              <a:t>Next</a:t>
            </a:r>
            <a:r>
              <a:rPr lang="zh-CN" altLang="zh-CN" dirty="0"/>
              <a:t>”按钮。</a:t>
            </a:r>
          </a:p>
          <a:p>
            <a:pPr indent="446088"/>
            <a:endParaRPr lang="zh-CN" altLang="en-US" dirty="0"/>
          </a:p>
        </p:txBody>
      </p:sp>
      <p:pic>
        <p:nvPicPr>
          <p:cNvPr id="409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348880"/>
            <a:ext cx="3276364" cy="3609328"/>
          </a:xfrm>
          <a:prstGeom prst="rect">
            <a:avLst/>
          </a:prstGeom>
          <a:noFill/>
          <a:extLst>
            <a:ext uri="{909E8E84-426E-40DD-AFC4-6F175D3DCCD1}">
              <a14:hiddenFill xmlns:a14="http://schemas.microsoft.com/office/drawing/2010/main">
                <a:solidFill>
                  <a:srgbClr val="FFFFFF"/>
                </a:solidFill>
              </a14:hiddenFill>
            </a:ext>
          </a:extLst>
        </p:spPr>
      </p:pic>
      <p:pic>
        <p:nvPicPr>
          <p:cNvPr id="409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2348880"/>
            <a:ext cx="3288499" cy="360932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3130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6" name="Rectangle 5"/>
          <p:cNvSpPr>
            <a:spLocks noChangeArrowheads="1"/>
          </p:cNvSpPr>
          <p:nvPr/>
        </p:nvSpPr>
        <p:spPr bwMode="auto">
          <a:xfrm>
            <a:off x="0" y="570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2011642277"/>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1.2.1  </a:t>
            </a:r>
            <a:r>
              <a:rPr lang="zh-CN" altLang="zh-CN" dirty="0">
                <a:effectLst/>
              </a:rPr>
              <a:t>下载安装</a:t>
            </a:r>
            <a:r>
              <a:rPr lang="en-US" altLang="zh-CN" dirty="0" err="1">
                <a:effectLst/>
              </a:rPr>
              <a:t>Qt</a:t>
            </a:r>
            <a:r>
              <a:rPr lang="en-US" altLang="zh-CN" dirty="0">
                <a:effectLst/>
              </a:rPr>
              <a:t> 5</a:t>
            </a:r>
            <a:endParaRPr lang="zh-CN" altLang="en-US" dirty="0"/>
          </a:p>
        </p:txBody>
      </p:sp>
      <p:sp>
        <p:nvSpPr>
          <p:cNvPr id="3" name="TextBox 2"/>
          <p:cNvSpPr txBox="1"/>
          <p:nvPr/>
        </p:nvSpPr>
        <p:spPr>
          <a:xfrm>
            <a:off x="323528" y="980728"/>
            <a:ext cx="8496944" cy="1477328"/>
          </a:xfrm>
          <a:prstGeom prst="rect">
            <a:avLst/>
          </a:prstGeom>
          <a:noFill/>
        </p:spPr>
        <p:txBody>
          <a:bodyPr wrap="square" rtlCol="0">
            <a:spAutoFit/>
          </a:bodyPr>
          <a:lstStyle/>
          <a:p>
            <a:pPr indent="446088"/>
            <a:r>
              <a:rPr lang="zh-CN" altLang="zh-CN" dirty="0"/>
              <a:t>在“</a:t>
            </a:r>
            <a:r>
              <a:rPr lang="en-US" altLang="zh-CN" dirty="0"/>
              <a:t>License Agreement</a:t>
            </a:r>
            <a:r>
              <a:rPr lang="zh-CN" altLang="zh-CN" dirty="0"/>
              <a:t>”页，选中“</a:t>
            </a:r>
            <a:r>
              <a:rPr lang="en-US" altLang="zh-CN" dirty="0"/>
              <a:t>I have read and agree to the terms contained in the license agreements.</a:t>
            </a:r>
            <a:r>
              <a:rPr lang="zh-CN" altLang="zh-CN" dirty="0"/>
              <a:t>”接受许可协议，单击“</a:t>
            </a:r>
            <a:r>
              <a:rPr lang="en-US" altLang="zh-CN" dirty="0"/>
              <a:t>Next</a:t>
            </a:r>
            <a:r>
              <a:rPr lang="zh-CN" altLang="zh-CN" dirty="0"/>
              <a:t>”按钮，如图</a:t>
            </a:r>
            <a:r>
              <a:rPr lang="en-US" altLang="zh-CN" dirty="0"/>
              <a:t>1.6</a:t>
            </a:r>
            <a:r>
              <a:rPr lang="zh-CN" altLang="zh-CN" dirty="0"/>
              <a:t>所示。继续单击“</a:t>
            </a:r>
            <a:r>
              <a:rPr lang="en-US" altLang="zh-CN" dirty="0"/>
              <a:t>Next</a:t>
            </a:r>
            <a:r>
              <a:rPr lang="zh-CN" altLang="zh-CN" dirty="0"/>
              <a:t>”按钮，直至如图</a:t>
            </a:r>
            <a:r>
              <a:rPr lang="en-US" altLang="zh-CN" dirty="0"/>
              <a:t>1.7</a:t>
            </a:r>
            <a:r>
              <a:rPr lang="zh-CN" altLang="zh-CN" dirty="0"/>
              <a:t>所示的“</a:t>
            </a:r>
            <a:r>
              <a:rPr lang="en-US" altLang="zh-CN" dirty="0"/>
              <a:t>Ready to Install</a:t>
            </a:r>
            <a:r>
              <a:rPr lang="zh-CN" altLang="zh-CN" dirty="0"/>
              <a:t>”页，单击“</a:t>
            </a:r>
            <a:r>
              <a:rPr lang="en-US" altLang="zh-CN" dirty="0"/>
              <a:t>Install</a:t>
            </a:r>
            <a:r>
              <a:rPr lang="zh-CN" altLang="zh-CN" dirty="0"/>
              <a:t>”按钮开始安装进程。</a:t>
            </a:r>
          </a:p>
          <a:p>
            <a:endParaRPr lang="zh-CN" altLang="en-US" dirty="0"/>
          </a:p>
        </p:txBody>
      </p:sp>
      <p:pic>
        <p:nvPicPr>
          <p:cNvPr id="512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276872"/>
            <a:ext cx="3384376" cy="3724230"/>
          </a:xfrm>
          <a:prstGeom prst="rect">
            <a:avLst/>
          </a:prstGeom>
          <a:noFill/>
          <a:extLst>
            <a:ext uri="{909E8E84-426E-40DD-AFC4-6F175D3DCCD1}">
              <a14:hiddenFill xmlns:a14="http://schemas.microsoft.com/office/drawing/2010/main">
                <a:solidFill>
                  <a:srgbClr val="FFFFFF"/>
                </a:solidFill>
              </a14:hiddenFill>
            </a:ext>
          </a:extLst>
        </p:spPr>
      </p:pic>
      <p:pic>
        <p:nvPicPr>
          <p:cNvPr id="512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2296054"/>
            <a:ext cx="3336703" cy="36842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3054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6" name="Rectangle 5"/>
          <p:cNvSpPr>
            <a:spLocks noChangeArrowheads="1"/>
          </p:cNvSpPr>
          <p:nvPr/>
        </p:nvSpPr>
        <p:spPr bwMode="auto">
          <a:xfrm>
            <a:off x="0" y="5578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342612892"/>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1.2.1  </a:t>
            </a:r>
            <a:r>
              <a:rPr lang="zh-CN" altLang="zh-CN" dirty="0">
                <a:effectLst/>
              </a:rPr>
              <a:t>下载安装</a:t>
            </a:r>
            <a:r>
              <a:rPr lang="en-US" altLang="zh-CN" dirty="0" err="1">
                <a:effectLst/>
              </a:rPr>
              <a:t>Qt</a:t>
            </a:r>
            <a:r>
              <a:rPr lang="en-US" altLang="zh-CN" dirty="0">
                <a:effectLst/>
              </a:rPr>
              <a:t> 5</a:t>
            </a:r>
            <a:endParaRPr lang="zh-CN" altLang="en-US" dirty="0"/>
          </a:p>
        </p:txBody>
      </p:sp>
      <p:sp>
        <p:nvSpPr>
          <p:cNvPr id="3" name="TextBox 2"/>
          <p:cNvSpPr txBox="1"/>
          <p:nvPr/>
        </p:nvSpPr>
        <p:spPr>
          <a:xfrm>
            <a:off x="323528" y="1330076"/>
            <a:ext cx="8496944" cy="923330"/>
          </a:xfrm>
          <a:prstGeom prst="rect">
            <a:avLst/>
          </a:prstGeom>
          <a:noFill/>
        </p:spPr>
        <p:txBody>
          <a:bodyPr wrap="square" rtlCol="0">
            <a:spAutoFit/>
          </a:bodyPr>
          <a:lstStyle/>
          <a:p>
            <a:pPr indent="446088"/>
            <a:r>
              <a:rPr lang="zh-CN" altLang="zh-CN" dirty="0"/>
              <a:t>安装过程的界面如图</a:t>
            </a:r>
            <a:r>
              <a:rPr lang="en-US" altLang="zh-CN" dirty="0"/>
              <a:t>1.8</a:t>
            </a:r>
            <a:r>
              <a:rPr lang="zh-CN" altLang="zh-CN" dirty="0"/>
              <a:t>所示。安装进程完成后，勾选“</a:t>
            </a:r>
            <a:r>
              <a:rPr lang="en-US" altLang="zh-CN" dirty="0"/>
              <a:t>Launch </a:t>
            </a:r>
            <a:r>
              <a:rPr lang="en-US" altLang="zh-CN" dirty="0" err="1"/>
              <a:t>Qt</a:t>
            </a:r>
            <a:r>
              <a:rPr lang="en-US" altLang="zh-CN" dirty="0"/>
              <a:t> Creator</a:t>
            </a:r>
            <a:r>
              <a:rPr lang="zh-CN" altLang="zh-CN" dirty="0"/>
              <a:t>”复选框，如图</a:t>
            </a:r>
            <a:r>
              <a:rPr lang="en-US" altLang="zh-CN" dirty="0"/>
              <a:t>1.9</a:t>
            </a:r>
            <a:r>
              <a:rPr lang="zh-CN" altLang="zh-CN" dirty="0"/>
              <a:t>所示，单击“</a:t>
            </a:r>
            <a:r>
              <a:rPr lang="en-US" altLang="zh-CN" dirty="0"/>
              <a:t>Finish</a:t>
            </a:r>
            <a:r>
              <a:rPr lang="zh-CN" altLang="zh-CN" dirty="0"/>
              <a:t>”按钮结束安装。系统会自行启动</a:t>
            </a:r>
            <a:r>
              <a:rPr lang="en-US" altLang="zh-CN" dirty="0" err="1"/>
              <a:t>Qt</a:t>
            </a:r>
            <a:r>
              <a:rPr lang="en-US" altLang="zh-CN" dirty="0"/>
              <a:t> Creator</a:t>
            </a:r>
            <a:r>
              <a:rPr lang="zh-CN" altLang="zh-CN" dirty="0"/>
              <a:t>。</a:t>
            </a:r>
          </a:p>
          <a:p>
            <a:endParaRPr lang="zh-CN" altLang="en-US" dirty="0"/>
          </a:p>
        </p:txBody>
      </p:sp>
      <p:pic>
        <p:nvPicPr>
          <p:cNvPr id="614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022002"/>
            <a:ext cx="3240360" cy="3567238"/>
          </a:xfrm>
          <a:prstGeom prst="rect">
            <a:avLst/>
          </a:prstGeom>
          <a:noFill/>
          <a:extLst>
            <a:ext uri="{909E8E84-426E-40DD-AFC4-6F175D3DCCD1}">
              <a14:hiddenFill xmlns:a14="http://schemas.microsoft.com/office/drawing/2010/main">
                <a:solidFill>
                  <a:srgbClr val="FFFFFF"/>
                </a:solidFill>
              </a14:hiddenFill>
            </a:ext>
          </a:extLst>
        </p:spPr>
      </p:pic>
      <p:pic>
        <p:nvPicPr>
          <p:cNvPr id="614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2047898"/>
            <a:ext cx="3229704" cy="354134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2940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6" name="Rectangle 5"/>
          <p:cNvSpPr>
            <a:spLocks noChangeArrowheads="1"/>
          </p:cNvSpPr>
          <p:nvPr/>
        </p:nvSpPr>
        <p:spPr bwMode="auto">
          <a:xfrm>
            <a:off x="0" y="5321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1099190004"/>
      </p:ext>
    </p:extLst>
  </p:cSld>
  <p:clrMapOvr>
    <a:masterClrMapping/>
  </p:clrMapOvr>
  <p:transition spd="slow">
    <p:randomBar dir="vert"/>
  </p:transition>
</p:sld>
</file>

<file path=ppt/theme/theme1.xml><?xml version="1.0" encoding="utf-8"?>
<a:theme xmlns:a="http://schemas.openxmlformats.org/drawingml/2006/main" name="主题1">
  <a:themeElements>
    <a:clrScheme name="自定义 10">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C00000"/>
      </a:hlink>
      <a:folHlink>
        <a:srgbClr val="99CC00"/>
      </a:folHlink>
    </a:clrScheme>
    <a:fontScheme name="tdesignc">
      <a:majorFont>
        <a:latin typeface="Arial"/>
        <a:ea typeface="標楷體"/>
        <a:cs typeface=""/>
      </a:majorFont>
      <a:minorFont>
        <a:latin typeface="Arial"/>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Pct val="100000"/>
          <a:buFont typeface="Arial" charset="0"/>
          <a:buNone/>
          <a:tabLst/>
          <a:defRPr kumimoji="0" lang="zh-CN" altLang="en-US" sz="2400" b="0" i="0" u="none" strike="noStrike" cap="none" normalizeH="0" baseline="0" smtClean="0">
            <a:ln>
              <a:noFill/>
            </a:ln>
            <a:solidFill>
              <a:schemeClr val="tx1"/>
            </a:solidFill>
            <a:effectLst/>
            <a:latin typeface="Arial" charset="0"/>
            <a:ea typeface="標楷體" pitchFamily="65"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Pct val="100000"/>
          <a:buFont typeface="Arial" charset="0"/>
          <a:buNone/>
          <a:tabLst/>
          <a:defRPr kumimoji="0" lang="zh-CN" altLang="en-US" sz="2400" b="0" i="0" u="none" strike="noStrike" cap="none" normalizeH="0" baseline="0" smtClean="0">
            <a:ln>
              <a:noFill/>
            </a:ln>
            <a:solidFill>
              <a:schemeClr val="tx1"/>
            </a:solidFill>
            <a:effectLst/>
            <a:latin typeface="Arial" charset="0"/>
            <a:ea typeface="標楷體" pitchFamily="65" charset="-120"/>
          </a:defRPr>
        </a:defPPr>
      </a:lstStyle>
    </a:lnDef>
  </a:objectDefaults>
  <a:extraClrSchemeLst>
    <a:extraClrScheme>
      <a:clrScheme name="tdesignc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tdesignc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tdesignc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tdesignc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tdesignc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tdesignc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tdesignc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tdesignc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主题1</Template>
  <TotalTime>111</TotalTime>
  <Words>4338</Words>
  <Application>Microsoft Office PowerPoint</Application>
  <PresentationFormat>全屏显示(4:3)</PresentationFormat>
  <Paragraphs>306</Paragraphs>
  <Slides>50</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50</vt:i4>
      </vt:variant>
    </vt:vector>
  </HeadingPairs>
  <TitlesOfParts>
    <vt:vector size="52" baseType="lpstr">
      <vt:lpstr>主题1</vt:lpstr>
      <vt:lpstr>Visio</vt:lpstr>
      <vt:lpstr>第1章 Qt概述</vt:lpstr>
      <vt:lpstr>1.1  什么是Qt</vt:lpstr>
      <vt:lpstr>1.1  什么是Qt</vt:lpstr>
      <vt:lpstr>1.2  Qt 5的安装</vt:lpstr>
      <vt:lpstr>1.2.1  下载安装Qt 5</vt:lpstr>
      <vt:lpstr>1.2.1  下载安装Qt 5</vt:lpstr>
      <vt:lpstr>1.2.1  下载安装Qt 5</vt:lpstr>
      <vt:lpstr>1.2.1  下载安装Qt 5</vt:lpstr>
      <vt:lpstr>1.2.1  下载安装Qt 5</vt:lpstr>
      <vt:lpstr>1.2.2  运行Qt 5 Creator</vt:lpstr>
      <vt:lpstr>1.2.2  运行Qt 5 Creator</vt:lpstr>
      <vt:lpstr>1.2.3  Qt 5开发环境</vt:lpstr>
      <vt:lpstr>1.2.3  Qt 5开发环境</vt:lpstr>
      <vt:lpstr>1.2.3  Qt 5开发环境</vt:lpstr>
      <vt:lpstr>1.2.3  Qt 5开发环境</vt:lpstr>
      <vt:lpstr>1.3  Qt 5开发步骤及实例</vt:lpstr>
      <vt:lpstr>1.3.1  设计器Qt 5 Designer实现</vt:lpstr>
      <vt:lpstr>1.3.1  设计器Qt 5 Designer实现</vt:lpstr>
      <vt:lpstr>1.3.1  设计器Qt 5 Designer实现</vt:lpstr>
      <vt:lpstr>1.3.1  设计器Qt 5 Designer实现</vt:lpstr>
      <vt:lpstr>1.3.1  设计器Qt 5 Designer实现</vt:lpstr>
      <vt:lpstr>1.3.1  设计器Qt 5 Designer实现</vt:lpstr>
      <vt:lpstr>1.3.1  设计器Qt 5 Designer实现</vt:lpstr>
      <vt:lpstr>1.3.1  设计器Qt 5 Designer实现</vt:lpstr>
      <vt:lpstr>1.3.1  设计器Qt 5 Designer实现</vt:lpstr>
      <vt:lpstr>1.3.1  设计器Qt 5 Designer实现</vt:lpstr>
      <vt:lpstr>1.3.1  设计器Qt 5 Designer实现</vt:lpstr>
      <vt:lpstr>1.3.1  设计器Qt 5 Designer实现</vt:lpstr>
      <vt:lpstr>1.3.1  设计器Qt 5 Designer实现</vt:lpstr>
      <vt:lpstr>1.3.1  设计器Qt 5 Designer实现</vt:lpstr>
      <vt:lpstr>1.3.1  设计器Qt 5 Designer实现</vt:lpstr>
      <vt:lpstr>1.3.1  设计器Qt 5 Designer实现</vt:lpstr>
      <vt:lpstr>1.3.1  设计器Qt 5 Designer实现</vt:lpstr>
      <vt:lpstr>1.3.2  代码实现简单实例</vt:lpstr>
      <vt:lpstr>1.3.2  代码实现简单实例</vt:lpstr>
      <vt:lpstr>1.3.2  代码实现简单实例</vt:lpstr>
      <vt:lpstr>1.3.2  代码实现简单实例</vt:lpstr>
      <vt:lpstr>1.3.2  代码实现简单实例</vt:lpstr>
      <vt:lpstr>1.3.2  代码实现简单实例</vt:lpstr>
      <vt:lpstr>1.3.2  代码实现简单实例</vt:lpstr>
      <vt:lpstr>1.3.2  代码实现简单实例</vt:lpstr>
      <vt:lpstr>1.3.2  代码实现简单实例</vt:lpstr>
      <vt:lpstr>L1.2  Qt 5安装：概念解析</vt:lpstr>
      <vt:lpstr>L1.3  Qt 5开发步骤及实例：概念解析</vt:lpstr>
      <vt:lpstr>L1.3  Qt 5开发步骤及实例：概念解析</vt:lpstr>
      <vt:lpstr>L1.3  Qt 5开发步骤及实例：概念解析</vt:lpstr>
      <vt:lpstr>L1.3  Qt 5开发步骤及实例：概念解析</vt:lpstr>
      <vt:lpstr>L1.3  Qt 5开发步骤及实例：概念解析</vt:lpstr>
      <vt:lpstr>L2  Qt 5元对象系统</vt:lpstr>
      <vt:lpstr>L2  Qt 5元对象系统</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Qt概述</dc:title>
  <dc:creator>User</dc:creator>
  <cp:lastModifiedBy>User</cp:lastModifiedBy>
  <cp:revision>13</cp:revision>
  <dcterms:created xsi:type="dcterms:W3CDTF">2017-05-08T06:00:28Z</dcterms:created>
  <dcterms:modified xsi:type="dcterms:W3CDTF">2017-05-22T00:45:04Z</dcterms:modified>
</cp:coreProperties>
</file>