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59405-7DDD-4047-A3D7-2FCCC2236ED8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E831-9CA6-4C6C-AD3F-C0B8D5515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2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E831-9CA6-4C6C-AD3F-C0B8D55150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8349276-AA7B-49E9-AB75-CA435BC6BB55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65174-1DB4-4C5F-9620-9C23B570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2.xml"/><Relationship Id="rId4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20013;&#31561;&#65289;&#65288;CH1004&#65289;-2.txt" TargetMode="External"/><Relationship Id="rId2" Type="http://schemas.openxmlformats.org/officeDocument/2006/relationships/hyperlink" Target="&#12304;&#20363;&#12305;&#65288;&#38590;&#24230;&#20013;&#31561;&#65289;&#65288;CH1004&#65289;-1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&#27133;&#20989;&#25968;slotEnter()&#23454;&#29616;&#20102;&#36827;&#20837;&#21644;&#31163;&#24320;&#32842;&#22825;&#23460;.txt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lotDetail()&#20989;&#25968;&#33719;&#24471;&#19982;&#32593;&#32476;&#25509;&#21475;.tx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10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网络与</a:t>
            </a:r>
            <a:r>
              <a:rPr lang="zh-CN" altLang="zh-CN" dirty="0" smtClean="0"/>
              <a:t>通信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9888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10.1  </a:t>
            </a:r>
            <a:r>
              <a:rPr lang="zh-CN" altLang="zh-CN" sz="2400" b="1" dirty="0">
                <a:hlinkClick r:id="rId2" action="ppaction://hlinksldjump"/>
              </a:rPr>
              <a:t>获取本机网络</a:t>
            </a:r>
            <a:r>
              <a:rPr lang="zh-CN" altLang="zh-CN" sz="2400" b="1" dirty="0" smtClean="0">
                <a:hlinkClick r:id="rId2" action="ppaction://hlinksldjump"/>
              </a:rPr>
              <a:t>信息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74692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10.2  </a:t>
            </a:r>
            <a:r>
              <a:rPr lang="zh-CN" altLang="zh-CN" sz="2400" b="1" dirty="0">
                <a:hlinkClick r:id="rId3" action="ppaction://hlinksldjump"/>
              </a:rPr>
              <a:t>基于</a:t>
            </a:r>
            <a:r>
              <a:rPr lang="en-US" altLang="zh-CN" sz="2400" b="1" dirty="0">
                <a:hlinkClick r:id="rId3" action="ppaction://hlinksldjump"/>
              </a:rPr>
              <a:t>UDP</a:t>
            </a:r>
            <a:r>
              <a:rPr lang="zh-CN" altLang="zh-CN" sz="2400" b="1" dirty="0">
                <a:hlinkClick r:id="rId3" action="ppaction://hlinksldjump"/>
              </a:rPr>
              <a:t>的网络广播程序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50500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10.3  </a:t>
            </a:r>
            <a:r>
              <a:rPr lang="zh-CN" altLang="zh-CN" sz="2400" b="1" dirty="0">
                <a:hlinkClick r:id="rId4" action="ppaction://hlinksldjump"/>
              </a:rPr>
              <a:t>基于</a:t>
            </a:r>
            <a:r>
              <a:rPr lang="en-US" altLang="zh-CN" sz="2400" b="1" dirty="0">
                <a:hlinkClick r:id="rId4" action="ppaction://hlinksldjump"/>
              </a:rPr>
              <a:t>TCP</a:t>
            </a:r>
            <a:r>
              <a:rPr lang="zh-CN" altLang="zh-CN" sz="2400" b="1" dirty="0">
                <a:hlinkClick r:id="rId4" action="ppaction://hlinksldjump"/>
              </a:rPr>
              <a:t>的网络聊天室程序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23784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10.4  </a:t>
            </a:r>
            <a:r>
              <a:rPr lang="en-US" altLang="zh-CN" sz="2400" b="1" dirty="0" err="1">
                <a:hlinkClick r:id="rId5" action="ppaction://hlinksldjump"/>
              </a:rPr>
              <a:t>Qt</a:t>
            </a:r>
            <a:r>
              <a:rPr lang="zh-CN" altLang="zh-CN" sz="2400" b="1" dirty="0">
                <a:hlinkClick r:id="rId5" action="ppaction://hlinksldjump"/>
              </a:rPr>
              <a:t>网络应用开发初步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293702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10.2.1  UDP</a:t>
            </a:r>
            <a:r>
              <a:rPr lang="zh-CN" altLang="zh-CN" dirty="0"/>
              <a:t>协议工作</a:t>
            </a:r>
            <a:r>
              <a:rPr lang="zh-CN" altLang="zh-CN" dirty="0" smtClean="0"/>
              <a:t>原理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如图</a:t>
            </a:r>
            <a:r>
              <a:rPr lang="en-US" altLang="zh-CN" dirty="0"/>
              <a:t>10.4</a:t>
            </a:r>
            <a:r>
              <a:rPr lang="zh-CN" altLang="zh-CN" dirty="0"/>
              <a:t>所示，</a:t>
            </a:r>
            <a:r>
              <a:rPr lang="en-US" altLang="zh-CN" dirty="0"/>
              <a:t>UDP</a:t>
            </a:r>
            <a:r>
              <a:rPr lang="zh-CN" altLang="zh-CN" dirty="0"/>
              <a:t>客户端向</a:t>
            </a:r>
            <a:r>
              <a:rPr lang="en-US" altLang="zh-CN" dirty="0"/>
              <a:t>UDP</a:t>
            </a:r>
            <a:r>
              <a:rPr lang="zh-CN" altLang="zh-CN" dirty="0"/>
              <a:t>服务器发送一定长度的请求报文，报文大小的限制与各系统的协议实现有关，但不得超过其下层</a:t>
            </a:r>
            <a:r>
              <a:rPr lang="en-US" altLang="zh-CN" dirty="0"/>
              <a:t>IP</a:t>
            </a:r>
            <a:r>
              <a:rPr lang="zh-CN" altLang="zh-CN" dirty="0"/>
              <a:t>协议规定的</a:t>
            </a:r>
            <a:r>
              <a:rPr lang="en-US" altLang="zh-CN" dirty="0"/>
              <a:t>64KB</a:t>
            </a:r>
            <a:r>
              <a:rPr lang="zh-CN" altLang="zh-CN" dirty="0"/>
              <a:t>；</a:t>
            </a:r>
            <a:r>
              <a:rPr lang="en-US" altLang="zh-CN" dirty="0"/>
              <a:t>UDP</a:t>
            </a:r>
            <a:r>
              <a:rPr lang="zh-CN" altLang="zh-CN" dirty="0"/>
              <a:t>服务器同样以报文形式做出响应。</a:t>
            </a:r>
            <a:endParaRPr lang="zh-CN" altLang="en-US" dirty="0"/>
          </a:p>
        </p:txBody>
      </p:sp>
      <p:pic>
        <p:nvPicPr>
          <p:cNvPr id="3074" name="Picture 2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323771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09716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10.2.2  UDP </a:t>
            </a:r>
            <a:r>
              <a:rPr lang="zh-CN" altLang="zh-CN" dirty="0"/>
              <a:t>编程</a:t>
            </a:r>
            <a:r>
              <a:rPr lang="zh-CN" altLang="zh-CN" dirty="0" smtClean="0"/>
              <a:t>模型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下面介绍基于</a:t>
            </a:r>
            <a:r>
              <a:rPr lang="en-US" altLang="zh-CN" dirty="0"/>
              <a:t>UDP</a:t>
            </a:r>
            <a:r>
              <a:rPr lang="zh-CN" altLang="zh-CN" dirty="0"/>
              <a:t>协议的经典编程模型，程序编写的通用流程如图</a:t>
            </a:r>
            <a:r>
              <a:rPr lang="en-US" altLang="zh-CN" dirty="0"/>
              <a:t>10.5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Picture 2" descr="11t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1772816"/>
            <a:ext cx="4176464" cy="427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39907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772816"/>
            <a:ext cx="8064896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CH1002</a:t>
            </a:r>
            <a:r>
              <a:rPr lang="zh-CN" altLang="zh-CN" dirty="0"/>
              <a:t>）服务器端的编程。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udpserver.h</a:t>
            </a:r>
            <a:r>
              <a:rPr lang="zh-CN" altLang="zh-CN" dirty="0"/>
              <a:t>”中声明了需要的各种控件，其具体代码如下：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UdpServer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UdpServer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*parent=0,Qt::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</a:t>
            </a:r>
            <a:r>
              <a:rPr lang="en-US" altLang="zh-CN" sz="1600" dirty="0" err="1"/>
              <a:t>UdpServer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TimerLabel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TextLineEdit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9354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556792"/>
            <a:ext cx="7992888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udpserver.cpp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udpserver.h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UdpServer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UdpServer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parent,Qt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parent,f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setWindowTitle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("UDP Server"));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设置窗体的标题</a:t>
            </a:r>
          </a:p>
          <a:p>
            <a:pPr indent="446088"/>
            <a:r>
              <a:rPr lang="en-US" altLang="zh-CN" sz="1600" dirty="0"/>
              <a:t>	/* </a:t>
            </a:r>
            <a:r>
              <a:rPr lang="zh-CN" altLang="zh-CN" sz="1600" dirty="0"/>
              <a:t>初始化各个控件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TimerLabel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计时器：</a:t>
            </a:r>
            <a:r>
              <a:rPr lang="en-US" altLang="zh-CN" sz="1600" dirty="0"/>
              <a:t>"),this);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TextLineEdit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开始</a:t>
            </a:r>
            <a:r>
              <a:rPr lang="en-US" altLang="zh-CN" sz="1600" dirty="0"/>
              <a:t>"),this);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/* </a:t>
            </a:r>
            <a:r>
              <a:rPr lang="zh-CN" altLang="zh-CN" sz="1600" dirty="0"/>
              <a:t>设置布局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TimerLabel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TextLineEdit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138040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1600" y="15567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）服务器的界面运行外观如图</a:t>
            </a:r>
            <a:r>
              <a:rPr lang="en-US" altLang="zh-CN" dirty="0"/>
              <a:t>10.6</a:t>
            </a:r>
            <a:r>
              <a:rPr lang="zh-CN" altLang="zh-CN" dirty="0"/>
              <a:t>所示。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29290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8467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13302" y="2636912"/>
            <a:ext cx="8280920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2060848"/>
            <a:ext cx="82809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以上只是完成了服务器界面的实现，下面完成它的广播功能。</a:t>
            </a:r>
          </a:p>
          <a:p>
            <a:pPr indent="446088"/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步骤</a:t>
            </a:r>
            <a:r>
              <a:rPr lang="zh-CN" altLang="zh-CN" b="1" dirty="0">
                <a:solidFill>
                  <a:srgbClr val="00B050"/>
                </a:solidFill>
              </a:rPr>
              <a:t>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/>
              <a:t>UdpServer.pro</a:t>
            </a:r>
            <a:r>
              <a:rPr lang="zh-CN" altLang="zh-CN" dirty="0"/>
              <a:t>”中添加如下语句：</a:t>
            </a:r>
          </a:p>
          <a:p>
            <a:pPr indent="446088"/>
            <a:r>
              <a:rPr lang="en-US" altLang="zh-CN" dirty="0"/>
              <a:t>QT += network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udpserver.h</a:t>
            </a:r>
            <a:r>
              <a:rPr lang="zh-CN" altLang="zh-CN" dirty="0"/>
              <a:t>”中添加需要的槽函数，其具体代码如下：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QUdpSocket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QTimer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StartBtnClicked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timeout();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port;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isStarted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QUdpSocket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udpSocket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QTimer</a:t>
            </a:r>
            <a:r>
              <a:rPr lang="en-US" altLang="zh-CN" sz="1600" dirty="0"/>
              <a:t> *timer;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99207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11560" y="1700808"/>
            <a:ext cx="8208912" cy="3288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2492896"/>
            <a:ext cx="8208912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udpserver.cpp</a:t>
            </a:r>
            <a:r>
              <a:rPr lang="zh-CN" altLang="zh-CN" dirty="0"/>
              <a:t>”中添加声明：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QHostAddress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zh-CN" altLang="zh-CN" dirty="0"/>
              <a:t>在构造函数中添加如下代码：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StartBtn,SIGNAL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StartBtnClicked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port = 5555;	</a:t>
            </a:r>
            <a:r>
              <a:rPr lang="en-US" altLang="zh-CN" dirty="0" smtClean="0"/>
              <a:t>//</a:t>
            </a:r>
            <a:r>
              <a:rPr lang="zh-CN" altLang="zh-CN" dirty="0"/>
              <a:t>设置</a:t>
            </a:r>
            <a:r>
              <a:rPr lang="en-US" altLang="zh-CN" dirty="0"/>
              <a:t>UDP</a:t>
            </a:r>
            <a:r>
              <a:rPr lang="zh-CN" altLang="zh-CN" dirty="0"/>
              <a:t>的端口号参数，服务器定时向此端口发送广播信息</a:t>
            </a:r>
          </a:p>
          <a:p>
            <a:pPr indent="446088"/>
            <a:r>
              <a:rPr lang="en-US" altLang="zh-CN" dirty="0" err="1"/>
              <a:t>isStarted</a:t>
            </a:r>
            <a:r>
              <a:rPr lang="en-US" altLang="zh-CN" dirty="0"/>
              <a:t> = false;</a:t>
            </a:r>
            <a:endParaRPr lang="zh-CN" altLang="zh-CN" dirty="0"/>
          </a:p>
          <a:p>
            <a:pPr indent="446088"/>
            <a:r>
              <a:rPr lang="en-US" altLang="zh-CN" dirty="0" err="1"/>
              <a:t>udpSocket</a:t>
            </a:r>
            <a:r>
              <a:rPr lang="en-US" altLang="zh-CN" dirty="0"/>
              <a:t> = new </a:t>
            </a:r>
            <a:r>
              <a:rPr lang="en-US" altLang="zh-CN" dirty="0" err="1"/>
              <a:t>QUdpSocket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timer = new </a:t>
            </a:r>
            <a:r>
              <a:rPr lang="en-US" altLang="zh-CN" dirty="0" err="1"/>
              <a:t>QTimer</a:t>
            </a:r>
            <a:r>
              <a:rPr lang="en-US" altLang="zh-CN" dirty="0"/>
              <a:t>(this);		//</a:t>
            </a:r>
            <a:r>
              <a:rPr lang="zh-CN" altLang="zh-CN" dirty="0"/>
              <a:t>创建一个</a:t>
            </a:r>
            <a:r>
              <a:rPr lang="en-US" altLang="zh-CN" dirty="0" err="1"/>
              <a:t>QUdpSocket</a:t>
            </a:r>
            <a:endParaRPr lang="zh-CN" altLang="zh-CN" dirty="0"/>
          </a:p>
          <a:p>
            <a:pPr indent="446088"/>
            <a:r>
              <a:rPr lang="en-US" altLang="zh-CN" dirty="0"/>
              <a:t>//</a:t>
            </a:r>
            <a:r>
              <a:rPr lang="zh-CN" altLang="zh-CN" dirty="0"/>
              <a:t>定时发送广播信息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timer,SIGNAL</a:t>
            </a:r>
            <a:r>
              <a:rPr lang="en-US" altLang="zh-CN" dirty="0"/>
              <a:t>(timeout()),</a:t>
            </a:r>
            <a:r>
              <a:rPr lang="en-US" altLang="zh-CN" dirty="0" err="1"/>
              <a:t>this,SLOT</a:t>
            </a:r>
            <a:r>
              <a:rPr lang="en-US" altLang="zh-CN" dirty="0"/>
              <a:t>(timeout()));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160280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84784"/>
            <a:ext cx="8136904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StartBtnClicked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UdpServer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StartBtnClicked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if(!</a:t>
            </a:r>
            <a:r>
              <a:rPr lang="en-US" altLang="zh-CN" sz="1600" dirty="0" err="1"/>
              <a:t>isStarted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停止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timer-&gt;start(1000);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isStarted</a:t>
            </a:r>
            <a:r>
              <a:rPr lang="en-US" altLang="zh-CN" sz="1600" dirty="0"/>
              <a:t> =true;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else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StartBtn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开始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isStarted</a:t>
            </a:r>
            <a:r>
              <a:rPr lang="en-US" altLang="zh-CN" sz="1600" dirty="0"/>
              <a:t> = false;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timer-&gt;stop();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029022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12776"/>
            <a:ext cx="8136904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3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timeout()</a:t>
            </a:r>
            <a:r>
              <a:rPr lang="zh-CN" altLang="zh-CN" dirty="0"/>
              <a:t>函数完成了向端口发送广播信息的功能，其具体代码如下：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UdpServer</a:t>
            </a:r>
            <a:r>
              <a:rPr lang="en-US" altLang="zh-CN" sz="1600" dirty="0"/>
              <a:t>::timeout()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TextLineEdit</a:t>
            </a:r>
            <a:r>
              <a:rPr lang="en-US" altLang="zh-CN" sz="1600" dirty="0"/>
              <a:t>-&gt;text();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length=0;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=="")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if((length=</a:t>
            </a:r>
            <a:r>
              <a:rPr lang="en-US" altLang="zh-CN" sz="1600" dirty="0" err="1"/>
              <a:t>udpSocket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writeDatagram</a:t>
            </a:r>
            <a:r>
              <a:rPr lang="en-US" altLang="zh-CN" sz="1600" dirty="0"/>
              <a:t>(msg.toLatin1(),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msg.length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QHostAddress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Broadcast,port</a:t>
            </a:r>
            <a:r>
              <a:rPr lang="en-US" altLang="zh-CN" sz="1600" dirty="0"/>
              <a:t>))!=</a:t>
            </a:r>
            <a:r>
              <a:rPr lang="en-US" altLang="zh-CN" sz="1600" dirty="0" err="1"/>
              <a:t>msg.length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006595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628800"/>
            <a:ext cx="8208912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</a:t>
            </a:r>
            <a:r>
              <a:rPr lang="zh-CN" altLang="zh-CN" dirty="0" smtClean="0"/>
              <a:t>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CH1003</a:t>
            </a:r>
            <a:r>
              <a:rPr lang="zh-CN" altLang="zh-CN" dirty="0"/>
              <a:t>）客户端的编程。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udpclient.h</a:t>
            </a:r>
            <a:r>
              <a:rPr lang="zh-CN" altLang="zh-CN" dirty="0"/>
              <a:t>”中声明了需要的各种控件，其具体代码如下：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QTextEdit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UdpClient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UdpClient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0,Qt::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</a:t>
            </a:r>
            <a:r>
              <a:rPr lang="en-US" altLang="zh-CN" sz="1600" dirty="0" err="1"/>
              <a:t>UdpClient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QTextEdit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ReceiveTextEdit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CloseBtn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40049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916832"/>
            <a:ext cx="8136904" cy="4941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CH1001</a:t>
            </a:r>
            <a:r>
              <a:rPr lang="zh-CN" altLang="zh-CN" dirty="0"/>
              <a:t>）获得本机的网络信息。</a:t>
            </a:r>
          </a:p>
          <a:p>
            <a:pPr indent="446088"/>
            <a:r>
              <a:rPr lang="zh-CN" altLang="zh-CN" b="1" dirty="0">
                <a:solidFill>
                  <a:srgbClr val="00B050"/>
                </a:solidFill>
              </a:rPr>
              <a:t>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）头文件“</a:t>
            </a:r>
            <a:r>
              <a:rPr lang="en-US" altLang="zh-CN" dirty="0" err="1"/>
              <a:t>networkinformation.h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hostLabel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LineEditLocalHostName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ipLabel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LineEditAddress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detailBtn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1894888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13690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udpclient.cpp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udpclient.h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 err="1"/>
              <a:t>UdpClient</a:t>
            </a:r>
            <a:r>
              <a:rPr lang="en-US" altLang="zh-CN" dirty="0"/>
              <a:t>::</a:t>
            </a:r>
            <a:r>
              <a:rPr lang="en-US" altLang="zh-CN" dirty="0" err="1"/>
              <a:t>UdpClient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*parent,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en-US" altLang="zh-CN" dirty="0"/>
              <a:t> f)</a:t>
            </a:r>
            <a:endParaRPr lang="zh-CN" altLang="zh-CN" dirty="0"/>
          </a:p>
          <a:p>
            <a:pPr indent="446088"/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</a:t>
            </a:r>
            <a:r>
              <a:rPr lang="en-US" altLang="zh-CN" dirty="0" err="1"/>
              <a:t>parent,f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("UDP Client"));		//</a:t>
            </a:r>
            <a:r>
              <a:rPr lang="zh-CN" altLang="zh-CN" dirty="0"/>
              <a:t>设置窗体的标题</a:t>
            </a:r>
          </a:p>
          <a:p>
            <a:pPr indent="446088"/>
            <a:r>
              <a:rPr lang="en-US" altLang="zh-CN" dirty="0"/>
              <a:t>	/* </a:t>
            </a:r>
            <a:r>
              <a:rPr lang="zh-CN" altLang="zh-CN" dirty="0"/>
              <a:t>初始化各个控件</a:t>
            </a:r>
            <a:r>
              <a:rPr lang="en-US" altLang="zh-CN" dirty="0"/>
              <a:t> */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ReceiveTextEdit</a:t>
            </a:r>
            <a:r>
              <a:rPr lang="en-US" altLang="zh-CN" dirty="0"/>
              <a:t> = new </a:t>
            </a:r>
            <a:r>
              <a:rPr lang="en-US" altLang="zh-CN" dirty="0" err="1"/>
              <a:t>QTextEdit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CloseBtn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("Close"),this);</a:t>
            </a:r>
            <a:endParaRPr lang="zh-CN" altLang="zh-CN" dirty="0"/>
          </a:p>
          <a:p>
            <a:pPr indent="446088"/>
            <a:r>
              <a:rPr lang="en-US" altLang="zh-CN" dirty="0"/>
              <a:t>	/* </a:t>
            </a:r>
            <a:r>
              <a:rPr lang="zh-CN" altLang="zh-CN" dirty="0"/>
              <a:t>设置布局</a:t>
            </a:r>
            <a:r>
              <a:rPr lang="en-US" altLang="zh-CN" dirty="0"/>
              <a:t> */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=new </a:t>
            </a:r>
            <a:r>
              <a:rPr lang="en-US" altLang="zh-CN" dirty="0" err="1"/>
              <a:t>QVBoxLayout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ReceiveTextEdit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CloseBtn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025584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）客户端的界面运行外观如图</a:t>
            </a:r>
            <a:r>
              <a:rPr lang="en-US" altLang="zh-CN" dirty="0"/>
              <a:t>10.7</a:t>
            </a:r>
            <a:r>
              <a:rPr lang="zh-CN" altLang="zh-CN" dirty="0"/>
              <a:t>所示。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3600400" cy="343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5225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3429000"/>
            <a:ext cx="8064896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636912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35292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以上只是完成了客户端界面的实现，下面完成它的数据接收和显示的功能。</a:t>
            </a:r>
          </a:p>
          <a:p>
            <a:pPr indent="446088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步骤</a:t>
            </a:r>
            <a:r>
              <a:rPr lang="zh-CN" altLang="zh-CN" b="1" dirty="0">
                <a:solidFill>
                  <a:srgbClr val="00B050"/>
                </a:solidFill>
              </a:rPr>
              <a:t>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/>
              <a:t>UdpClient.pro</a:t>
            </a:r>
            <a:r>
              <a:rPr lang="zh-CN" altLang="zh-CN" dirty="0"/>
              <a:t>”中添加如下语句：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QT += network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udpclient.h</a:t>
            </a:r>
            <a:r>
              <a:rPr lang="zh-CN" altLang="zh-CN" dirty="0"/>
              <a:t>”中添加以下代码：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QUdpSocket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public slots:</a:t>
            </a:r>
            <a:endParaRPr lang="zh-CN" altLang="zh-CN" dirty="0"/>
          </a:p>
          <a:p>
            <a:pPr indent="446088"/>
            <a:r>
              <a:rPr lang="en-US" altLang="zh-CN" dirty="0"/>
              <a:t>    	void </a:t>
            </a:r>
            <a:r>
              <a:rPr lang="en-US" altLang="zh-CN" dirty="0" err="1"/>
              <a:t>CloseBtnClicked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	void </a:t>
            </a:r>
            <a:r>
              <a:rPr lang="en-US" altLang="zh-CN" dirty="0" err="1"/>
              <a:t>dataReceived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port;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QUdpSocket</a:t>
            </a:r>
            <a:r>
              <a:rPr lang="en-US" altLang="zh-CN" dirty="0"/>
              <a:t> *</a:t>
            </a:r>
            <a:r>
              <a:rPr lang="en-US" altLang="zh-CN" dirty="0" err="1"/>
              <a:t>udpSocket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096259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70248" y="2348880"/>
            <a:ext cx="8136904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84784"/>
            <a:ext cx="81369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udpclient.cpp</a:t>
            </a:r>
            <a:r>
              <a:rPr lang="zh-CN" altLang="zh-CN" dirty="0"/>
              <a:t>”中添加如下声明：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QMessageBox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QHostAddress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zh-CN" altLang="zh-CN" b="1" dirty="0"/>
              <a:t>其中，</a:t>
            </a:r>
            <a:r>
              <a:rPr lang="zh-CN" altLang="zh-CN" dirty="0"/>
              <a:t>在构造函数中添加的代码如下：</a:t>
            </a:r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CloseBtn,SIGNAL</a:t>
            </a:r>
            <a:r>
              <a:rPr lang="en-US" altLang="zh-CN" sz="1600" dirty="0"/>
              <a:t>(clicked()),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CloseBtnClicked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port =5555;			//</a:t>
            </a:r>
            <a:r>
              <a:rPr lang="zh-CN" altLang="zh-CN" sz="1600" dirty="0"/>
              <a:t>设置</a:t>
            </a:r>
            <a:r>
              <a:rPr lang="en-US" altLang="zh-CN" sz="1600" dirty="0"/>
              <a:t>UDP</a:t>
            </a:r>
            <a:r>
              <a:rPr lang="zh-CN" altLang="zh-CN" sz="1600" dirty="0"/>
              <a:t>的端口号参数，指定在此端口上监听数据</a:t>
            </a:r>
          </a:p>
          <a:p>
            <a:pPr indent="446088"/>
            <a:r>
              <a:rPr lang="en-US" altLang="zh-CN" sz="1600" dirty="0" err="1"/>
              <a:t>udpSocket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QUdpSocket</a:t>
            </a:r>
            <a:r>
              <a:rPr lang="en-US" altLang="zh-CN" sz="1600" dirty="0"/>
              <a:t>(this);		//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QUdpSocket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udpSocket,SIGNAL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readyRead</a:t>
            </a:r>
            <a:r>
              <a:rPr lang="en-US" altLang="zh-CN" sz="1600" dirty="0"/>
              <a:t>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dataReceived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bool</a:t>
            </a:r>
            <a:r>
              <a:rPr lang="en-US" altLang="zh-CN" sz="1600" dirty="0"/>
              <a:t> result=</a:t>
            </a:r>
            <a:r>
              <a:rPr lang="en-US" altLang="zh-CN" sz="1600" dirty="0" err="1"/>
              <a:t>udpSocket</a:t>
            </a:r>
            <a:r>
              <a:rPr lang="en-US" altLang="zh-CN" sz="1600" dirty="0"/>
              <a:t>-&gt;bind(port);		//</a:t>
            </a:r>
            <a:r>
              <a:rPr lang="zh-CN" altLang="zh-CN" sz="1600" dirty="0"/>
              <a:t>绑定到指定的端口上</a:t>
            </a:r>
          </a:p>
          <a:p>
            <a:pPr indent="446088"/>
            <a:r>
              <a:rPr lang="en-US" altLang="zh-CN" sz="1600" dirty="0"/>
              <a:t>if(!result)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("error"),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udp</a:t>
            </a:r>
            <a:r>
              <a:rPr lang="en-US" altLang="zh-CN" sz="1600" dirty="0"/>
              <a:t> socket create error!"));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8507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65738" y="3303570"/>
            <a:ext cx="7992888" cy="27177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484784"/>
            <a:ext cx="799288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CloseBtnClicked</a:t>
            </a:r>
            <a:r>
              <a:rPr lang="en-US" altLang="zh-CN" dirty="0"/>
              <a:t>()</a:t>
            </a:r>
            <a:r>
              <a:rPr lang="zh-CN" altLang="zh-CN" dirty="0"/>
              <a:t>函数的具体内容如下：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UdpClient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CloseBtnClicked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close();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r>
              <a:rPr lang="zh-CN" altLang="zh-CN" dirty="0"/>
              <a:t>函数响应</a:t>
            </a:r>
            <a:r>
              <a:rPr lang="en-US" altLang="zh-CN" dirty="0" err="1"/>
              <a:t>QUdpSocket</a:t>
            </a:r>
            <a:r>
              <a:rPr lang="zh-CN" altLang="zh-CN" dirty="0"/>
              <a:t>的</a:t>
            </a:r>
            <a:r>
              <a:rPr lang="en-US" altLang="zh-CN" dirty="0" err="1"/>
              <a:t>readyRead</a:t>
            </a:r>
            <a:r>
              <a:rPr lang="en-US" altLang="zh-CN" dirty="0"/>
              <a:t>()</a:t>
            </a:r>
            <a:r>
              <a:rPr lang="zh-CN" altLang="zh-CN" dirty="0"/>
              <a:t>信号，一旦</a:t>
            </a:r>
            <a:r>
              <a:rPr lang="en-US" altLang="zh-CN" dirty="0" err="1"/>
              <a:t>UdpSocket</a:t>
            </a:r>
            <a:r>
              <a:rPr lang="zh-CN" altLang="zh-CN" dirty="0"/>
              <a:t>对象中有数据可读时，即通过</a:t>
            </a:r>
            <a:r>
              <a:rPr lang="en-US" altLang="zh-CN" dirty="0" err="1"/>
              <a:t>readDatagram</a:t>
            </a:r>
            <a:r>
              <a:rPr lang="en-US" altLang="zh-CN" dirty="0"/>
              <a:t>()</a:t>
            </a:r>
            <a:r>
              <a:rPr lang="zh-CN" altLang="zh-CN" dirty="0"/>
              <a:t>方法将数据读出并显示。其具体代码如下：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UdpClient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dataReceived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while(</a:t>
            </a:r>
            <a:r>
              <a:rPr lang="en-US" altLang="zh-CN" sz="1600" dirty="0" err="1"/>
              <a:t>udpSocket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hasPendingDatagrams</a:t>
            </a:r>
            <a:r>
              <a:rPr lang="en-US" altLang="zh-CN" sz="1600" dirty="0"/>
              <a:t>())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QByteArray</a:t>
            </a:r>
            <a:r>
              <a:rPr lang="en-US" altLang="zh-CN" sz="1600" dirty="0"/>
              <a:t> datagram;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datagram.resize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udpSocket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pendingDatagramSize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udpSocket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readDatagram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datagram.data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datagram.size</a:t>
            </a:r>
            <a:r>
              <a:rPr lang="en-US" altLang="zh-CN" sz="1600" dirty="0" smtClean="0"/>
              <a:t>());//(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=</a:t>
            </a:r>
            <a:r>
              <a:rPr lang="en-US" altLang="zh-CN" sz="1600" dirty="0" err="1"/>
              <a:t>datagram.data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ReceiveTextEdit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insertPlainText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);			//</a:t>
            </a:r>
            <a:r>
              <a:rPr lang="zh-CN" altLang="zh-CN" sz="1600" dirty="0"/>
              <a:t>显示数据内容</a:t>
            </a:r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293553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10.2.4 </a:t>
            </a:r>
            <a:r>
              <a:rPr lang="zh-CN" altLang="zh-CN" dirty="0"/>
              <a:t>【实例】：</a:t>
            </a:r>
            <a:r>
              <a:rPr lang="en-US" altLang="zh-CN" dirty="0"/>
              <a:t>UDP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同时运行</a:t>
            </a:r>
            <a:r>
              <a:rPr lang="en-US" altLang="zh-CN" dirty="0" err="1"/>
              <a:t>UdpServer</a:t>
            </a:r>
            <a:r>
              <a:rPr lang="zh-CN" altLang="zh-CN" dirty="0"/>
              <a:t>与</a:t>
            </a:r>
            <a:r>
              <a:rPr lang="en-US" altLang="zh-CN" dirty="0" err="1"/>
              <a:t>UdpClient</a:t>
            </a:r>
            <a:r>
              <a:rPr lang="zh-CN" altLang="zh-CN" dirty="0"/>
              <a:t>工程，首先在服务器界面文本框中输入“</a:t>
            </a:r>
            <a:r>
              <a:rPr lang="en-US" altLang="zh-CN" dirty="0"/>
              <a:t>hello</a:t>
            </a:r>
            <a:r>
              <a:rPr lang="zh-CN" altLang="zh-CN" dirty="0"/>
              <a:t>！”，然后单击“开始”按钮，按钮文本变为“停止”，客户端就开始不断地收到“</a:t>
            </a:r>
            <a:r>
              <a:rPr lang="en-US" altLang="zh-CN" dirty="0"/>
              <a:t>hello</a:t>
            </a:r>
            <a:r>
              <a:rPr lang="zh-CN" altLang="zh-CN" dirty="0"/>
              <a:t>！”字符消息并显示在文本区，当单击服务器的“停止”按钮后，按钮文本又变回“开始”，客户端也就停止了字符的显示，再次单击服务器的“开始”按钮，客户端又继续接收并显示……如此循环往复，效果如图</a:t>
            </a:r>
            <a:r>
              <a:rPr lang="en-US" altLang="zh-CN" dirty="0"/>
              <a:t>10.8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86112"/>
              </p:ext>
            </p:extLst>
          </p:nvPr>
        </p:nvGraphicFramePr>
        <p:xfrm>
          <a:off x="1907704" y="2708920"/>
          <a:ext cx="5328592" cy="279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5215457" imgH="2734290" progId="Visio.Drawing.11">
                  <p:embed/>
                </p:oleObj>
              </mc:Choice>
              <mc:Fallback>
                <p:oleObj name="Visio" r:id="rId3" imgW="5215457" imgH="27342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08920"/>
                        <a:ext cx="5328592" cy="2790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34575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 </a:t>
            </a:r>
            <a:r>
              <a:rPr lang="zh-CN" altLang="zh-CN" dirty="0"/>
              <a:t>基于</a:t>
            </a:r>
            <a:r>
              <a:rPr lang="en-US" altLang="zh-CN" dirty="0"/>
              <a:t>TCP</a:t>
            </a:r>
            <a:r>
              <a:rPr lang="zh-CN" altLang="zh-CN" dirty="0"/>
              <a:t>的网络聊天室程序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zh-CN" dirty="0"/>
              <a:t>协议与</a:t>
            </a:r>
            <a:r>
              <a:rPr lang="en-US" altLang="zh-CN" dirty="0"/>
              <a:t>UDP</a:t>
            </a:r>
            <a:r>
              <a:rPr lang="zh-CN" altLang="zh-CN" dirty="0"/>
              <a:t>协议的差别见表</a:t>
            </a:r>
            <a:r>
              <a:rPr lang="en-US" altLang="zh-CN" dirty="0"/>
              <a:t>10.1</a:t>
            </a:r>
            <a:r>
              <a:rPr lang="zh-CN" altLang="zh-CN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85977"/>
              </p:ext>
            </p:extLst>
          </p:nvPr>
        </p:nvGraphicFramePr>
        <p:xfrm>
          <a:off x="1961351" y="1916832"/>
          <a:ext cx="5975748" cy="2411955"/>
        </p:xfrm>
        <a:graphic>
          <a:graphicData uri="http://schemas.openxmlformats.org/drawingml/2006/table">
            <a:tbl>
              <a:tblPr firstRow="1" firstCol="1" bandRow="1"/>
              <a:tblGrid>
                <a:gridCol w="1991916"/>
                <a:gridCol w="1991916"/>
                <a:gridCol w="1991916"/>
              </a:tblGrid>
              <a:tr h="34456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比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较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TCP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UDP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34456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是否连接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面向连接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无连接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56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传输可靠性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可靠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不可靠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56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流量控制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提供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不提供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56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工作方式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全双工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可以是全双工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56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应用场合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大量数据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少量数据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56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速度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52966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 TCP</a:t>
            </a:r>
            <a:r>
              <a:rPr lang="zh-CN" altLang="zh-CN" dirty="0"/>
              <a:t>协议工作</a:t>
            </a:r>
            <a:r>
              <a:rPr lang="zh-CN" altLang="zh-CN" dirty="0" smtClean="0"/>
              <a:t>原理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47909"/>
            <a:ext cx="842493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如图</a:t>
            </a:r>
            <a:r>
              <a:rPr lang="en-US" altLang="zh-CN" dirty="0"/>
              <a:t>10.9</a:t>
            </a:r>
            <a:r>
              <a:rPr lang="zh-CN" altLang="zh-CN" dirty="0"/>
              <a:t>所示，</a:t>
            </a:r>
            <a:r>
              <a:rPr lang="en-US" altLang="zh-CN" dirty="0"/>
              <a:t>TCP</a:t>
            </a:r>
            <a:r>
              <a:rPr lang="zh-CN" altLang="zh-CN" dirty="0"/>
              <a:t>协议能够为应用程序提供可靠的通信连接，使一台计算机发出的字节流无差错地送达网络上的其他计算机。</a:t>
            </a:r>
            <a:endParaRPr lang="zh-CN" altLang="en-US" dirty="0"/>
          </a:p>
        </p:txBody>
      </p:sp>
      <p:pic>
        <p:nvPicPr>
          <p:cNvPr id="9218" name="Picture 2" descr="10t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00926"/>
            <a:ext cx="291155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384961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10.3.2  TCP</a:t>
            </a:r>
            <a:r>
              <a:rPr lang="zh-CN" altLang="zh-CN" dirty="0"/>
              <a:t>编程模型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下面介绍基于</a:t>
            </a:r>
            <a:r>
              <a:rPr lang="en-US" altLang="zh-CN" dirty="0"/>
              <a:t>TCP</a:t>
            </a:r>
            <a:r>
              <a:rPr lang="zh-CN" altLang="zh-CN" dirty="0"/>
              <a:t>协议的经典编程模型，程序编写的流程如图</a:t>
            </a:r>
            <a:r>
              <a:rPr lang="en-US" altLang="zh-CN" dirty="0"/>
              <a:t>10.10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0242" name="Picture 2" descr="10t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6171"/>
            <a:ext cx="6830230" cy="345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29429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132856"/>
            <a:ext cx="7992888" cy="460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</a:t>
            </a:r>
            <a:r>
              <a:rPr lang="zh-CN" altLang="zh-CN" dirty="0" smtClean="0"/>
              <a:t>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CH1003</a:t>
            </a:r>
            <a:r>
              <a:rPr lang="zh-CN" altLang="zh-CN" dirty="0"/>
              <a:t>）服务器端的编程。</a:t>
            </a:r>
          </a:p>
          <a:p>
            <a:pPr indent="446088"/>
            <a:r>
              <a:rPr lang="zh-CN" altLang="zh-CN" dirty="0"/>
              <a:t>建立工程</a:t>
            </a:r>
            <a:r>
              <a:rPr lang="en-US" altLang="zh-CN" dirty="0"/>
              <a:t>TcpServer.pro</a:t>
            </a:r>
            <a:r>
              <a:rPr lang="zh-CN" altLang="zh-CN" dirty="0"/>
              <a:t>，文件代码如下。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）头文件“</a:t>
            </a:r>
            <a:r>
              <a:rPr lang="en-US" altLang="zh-CN" dirty="0" err="1"/>
              <a:t>tcpserver.h</a:t>
            </a:r>
            <a:r>
              <a:rPr lang="zh-CN" altLang="zh-CN" dirty="0"/>
              <a:t>”中声明了需要的各种控件，</a:t>
            </a:r>
            <a:r>
              <a:rPr lang="en-US" altLang="zh-CN" dirty="0" err="1"/>
              <a:t>TcpServer</a:t>
            </a:r>
            <a:r>
              <a:rPr lang="zh-CN" altLang="zh-CN" dirty="0"/>
              <a:t>继承自</a:t>
            </a:r>
            <a:r>
              <a:rPr lang="en-US" altLang="zh-CN" dirty="0" err="1"/>
              <a:t>QDialog</a:t>
            </a:r>
            <a:r>
              <a:rPr lang="zh-CN" altLang="zh-CN" dirty="0"/>
              <a:t>，实现了服务器端的对话框显示与控制。其具体代码如下：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0,Qt::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ContentListWidget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PortLabel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PortLineEdit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CreateBtn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6306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12776"/>
            <a:ext cx="806489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networkinformation.cpp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networkinformation.h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NetworkInformation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hostLabel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主机名：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LineEditLocalHostName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ipLabel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("IP </a:t>
            </a:r>
            <a:r>
              <a:rPr lang="zh-CN" altLang="zh-CN" sz="1600" dirty="0"/>
              <a:t>地址：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LineEditAddress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detailBtn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详细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(hostLabel,0,0);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(LineEditLocalHostName,0,1);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(ipLabel,1,0);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(LineEditAddress,1,1);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(detailBtn,2,0,1,2);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502453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844824"/>
            <a:ext cx="8136904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）在源文件“</a:t>
            </a:r>
            <a:r>
              <a:rPr lang="en-US" altLang="zh-CN" dirty="0"/>
              <a:t>tcpserver.cpp</a:t>
            </a:r>
            <a:r>
              <a:rPr lang="zh-CN" altLang="zh-CN" dirty="0"/>
              <a:t>”中，</a:t>
            </a:r>
            <a:r>
              <a:rPr lang="en-US" altLang="zh-CN" dirty="0" err="1"/>
              <a:t>TcpServer</a:t>
            </a:r>
            <a:r>
              <a:rPr lang="zh-CN" altLang="zh-CN" dirty="0"/>
              <a:t>类的构造函数主要实现窗体各控件的创建、布局等，其具体代码如下：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tcpserver.h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 err="1"/>
              <a:t>TcpServer</a:t>
            </a:r>
            <a:r>
              <a:rPr lang="en-US" altLang="zh-CN" dirty="0"/>
              <a:t>::</a:t>
            </a:r>
            <a:r>
              <a:rPr lang="en-US" altLang="zh-CN" dirty="0" err="1"/>
              <a:t>TcpServer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parent,Qt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en-US" altLang="zh-CN" dirty="0"/>
              <a:t> f)</a:t>
            </a:r>
            <a:endParaRPr lang="zh-CN" altLang="zh-CN" dirty="0"/>
          </a:p>
          <a:p>
            <a:pPr indent="446088"/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</a:t>
            </a:r>
            <a:r>
              <a:rPr lang="en-US" altLang="zh-CN" dirty="0" err="1"/>
              <a:t>parent,f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("TCP Server"));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ContentListWidget</a:t>
            </a:r>
            <a:r>
              <a:rPr lang="en-US" altLang="zh-CN" dirty="0"/>
              <a:t> = new </a:t>
            </a:r>
            <a:r>
              <a:rPr lang="en-US" altLang="zh-CN" dirty="0" err="1"/>
              <a:t>QListWidget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PortLabel</a:t>
            </a:r>
            <a:r>
              <a:rPr lang="en-US" altLang="zh-CN" dirty="0"/>
              <a:t>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端口：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PortLineEdit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CreateBtn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创建聊天室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 = new </a:t>
            </a:r>
            <a:r>
              <a:rPr lang="en-US" altLang="zh-CN" dirty="0" err="1"/>
              <a:t>QGridLayout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(ContentListWidget,0,0,1,2);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(PortLabel,1,0);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(PortLineEdit,1,1);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(CreateBtn,2,0,1,2);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2038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5840" y="1628800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）服务器端的界面运行外观如图</a:t>
            </a:r>
            <a:r>
              <a:rPr lang="en-US" altLang="zh-CN" dirty="0"/>
              <a:t>10.11</a:t>
            </a:r>
            <a:r>
              <a:rPr lang="zh-CN" altLang="zh-CN" dirty="0"/>
              <a:t>所示。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63558"/>
            <a:ext cx="3240360" cy="33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362313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276872"/>
            <a:ext cx="79928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35292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以上完成了服务器的界面设计，下面将详细完成聊天室的服务器端功能。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）在工程文件“</a:t>
            </a:r>
            <a:r>
              <a:rPr lang="en-US" altLang="zh-CN" dirty="0"/>
              <a:t>TcpServer.pro</a:t>
            </a:r>
            <a:r>
              <a:rPr lang="zh-CN" altLang="zh-CN" dirty="0"/>
              <a:t>”中添加如下语句：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QT += network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）在工程“</a:t>
            </a:r>
            <a:r>
              <a:rPr lang="en-US" altLang="zh-CN" dirty="0"/>
              <a:t>TcpServer.pro</a:t>
            </a:r>
            <a:r>
              <a:rPr lang="zh-CN" altLang="zh-CN" dirty="0"/>
              <a:t>”中添加</a:t>
            </a:r>
            <a:r>
              <a:rPr lang="en-US" altLang="zh-CN" dirty="0"/>
              <a:t>C++</a:t>
            </a:r>
            <a:r>
              <a:rPr lang="zh-CN" altLang="zh-CN" dirty="0"/>
              <a:t>类文件“</a:t>
            </a:r>
            <a:r>
              <a:rPr lang="en-US" altLang="zh-CN" dirty="0" err="1"/>
              <a:t>tcpclientsocket.h</a:t>
            </a:r>
            <a:r>
              <a:rPr lang="zh-CN" altLang="zh-CN" dirty="0"/>
              <a:t>”及“</a:t>
            </a:r>
            <a:r>
              <a:rPr lang="en-US" altLang="zh-CN" dirty="0"/>
              <a:t>tcpclientsocket.cpp</a:t>
            </a:r>
            <a:r>
              <a:rPr lang="zh-CN" altLang="zh-CN" dirty="0"/>
              <a:t>”，</a:t>
            </a:r>
            <a:r>
              <a:rPr lang="en-US" altLang="zh-CN" dirty="0" err="1"/>
              <a:t>TcpClientSocket</a:t>
            </a:r>
            <a:r>
              <a:rPr lang="zh-CN" altLang="zh-CN" dirty="0"/>
              <a:t>继承自</a:t>
            </a:r>
            <a:r>
              <a:rPr lang="en-US" altLang="zh-CN" dirty="0" err="1"/>
              <a:t>QTcpSocket</a:t>
            </a:r>
            <a:r>
              <a:rPr lang="zh-CN" altLang="zh-CN" dirty="0"/>
              <a:t>，</a:t>
            </a:r>
            <a:r>
              <a:rPr lang="zh-CN" altLang="zh-CN" b="1" dirty="0"/>
              <a:t>创建一个</a:t>
            </a:r>
            <a:r>
              <a:rPr lang="en-US" altLang="zh-CN" b="1" dirty="0"/>
              <a:t>TCP</a:t>
            </a:r>
            <a:r>
              <a:rPr lang="zh-CN" altLang="zh-CN" b="1" dirty="0"/>
              <a:t>套接字，</a:t>
            </a:r>
            <a:r>
              <a:rPr lang="zh-CN" altLang="zh-CN" dirty="0"/>
              <a:t>以便在服务器端实现与客户端程序的通信。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37368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700808"/>
            <a:ext cx="8064896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头文件“</a:t>
            </a:r>
            <a:r>
              <a:rPr lang="en-US" altLang="zh-CN" dirty="0" err="1"/>
              <a:t>tcpclientsocket.h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QTcpSocket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QObject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TcpClientSocket</a:t>
            </a:r>
            <a:r>
              <a:rPr lang="en-US" altLang="zh-CN" dirty="0"/>
              <a:t> : public </a:t>
            </a:r>
            <a:r>
              <a:rPr lang="en-US" altLang="zh-CN" dirty="0" err="1"/>
              <a:t>QTcpSocket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b="1" dirty="0"/>
              <a:t>Q_OBJECT</a:t>
            </a:r>
            <a:r>
              <a:rPr lang="en-US" altLang="zh-CN" dirty="0"/>
              <a:t>                //</a:t>
            </a:r>
            <a:r>
              <a:rPr lang="zh-CN" altLang="zh-CN" dirty="0"/>
              <a:t>添加宏</a:t>
            </a:r>
            <a:r>
              <a:rPr lang="en-US" altLang="zh-CN" dirty="0"/>
              <a:t>(Q_OBJECT)</a:t>
            </a:r>
            <a:r>
              <a:rPr lang="zh-CN" altLang="zh-CN" dirty="0"/>
              <a:t>是为了实现信号与槽的通信</a:t>
            </a:r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TcpClientSocket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*parent=0);</a:t>
            </a:r>
            <a:endParaRPr lang="zh-CN" altLang="zh-CN" dirty="0"/>
          </a:p>
          <a:p>
            <a:pPr indent="446088"/>
            <a:r>
              <a:rPr lang="en-US" altLang="zh-CN" dirty="0"/>
              <a:t>signals: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void disconnected(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protected slots: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dataReceived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slotDisconnected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7708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276872"/>
            <a:ext cx="7992888" cy="2552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tcpclientsocket.cpp</a:t>
            </a:r>
            <a:r>
              <a:rPr lang="zh-CN" altLang="zh-CN" dirty="0"/>
              <a:t>”中，构造函数（</a:t>
            </a:r>
            <a:r>
              <a:rPr lang="en-US" altLang="zh-CN" dirty="0" err="1"/>
              <a:t>TcpClientSocket</a:t>
            </a:r>
            <a:r>
              <a:rPr lang="zh-CN" altLang="zh-CN" dirty="0"/>
              <a:t>）的内容如下（它指定了信号与槽的连接关系）：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tcpclientsocket.h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 err="1"/>
              <a:t>TcpClientSocket</a:t>
            </a:r>
            <a:r>
              <a:rPr lang="en-US" altLang="zh-CN" dirty="0"/>
              <a:t>::</a:t>
            </a:r>
            <a:r>
              <a:rPr lang="en-US" altLang="zh-CN" dirty="0" err="1"/>
              <a:t>TcpClientSocket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connect(</a:t>
            </a:r>
            <a:r>
              <a:rPr lang="en-US" altLang="zh-CN" dirty="0" err="1"/>
              <a:t>this,SIGNAL</a:t>
            </a:r>
            <a:r>
              <a:rPr lang="en-US" altLang="zh-CN" dirty="0"/>
              <a:t>(</a:t>
            </a:r>
            <a:r>
              <a:rPr lang="en-US" altLang="zh-CN" dirty="0" err="1"/>
              <a:t>readyRead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dataReceived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			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this,SIGNAL</a:t>
            </a:r>
            <a:r>
              <a:rPr lang="en-US" altLang="zh-CN" dirty="0"/>
              <a:t>(disconnected()),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slotDisconnected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															//(b)</a:t>
            </a:r>
            <a:endParaRPr lang="zh-CN" altLang="zh-CN" dirty="0"/>
          </a:p>
          <a:p>
            <a:pPr indent="446088"/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2433099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5013176"/>
            <a:ext cx="8064896" cy="1071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84784"/>
            <a:ext cx="8064896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tcpclientsocket.cpp</a:t>
            </a:r>
            <a:r>
              <a:rPr lang="zh-CN" altLang="zh-CN" dirty="0"/>
              <a:t>”中，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r>
              <a:rPr lang="zh-CN" altLang="zh-CN" dirty="0"/>
              <a:t>函数的具体代码如下：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TcpClientSocket</a:t>
            </a:r>
            <a:r>
              <a:rPr lang="en-US" altLang="zh-CN" dirty="0"/>
              <a:t>::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while(</a:t>
            </a:r>
            <a:r>
              <a:rPr lang="en-US" altLang="zh-CN" dirty="0" err="1"/>
              <a:t>bytesAvailable</a:t>
            </a:r>
            <a:r>
              <a:rPr lang="en-US" altLang="zh-CN" dirty="0"/>
              <a:t>()&gt;0)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length = </a:t>
            </a:r>
            <a:r>
              <a:rPr lang="en-US" altLang="zh-CN" dirty="0" err="1"/>
              <a:t>bytesAvailable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    char </a:t>
            </a:r>
            <a:r>
              <a:rPr lang="en-US" altLang="zh-CN" dirty="0" err="1"/>
              <a:t>buf</a:t>
            </a:r>
            <a:r>
              <a:rPr lang="en-US" altLang="zh-CN" dirty="0"/>
              <a:t>[1024];</a:t>
            </a:r>
            <a:endParaRPr lang="zh-CN" altLang="zh-CN" dirty="0"/>
          </a:p>
          <a:p>
            <a:pPr indent="446088"/>
            <a:r>
              <a:rPr lang="en-US" altLang="zh-CN" dirty="0"/>
              <a:t>        read(</a:t>
            </a:r>
            <a:r>
              <a:rPr lang="en-US" altLang="zh-CN" dirty="0" err="1"/>
              <a:t>buf,length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buf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    emit 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msg,length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tcpclientsocket.cpp</a:t>
            </a:r>
            <a:r>
              <a:rPr lang="zh-CN" altLang="zh-CN" dirty="0"/>
              <a:t>”中，槽函数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r>
              <a:rPr lang="zh-CN" altLang="zh-CN" dirty="0"/>
              <a:t>的具体代码如下：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TcpClientSocket</a:t>
            </a:r>
            <a:r>
              <a:rPr lang="en-US" altLang="zh-CN" dirty="0"/>
              <a:t>::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emit disconnected(this-&gt;</a:t>
            </a:r>
            <a:r>
              <a:rPr lang="en-US" altLang="zh-CN" dirty="0" err="1"/>
              <a:t>socketDescriptor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331514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988840"/>
            <a:ext cx="8280920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）在工程“</a:t>
            </a:r>
            <a:r>
              <a:rPr lang="en-US" altLang="zh-CN" dirty="0"/>
              <a:t>TcpServer.pro</a:t>
            </a:r>
            <a:r>
              <a:rPr lang="zh-CN" altLang="zh-CN" dirty="0"/>
              <a:t>”中添加</a:t>
            </a:r>
            <a:r>
              <a:rPr lang="en-US" altLang="zh-CN" dirty="0"/>
              <a:t>C++</a:t>
            </a:r>
            <a:r>
              <a:rPr lang="zh-CN" altLang="zh-CN" dirty="0"/>
              <a:t>类文件“</a:t>
            </a:r>
            <a:r>
              <a:rPr lang="en-US" altLang="zh-CN" dirty="0" err="1"/>
              <a:t>server.h</a:t>
            </a:r>
            <a:r>
              <a:rPr lang="zh-CN" altLang="zh-CN" dirty="0"/>
              <a:t>”及“</a:t>
            </a:r>
            <a:r>
              <a:rPr lang="en-US" altLang="zh-CN" dirty="0"/>
              <a:t>server.cpp</a:t>
            </a:r>
            <a:r>
              <a:rPr lang="zh-CN" altLang="zh-CN" dirty="0"/>
              <a:t>”，</a:t>
            </a:r>
            <a:r>
              <a:rPr lang="en-US" altLang="zh-CN" dirty="0"/>
              <a:t>Server</a:t>
            </a:r>
            <a:r>
              <a:rPr lang="zh-CN" altLang="zh-CN" dirty="0"/>
              <a:t>继承自</a:t>
            </a:r>
            <a:r>
              <a:rPr lang="en-US" altLang="zh-CN" dirty="0" err="1"/>
              <a:t>QTcpServer</a:t>
            </a:r>
            <a:r>
              <a:rPr lang="zh-CN" altLang="zh-CN" dirty="0"/>
              <a:t>，</a:t>
            </a:r>
            <a:r>
              <a:rPr lang="zh-CN" altLang="zh-CN" b="1" dirty="0"/>
              <a:t>实现一个</a:t>
            </a:r>
            <a:r>
              <a:rPr lang="en-US" altLang="zh-CN" b="1" dirty="0"/>
              <a:t>TCP</a:t>
            </a:r>
            <a:r>
              <a:rPr lang="zh-CN" altLang="zh-CN" b="1" dirty="0"/>
              <a:t>协议的服务器</a:t>
            </a:r>
            <a:r>
              <a:rPr lang="zh-CN" altLang="zh-CN" dirty="0"/>
              <a:t>。利用</a:t>
            </a:r>
            <a:r>
              <a:rPr lang="en-US" altLang="zh-CN" dirty="0" err="1"/>
              <a:t>QTcpServer</a:t>
            </a:r>
            <a:r>
              <a:rPr lang="zh-CN" altLang="zh-CN" dirty="0"/>
              <a:t>，开发者可以监听到指定端口的</a:t>
            </a:r>
            <a:r>
              <a:rPr lang="en-US" altLang="zh-CN" dirty="0"/>
              <a:t>TCP</a:t>
            </a:r>
            <a:r>
              <a:rPr lang="zh-CN" altLang="zh-CN" dirty="0"/>
              <a:t>连接。其具体代码如下：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QTcpServer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tcpclientsocket.h</a:t>
            </a:r>
            <a:r>
              <a:rPr lang="en-US" altLang="zh-CN" sz="1600" dirty="0"/>
              <a:t>"	//</a:t>
            </a:r>
            <a:r>
              <a:rPr lang="zh-CN" altLang="zh-CN" sz="1600" dirty="0"/>
              <a:t>包含</a:t>
            </a:r>
            <a:r>
              <a:rPr lang="en-US" altLang="zh-CN" sz="1600" dirty="0"/>
              <a:t>TCP</a:t>
            </a:r>
            <a:r>
              <a:rPr lang="zh-CN" altLang="zh-CN" sz="1600" dirty="0"/>
              <a:t>的套接字</a:t>
            </a:r>
          </a:p>
          <a:p>
            <a:pPr indent="446088"/>
            <a:r>
              <a:rPr lang="en-US" altLang="zh-CN" sz="1600" dirty="0"/>
              <a:t>class Server : public </a:t>
            </a:r>
            <a:r>
              <a:rPr lang="en-US" altLang="zh-CN" sz="1600" dirty="0" err="1"/>
              <a:t>QTcpServer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                  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添加宏</a:t>
            </a:r>
            <a:r>
              <a:rPr lang="en-US" altLang="zh-CN" sz="1600" dirty="0"/>
              <a:t>(Q_OBJECT)</a:t>
            </a:r>
            <a:r>
              <a:rPr lang="zh-CN" altLang="zh-CN" sz="1600" dirty="0"/>
              <a:t>是为了实现信号与槽的通信</a:t>
            </a:r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Server(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 *parent=0,int port=0);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TcpClientSocket</a:t>
            </a:r>
            <a:r>
              <a:rPr lang="en-US" altLang="zh-CN" sz="1600" dirty="0"/>
              <a:t>*&gt; </a:t>
            </a:r>
            <a:r>
              <a:rPr lang="en-US" altLang="zh-CN" sz="1600" dirty="0" err="1"/>
              <a:t>tcpClientSocketList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signals: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updateServer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QString,int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updateClients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QString,int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slotDisconnected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protected: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incomingConnection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68351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844824"/>
            <a:ext cx="820891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2493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）在源文件“</a:t>
            </a:r>
            <a:r>
              <a:rPr lang="en-US" altLang="zh-CN" dirty="0"/>
              <a:t>server.cpp</a:t>
            </a:r>
            <a:r>
              <a:rPr lang="zh-CN" altLang="zh-CN" dirty="0"/>
              <a:t>”中，构造函数（</a:t>
            </a:r>
            <a:r>
              <a:rPr lang="en-US" altLang="zh-CN" dirty="0"/>
              <a:t>Server</a:t>
            </a:r>
            <a:r>
              <a:rPr lang="zh-CN" altLang="zh-CN" dirty="0"/>
              <a:t>）的具体内容如下：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server.h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Server::Server(</a:t>
            </a:r>
            <a:r>
              <a:rPr lang="en-US" altLang="zh-CN" dirty="0" err="1"/>
              <a:t>QObject</a:t>
            </a:r>
            <a:r>
              <a:rPr lang="en-US" altLang="zh-CN" dirty="0"/>
              <a:t> *</a:t>
            </a:r>
            <a:r>
              <a:rPr lang="en-US" altLang="zh-CN" dirty="0" err="1"/>
              <a:t>parent,int</a:t>
            </a:r>
            <a:r>
              <a:rPr lang="en-US" altLang="zh-CN" dirty="0"/>
              <a:t> port):</a:t>
            </a:r>
            <a:r>
              <a:rPr lang="en-US" altLang="zh-CN" dirty="0" err="1"/>
              <a:t>QTcpServer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listen(</a:t>
            </a:r>
            <a:r>
              <a:rPr lang="en-US" altLang="zh-CN" dirty="0" err="1"/>
              <a:t>QHostAddress</a:t>
            </a:r>
            <a:r>
              <a:rPr lang="en-US" altLang="zh-CN" dirty="0"/>
              <a:t>::</a:t>
            </a:r>
            <a:r>
              <a:rPr lang="en-US" altLang="zh-CN" dirty="0" err="1"/>
              <a:t>Any,port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en-US" altLang="zh-CN" b="1" dirty="0"/>
              <a:t>listen(</a:t>
            </a:r>
            <a:r>
              <a:rPr lang="en-US" altLang="zh-CN" b="1" dirty="0" err="1"/>
              <a:t>QHostAddress</a:t>
            </a:r>
            <a:r>
              <a:rPr lang="en-US" altLang="zh-CN" b="1" dirty="0"/>
              <a:t>::</a:t>
            </a:r>
            <a:r>
              <a:rPr lang="en-US" altLang="zh-CN" b="1" dirty="0" err="1"/>
              <a:t>Any,port</a:t>
            </a:r>
            <a:r>
              <a:rPr lang="en-US" altLang="zh-CN" b="1" dirty="0"/>
              <a:t>)</a:t>
            </a:r>
            <a:r>
              <a:rPr lang="zh-CN" altLang="zh-CN" dirty="0"/>
              <a:t>在指定的端口对任意地址进行监听。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71406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060848"/>
            <a:ext cx="8136904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server.cpp</a:t>
            </a:r>
            <a:r>
              <a:rPr lang="zh-CN" altLang="zh-CN" dirty="0"/>
              <a:t>”中，当出现一个新的连接时，</a:t>
            </a:r>
            <a:r>
              <a:rPr lang="en-US" altLang="zh-CN" dirty="0" err="1"/>
              <a:t>QTcpSever</a:t>
            </a:r>
            <a:r>
              <a:rPr lang="zh-CN" altLang="zh-CN" dirty="0"/>
              <a:t>触发</a:t>
            </a:r>
            <a:r>
              <a:rPr lang="en-US" altLang="zh-CN" dirty="0" err="1"/>
              <a:t>incomingConnection</a:t>
            </a:r>
            <a:r>
              <a:rPr lang="en-US" altLang="zh-CN" dirty="0"/>
              <a:t>()</a:t>
            </a:r>
            <a:r>
              <a:rPr lang="zh-CN" altLang="zh-CN" dirty="0"/>
              <a:t>函数，参数</a:t>
            </a:r>
            <a:r>
              <a:rPr lang="en-US" altLang="zh-CN" dirty="0" err="1"/>
              <a:t>socketDescriptor</a:t>
            </a:r>
            <a:r>
              <a:rPr lang="zh-CN" altLang="zh-CN" dirty="0"/>
              <a:t>指定了连接的</a:t>
            </a:r>
            <a:r>
              <a:rPr lang="en-US" altLang="zh-CN" dirty="0"/>
              <a:t>Socket</a:t>
            </a:r>
            <a:r>
              <a:rPr lang="zh-CN" altLang="zh-CN" dirty="0"/>
              <a:t>描述符，其具体代码如下：</a:t>
            </a:r>
          </a:p>
          <a:p>
            <a:pPr indent="446088"/>
            <a:r>
              <a:rPr lang="en-US" altLang="zh-CN" sz="1600" dirty="0"/>
              <a:t>void Server::</a:t>
            </a:r>
            <a:r>
              <a:rPr lang="en-US" altLang="zh-CN" sz="1600" dirty="0" err="1"/>
              <a:t>incomingConnection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TcpClientSocket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tcpClientSocket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TcpClientSocket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connect(</a:t>
            </a:r>
            <a:r>
              <a:rPr lang="en-US" altLang="zh-CN" sz="1600" dirty="0" err="1"/>
              <a:t>tcpClientSocket,SIGNAL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updateClients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QString,int</a:t>
            </a:r>
            <a:r>
              <a:rPr lang="en-US" altLang="zh-CN" sz="1600" dirty="0"/>
              <a:t>)),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updateClients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QString,int</a:t>
            </a:r>
            <a:r>
              <a:rPr lang="en-US" altLang="zh-CN" sz="1600" dirty="0"/>
              <a:t>)));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connect(</a:t>
            </a:r>
            <a:r>
              <a:rPr lang="en-US" altLang="zh-CN" sz="1600" dirty="0" err="1"/>
              <a:t>tcpClientSocket,SIGNAL</a:t>
            </a:r>
            <a:r>
              <a:rPr lang="en-US" altLang="zh-CN" sz="1600" dirty="0"/>
              <a:t>(disconnected(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)),this,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SLOT(</a:t>
            </a:r>
            <a:r>
              <a:rPr lang="en-US" altLang="zh-CN" sz="1600" dirty="0" err="1"/>
              <a:t>slotDisconnected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)));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tcpClientSocket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setSocketDescriptor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socketDescriptor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tcpClientSocketList.append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tcpClientSocket</a:t>
            </a:r>
            <a:r>
              <a:rPr lang="en-US" altLang="zh-CN" sz="1600" dirty="0"/>
              <a:t>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e)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97498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844824"/>
            <a:ext cx="806489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server.cpp</a:t>
            </a:r>
            <a:r>
              <a:rPr lang="zh-CN" altLang="zh-CN" dirty="0"/>
              <a:t>”中，</a:t>
            </a:r>
            <a:r>
              <a:rPr lang="en-US" altLang="zh-CN" dirty="0" err="1"/>
              <a:t>updateClients</a:t>
            </a:r>
            <a:r>
              <a:rPr lang="en-US" altLang="zh-CN" dirty="0"/>
              <a:t>()</a:t>
            </a:r>
            <a:r>
              <a:rPr lang="zh-CN" altLang="zh-CN" dirty="0"/>
              <a:t>函数将任意客户端发来的信息进行广播，保证聊天室的所有客户均能看到其他人的发言。其具体代码如下：</a:t>
            </a:r>
          </a:p>
          <a:p>
            <a:pPr indent="446088"/>
            <a:r>
              <a:rPr lang="en-US" altLang="zh-CN" dirty="0"/>
              <a:t>void Server::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msg,int</a:t>
            </a:r>
            <a:r>
              <a:rPr lang="en-US" altLang="zh-CN" dirty="0"/>
              <a:t> length)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emit 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msg,length</a:t>
            </a:r>
            <a:r>
              <a:rPr lang="en-US" altLang="zh-CN" dirty="0"/>
              <a:t>);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tcpClientSocketList.count</a:t>
            </a:r>
            <a:r>
              <a:rPr lang="en-US" altLang="zh-CN" dirty="0"/>
              <a:t>();i++)			//(b)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QTcpSocket</a:t>
            </a:r>
            <a:r>
              <a:rPr lang="en-US" altLang="zh-CN" dirty="0"/>
              <a:t> *item = tcpClientSocketList.at(i);</a:t>
            </a:r>
            <a:endParaRPr lang="zh-CN" altLang="zh-CN" dirty="0"/>
          </a:p>
          <a:p>
            <a:pPr indent="446088"/>
            <a:r>
              <a:rPr lang="en-US" altLang="zh-CN" dirty="0"/>
              <a:t>        if(item-&gt;write(msg.toLatin1(),length)!=length)</a:t>
            </a:r>
            <a:endParaRPr lang="zh-CN" altLang="zh-CN" dirty="0"/>
          </a:p>
          <a:p>
            <a:pPr indent="446088"/>
            <a:r>
              <a:rPr lang="en-US" altLang="zh-CN" dirty="0"/>
              <a:t>        {</a:t>
            </a:r>
            <a:endParaRPr lang="zh-CN" altLang="zh-CN" dirty="0"/>
          </a:p>
          <a:p>
            <a:pPr indent="446088"/>
            <a:r>
              <a:rPr lang="en-US" altLang="zh-CN" dirty="0"/>
              <a:t>            continue;</a:t>
            </a:r>
            <a:endParaRPr lang="zh-CN" altLang="zh-CN" dirty="0"/>
          </a:p>
          <a:p>
            <a:pPr indent="446088"/>
            <a:r>
              <a:rPr lang="en-US" altLang="zh-CN" dirty="0"/>
              <a:t>        }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7005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获取本机网络信息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4084" y="1484784"/>
            <a:ext cx="362791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6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/>
                <a:ea typeface="宋体"/>
              </a:rPr>
              <a:t>此时，运行结果如图</a:t>
            </a:r>
            <a:r>
              <a:rPr lang="en-US" altLang="zh-CN" kern="100" dirty="0" smtClean="0">
                <a:effectLst/>
                <a:latin typeface="Times New Roman"/>
                <a:ea typeface="宋体"/>
              </a:rPr>
              <a:t>10.1</a:t>
            </a:r>
            <a:r>
              <a:rPr lang="zh-CN" altLang="zh-CN" kern="100" dirty="0" smtClean="0">
                <a:effectLst/>
                <a:latin typeface="Times New Roman"/>
                <a:ea typeface="宋体"/>
              </a:rPr>
              <a:t>所示。</a:t>
            </a:r>
            <a:endParaRPr lang="zh-CN" altLang="zh-CN" kern="100" dirty="0">
              <a:effectLst/>
              <a:latin typeface="Times New Roman"/>
              <a:ea typeface="宋体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916832"/>
            <a:ext cx="35619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010939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00808"/>
            <a:ext cx="8208912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server.cpp</a:t>
            </a:r>
            <a:r>
              <a:rPr lang="zh-CN" altLang="zh-CN" dirty="0"/>
              <a:t>”中，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r>
              <a:rPr lang="zh-CN" altLang="zh-CN" dirty="0"/>
              <a:t>函数实现从</a:t>
            </a:r>
            <a:r>
              <a:rPr lang="en-US" altLang="zh-CN" dirty="0" err="1"/>
              <a:t>tcpClientSocketList</a:t>
            </a:r>
            <a:r>
              <a:rPr lang="zh-CN" altLang="zh-CN" dirty="0"/>
              <a:t>列表中将断开连接的</a:t>
            </a:r>
            <a:r>
              <a:rPr lang="en-US" altLang="zh-CN" dirty="0" err="1"/>
              <a:t>TcpClientSocket</a:t>
            </a:r>
            <a:r>
              <a:rPr lang="zh-CN" altLang="zh-CN" dirty="0"/>
              <a:t>对象删除的功能。其具体代码如下：</a:t>
            </a:r>
          </a:p>
          <a:p>
            <a:pPr indent="446088"/>
            <a:r>
              <a:rPr lang="en-US" altLang="zh-CN" dirty="0"/>
              <a:t>void Server::</a:t>
            </a:r>
            <a:r>
              <a:rPr lang="en-US" altLang="zh-CN" dirty="0" err="1"/>
              <a:t>slotDisconnected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descriptor)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tcpClientSocketList.count</a:t>
            </a:r>
            <a:r>
              <a:rPr lang="en-US" altLang="zh-CN" dirty="0"/>
              <a:t>();i++)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QTcpSocket</a:t>
            </a:r>
            <a:r>
              <a:rPr lang="en-US" altLang="zh-CN" dirty="0"/>
              <a:t> *item = tcpClientSocketList.at(i);</a:t>
            </a:r>
            <a:endParaRPr lang="zh-CN" altLang="zh-CN" dirty="0"/>
          </a:p>
          <a:p>
            <a:pPr indent="446088"/>
            <a:r>
              <a:rPr lang="en-US" altLang="zh-CN" dirty="0"/>
              <a:t>        if(item-&gt;</a:t>
            </a:r>
            <a:r>
              <a:rPr lang="en-US" altLang="zh-CN" dirty="0" err="1"/>
              <a:t>socketDescriptor</a:t>
            </a:r>
            <a:r>
              <a:rPr lang="en-US" altLang="zh-CN" dirty="0"/>
              <a:t>()==descriptor)</a:t>
            </a:r>
            <a:endParaRPr lang="zh-CN" altLang="zh-CN" dirty="0"/>
          </a:p>
          <a:p>
            <a:pPr indent="446088"/>
            <a:r>
              <a:rPr lang="en-US" altLang="zh-CN" dirty="0"/>
              <a:t>        {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tcpClientSocketList.removeAt</a:t>
            </a:r>
            <a:r>
              <a:rPr lang="en-US" altLang="zh-CN" dirty="0"/>
              <a:t>(i);</a:t>
            </a:r>
            <a:endParaRPr lang="zh-CN" altLang="zh-CN" dirty="0"/>
          </a:p>
          <a:p>
            <a:pPr indent="446088"/>
            <a:r>
              <a:rPr lang="en-US" altLang="zh-CN" dirty="0"/>
              <a:t>            return;</a:t>
            </a:r>
            <a:endParaRPr lang="zh-CN" altLang="zh-CN" dirty="0"/>
          </a:p>
          <a:p>
            <a:pPr indent="446088"/>
            <a:r>
              <a:rPr lang="en-US" altLang="zh-CN" dirty="0"/>
              <a:t>        }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return;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971122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844824"/>
            <a:ext cx="799288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35292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）在头文件“</a:t>
            </a:r>
            <a:r>
              <a:rPr lang="en-US" altLang="zh-CN" dirty="0" err="1"/>
              <a:t>tcpserver.h</a:t>
            </a:r>
            <a:r>
              <a:rPr lang="zh-CN" altLang="zh-CN" dirty="0"/>
              <a:t>”中添加如下内容：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server.h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private: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port;</a:t>
            </a:r>
            <a:endParaRPr lang="zh-CN" altLang="zh-CN" dirty="0"/>
          </a:p>
          <a:p>
            <a:pPr indent="446088"/>
            <a:r>
              <a:rPr lang="en-US" altLang="zh-CN" dirty="0"/>
              <a:t>    	Server *server;</a:t>
            </a:r>
            <a:endParaRPr lang="zh-CN" altLang="zh-CN" dirty="0"/>
          </a:p>
          <a:p>
            <a:pPr indent="446088"/>
            <a:r>
              <a:rPr lang="en-US" altLang="zh-CN" dirty="0"/>
              <a:t>public slots:</a:t>
            </a:r>
            <a:endParaRPr lang="zh-CN" altLang="zh-CN" dirty="0"/>
          </a:p>
          <a:p>
            <a:pPr indent="446088"/>
            <a:r>
              <a:rPr lang="en-US" altLang="zh-CN" dirty="0"/>
              <a:t>    	void </a:t>
            </a:r>
            <a:r>
              <a:rPr lang="en-US" altLang="zh-CN" dirty="0" err="1"/>
              <a:t>slotCreateServer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	void 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73443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71809" y="4581128"/>
            <a:ext cx="81369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2564904"/>
            <a:ext cx="8136904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556792"/>
            <a:ext cx="813690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）在源文件“</a:t>
            </a:r>
            <a:r>
              <a:rPr lang="en-US" altLang="zh-CN" dirty="0"/>
              <a:t>tcpserver.cpp</a:t>
            </a:r>
            <a:r>
              <a:rPr lang="zh-CN" altLang="zh-CN" dirty="0"/>
              <a:t>”中，构造函数中添加如下代码：</a:t>
            </a:r>
          </a:p>
          <a:p>
            <a:pPr indent="446088"/>
            <a:r>
              <a:rPr lang="en-US" altLang="zh-CN" sz="1600" dirty="0"/>
              <a:t>port=8010;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PortLineEdit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::number(port));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CreateBtn,SIGNAL</a:t>
            </a:r>
            <a:r>
              <a:rPr lang="en-US" altLang="zh-CN" sz="1600" dirty="0"/>
              <a:t>(clicked()),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slotCreateServer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zh-CN" altLang="zh-CN" b="1" dirty="0"/>
              <a:t>其中，</a:t>
            </a:r>
            <a:r>
              <a:rPr lang="zh-CN" altLang="zh-CN" dirty="0"/>
              <a:t>槽函数</a:t>
            </a:r>
            <a:r>
              <a:rPr lang="en-US" altLang="zh-CN" dirty="0" err="1"/>
              <a:t>slotCreateServer</a:t>
            </a:r>
            <a:r>
              <a:rPr lang="en-US" altLang="zh-CN" dirty="0"/>
              <a:t>()</a:t>
            </a:r>
            <a:r>
              <a:rPr lang="zh-CN" altLang="zh-CN" dirty="0"/>
              <a:t>用于创建一个</a:t>
            </a:r>
            <a:r>
              <a:rPr lang="en-US" altLang="zh-CN" dirty="0"/>
              <a:t>TCP</a:t>
            </a:r>
            <a:r>
              <a:rPr lang="zh-CN" altLang="zh-CN" dirty="0"/>
              <a:t>服务器，具体内容如下：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slotCreateServer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server = new Server(</a:t>
            </a:r>
            <a:r>
              <a:rPr lang="en-US" altLang="zh-CN" sz="1600" dirty="0" err="1"/>
              <a:t>this,port</a:t>
            </a:r>
            <a:r>
              <a:rPr lang="en-US" altLang="zh-CN" sz="1600" dirty="0"/>
              <a:t>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创建一个</a:t>
            </a:r>
            <a:r>
              <a:rPr lang="en-US" altLang="zh-CN" sz="1600" dirty="0"/>
              <a:t>Server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connect(</a:t>
            </a:r>
            <a:r>
              <a:rPr lang="en-US" altLang="zh-CN" sz="1600" dirty="0" err="1"/>
              <a:t>server,SIGNAL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updateServer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QString,int</a:t>
            </a:r>
            <a:r>
              <a:rPr lang="en-US" altLang="zh-CN" sz="1600" dirty="0"/>
              <a:t>)),this,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SLOT(</a:t>
            </a:r>
            <a:r>
              <a:rPr lang="en-US" altLang="zh-CN" sz="1600" dirty="0" err="1"/>
              <a:t>updateServer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QString,int</a:t>
            </a:r>
            <a:r>
              <a:rPr lang="en-US" altLang="zh-CN" sz="1600" dirty="0"/>
              <a:t>)));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CreateBtn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(false);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槽函数</a:t>
            </a:r>
            <a:r>
              <a:rPr lang="en-US" altLang="zh-CN" dirty="0" err="1"/>
              <a:t>updateServer</a:t>
            </a:r>
            <a:r>
              <a:rPr lang="en-US" altLang="zh-CN" dirty="0"/>
              <a:t>()</a:t>
            </a:r>
            <a:r>
              <a:rPr lang="zh-CN" altLang="zh-CN" dirty="0"/>
              <a:t>用于更新服务器上的信息显示，具体内容如下：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updateServer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msg,int</a:t>
            </a:r>
            <a:r>
              <a:rPr lang="en-US" altLang="zh-CN" sz="1600" dirty="0"/>
              <a:t> length)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ContentListWidget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msg.left</a:t>
            </a:r>
            <a:r>
              <a:rPr lang="en-US" altLang="zh-CN" sz="1600" dirty="0"/>
              <a:t>(length));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55064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132856"/>
            <a:ext cx="7992888" cy="3309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服务器编程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）此时工程中添加了很多文件，工程文件中的内容已经被改变，需重新在工程文件“</a:t>
            </a:r>
            <a:r>
              <a:rPr lang="en-US" altLang="zh-CN" dirty="0"/>
              <a:t>TcpServer.pro</a:t>
            </a:r>
            <a:r>
              <a:rPr lang="zh-CN" altLang="zh-CN" dirty="0"/>
              <a:t>”中添加：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QT += network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此时运行服务器端工程“</a:t>
            </a:r>
            <a:r>
              <a:rPr lang="en-US" altLang="zh-CN" dirty="0"/>
              <a:t>TcpServer.pro</a:t>
            </a:r>
            <a:r>
              <a:rPr lang="zh-CN" altLang="zh-CN" dirty="0"/>
              <a:t>”编译通过。单击“创建聊天室”按钮，便开通了一个</a:t>
            </a:r>
            <a:r>
              <a:rPr lang="en-US" altLang="zh-CN" dirty="0"/>
              <a:t>TCP</a:t>
            </a:r>
            <a:r>
              <a:rPr lang="zh-CN" altLang="zh-CN" dirty="0"/>
              <a:t>聊天室的服务器，如图</a:t>
            </a:r>
            <a:r>
              <a:rPr lang="en-US" altLang="zh-CN" dirty="0"/>
              <a:t>10.12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2736304" cy="284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826276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CH1004</a:t>
            </a:r>
            <a:r>
              <a:rPr lang="zh-CN" altLang="zh-CN" dirty="0"/>
              <a:t>）客户端的编程。</a:t>
            </a:r>
          </a:p>
          <a:p>
            <a:pPr indent="446088"/>
            <a:r>
              <a:rPr lang="zh-CN" altLang="zh-CN" dirty="0"/>
              <a:t>建立工程“</a:t>
            </a:r>
            <a:r>
              <a:rPr lang="en-US" altLang="zh-CN" dirty="0"/>
              <a:t>TcpClient.pro</a:t>
            </a:r>
            <a:r>
              <a:rPr lang="zh-CN" altLang="zh-CN" dirty="0"/>
              <a:t>”，文件代码如下。 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）头文件“</a:t>
            </a:r>
            <a:r>
              <a:rPr lang="en-US" altLang="zh-CN" dirty="0" err="1"/>
              <a:t>tcpclient.h</a:t>
            </a:r>
            <a:r>
              <a:rPr lang="zh-CN" altLang="zh-CN" dirty="0"/>
              <a:t>”中，</a:t>
            </a:r>
            <a:r>
              <a:rPr lang="en-US" altLang="zh-CN" dirty="0" err="1"/>
              <a:t>TcpClient</a:t>
            </a:r>
            <a:r>
              <a:rPr lang="zh-CN" altLang="zh-CN" dirty="0"/>
              <a:t>类继承自</a:t>
            </a:r>
            <a:r>
              <a:rPr lang="en-US" altLang="zh-CN" dirty="0" err="1"/>
              <a:t>QDialog</a:t>
            </a:r>
            <a:r>
              <a:rPr lang="zh-CN" altLang="zh-CN" dirty="0"/>
              <a:t>类，</a:t>
            </a:r>
            <a:r>
              <a:rPr lang="zh-CN" altLang="zh-CN" dirty="0">
                <a:hlinkClick r:id="rId2" action="ppaction://hlinkfile"/>
              </a:rPr>
              <a:t>声明了需要的各种控件，其具体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en-US" altLang="zh-CN" dirty="0" smtClean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源文件“</a:t>
            </a:r>
            <a:r>
              <a:rPr lang="en-US" altLang="zh-CN" dirty="0">
                <a:hlinkClick r:id="rId3" action="ppaction://hlinkfile"/>
              </a:rPr>
              <a:t>tcpclient.cpp</a:t>
            </a:r>
            <a:r>
              <a:rPr lang="zh-CN" altLang="zh-CN" dirty="0">
                <a:hlinkClick r:id="rId3" action="ppaction://hlinkfile"/>
              </a:rPr>
              <a:t>”的具体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）客户端的界面运行外观如图</a:t>
            </a:r>
            <a:r>
              <a:rPr lang="en-US" altLang="zh-CN" dirty="0"/>
              <a:t>10.13</a:t>
            </a:r>
            <a:r>
              <a:rPr lang="zh-CN" altLang="zh-CN" dirty="0"/>
              <a:t>所示。</a:t>
            </a:r>
          </a:p>
          <a:p>
            <a:pPr indent="446088"/>
            <a:endParaRPr lang="zh-CN" altLang="zh-CN" dirty="0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2592288" cy="324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331635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348880"/>
            <a:ext cx="8136904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772816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以上完成了客户端的界面设计，下面将完成客户端的真正聊天功能。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）在客户端工程文件“</a:t>
            </a:r>
            <a:r>
              <a:rPr lang="en-US" altLang="zh-CN" dirty="0"/>
              <a:t>TcpClient.pro</a:t>
            </a:r>
            <a:r>
              <a:rPr lang="zh-CN" altLang="zh-CN" dirty="0"/>
              <a:t>”中添加如下语句：</a:t>
            </a:r>
          </a:p>
          <a:p>
            <a:pPr indent="446088"/>
            <a:r>
              <a:rPr lang="en-US" altLang="zh-CN" dirty="0"/>
              <a:t>QT += network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tcpclient.h</a:t>
            </a:r>
            <a:r>
              <a:rPr lang="zh-CN" altLang="zh-CN" dirty="0"/>
              <a:t>”中添加如下代码：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QHostAddress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QTcpSocket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status;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port;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QHostAddress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serverIP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QTcpSocket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tcpSocket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slotEnter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slotConnected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slotDisconnected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dataReceived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slotSend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4949808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35650" y="2708920"/>
            <a:ext cx="8064896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700808"/>
            <a:ext cx="806489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tcpclient.cpp</a:t>
            </a:r>
            <a:r>
              <a:rPr lang="zh-CN" altLang="zh-CN" dirty="0"/>
              <a:t>”中，添加头文件：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QMessageBox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QHostInfo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在其构造函数中添加如下代码：</a:t>
            </a:r>
          </a:p>
          <a:p>
            <a:pPr indent="446088"/>
            <a:r>
              <a:rPr lang="en-US" altLang="zh-CN" dirty="0" smtClean="0"/>
              <a:t>status </a:t>
            </a:r>
            <a:r>
              <a:rPr lang="en-US" altLang="zh-CN" dirty="0"/>
              <a:t>= false;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smtClean="0"/>
              <a:t>port </a:t>
            </a:r>
            <a:r>
              <a:rPr lang="en-US" altLang="zh-CN" dirty="0"/>
              <a:t>= 8010;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 smtClean="0"/>
              <a:t>portLineEdit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::number(port));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 smtClean="0"/>
              <a:t>serverIP</a:t>
            </a:r>
            <a:r>
              <a:rPr lang="en-US" altLang="zh-CN" dirty="0" smtClean="0"/>
              <a:t> </a:t>
            </a:r>
            <a:r>
              <a:rPr lang="en-US" altLang="zh-CN" dirty="0"/>
              <a:t>=new </a:t>
            </a:r>
            <a:r>
              <a:rPr lang="en-US" altLang="zh-CN" dirty="0" err="1"/>
              <a:t>QHostAddress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smtClean="0"/>
              <a:t>connect(</a:t>
            </a:r>
            <a:r>
              <a:rPr lang="en-US" altLang="zh-CN" dirty="0" err="1" smtClean="0"/>
              <a:t>enterBtn,SIGNAL</a:t>
            </a:r>
            <a:r>
              <a:rPr lang="en-US" altLang="zh-CN" dirty="0" smtClean="0"/>
              <a:t>(clicked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slotEnter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smtClean="0"/>
              <a:t>connect(</a:t>
            </a:r>
            <a:r>
              <a:rPr lang="en-US" altLang="zh-CN" dirty="0" err="1" smtClean="0"/>
              <a:t>sendBtn,SIGNAL</a:t>
            </a:r>
            <a:r>
              <a:rPr lang="en-US" altLang="zh-CN" dirty="0" smtClean="0"/>
              <a:t>(clicked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slotSend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 smtClean="0"/>
              <a:t>sendBtn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setEnabled</a:t>
            </a:r>
            <a:r>
              <a:rPr lang="en-US" altLang="zh-CN" dirty="0"/>
              <a:t>(false);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在以上代码中，槽函数</a:t>
            </a:r>
            <a:r>
              <a:rPr lang="en-US" altLang="zh-CN" dirty="0" err="1"/>
              <a:t>slotEnter</a:t>
            </a:r>
            <a:r>
              <a:rPr lang="en-US" altLang="zh-CN" dirty="0"/>
              <a:t>()</a:t>
            </a:r>
            <a:r>
              <a:rPr lang="zh-CN" altLang="zh-CN" dirty="0"/>
              <a:t>实现</a:t>
            </a:r>
            <a:r>
              <a:rPr lang="zh-CN" altLang="zh-CN" dirty="0">
                <a:hlinkClick r:id="rId2" action="ppaction://hlinkfile"/>
              </a:rPr>
              <a:t>了进入和离开聊天室的功能。具体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2142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2132856"/>
            <a:ext cx="8064896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tcpclient.cpp</a:t>
            </a:r>
            <a:r>
              <a:rPr lang="zh-CN" altLang="zh-CN" dirty="0"/>
              <a:t>”中，槽函数</a:t>
            </a:r>
            <a:r>
              <a:rPr lang="en-US" altLang="zh-CN" dirty="0" err="1"/>
              <a:t>slotConnected</a:t>
            </a:r>
            <a:r>
              <a:rPr lang="en-US" altLang="zh-CN" dirty="0"/>
              <a:t>()</a:t>
            </a:r>
            <a:r>
              <a:rPr lang="zh-CN" altLang="zh-CN" dirty="0"/>
              <a:t>为</a:t>
            </a:r>
            <a:r>
              <a:rPr lang="en-US" altLang="zh-CN" dirty="0"/>
              <a:t>connected()</a:t>
            </a:r>
            <a:r>
              <a:rPr lang="zh-CN" altLang="zh-CN" dirty="0"/>
              <a:t>信号的响应槽，当与服务器连接成功后，客户端构造一条进入聊天室的消息，并通知服务器。其具体代码如下：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slotConnected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sendBtn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enterBtn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离开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length=0;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userName+tr</a:t>
            </a:r>
            <a:r>
              <a:rPr lang="en-US" altLang="zh-CN" dirty="0"/>
              <a:t>(":Enter Chat Room");</a:t>
            </a:r>
            <a:endParaRPr lang="zh-CN" altLang="zh-CN" dirty="0"/>
          </a:p>
          <a:p>
            <a:pPr indent="446088"/>
            <a:r>
              <a:rPr lang="en-US" altLang="zh-CN" dirty="0"/>
              <a:t>    if((length=</a:t>
            </a:r>
            <a:r>
              <a:rPr lang="en-US" altLang="zh-CN" dirty="0" err="1"/>
              <a:t>tcpSocket</a:t>
            </a:r>
            <a:r>
              <a:rPr lang="en-US" altLang="zh-CN" dirty="0"/>
              <a:t>-&gt;write(msg.toLatin1(),msg. length()))!=msg. length())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return;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461287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250" y="4581128"/>
            <a:ext cx="813690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6250" y="1556792"/>
            <a:ext cx="813690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tcpclient.cpp</a:t>
            </a:r>
            <a:r>
              <a:rPr lang="zh-CN" altLang="zh-CN" dirty="0"/>
              <a:t>”中，槽函数</a:t>
            </a:r>
            <a:r>
              <a:rPr lang="en-US" altLang="zh-CN" dirty="0" err="1"/>
              <a:t>slotSend</a:t>
            </a:r>
            <a:r>
              <a:rPr lang="en-US" altLang="zh-CN" dirty="0"/>
              <a:t>()</a:t>
            </a:r>
            <a:r>
              <a:rPr lang="zh-CN" altLang="zh-CN" dirty="0"/>
              <a:t>的具体代码如下：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slotSend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sendLineEdit</a:t>
            </a:r>
            <a:r>
              <a:rPr lang="en-US" altLang="zh-CN" dirty="0"/>
              <a:t>-&gt;text()=="")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	return;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userName</a:t>
            </a:r>
            <a:r>
              <a:rPr lang="en-US" altLang="zh-CN" dirty="0"/>
              <a:t>+":"+</a:t>
            </a:r>
            <a:r>
              <a:rPr lang="en-US" altLang="zh-CN" dirty="0" err="1"/>
              <a:t>sendLineEdit</a:t>
            </a:r>
            <a:r>
              <a:rPr lang="en-US" altLang="zh-CN" dirty="0"/>
              <a:t>-&gt;text();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tcpSocket</a:t>
            </a:r>
            <a:r>
              <a:rPr lang="en-US" altLang="zh-CN" dirty="0"/>
              <a:t>-&gt;write(msg.toLatin1(),</a:t>
            </a:r>
            <a:r>
              <a:rPr lang="en-US" altLang="zh-CN" dirty="0" err="1"/>
              <a:t>msg.length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sendLineEdit</a:t>
            </a:r>
            <a:r>
              <a:rPr lang="en-US" altLang="zh-CN" dirty="0"/>
              <a:t>-&gt;clear();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在源文件“</a:t>
            </a:r>
            <a:r>
              <a:rPr lang="en-US" altLang="zh-CN" dirty="0"/>
              <a:t>tcpclient.cpp</a:t>
            </a:r>
            <a:r>
              <a:rPr lang="zh-CN" altLang="zh-CN" dirty="0"/>
              <a:t>”中，槽函数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r>
              <a:rPr lang="zh-CN" altLang="zh-CN" dirty="0"/>
              <a:t>的具体内容如下：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sendBtn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(false);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enterBtn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进入聊天室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278078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72816"/>
            <a:ext cx="8208912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源文件“</a:t>
            </a:r>
            <a:r>
              <a:rPr lang="en-US" altLang="zh-CN" dirty="0"/>
              <a:t>tcpclient.cpp</a:t>
            </a:r>
            <a:r>
              <a:rPr lang="zh-CN" altLang="zh-CN" dirty="0"/>
              <a:t>”的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r>
              <a:rPr lang="zh-CN" altLang="zh-CN" dirty="0"/>
              <a:t>函数，当有数据到来时，触发此函数，从套接字中将有效数据取出并显示，其代码如下：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while(</a:t>
            </a:r>
            <a:r>
              <a:rPr lang="en-US" altLang="zh-CN" dirty="0" err="1"/>
              <a:t>tcpSocket</a:t>
            </a:r>
            <a:r>
              <a:rPr lang="en-US" altLang="zh-CN" dirty="0"/>
              <a:t>-&gt;</a:t>
            </a:r>
            <a:r>
              <a:rPr lang="en-US" altLang="zh-CN" dirty="0" err="1"/>
              <a:t>bytesAvailable</a:t>
            </a:r>
            <a:r>
              <a:rPr lang="en-US" altLang="zh-CN" dirty="0"/>
              <a:t>()&gt;0)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QByteArray</a:t>
            </a:r>
            <a:r>
              <a:rPr lang="en-US" altLang="zh-CN" dirty="0"/>
              <a:t> datagram;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datagram.resize</a:t>
            </a:r>
            <a:r>
              <a:rPr lang="en-US" altLang="zh-CN" dirty="0"/>
              <a:t>(</a:t>
            </a:r>
            <a:r>
              <a:rPr lang="en-US" altLang="zh-CN" dirty="0" err="1"/>
              <a:t>tcpSocket</a:t>
            </a:r>
            <a:r>
              <a:rPr lang="en-US" altLang="zh-CN" dirty="0"/>
              <a:t>-&gt;</a:t>
            </a:r>
            <a:r>
              <a:rPr lang="en-US" altLang="zh-CN" dirty="0" err="1"/>
              <a:t>bytesAvailable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tcpSocket</a:t>
            </a:r>
            <a:r>
              <a:rPr lang="en-US" altLang="zh-CN" dirty="0"/>
              <a:t>-&gt;read(</a:t>
            </a:r>
            <a:r>
              <a:rPr lang="en-US" altLang="zh-CN" dirty="0" err="1"/>
              <a:t>datagram.data</a:t>
            </a:r>
            <a:r>
              <a:rPr lang="en-US" altLang="zh-CN" dirty="0"/>
              <a:t>(),</a:t>
            </a:r>
            <a:r>
              <a:rPr lang="en-US" altLang="zh-CN" dirty="0" err="1"/>
              <a:t>datagram.size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datagram.data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contentListWidget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</a:t>
            </a:r>
            <a:r>
              <a:rPr lang="en-US" altLang="zh-CN" dirty="0" err="1"/>
              <a:t>msg.left</a:t>
            </a:r>
            <a:r>
              <a:rPr lang="en-US" altLang="zh-CN" dirty="0"/>
              <a:t>(</a:t>
            </a:r>
            <a:r>
              <a:rPr lang="en-US" altLang="zh-CN" dirty="0" err="1"/>
              <a:t>datagram.size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42854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791382"/>
            <a:ext cx="8136904" cy="1717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060848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以上完成了界面，下面开始真正实现获得本机网络信息的内容。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）在文件“</a:t>
            </a:r>
            <a:r>
              <a:rPr lang="en-US" altLang="zh-CN" dirty="0"/>
              <a:t>NetworkInformation.pro</a:t>
            </a:r>
            <a:r>
              <a:rPr lang="zh-CN" altLang="zh-CN" dirty="0"/>
              <a:t>”中添加如下代码：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QT += network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networkinformation.h</a:t>
            </a:r>
            <a:r>
              <a:rPr lang="zh-CN" altLang="zh-CN" dirty="0"/>
              <a:t>”中添加如下代码：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QHostInfo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QNetworkInterface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getHostInformation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public slots: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slotDetail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3947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）此时运行客户端“</a:t>
            </a:r>
            <a:r>
              <a:rPr lang="en-US" altLang="zh-CN" dirty="0"/>
              <a:t>TcpClient.pro</a:t>
            </a:r>
            <a:r>
              <a:rPr lang="zh-CN" altLang="zh-CN" dirty="0"/>
              <a:t>”工程，结果如图</a:t>
            </a:r>
            <a:r>
              <a:rPr lang="en-US" altLang="zh-CN" dirty="0"/>
              <a:t>10.14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30" y="1844824"/>
            <a:ext cx="3125730" cy="392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818464"/>
      </p:ext>
    </p:extLst>
  </p:cSld>
  <p:clrMapOvr>
    <a:masterClrMapping/>
  </p:clrMapOvr>
  <p:transition spd="slow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10.3.4 </a:t>
            </a:r>
            <a:r>
              <a:rPr lang="zh-CN" altLang="zh-CN" dirty="0"/>
              <a:t>【实例】：</a:t>
            </a:r>
            <a:r>
              <a:rPr lang="en-US" altLang="zh-CN" dirty="0"/>
              <a:t>TCP</a:t>
            </a:r>
            <a:r>
              <a:rPr lang="zh-CN" altLang="zh-CN" dirty="0"/>
              <a:t>客户端编程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最后，同时运行服务器和客户端程序，运行的效果如图</a:t>
            </a:r>
            <a:r>
              <a:rPr lang="en-US" altLang="zh-CN" dirty="0"/>
              <a:t>10.15</a:t>
            </a:r>
            <a:r>
              <a:rPr lang="zh-CN" altLang="zh-CN" dirty="0"/>
              <a:t>所示，这里演示的是系统中登录了两个用户的状态。</a:t>
            </a:r>
          </a:p>
          <a:p>
            <a:endParaRPr lang="zh-CN" altLang="en-US" dirty="0"/>
          </a:p>
        </p:txBody>
      </p:sp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2575134"/>
            <a:ext cx="2715176" cy="28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68" y="2225702"/>
            <a:ext cx="2552105" cy="31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80" y="2218280"/>
            <a:ext cx="2543311" cy="31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08520" y="210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21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389481"/>
      </p:ext>
    </p:extLst>
  </p:cSld>
  <p:clrMapOvr>
    <a:masterClrMapping/>
  </p:clrMapOvr>
  <p:transition spd="slow">
    <p:randomBa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 Qt</a:t>
            </a:r>
            <a:r>
              <a:rPr lang="zh-CN" altLang="zh-CN" dirty="0"/>
              <a:t>网络应用开发初步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应用层的网络协议（如</a:t>
            </a:r>
            <a:r>
              <a:rPr lang="en-US" altLang="zh-CN" dirty="0"/>
              <a:t>HTTP/FTP/SMTP</a:t>
            </a:r>
            <a:r>
              <a:rPr lang="zh-CN" altLang="zh-CN" dirty="0"/>
              <a:t>等）简称“应用协议”，它们运行在</a:t>
            </a:r>
            <a:r>
              <a:rPr lang="en-US" altLang="zh-CN" dirty="0"/>
              <a:t>TCP/UDP</a:t>
            </a:r>
            <a:r>
              <a:rPr lang="zh-CN" altLang="zh-CN" dirty="0"/>
              <a:t>之上，如图</a:t>
            </a:r>
            <a:r>
              <a:rPr lang="en-US" altLang="zh-CN" dirty="0"/>
              <a:t>10.16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6386" name="Picture 2" descr="10T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0320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17822"/>
      </p:ext>
    </p:extLst>
  </p:cSld>
  <p:clrMapOvr>
    <a:masterClrMapping/>
  </p:clrMapOvr>
  <p:transition spd="slow"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7016" y="4725144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3645024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10.4.1 </a:t>
            </a:r>
            <a:r>
              <a:rPr lang="zh-CN" altLang="zh-CN" dirty="0"/>
              <a:t>【实例】：简单网页浏览器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CH1006</a:t>
            </a:r>
            <a:r>
              <a:rPr lang="zh-CN" altLang="zh-CN" dirty="0"/>
              <a:t>）简单网页浏览器。</a:t>
            </a:r>
          </a:p>
          <a:p>
            <a:pPr indent="446088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步骤</a:t>
            </a:r>
            <a:r>
              <a:rPr lang="zh-CN" altLang="zh-CN" b="1" dirty="0">
                <a:solidFill>
                  <a:srgbClr val="00B050"/>
                </a:solidFill>
              </a:rPr>
              <a:t>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，名称为“</a:t>
            </a:r>
            <a:r>
              <a:rPr lang="en-US" altLang="zh-CN" dirty="0" err="1"/>
              <a:t>myHTTP</a:t>
            </a:r>
            <a:r>
              <a:rPr lang="zh-CN" altLang="zh-CN" dirty="0"/>
              <a:t>”，类名为“</a:t>
            </a:r>
            <a:r>
              <a:rPr lang="en-US" altLang="zh-CN" dirty="0" err="1"/>
              <a:t>MainWindow</a:t>
            </a:r>
            <a:r>
              <a:rPr lang="zh-CN" altLang="zh-CN" dirty="0"/>
              <a:t>”，基类保持“</a:t>
            </a:r>
            <a:r>
              <a:rPr lang="en-US" altLang="zh-CN" dirty="0" err="1"/>
              <a:t>QMainWindow</a:t>
            </a:r>
            <a:r>
              <a:rPr lang="zh-CN" altLang="zh-CN" dirty="0"/>
              <a:t>”不变。完成后先在“</a:t>
            </a:r>
            <a:r>
              <a:rPr lang="en-US" altLang="zh-CN" dirty="0"/>
              <a:t>myHTTP.pro</a:t>
            </a:r>
            <a:r>
              <a:rPr lang="zh-CN" altLang="zh-CN" dirty="0"/>
              <a:t>”文件中添加语句“</a:t>
            </a:r>
            <a:r>
              <a:rPr lang="en-US" altLang="zh-CN" dirty="0"/>
              <a:t>QT+=network</a:t>
            </a:r>
            <a:r>
              <a:rPr lang="zh-CN" altLang="zh-CN" dirty="0"/>
              <a:t>”，并保存该文件。进入设计模式，向界面上拖入一个</a:t>
            </a:r>
            <a:r>
              <a:rPr lang="en-US" altLang="zh-CN" dirty="0"/>
              <a:t>Text Browser</a:t>
            </a:r>
            <a:r>
              <a:rPr lang="zh-CN" altLang="zh-CN" dirty="0"/>
              <a:t>，然后进入“</a:t>
            </a:r>
            <a:r>
              <a:rPr lang="en-US" altLang="zh-CN" dirty="0" err="1"/>
              <a:t>mainwindow.h</a:t>
            </a:r>
            <a:r>
              <a:rPr lang="zh-CN" altLang="zh-CN" dirty="0"/>
              <a:t>”文件，首先添加类的前置声明：</a:t>
            </a:r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QNetworkReply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QNetworkAccessManager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然后添加一个私有对象定义：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QNetworkAccessManager</a:t>
            </a:r>
            <a:r>
              <a:rPr lang="en-US" altLang="zh-CN" dirty="0"/>
              <a:t> *manager;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985169"/>
      </p:ext>
    </p:extLst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1560" y="2614811"/>
            <a:ext cx="8208912" cy="351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1560" y="3429000"/>
            <a:ext cx="820891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628800"/>
            <a:ext cx="82089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10.4.1 </a:t>
            </a:r>
            <a:r>
              <a:rPr lang="zh-CN" altLang="zh-CN" dirty="0"/>
              <a:t>【实例】：简单网页浏览器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下面再添加一个私有槽的声明：</a:t>
            </a:r>
          </a:p>
          <a:p>
            <a:pPr indent="446088"/>
            <a:r>
              <a:rPr lang="en-US" altLang="zh-CN" dirty="0"/>
              <a:t>private slots: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replyFinished</a:t>
            </a:r>
            <a:r>
              <a:rPr lang="en-US" altLang="zh-CN" dirty="0"/>
              <a:t>(</a:t>
            </a:r>
            <a:r>
              <a:rPr lang="en-US" altLang="zh-CN" dirty="0" err="1"/>
              <a:t>QNetworkReply</a:t>
            </a:r>
            <a:r>
              <a:rPr lang="en-US" altLang="zh-CN" dirty="0"/>
              <a:t> *);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现在到“</a:t>
            </a:r>
            <a:r>
              <a:rPr lang="en-US" altLang="zh-CN" dirty="0"/>
              <a:t>mainwindow.cpp</a:t>
            </a:r>
            <a:r>
              <a:rPr lang="zh-CN" altLang="zh-CN" dirty="0"/>
              <a:t>”文件中，首先添加头文件：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QtNetwork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然后在构造函数中添加如下代码：</a:t>
            </a:r>
          </a:p>
          <a:p>
            <a:pPr indent="446088"/>
            <a:r>
              <a:rPr lang="en-US" altLang="zh-CN" sz="1600" dirty="0"/>
              <a:t>manager = new </a:t>
            </a:r>
            <a:r>
              <a:rPr lang="en-US" altLang="zh-CN" sz="1600" dirty="0" err="1"/>
              <a:t>QNetworkAccessManager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manager,SIGNAL</a:t>
            </a:r>
            <a:r>
              <a:rPr lang="en-US" altLang="zh-CN" sz="1600" dirty="0"/>
              <a:t>(finished(</a:t>
            </a:r>
            <a:r>
              <a:rPr lang="en-US" altLang="zh-CN" sz="1600" dirty="0" err="1"/>
              <a:t>QNetworkReply</a:t>
            </a:r>
            <a:r>
              <a:rPr lang="en-US" altLang="zh-CN" sz="1600" dirty="0"/>
              <a:t>*)),this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	</a:t>
            </a:r>
            <a:r>
              <a:rPr lang="en-US" altLang="zh-CN" sz="1600" dirty="0" smtClean="0"/>
              <a:t>,</a:t>
            </a:r>
            <a:r>
              <a:rPr lang="en-US" altLang="zh-CN" sz="1600" dirty="0"/>
              <a:t>SLOT(</a:t>
            </a:r>
            <a:r>
              <a:rPr lang="en-US" altLang="zh-CN" sz="1600" dirty="0" err="1"/>
              <a:t>replyFinished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QNetworkReply</a:t>
            </a:r>
            <a:r>
              <a:rPr lang="en-US" altLang="zh-CN" sz="1600" dirty="0"/>
              <a:t>*)));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manager-&gt;get(</a:t>
            </a:r>
            <a:r>
              <a:rPr lang="en-US" altLang="zh-CN" sz="1600" dirty="0" err="1"/>
              <a:t>QNetworkRequest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QUrl</a:t>
            </a:r>
            <a:r>
              <a:rPr lang="en-US" altLang="zh-CN" sz="1600" dirty="0"/>
              <a:t>("http://www.baidu.com")));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1379158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556792"/>
            <a:ext cx="8064896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10.4.1 </a:t>
            </a:r>
            <a:r>
              <a:rPr lang="zh-CN" altLang="zh-CN" dirty="0"/>
              <a:t>【实例】：简单网页浏览器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下面添加槽的定义：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replyFinished</a:t>
            </a:r>
            <a:r>
              <a:rPr lang="en-US" altLang="zh-CN" dirty="0"/>
              <a:t>(</a:t>
            </a:r>
            <a:r>
              <a:rPr lang="en-US" altLang="zh-CN" dirty="0" err="1"/>
              <a:t>QNetworkReply</a:t>
            </a:r>
            <a:r>
              <a:rPr lang="en-US" altLang="zh-CN" dirty="0"/>
              <a:t> *reply)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all = reply-&gt;</a:t>
            </a:r>
            <a:r>
              <a:rPr lang="en-US" altLang="zh-CN" dirty="0" err="1"/>
              <a:t>readAll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textBrowser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(all);</a:t>
            </a:r>
            <a:endParaRPr lang="zh-CN" altLang="zh-CN" dirty="0"/>
          </a:p>
          <a:p>
            <a:pPr indent="446088"/>
            <a:r>
              <a:rPr lang="en-US" altLang="zh-CN" dirty="0"/>
              <a:t>    reply-&gt;</a:t>
            </a:r>
            <a:r>
              <a:rPr lang="en-US" altLang="zh-CN" dirty="0" err="1"/>
              <a:t>deleteLater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运行程序，显示出“百度搜索”首页，效果如图</a:t>
            </a:r>
            <a:r>
              <a:rPr lang="en-US" altLang="zh-CN" dirty="0"/>
              <a:t>10.17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6"/>
            <a:ext cx="4896544" cy="295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7270"/>
      </p:ext>
    </p:extLst>
  </p:cSld>
  <p:clrMapOvr>
    <a:masterClrMapping/>
  </p:clrMapOvr>
  <p:transition spd="slow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</a:t>
            </a:r>
            <a:r>
              <a:rPr lang="zh-CN" altLang="zh-CN" dirty="0" smtClean="0"/>
              <a:t>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下面在网页浏览实例的基础上，实现一般页面文件的下载，并且显示下载进度。进入设计模式，向界面上拖入</a:t>
            </a:r>
            <a:r>
              <a:rPr lang="en-US" altLang="zh-CN" dirty="0"/>
              <a:t>Label</a:t>
            </a:r>
            <a:r>
              <a:rPr lang="zh-CN" altLang="zh-CN" dirty="0"/>
              <a:t>、</a:t>
            </a:r>
            <a:r>
              <a:rPr lang="en-US" altLang="zh-CN" dirty="0"/>
              <a:t>Line Edit</a:t>
            </a:r>
            <a:r>
              <a:rPr lang="zh-CN" altLang="zh-CN" dirty="0"/>
              <a:t>、</a:t>
            </a:r>
            <a:r>
              <a:rPr lang="en-US" altLang="zh-CN" dirty="0"/>
              <a:t>Progress Bar</a:t>
            </a:r>
            <a:r>
              <a:rPr lang="zh-CN" altLang="zh-CN" dirty="0"/>
              <a:t>和</a:t>
            </a:r>
            <a:r>
              <a:rPr lang="en-US" altLang="zh-CN" dirty="0"/>
              <a:t>Push Button</a:t>
            </a:r>
            <a:r>
              <a:rPr lang="zh-CN" altLang="zh-CN" dirty="0"/>
              <a:t>等部件，最终效果如图</a:t>
            </a:r>
            <a:r>
              <a:rPr lang="en-US" altLang="zh-CN" dirty="0"/>
              <a:t>10.18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79"/>
            <a:ext cx="5400600" cy="305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660034"/>
      </p:ext>
    </p:extLst>
  </p:cSld>
  <p:clrMapOvr>
    <a:masterClrMapping/>
  </p:clrMapOvr>
  <p:transition spd="slow"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755576" y="4725144"/>
            <a:ext cx="8064896" cy="821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55576" y="4040233"/>
            <a:ext cx="8064896" cy="2880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55576" y="2852935"/>
            <a:ext cx="8064896" cy="821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844824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下面在“</a:t>
            </a:r>
            <a:r>
              <a:rPr lang="en-US" altLang="zh-CN" dirty="0" err="1"/>
              <a:t>mainwindow.h</a:t>
            </a:r>
            <a:r>
              <a:rPr lang="zh-CN" altLang="zh-CN" dirty="0"/>
              <a:t>”文件中，首先添加头文件和类的前置声明：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QUrl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QFile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其次添加如下私有槽声明：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httpFinished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httpReadyRead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updateDataReadProgress</a:t>
            </a:r>
            <a:r>
              <a:rPr lang="en-US" altLang="zh-CN" dirty="0"/>
              <a:t>(qint64,qint64);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然后再添加一个</a:t>
            </a:r>
            <a:r>
              <a:rPr lang="en-US" altLang="zh-CN" dirty="0"/>
              <a:t>public</a:t>
            </a:r>
            <a:r>
              <a:rPr lang="zh-CN" altLang="zh-CN" dirty="0"/>
              <a:t>函数声明：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startRequest</a:t>
            </a:r>
            <a:r>
              <a:rPr lang="en-US" altLang="zh-CN" dirty="0"/>
              <a:t>(</a:t>
            </a:r>
            <a:r>
              <a:rPr lang="en-US" altLang="zh-CN" dirty="0" err="1"/>
              <a:t>QUrl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再次添加几个私有对象定义：</a:t>
            </a:r>
          </a:p>
          <a:p>
            <a:pPr indent="446088"/>
            <a:r>
              <a:rPr lang="en-US" altLang="zh-CN" dirty="0" err="1"/>
              <a:t>QNetworkReply</a:t>
            </a:r>
            <a:r>
              <a:rPr lang="en-US" altLang="zh-CN" dirty="0"/>
              <a:t> *reply;</a:t>
            </a:r>
            <a:endParaRPr lang="zh-CN" altLang="zh-CN" dirty="0"/>
          </a:p>
          <a:p>
            <a:pPr indent="446088"/>
            <a:r>
              <a:rPr lang="en-US" altLang="zh-CN" dirty="0" err="1"/>
              <a:t>QUrl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QFile</a:t>
            </a:r>
            <a:r>
              <a:rPr lang="en-US" altLang="zh-CN" dirty="0"/>
              <a:t> *file;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573991"/>
      </p:ext>
    </p:extLst>
  </p:cSld>
  <p:clrMapOvr>
    <a:masterClrMapping/>
  </p:clrMapOvr>
  <p:transition spd="slow"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11560" y="2852936"/>
            <a:ext cx="828092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700808"/>
            <a:ext cx="82809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下面在“</a:t>
            </a:r>
            <a:r>
              <a:rPr lang="en-US" altLang="zh-CN" dirty="0"/>
              <a:t>mainwindow.cpp</a:t>
            </a:r>
            <a:r>
              <a:rPr lang="zh-CN" altLang="zh-CN" dirty="0"/>
              <a:t>”文件中，在构造函数中添加：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-&gt;hide();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这里开始将进度条隐藏了，因此在没有下载文件时是不显示进度条的。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接下来添加几个新函数，首先添加网络请求函数的实现：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startRequest</a:t>
            </a:r>
            <a:r>
              <a:rPr lang="en-US" altLang="zh-CN" dirty="0"/>
              <a:t>(</a:t>
            </a:r>
            <a:r>
              <a:rPr lang="en-US" altLang="zh-CN" dirty="0" err="1"/>
              <a:t>QUrl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reply = manager-&gt;get(</a:t>
            </a:r>
            <a:r>
              <a:rPr lang="en-US" altLang="zh-CN" dirty="0" err="1"/>
              <a:t>QNetworkRequest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));</a:t>
            </a:r>
            <a:endParaRPr lang="zh-CN" altLang="zh-CN" dirty="0"/>
          </a:p>
          <a:p>
            <a:pPr indent="446088"/>
            <a:r>
              <a:rPr lang="en-US" altLang="zh-CN" dirty="0"/>
              <a:t>    connect(</a:t>
            </a:r>
            <a:r>
              <a:rPr lang="en-US" altLang="zh-CN" dirty="0" err="1"/>
              <a:t>reply,SIGNAL</a:t>
            </a:r>
            <a:r>
              <a:rPr lang="en-US" altLang="zh-CN" dirty="0"/>
              <a:t>(</a:t>
            </a:r>
            <a:r>
              <a:rPr lang="en-US" altLang="zh-CN" dirty="0" err="1"/>
              <a:t>readyRead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httpReadyRead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    connect(</a:t>
            </a:r>
            <a:r>
              <a:rPr lang="en-US" altLang="zh-CN" dirty="0" err="1"/>
              <a:t>reply,SIGNAL</a:t>
            </a:r>
            <a:r>
              <a:rPr lang="en-US" altLang="zh-CN" dirty="0"/>
              <a:t>(</a:t>
            </a:r>
            <a:r>
              <a:rPr lang="en-US" altLang="zh-CN" dirty="0" err="1"/>
              <a:t>downloadProgress</a:t>
            </a:r>
            <a:r>
              <a:rPr lang="en-US" altLang="zh-CN" dirty="0"/>
              <a:t>(qint64,qint64)),this</a:t>
            </a:r>
            <a:endParaRPr lang="zh-CN" altLang="zh-CN" dirty="0"/>
          </a:p>
          <a:p>
            <a:pPr indent="446088"/>
            <a:r>
              <a:rPr lang="en-US" altLang="zh-CN" dirty="0"/>
              <a:t>			,SLOT(</a:t>
            </a:r>
            <a:r>
              <a:rPr lang="en-US" altLang="zh-CN" dirty="0" err="1"/>
              <a:t>updateDataReadProgress</a:t>
            </a:r>
            <a:r>
              <a:rPr lang="en-US" altLang="zh-CN" dirty="0"/>
              <a:t>(qint64,qint64)));</a:t>
            </a:r>
            <a:endParaRPr lang="zh-CN" altLang="zh-CN" dirty="0"/>
          </a:p>
          <a:p>
            <a:pPr indent="446088"/>
            <a:r>
              <a:rPr lang="en-US" altLang="zh-CN" dirty="0"/>
              <a:t>    connect(</a:t>
            </a:r>
            <a:r>
              <a:rPr lang="en-US" altLang="zh-CN" dirty="0" err="1"/>
              <a:t>reply,SIGNAL</a:t>
            </a:r>
            <a:r>
              <a:rPr lang="en-US" altLang="zh-CN" dirty="0"/>
              <a:t>(finished()),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httpFinished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852715"/>
      </p:ext>
    </p:extLst>
  </p:cSld>
  <p:clrMapOvr>
    <a:masterClrMapping/>
  </p:clrMapOvr>
  <p:transition spd="slow">
    <p:randomBar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04991" y="3573016"/>
            <a:ext cx="8208912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628800"/>
            <a:ext cx="820891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下面添加几个槽的定义：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httpReadyRead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if(file)file-&gt;write(reply-&gt;</a:t>
            </a:r>
            <a:r>
              <a:rPr lang="en-US" altLang="zh-CN" dirty="0" err="1"/>
              <a:t>readAll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这里首先判断是否创建了文件。如果是，则读取返回的所有数据，然后写入文件中。该文件是在后面的“下载”按钮的单击信号的槽中创建并打开的。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updateDataReadProgress</a:t>
            </a:r>
            <a:r>
              <a:rPr lang="en-US" altLang="zh-CN" sz="1600" dirty="0"/>
              <a:t>(qint64 </a:t>
            </a:r>
            <a:r>
              <a:rPr lang="en-US" altLang="zh-CN" sz="1600" dirty="0" err="1"/>
              <a:t>bytesRead</a:t>
            </a:r>
            <a:r>
              <a:rPr lang="en-US" altLang="zh-CN" sz="1600" dirty="0"/>
              <a:t>, qint64 </a:t>
            </a:r>
            <a:r>
              <a:rPr lang="en-US" altLang="zh-CN" sz="1600" dirty="0" err="1"/>
              <a:t>totalBytes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progressBar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setMaximum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totalBytes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progressBar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bytesRead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62650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636912"/>
            <a:ext cx="8136904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772816"/>
            <a:ext cx="813690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networkinformation.cpp</a:t>
            </a:r>
            <a:r>
              <a:rPr lang="zh-CN" altLang="zh-CN" dirty="0"/>
              <a:t>”中添加代码。其中，在构造函数的最后添加：</a:t>
            </a:r>
          </a:p>
          <a:p>
            <a:pPr indent="446088"/>
            <a:r>
              <a:rPr lang="en-US" altLang="zh-CN" sz="1600" dirty="0" err="1"/>
              <a:t>getHostInformation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detailBtn,SIGNAL</a:t>
            </a:r>
            <a:r>
              <a:rPr lang="en-US" altLang="zh-CN" sz="1600" dirty="0"/>
              <a:t>(clicked()),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slotDetail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en-US" altLang="zh-CN" dirty="0" err="1"/>
              <a:t>getHostInformation</a:t>
            </a:r>
            <a:r>
              <a:rPr lang="en-US" altLang="zh-CN" dirty="0"/>
              <a:t>()</a:t>
            </a:r>
            <a:r>
              <a:rPr lang="zh-CN" altLang="zh-CN" dirty="0"/>
              <a:t>函数用于获得主机信息。具体实现代码如下：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getHostInformation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localHostName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QHostInfo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localHostName</a:t>
            </a:r>
            <a:r>
              <a:rPr lang="en-US" altLang="zh-CN" sz="1600" dirty="0"/>
              <a:t>();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LineEditLocalHostName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localHostName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QHostInfo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hostInfo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QHostInfo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fromName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localHostName</a:t>
            </a:r>
            <a:r>
              <a:rPr lang="en-US" altLang="zh-CN" sz="1600" dirty="0"/>
              <a:t>);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//</a:t>
            </a:r>
            <a:r>
              <a:rPr lang="zh-CN" altLang="zh-CN" sz="1600" dirty="0"/>
              <a:t>获得主机的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地址列表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QHostAddress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listAddress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hostInfo.addresses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if(!</a:t>
            </a:r>
            <a:r>
              <a:rPr lang="en-US" altLang="zh-CN" sz="1600" dirty="0" err="1"/>
              <a:t>listAddress.isEmpty</a:t>
            </a:r>
            <a:r>
              <a:rPr lang="en-US" altLang="zh-CN" sz="1600" dirty="0"/>
              <a:t>())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LineEditAddress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(listAddress.at(2).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352975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84784"/>
            <a:ext cx="8280920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这里设置了进度条的最大值和当前值。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httpFinished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-&gt;hide();</a:t>
            </a:r>
            <a:endParaRPr lang="zh-CN" altLang="zh-CN" dirty="0"/>
          </a:p>
          <a:p>
            <a:pPr indent="446088"/>
            <a:r>
              <a:rPr lang="en-US" altLang="zh-CN" dirty="0"/>
              <a:t>    file-&gt;flush();</a:t>
            </a:r>
            <a:endParaRPr lang="zh-CN" altLang="zh-CN" dirty="0"/>
          </a:p>
          <a:p>
            <a:pPr indent="446088"/>
            <a:r>
              <a:rPr lang="en-US" altLang="zh-CN" dirty="0"/>
              <a:t>    file-&gt;close();</a:t>
            </a:r>
            <a:endParaRPr lang="zh-CN" altLang="zh-CN" dirty="0"/>
          </a:p>
          <a:p>
            <a:pPr indent="446088"/>
            <a:r>
              <a:rPr lang="en-US" altLang="zh-CN" dirty="0"/>
              <a:t>    reply-&gt;</a:t>
            </a:r>
            <a:r>
              <a:rPr lang="en-US" altLang="zh-CN" dirty="0" err="1"/>
              <a:t>deleteLater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reply = 0;</a:t>
            </a:r>
            <a:endParaRPr lang="zh-CN" altLang="zh-CN" dirty="0"/>
          </a:p>
          <a:p>
            <a:pPr indent="446088"/>
            <a:r>
              <a:rPr lang="en-US" altLang="zh-CN" dirty="0"/>
              <a:t>    delete file;</a:t>
            </a:r>
            <a:endParaRPr lang="zh-CN" altLang="zh-CN" dirty="0"/>
          </a:p>
          <a:p>
            <a:pPr indent="446088"/>
            <a:r>
              <a:rPr lang="en-US" altLang="zh-CN" dirty="0"/>
              <a:t>    file = 0;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69395"/>
      </p:ext>
    </p:extLst>
  </p:cSld>
  <p:clrMapOvr>
    <a:masterClrMapping/>
  </p:clrMapOvr>
  <p:transition spd="slow">
    <p:randomBar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484784"/>
            <a:ext cx="799288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35292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进入设计模式，进入“下载”按钮的单击信号的槽，添加如下代码：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on_pushButton_clicked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lineEdit</a:t>
            </a:r>
            <a:r>
              <a:rPr lang="en-US" altLang="zh-CN" sz="1600" dirty="0"/>
              <a:t>-&gt;text();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QFileInfo</a:t>
            </a:r>
            <a:r>
              <a:rPr lang="en-US" altLang="zh-CN" sz="1600" dirty="0"/>
              <a:t> info(</a:t>
            </a:r>
            <a:r>
              <a:rPr lang="en-US" altLang="zh-CN" sz="1600" dirty="0" err="1"/>
              <a:t>url.path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info.fileName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file = new </a:t>
            </a:r>
            <a:r>
              <a:rPr lang="en-US" altLang="zh-CN" sz="1600" dirty="0" err="1"/>
              <a:t>QFile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if(!file-&gt;open(</a:t>
            </a:r>
            <a:r>
              <a:rPr lang="en-US" altLang="zh-CN" sz="1600" dirty="0" err="1"/>
              <a:t>QIODevice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WriteOnly</a:t>
            </a:r>
            <a:r>
              <a:rPr lang="en-US" altLang="zh-CN" sz="1600" dirty="0"/>
              <a:t>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()&lt;&lt;"file open error";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delete file;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file = 0;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startRequest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progressBar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(0);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progressBar</a:t>
            </a:r>
            <a:r>
              <a:rPr lang="en-US" altLang="zh-CN" sz="1600" dirty="0"/>
              <a:t>-&gt;show();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7901994"/>
      </p:ext>
    </p:extLst>
  </p:cSld>
  <p:clrMapOvr>
    <a:masterClrMapping/>
  </p:clrMapOvr>
  <p:transition spd="slow">
    <p:randomBar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556792"/>
            <a:ext cx="78488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10.4.2  </a:t>
            </a:r>
            <a:r>
              <a:rPr lang="zh-CN" altLang="zh-CN" dirty="0"/>
              <a:t>文件下载实例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可以使用如下</a:t>
            </a:r>
            <a:r>
              <a:rPr lang="en-US" altLang="zh-CN" dirty="0"/>
              <a:t>URL</a:t>
            </a:r>
            <a:r>
              <a:rPr lang="zh-CN" altLang="zh-CN" dirty="0"/>
              <a:t>地址（地址会有变化，读者请根据实际情况测试程序）：</a:t>
            </a:r>
          </a:p>
          <a:p>
            <a:pPr indent="446088"/>
            <a:r>
              <a:rPr lang="en-US" altLang="zh-CN" dirty="0"/>
              <a:t>http://sqdownb.onlinedown.net/down/WeChatSetup.zip</a:t>
            </a:r>
            <a:endParaRPr lang="zh-CN" altLang="zh-CN" dirty="0"/>
          </a:p>
          <a:p>
            <a:pPr indent="446088"/>
            <a:r>
              <a:rPr lang="zh-CN" altLang="zh-CN" dirty="0"/>
              <a:t>下载过程中，进度条出现并动态变化，如图</a:t>
            </a:r>
            <a:r>
              <a:rPr lang="en-US" altLang="zh-CN" dirty="0"/>
              <a:t>10.19</a:t>
            </a:r>
            <a:r>
              <a:rPr lang="zh-CN" altLang="zh-CN" dirty="0"/>
              <a:t>所示。下载完成后可在项目工程所在路径的</a:t>
            </a:r>
            <a:r>
              <a:rPr lang="en-US" altLang="zh-CN" dirty="0"/>
              <a:t>D:\Qt\CH10\CH1006\build-myHTTP-Desktop_Qt_5_8_0_MinGW_32bit-Debug</a:t>
            </a:r>
            <a:r>
              <a:rPr lang="zh-CN" altLang="zh-CN" dirty="0"/>
              <a:t>下找到该文件。</a:t>
            </a:r>
          </a:p>
          <a:p>
            <a:pPr indent="446088"/>
            <a:endParaRPr lang="zh-CN" altLang="en-US" dirty="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791689"/>
            <a:ext cx="5256584" cy="316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48106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42493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QString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localHostName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QHostInfo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localHostName</a:t>
            </a:r>
            <a:r>
              <a:rPr lang="en-US" altLang="zh-CN" sz="1600" b="1" dirty="0"/>
              <a:t>()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获得本机主机名。</a:t>
            </a:r>
            <a:r>
              <a:rPr lang="en-US" altLang="zh-CN" sz="1600" dirty="0" err="1"/>
              <a:t>QHostInfo</a:t>
            </a:r>
            <a:r>
              <a:rPr lang="zh-CN" altLang="zh-CN" sz="1600" dirty="0"/>
              <a:t>提供了一系列有关网络信息的静态函数，可以根据主机名获得分配的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地址，也可以根据</a:t>
            </a:r>
            <a:r>
              <a:rPr lang="en-US" altLang="zh-CN" sz="1600" dirty="0"/>
              <a:t>IP</a:t>
            </a:r>
            <a:r>
              <a:rPr lang="zh-CN" altLang="zh-CN" sz="1600" dirty="0"/>
              <a:t>地址获得相应的主机名。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</a:t>
            </a:r>
            <a:r>
              <a:rPr lang="en-US" altLang="zh-CN" sz="1600" b="1" dirty="0" err="1"/>
              <a:t>QHostInfo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hostInfo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QHostInfo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fromName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localHostName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根据主机名获得相关主机信息，包括</a:t>
            </a:r>
            <a:r>
              <a:rPr lang="en-US" altLang="zh-CN" sz="1600" dirty="0"/>
              <a:t>IP</a:t>
            </a:r>
            <a:r>
              <a:rPr lang="zh-CN" altLang="zh-CN" sz="1600" dirty="0"/>
              <a:t>地址等。</a:t>
            </a:r>
            <a:r>
              <a:rPr lang="en-US" altLang="zh-CN" sz="1600" dirty="0" err="1"/>
              <a:t>QHostInfo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fromName</a:t>
            </a:r>
            <a:r>
              <a:rPr lang="en-US" altLang="zh-CN" sz="1600" dirty="0"/>
              <a:t>()</a:t>
            </a:r>
            <a:r>
              <a:rPr lang="zh-CN" altLang="zh-CN" sz="1600" dirty="0"/>
              <a:t>函数通过主机名查找</a:t>
            </a:r>
            <a:r>
              <a:rPr lang="en-US" altLang="zh-CN" sz="1600" dirty="0"/>
              <a:t>IP</a:t>
            </a:r>
            <a:r>
              <a:rPr lang="zh-CN" altLang="zh-CN" sz="1600" dirty="0"/>
              <a:t>地址信息。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if(!</a:t>
            </a:r>
            <a:r>
              <a:rPr lang="en-US" altLang="zh-CN" sz="1600" b="1" dirty="0" err="1"/>
              <a:t>listAddress.isEmpty</a:t>
            </a:r>
            <a:r>
              <a:rPr lang="en-US" altLang="zh-CN" sz="1600" b="1" dirty="0"/>
              <a:t>()){…}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获得的主机</a:t>
            </a:r>
            <a:r>
              <a:rPr lang="en-US" altLang="zh-CN" sz="1600" dirty="0"/>
              <a:t>IP</a:t>
            </a:r>
            <a:r>
              <a:rPr lang="zh-CN" altLang="zh-CN" sz="1600" dirty="0"/>
              <a:t>地址列表可能为空。在不为空的情况下使用第一个</a:t>
            </a:r>
            <a:r>
              <a:rPr lang="en-US" altLang="zh-CN" sz="1600" dirty="0"/>
              <a:t>IP</a:t>
            </a:r>
            <a:r>
              <a:rPr lang="zh-CN" altLang="zh-CN" sz="1600" dirty="0"/>
              <a:t>地址。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slotDetail</a:t>
            </a:r>
            <a:r>
              <a:rPr lang="en-US" altLang="zh-CN" dirty="0"/>
              <a:t>()</a:t>
            </a:r>
            <a:r>
              <a:rPr lang="zh-CN" altLang="zh-CN" dirty="0"/>
              <a:t>函数获得</a:t>
            </a:r>
            <a:r>
              <a:rPr lang="zh-CN" altLang="zh-CN" dirty="0">
                <a:hlinkClick r:id="rId2" action="ppaction://hlinkfile"/>
              </a:rPr>
              <a:t>与网络接口相关的信息，具体实现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6596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获取本机网络信息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）运行结果如图</a:t>
            </a:r>
            <a:r>
              <a:rPr lang="en-US" altLang="zh-CN" dirty="0"/>
              <a:t>10.2</a:t>
            </a:r>
            <a:r>
              <a:rPr lang="zh-CN" altLang="zh-CN" dirty="0"/>
              <a:t>所示。</a:t>
            </a:r>
          </a:p>
          <a:p>
            <a:pPr indent="446088"/>
            <a:r>
              <a:rPr lang="zh-CN" altLang="zh-CN" dirty="0"/>
              <a:t>单击“详细”按钮后，弹出如图</a:t>
            </a:r>
            <a:r>
              <a:rPr lang="en-US" altLang="zh-CN" dirty="0"/>
              <a:t>10.3</a:t>
            </a:r>
            <a:r>
              <a:rPr lang="zh-CN" altLang="zh-CN" dirty="0"/>
              <a:t>所示的信息窗口。</a:t>
            </a:r>
          </a:p>
          <a:p>
            <a:pPr indent="446088"/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42918"/>
            <a:ext cx="2952328" cy="1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88840"/>
            <a:ext cx="2808312" cy="398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8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3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98094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 </a:t>
            </a:r>
            <a:r>
              <a:rPr lang="zh-CN" altLang="zh-CN" dirty="0"/>
              <a:t>基于</a:t>
            </a:r>
            <a:r>
              <a:rPr lang="en-US" altLang="zh-CN" dirty="0"/>
              <a:t>UDP</a:t>
            </a:r>
            <a:r>
              <a:rPr lang="zh-CN" altLang="zh-CN" dirty="0"/>
              <a:t>的网络广播程序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766" y="1618212"/>
            <a:ext cx="525658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适合应用的情况有以下几种：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网络数据大多为短消息。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拥有大量客户端。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对数据安全性无特殊要求。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网络负担非常重，但对响应速度要求高。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279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50</TotalTime>
  <Words>4097</Words>
  <Application>Microsoft Office PowerPoint</Application>
  <PresentationFormat>全屏显示(4:3)</PresentationFormat>
  <Paragraphs>693</Paragraphs>
  <Slides>62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主题1</vt:lpstr>
      <vt:lpstr>Visio</vt:lpstr>
      <vt:lpstr>第10章 Qt 5网络与通信</vt:lpstr>
      <vt:lpstr>10.1  获取本机网络信息</vt:lpstr>
      <vt:lpstr>10.1  获取本机网络信息</vt:lpstr>
      <vt:lpstr>10.1  获取本机网络信息</vt:lpstr>
      <vt:lpstr>10.1  获取本机网络信息</vt:lpstr>
      <vt:lpstr>10.1  获取本机网络信息</vt:lpstr>
      <vt:lpstr>10.1  获取本机网络信息</vt:lpstr>
      <vt:lpstr>10.1  获取本机网络信息</vt:lpstr>
      <vt:lpstr>10.2  基于UDP的网络广播程序</vt:lpstr>
      <vt:lpstr>10.2.1  UDP协议工作原理</vt:lpstr>
      <vt:lpstr>10.2.2  UDP 编程模型</vt:lpstr>
      <vt:lpstr>10.2.3 【实例】：UDP服务器编程</vt:lpstr>
      <vt:lpstr>10.2.3 【实例】：UDP服务器编程</vt:lpstr>
      <vt:lpstr>10.2.3 【实例】：UDP服务器编程</vt:lpstr>
      <vt:lpstr>10.2.3 【实例】：UDP服务器编程</vt:lpstr>
      <vt:lpstr>10.2.3 【实例】：UDP服务器编程</vt:lpstr>
      <vt:lpstr>10.2.3 【实例】：UDP服务器编程</vt:lpstr>
      <vt:lpstr>10.2.3 【实例】：UDP服务器编程</vt:lpstr>
      <vt:lpstr>10.2.4 【实例】：UDP客户端编程</vt:lpstr>
      <vt:lpstr>10.2.4 【实例】：UDP客户端编程</vt:lpstr>
      <vt:lpstr>10.2.4 【实例】：UDP客户端编程</vt:lpstr>
      <vt:lpstr>10.2.4 【实例】：UDP客户端编程</vt:lpstr>
      <vt:lpstr>10.2.4 【实例】：UDP客户端编程</vt:lpstr>
      <vt:lpstr>10.2.4 【实例】：UDP客户端编程</vt:lpstr>
      <vt:lpstr>10.2.4 【实例】：UDP客户端编程</vt:lpstr>
      <vt:lpstr>10.3  基于TCP的网络聊天室程序</vt:lpstr>
      <vt:lpstr>10.3.1  TCP协议工作原理</vt:lpstr>
      <vt:lpstr>10.3.2  TCP编程模型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10.3.3 【实例】：TCP服务器编程</vt:lpstr>
      <vt:lpstr>10.3.4 【实例】：TCP客户端编程</vt:lpstr>
      <vt:lpstr>10.3.4 【实例】：TCP客户端编程</vt:lpstr>
      <vt:lpstr>10.3.4 【实例】：TCP客户端编程</vt:lpstr>
      <vt:lpstr>10.3.4 【实例】：TCP客户端编程</vt:lpstr>
      <vt:lpstr>10.3.4 【实例】：TCP客户端编程</vt:lpstr>
      <vt:lpstr>10.3.4 【实例】：TCP客户端编程</vt:lpstr>
      <vt:lpstr>10.3.4 【实例】：TCP客户端编程</vt:lpstr>
      <vt:lpstr>10.3.4 【实例】：TCP客户端编程</vt:lpstr>
      <vt:lpstr>10.4  Qt网络应用开发初步</vt:lpstr>
      <vt:lpstr>10.4.1 【实例】：简单网页浏览器</vt:lpstr>
      <vt:lpstr>10.4.1 【实例】：简单网页浏览器</vt:lpstr>
      <vt:lpstr>10.4.1 【实例】：简单网页浏览器</vt:lpstr>
      <vt:lpstr>10.4.2  文件下载实例</vt:lpstr>
      <vt:lpstr>10.4.2  文件下载实例</vt:lpstr>
      <vt:lpstr>10.4.2  文件下载实例</vt:lpstr>
      <vt:lpstr>10.4.2  文件下载实例</vt:lpstr>
      <vt:lpstr>10.4.2  文件下载实例</vt:lpstr>
      <vt:lpstr>10.4.2  文件下载实例</vt:lpstr>
      <vt:lpstr>10.4.2  文件下载实例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Qt 5网络与通信</dc:title>
  <dc:creator>User</dc:creator>
  <cp:lastModifiedBy>User</cp:lastModifiedBy>
  <cp:revision>8</cp:revision>
  <dcterms:created xsi:type="dcterms:W3CDTF">2017-05-19T02:07:08Z</dcterms:created>
  <dcterms:modified xsi:type="dcterms:W3CDTF">2017-05-22T01:16:06Z</dcterms:modified>
</cp:coreProperties>
</file>