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8FA5461-97A6-4E19-ACDC-1CDDF94A55A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589B8ED-7389-4446-936E-1D9DFC41D4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553200" y="62118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0FA6AACA-06FB-4A17-83E2-961DAC37C17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pPr algn="r"/>
              <a:t>‹#›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FA5461-97A6-4E19-ACDC-1CDDF94A55A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9B8ED-7389-4446-936E-1D9DFC41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4253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44450"/>
            <a:ext cx="2135187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4450"/>
            <a:ext cx="625316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FA5461-97A6-4E19-ACDC-1CDDF94A55A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9B8ED-7389-4446-936E-1D9DFC41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333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FA5461-97A6-4E19-ACDC-1CDDF94A55A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9B8ED-7389-4446-936E-1D9DFC41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11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FA5461-97A6-4E19-ACDC-1CDDF94A55A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9B8ED-7389-4446-936E-1D9DFC41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367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FA5461-97A6-4E19-ACDC-1CDDF94A55A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9B8ED-7389-4446-936E-1D9DFC41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225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FA5461-97A6-4E19-ACDC-1CDDF94A55A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9B8ED-7389-4446-936E-1D9DFC41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2890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 lang="zh-CN" altLang="en-US" sz="3600" b="0" u="none" cap="all" spc="0" dirty="0">
                <a:ln w="9000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FA5461-97A6-4E19-ACDC-1CDDF94A55A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9B8ED-7389-4446-936E-1D9DFC41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578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FA5461-97A6-4E19-ACDC-1CDDF94A55A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9B8ED-7389-4446-936E-1D9DFC41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7715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FA5461-97A6-4E19-ACDC-1CDDF94A55A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9B8ED-7389-4446-936E-1D9DFC41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3575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FA5461-97A6-4E19-ACDC-1CDDF94A55A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9B8ED-7389-4446-936E-1D9DFC41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0905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44450"/>
            <a:ext cx="8540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908050"/>
            <a:ext cx="85407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</a:t>
            </a:r>
          </a:p>
          <a:p>
            <a:pPr lvl="1"/>
            <a:r>
              <a:rPr lang="zh-CN" altLang="en-US" smtClean="0"/>
              <a:t>第二層</a:t>
            </a:r>
          </a:p>
          <a:p>
            <a:pPr lvl="2"/>
            <a:r>
              <a:rPr lang="zh-CN" altLang="en-US" smtClean="0"/>
              <a:t>第三層</a:t>
            </a:r>
          </a:p>
          <a:p>
            <a:pPr lvl="3"/>
            <a:r>
              <a:rPr lang="zh-CN" altLang="en-US" smtClean="0"/>
              <a:t>第四層</a:t>
            </a:r>
          </a:p>
          <a:p>
            <a:pPr lvl="4"/>
            <a:r>
              <a:rPr lang="zh-CN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8FA5461-97A6-4E19-ACDC-1CDDF94A55A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473825"/>
            <a:ext cx="2289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89B8ED-7389-4446-936E-1D9DFC41D4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8590;&#24230;&#19968;&#33324;&#65289;&#65288;CH1102&#65289;-4.txt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8590;&#24230;&#19968;&#33324;&#65289;%20&#65288;CH1103&#65289;-4.txt" TargetMode="External"/><Relationship Id="rId2" Type="http://schemas.openxmlformats.org/officeDocument/2006/relationships/hyperlink" Target="&#12304;&#20363;&#12305;&#65288;&#38590;&#24230;&#19968;&#33324;&#65289;%20&#65288;CH1103&#65289;-2.tx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8590;&#24230;&#19968;&#33324;&#65289;&#65288;CH1102&#65289;-2.txt" TargetMode="External"/><Relationship Id="rId2" Type="http://schemas.openxmlformats.org/officeDocument/2006/relationships/hyperlink" Target="&#12304;&#20363;&#12305;&#65288;&#38590;&#24230;&#19968;&#33324;&#65289;&#65288;CH1102&#65289;-1.txt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11</a:t>
            </a:r>
            <a:r>
              <a:rPr lang="zh-CN" altLang="zh-CN" dirty="0" smtClean="0"/>
              <a:t>章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Qt</a:t>
            </a:r>
            <a:r>
              <a:rPr lang="en-US" altLang="zh-CN" b="1" dirty="0" smtClean="0"/>
              <a:t> </a:t>
            </a:r>
            <a:r>
              <a:rPr lang="en-US" altLang="zh-CN" b="1" dirty="0"/>
              <a:t>5</a:t>
            </a:r>
            <a:r>
              <a:rPr lang="zh-CN" altLang="zh-CN" dirty="0"/>
              <a:t>事件处理及</a:t>
            </a:r>
            <a:r>
              <a:rPr lang="zh-CN" altLang="zh-CN" dirty="0" smtClean="0"/>
              <a:t>实例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2335907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11.1  </a:t>
            </a:r>
            <a:r>
              <a:rPr lang="zh-CN" altLang="zh-CN" sz="2400" b="1" dirty="0">
                <a:hlinkClick r:id="rId2" action="ppaction://hlinksldjump"/>
              </a:rPr>
              <a:t>鼠标事件及</a:t>
            </a:r>
            <a:r>
              <a:rPr lang="zh-CN" altLang="zh-CN" sz="2400" b="1" dirty="0" smtClean="0">
                <a:hlinkClick r:id="rId2" action="ppaction://hlinksldjump"/>
              </a:rPr>
              <a:t>实例</a:t>
            </a:r>
            <a:endParaRPr lang="zh-CN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255367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11.2  </a:t>
            </a:r>
            <a:r>
              <a:rPr lang="zh-CN" altLang="zh-CN" sz="2400" b="1" dirty="0">
                <a:hlinkClick r:id="rId3" action="ppaction://hlinksldjump"/>
              </a:rPr>
              <a:t>键盘事件及实例</a:t>
            </a:r>
            <a:endParaRPr lang="zh-CN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3255367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4" action="ppaction://hlinksldjump"/>
              </a:rPr>
              <a:t>11.3  </a:t>
            </a:r>
            <a:r>
              <a:rPr lang="zh-CN" altLang="zh-CN" sz="2400" b="1" dirty="0">
                <a:hlinkClick r:id="rId4" action="ppaction://hlinksldjump"/>
              </a:rPr>
              <a:t>事件过滤及实例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6931194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zh-CN" dirty="0"/>
              <a:t>键盘事件及实例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② 在弹出的对话框中选择资源要存放的路径，如图</a:t>
            </a:r>
            <a:r>
              <a:rPr lang="en-US" altLang="zh-CN" dirty="0"/>
              <a:t>11.4</a:t>
            </a:r>
            <a:r>
              <a:rPr lang="zh-CN" altLang="zh-CN" dirty="0"/>
              <a:t>所示，在“名称”栏中填写资源名称“</a:t>
            </a:r>
            <a:r>
              <a:rPr lang="en-US" altLang="zh-CN" dirty="0" err="1"/>
              <a:t>keyevent</a:t>
            </a:r>
            <a:r>
              <a:rPr lang="zh-CN" altLang="zh-CN" dirty="0"/>
              <a:t>”。</a:t>
            </a:r>
          </a:p>
          <a:p>
            <a:endParaRPr lang="zh-CN" altLang="en-US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661183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65210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zh-CN" dirty="0"/>
              <a:t>键盘事件及实例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单击“下一步”按钮，单击“完成”按钮。此时，项目下自动添加了一个“</a:t>
            </a:r>
            <a:r>
              <a:rPr lang="en-US" altLang="zh-CN" dirty="0" err="1"/>
              <a:t>keyevent.qrc</a:t>
            </a:r>
            <a:r>
              <a:rPr lang="zh-CN" altLang="zh-CN" dirty="0"/>
              <a:t>”资源文件，如图</a:t>
            </a:r>
            <a:r>
              <a:rPr lang="en-US" altLang="zh-CN" dirty="0"/>
              <a:t>11.5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44824"/>
            <a:ext cx="3240360" cy="282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689914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zh-CN" dirty="0"/>
              <a:t>键盘事件及实例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③ 鼠标右击资源文件，选择“</a:t>
            </a:r>
            <a:r>
              <a:rPr lang="en-US" altLang="zh-CN" dirty="0"/>
              <a:t>Add Prefix...</a:t>
            </a:r>
            <a:r>
              <a:rPr lang="zh-CN" altLang="zh-CN" dirty="0"/>
              <a:t>”菜单项，在弹出的“</a:t>
            </a:r>
            <a:r>
              <a:rPr lang="en-US" altLang="zh-CN" dirty="0"/>
              <a:t>Add Prefix</a:t>
            </a:r>
            <a:r>
              <a:rPr lang="zh-CN" altLang="zh-CN" dirty="0"/>
              <a:t>”对话框的“</a:t>
            </a:r>
            <a:r>
              <a:rPr lang="en-US" altLang="zh-CN" dirty="0"/>
              <a:t>Prefix:</a:t>
            </a:r>
            <a:r>
              <a:rPr lang="zh-CN" altLang="zh-CN" dirty="0"/>
              <a:t>”栏中填写“</a:t>
            </a:r>
            <a:r>
              <a:rPr lang="en-US" altLang="zh-CN" dirty="0"/>
              <a:t>/new/prefix1</a:t>
            </a:r>
            <a:r>
              <a:rPr lang="zh-CN" altLang="zh-CN" dirty="0"/>
              <a:t>”，单击“</a:t>
            </a:r>
            <a:r>
              <a:rPr lang="en-US" altLang="zh-CN" dirty="0"/>
              <a:t>OK</a:t>
            </a:r>
            <a:r>
              <a:rPr lang="zh-CN" altLang="zh-CN" dirty="0"/>
              <a:t>”按钮，此时项目目录树右区资源文件下新增了一个“</a:t>
            </a:r>
            <a:r>
              <a:rPr lang="en-US" altLang="zh-CN" dirty="0"/>
              <a:t>/new/prefix1</a:t>
            </a:r>
            <a:r>
              <a:rPr lang="zh-CN" altLang="zh-CN" dirty="0"/>
              <a:t>”子目录项，单击该区下方“添加”按钮上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zh-CN" dirty="0"/>
              <a:t>，选</a:t>
            </a:r>
            <a:r>
              <a:rPr lang="zh-CN" altLang="zh-CN" dirty="0" smtClean="0"/>
              <a:t>“添加文件”，</a:t>
            </a:r>
            <a:r>
              <a:rPr lang="zh-CN" altLang="zh-CN" dirty="0"/>
              <a:t>按照如图</a:t>
            </a:r>
            <a:r>
              <a:rPr lang="en-US" altLang="zh-CN" dirty="0"/>
              <a:t>11.6</a:t>
            </a:r>
            <a:r>
              <a:rPr lang="zh-CN" altLang="zh-CN" dirty="0"/>
              <a:t>所示的步骤操作，在弹出的对话框中选择“</a:t>
            </a:r>
            <a:r>
              <a:rPr lang="en-US" altLang="zh-CN" dirty="0"/>
              <a:t>image/image.png</a:t>
            </a:r>
            <a:r>
              <a:rPr lang="zh-CN" altLang="zh-CN" dirty="0"/>
              <a:t>”文件，单击“打开”按钮，将该图片添加到项目中。</a:t>
            </a:r>
          </a:p>
          <a:p>
            <a:endParaRPr lang="zh-CN" altLang="en-US" dirty="0"/>
          </a:p>
        </p:txBody>
      </p:sp>
      <p:pic>
        <p:nvPicPr>
          <p:cNvPr id="6146" name="Picture 2" descr="11t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708184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73915"/>
            <a:ext cx="282947" cy="27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410725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268760"/>
            <a:ext cx="8208912" cy="55892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zh-CN" dirty="0"/>
              <a:t>键盘事件及实例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84969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drawPix</a:t>
            </a:r>
            <a:r>
              <a:rPr lang="en-US" altLang="zh-CN" dirty="0"/>
              <a:t>()</a:t>
            </a:r>
            <a:r>
              <a:rPr lang="zh-CN" altLang="zh-CN" dirty="0"/>
              <a:t>函数实现了在</a:t>
            </a:r>
            <a:r>
              <a:rPr lang="en-US" altLang="zh-CN" dirty="0" err="1"/>
              <a:t>QPixmap</a:t>
            </a:r>
            <a:r>
              <a:rPr lang="zh-CN" altLang="zh-CN" dirty="0"/>
              <a:t>对象上绘制图像，其具体代码如下：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KeyEvent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drawPix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pix-&gt;fill(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::white);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重新刷新</a:t>
            </a:r>
            <a:r>
              <a:rPr lang="en-US" altLang="zh-CN" sz="1600" dirty="0"/>
              <a:t>pix</a:t>
            </a:r>
            <a:r>
              <a:rPr lang="zh-CN" altLang="zh-CN" sz="1600" dirty="0"/>
              <a:t>对象为白色底色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QPainter</a:t>
            </a:r>
            <a:r>
              <a:rPr lang="en-US" altLang="zh-CN" sz="1600" dirty="0"/>
              <a:t> *painter = new </a:t>
            </a:r>
            <a:r>
              <a:rPr lang="en-US" altLang="zh-CN" sz="1600" dirty="0" err="1"/>
              <a:t>QPainter</a:t>
            </a:r>
            <a:r>
              <a:rPr lang="en-US" altLang="zh-CN" sz="1600" dirty="0"/>
              <a:t>;	//</a:t>
            </a:r>
            <a:r>
              <a:rPr lang="zh-CN" altLang="zh-CN" sz="1600" dirty="0"/>
              <a:t>创建一个</a:t>
            </a:r>
            <a:r>
              <a:rPr lang="en-US" altLang="zh-CN" sz="1600" dirty="0" err="1"/>
              <a:t>QPainter</a:t>
            </a:r>
            <a:r>
              <a:rPr lang="zh-CN" altLang="zh-CN" sz="1600" dirty="0"/>
              <a:t>对象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QPen</a:t>
            </a:r>
            <a:r>
              <a:rPr lang="en-US" altLang="zh-CN" sz="1600" dirty="0"/>
              <a:t> pen(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DotLine</a:t>
            </a:r>
            <a:r>
              <a:rPr lang="en-US" altLang="zh-CN" sz="1600" dirty="0"/>
              <a:t>);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i=</a:t>
            </a:r>
            <a:r>
              <a:rPr lang="en-US" altLang="zh-CN" sz="1600" dirty="0" err="1"/>
              <a:t>step;i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width;i</a:t>
            </a:r>
            <a:r>
              <a:rPr lang="en-US" altLang="zh-CN" sz="1600" dirty="0"/>
              <a:t>=</a:t>
            </a:r>
            <a:r>
              <a:rPr lang="en-US" altLang="zh-CN" sz="1600" dirty="0" err="1"/>
              <a:t>i+step</a:t>
            </a:r>
            <a:r>
              <a:rPr lang="en-US" altLang="zh-CN" sz="1600" dirty="0"/>
              <a:t>)	//</a:t>
            </a:r>
            <a:r>
              <a:rPr lang="zh-CN" altLang="zh-CN" sz="1600" dirty="0"/>
              <a:t>按照步进值的间隔绘制纵向的网格线</a:t>
            </a:r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painter-&gt;begin(pix);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指定</a:t>
            </a:r>
            <a:r>
              <a:rPr lang="en-US" altLang="zh-CN" sz="1600" dirty="0"/>
              <a:t>pix</a:t>
            </a:r>
            <a:r>
              <a:rPr lang="zh-CN" altLang="zh-CN" sz="1600" dirty="0"/>
              <a:t>为绘图设备</a:t>
            </a:r>
          </a:p>
          <a:p>
            <a:pPr indent="446088"/>
            <a:r>
              <a:rPr lang="en-US" altLang="zh-CN" sz="1600" dirty="0"/>
              <a:t>        painter-&gt;</a:t>
            </a:r>
            <a:r>
              <a:rPr lang="en-US" altLang="zh-CN" sz="1600" dirty="0" err="1"/>
              <a:t>setPen</a:t>
            </a:r>
            <a:r>
              <a:rPr lang="en-US" altLang="zh-CN" sz="1600" dirty="0"/>
              <a:t>(pen);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painter-&gt;</a:t>
            </a:r>
            <a:r>
              <a:rPr lang="en-US" altLang="zh-CN" sz="1600" dirty="0" err="1"/>
              <a:t>drawLine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QPoint</a:t>
            </a:r>
            <a:r>
              <a:rPr lang="en-US" altLang="zh-CN" sz="1600" dirty="0"/>
              <a:t>(i,0),</a:t>
            </a:r>
            <a:r>
              <a:rPr lang="en-US" altLang="zh-CN" sz="1600" dirty="0" err="1"/>
              <a:t>QPoint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i,height</a:t>
            </a:r>
            <a:r>
              <a:rPr lang="en-US" altLang="zh-CN" sz="1600" dirty="0"/>
              <a:t>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painter-&gt;end();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</a:t>
            </a:r>
            <a:r>
              <a:rPr lang="en-US" altLang="zh-CN" sz="1600" dirty="0" err="1"/>
              <a:t>step;j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height;j</a:t>
            </a:r>
            <a:r>
              <a:rPr lang="en-US" altLang="zh-CN" sz="1600" dirty="0"/>
              <a:t>=</a:t>
            </a:r>
            <a:r>
              <a:rPr lang="en-US" altLang="zh-CN" sz="1600" dirty="0" err="1"/>
              <a:t>j+step</a:t>
            </a:r>
            <a:r>
              <a:rPr lang="en-US" altLang="zh-CN" sz="1600" dirty="0"/>
              <a:t>)	//</a:t>
            </a:r>
            <a:r>
              <a:rPr lang="zh-CN" altLang="zh-CN" sz="1600" dirty="0"/>
              <a:t>按照步进值的间隔绘制横向的网格线</a:t>
            </a:r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painter-&gt;begin(pix);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painter-&gt;</a:t>
            </a:r>
            <a:r>
              <a:rPr lang="en-US" altLang="zh-CN" sz="1600" dirty="0" err="1"/>
              <a:t>setPen</a:t>
            </a:r>
            <a:r>
              <a:rPr lang="en-US" altLang="zh-CN" sz="1600" dirty="0"/>
              <a:t>(pen);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painter-&gt;</a:t>
            </a:r>
            <a:r>
              <a:rPr lang="en-US" altLang="zh-CN" sz="1600" dirty="0" err="1"/>
              <a:t>drawLine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QPoint</a:t>
            </a:r>
            <a:r>
              <a:rPr lang="en-US" altLang="zh-CN" sz="1600" dirty="0"/>
              <a:t>(0,j),</a:t>
            </a:r>
            <a:r>
              <a:rPr lang="en-US" altLang="zh-CN" sz="1600" dirty="0" err="1"/>
              <a:t>QPoint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width,j</a:t>
            </a:r>
            <a:r>
              <a:rPr lang="en-US" altLang="zh-CN" sz="1600" dirty="0"/>
              <a:t>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painter-&gt;end();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painter-&gt;begin(pix);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painter-&gt;</a:t>
            </a:r>
            <a:r>
              <a:rPr lang="en-US" altLang="zh-CN" sz="1600" dirty="0" err="1"/>
              <a:t>drawImage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QPoint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startX,startY</a:t>
            </a:r>
            <a:r>
              <a:rPr lang="en-US" altLang="zh-CN" sz="1600" dirty="0"/>
              <a:t>),image);	//(b)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painter-&gt;end();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984713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zh-CN" dirty="0"/>
              <a:t>键盘事件及实例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61837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>
                <a:hlinkClick r:id="rId2" action="ppaction://hlinkfile"/>
              </a:rPr>
              <a:t>keyPressEvent</a:t>
            </a:r>
            <a:r>
              <a:rPr lang="en-US" altLang="zh-CN" dirty="0">
                <a:hlinkClick r:id="rId2" action="ppaction://hlinkfile"/>
              </a:rPr>
              <a:t>()</a:t>
            </a:r>
            <a:r>
              <a:rPr lang="zh-CN" altLang="zh-CN" dirty="0">
                <a:hlinkClick r:id="rId2" action="ppaction://hlinkfile"/>
              </a:rPr>
              <a:t>函数处理键盘的按下事件，具体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(a) if(event-&gt;modifiers( )==</a:t>
            </a:r>
            <a:r>
              <a:rPr lang="en-US" altLang="zh-CN" sz="1600" b="1" dirty="0" err="1"/>
              <a:t>Qt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ControlModifier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判断修饰键【</a:t>
            </a:r>
            <a:r>
              <a:rPr lang="en-US" altLang="zh-CN" sz="1600" dirty="0"/>
              <a:t>Ctrl</a:t>
            </a:r>
            <a:r>
              <a:rPr lang="zh-CN" altLang="zh-CN" sz="1600" dirty="0"/>
              <a:t>】是否按下。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(b) if(event-&gt;key( )==</a:t>
            </a:r>
            <a:r>
              <a:rPr lang="en-US" altLang="zh-CN" sz="1600" b="1" dirty="0" err="1"/>
              <a:t>Qt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Key_Left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根据按下的左方向键调节图标的左上顶点的位置，步进值为</a:t>
            </a:r>
            <a:r>
              <a:rPr lang="en-US" altLang="zh-CN" sz="1600" dirty="0"/>
              <a:t>1</a:t>
            </a:r>
            <a:r>
              <a:rPr lang="zh-CN" altLang="zh-CN" sz="1600" dirty="0"/>
              <a:t>，即细微移动。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(c) if(event-&gt;key( )==</a:t>
            </a:r>
            <a:r>
              <a:rPr lang="en-US" altLang="zh-CN" sz="1600" b="1" dirty="0" err="1"/>
              <a:t>Qt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Key_Right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根据按下的右方向键调节图标的左上顶点的位置，步进值为</a:t>
            </a:r>
            <a:r>
              <a:rPr lang="en-US" altLang="zh-CN" sz="1600" dirty="0"/>
              <a:t>1</a:t>
            </a:r>
            <a:r>
              <a:rPr lang="zh-CN" altLang="zh-CN" sz="1600" dirty="0"/>
              <a:t>，即细微移动。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(d) if(event-&gt;key( )==</a:t>
            </a:r>
            <a:r>
              <a:rPr lang="en-US" altLang="zh-CN" sz="1600" b="1" dirty="0" err="1"/>
              <a:t>Qt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Key_Up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根据按下的上方向键调节图标的左上顶点的位置，步进值为</a:t>
            </a:r>
            <a:r>
              <a:rPr lang="en-US" altLang="zh-CN" sz="1600" dirty="0"/>
              <a:t>1</a:t>
            </a:r>
            <a:r>
              <a:rPr lang="zh-CN" altLang="zh-CN" sz="1600" dirty="0"/>
              <a:t>，即细微移动。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(e) if(event-&gt;key( )==</a:t>
            </a:r>
            <a:r>
              <a:rPr lang="en-US" altLang="zh-CN" sz="1600" b="1" dirty="0" err="1"/>
              <a:t>Qt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Key_Down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根据按下的下方向键调节图标的左上顶点的位置，步进值为</a:t>
            </a:r>
            <a:r>
              <a:rPr lang="en-US" altLang="zh-CN" sz="1600" dirty="0"/>
              <a:t>1</a:t>
            </a:r>
            <a:r>
              <a:rPr lang="zh-CN" altLang="zh-CN" sz="1600" dirty="0"/>
              <a:t>，即细微移动。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(f) if(event-&gt;key( )==</a:t>
            </a:r>
            <a:r>
              <a:rPr lang="en-US" altLang="zh-CN" sz="1600" b="1" dirty="0" err="1"/>
              <a:t>Qt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Key_Left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根据按下的左方向键调节图标的左上顶点的位置，步进值为网格的大小。</a:t>
            </a:r>
          </a:p>
          <a:p>
            <a:pPr indent="446088"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8395208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9552" y="1628800"/>
            <a:ext cx="8280920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zh-CN" dirty="0"/>
              <a:t>键盘事件及实例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界面重画函数</a:t>
            </a:r>
            <a:r>
              <a:rPr lang="en-US" altLang="zh-CN" dirty="0" err="1"/>
              <a:t>paintEvent</a:t>
            </a:r>
            <a:r>
              <a:rPr lang="en-US" altLang="zh-CN" dirty="0"/>
              <a:t>()</a:t>
            </a:r>
            <a:r>
              <a:rPr lang="zh-CN" altLang="zh-CN" dirty="0"/>
              <a:t>，将</a:t>
            </a:r>
            <a:r>
              <a:rPr lang="en-US" altLang="zh-CN" dirty="0"/>
              <a:t>pix</a:t>
            </a:r>
            <a:r>
              <a:rPr lang="zh-CN" altLang="zh-CN" dirty="0"/>
              <a:t>绘制在界面上。其具体代码如下：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KeyEvent</a:t>
            </a:r>
            <a:r>
              <a:rPr lang="en-US" altLang="zh-CN" dirty="0"/>
              <a:t>::</a:t>
            </a:r>
            <a:r>
              <a:rPr lang="en-US" altLang="zh-CN" dirty="0" err="1"/>
              <a:t>paintEvent</a:t>
            </a:r>
            <a:r>
              <a:rPr lang="en-US" altLang="zh-CN" dirty="0"/>
              <a:t>(</a:t>
            </a:r>
            <a:r>
              <a:rPr lang="en-US" altLang="zh-CN" dirty="0" err="1"/>
              <a:t>QPaintEvent</a:t>
            </a:r>
            <a:r>
              <a:rPr lang="en-US" altLang="zh-CN" dirty="0"/>
              <a:t> *)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QPainter</a:t>
            </a:r>
            <a:r>
              <a:rPr lang="en-US" altLang="zh-CN" dirty="0"/>
              <a:t> painter;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painter.begin</a:t>
            </a:r>
            <a:r>
              <a:rPr lang="en-US" altLang="zh-CN" dirty="0"/>
              <a:t>(this);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painter.drawPixmap</a:t>
            </a:r>
            <a:r>
              <a:rPr lang="en-US" altLang="zh-CN" dirty="0"/>
              <a:t>(</a:t>
            </a:r>
            <a:r>
              <a:rPr lang="en-US" altLang="zh-CN" dirty="0" err="1"/>
              <a:t>QPoint</a:t>
            </a:r>
            <a:r>
              <a:rPr lang="en-US" altLang="zh-CN" dirty="0"/>
              <a:t>(0,0),*pix);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painter.end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）运行结果如图</a:t>
            </a:r>
            <a:r>
              <a:rPr lang="en-US" altLang="zh-CN" dirty="0"/>
              <a:t>11.2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03049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zh-CN" dirty="0"/>
              <a:t>事件过滤及</a:t>
            </a:r>
            <a:r>
              <a:rPr lang="zh-CN" altLang="zh-CN" dirty="0" smtClean="0"/>
              <a:t>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 </a:t>
            </a:r>
            <a:r>
              <a:rPr lang="zh-CN" altLang="zh-CN" cap="all" dirty="0"/>
              <a:t>（</a:t>
            </a:r>
            <a:r>
              <a:rPr lang="en-US" altLang="zh-CN" dirty="0"/>
              <a:t>CH1103</a:t>
            </a:r>
            <a:r>
              <a:rPr lang="zh-CN" altLang="zh-CN" cap="all" dirty="0"/>
              <a:t>）</a:t>
            </a:r>
            <a:r>
              <a:rPr lang="zh-CN" altLang="zh-CN" dirty="0"/>
              <a:t>通过事件过滤器实现动态图片按钮效果，如图</a:t>
            </a:r>
            <a:r>
              <a:rPr lang="en-US" altLang="zh-CN" dirty="0"/>
              <a:t>11.7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778271"/>
              </p:ext>
            </p:extLst>
          </p:nvPr>
        </p:nvGraphicFramePr>
        <p:xfrm>
          <a:off x="1475656" y="2340225"/>
          <a:ext cx="6462137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3" imgW="5037979" imgH="2189970" progId="Visio.Drawing.11">
                  <p:embed/>
                </p:oleObj>
              </mc:Choice>
              <mc:Fallback>
                <p:oleObj name="Visio" r:id="rId3" imgW="5037979" imgH="21899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340225"/>
                        <a:ext cx="6462137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858800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2060848"/>
            <a:ext cx="8064896" cy="45365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zh-CN" dirty="0"/>
              <a:t>事件过滤及实例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313" y="1164134"/>
            <a:ext cx="84249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 smtClean="0">
                <a:solidFill>
                  <a:srgbClr val="00B050"/>
                </a:solidFill>
              </a:rPr>
              <a:t>实现</a:t>
            </a:r>
            <a:r>
              <a:rPr lang="zh-CN" altLang="zh-CN" b="1" dirty="0">
                <a:solidFill>
                  <a:srgbClr val="00B050"/>
                </a:solidFill>
              </a:rPr>
              <a:t>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）头文件“</a:t>
            </a:r>
            <a:r>
              <a:rPr lang="en-US" altLang="zh-CN" dirty="0" err="1"/>
              <a:t>eventfilter.h</a:t>
            </a:r>
            <a:r>
              <a:rPr lang="zh-CN" altLang="zh-CN" dirty="0"/>
              <a:t>”中声明了所需的各种控件及槽函数，其具体代码如下：</a:t>
            </a:r>
          </a:p>
          <a:p>
            <a:pPr indent="446088"/>
            <a:r>
              <a:rPr lang="en-US" altLang="zh-CN" sz="1400" dirty="0"/>
              <a:t>#include &lt;</a:t>
            </a:r>
            <a:r>
              <a:rPr lang="en-US" altLang="zh-CN" sz="1400" dirty="0" err="1"/>
              <a:t>QDialog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#include &lt;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#include &lt;</a:t>
            </a:r>
            <a:r>
              <a:rPr lang="en-US" altLang="zh-CN" sz="1400" dirty="0" err="1"/>
              <a:t>QImage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#include &lt;</a:t>
            </a:r>
            <a:r>
              <a:rPr lang="en-US" altLang="zh-CN" sz="1400" dirty="0" err="1"/>
              <a:t>QEvent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class </a:t>
            </a:r>
            <a:r>
              <a:rPr lang="en-US" altLang="zh-CN" sz="1400" dirty="0" err="1"/>
              <a:t>EventFilter</a:t>
            </a:r>
            <a:r>
              <a:rPr lang="en-US" altLang="zh-CN" sz="1400" dirty="0"/>
              <a:t> : public </a:t>
            </a:r>
            <a:r>
              <a:rPr lang="en-US" altLang="zh-CN" sz="1400" dirty="0" err="1"/>
              <a:t>QDialog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{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Q_OBJECT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public: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EventFilter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 *parent = 0,Qt::</a:t>
            </a:r>
            <a:r>
              <a:rPr lang="en-US" altLang="zh-CN" sz="1400" dirty="0" err="1"/>
              <a:t>WindowFlags</a:t>
            </a:r>
            <a:r>
              <a:rPr lang="en-US" altLang="zh-CN" sz="1400" dirty="0"/>
              <a:t> f=0);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~</a:t>
            </a:r>
            <a:r>
              <a:rPr lang="en-US" altLang="zh-CN" sz="1400" dirty="0" err="1"/>
              <a:t>EventFilter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public slots: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bool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eventFilter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QObject</a:t>
            </a:r>
            <a:r>
              <a:rPr lang="en-US" altLang="zh-CN" sz="1400" dirty="0"/>
              <a:t> *, </a:t>
            </a:r>
            <a:r>
              <a:rPr lang="en-US" altLang="zh-CN" sz="1400" dirty="0" err="1"/>
              <a:t>QEvent</a:t>
            </a:r>
            <a:r>
              <a:rPr lang="en-US" altLang="zh-CN" sz="1400" dirty="0"/>
              <a:t> *);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private: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 *label1;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 *label2;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 *label3;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stateLabel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QImage</a:t>
            </a:r>
            <a:r>
              <a:rPr lang="en-US" altLang="zh-CN" sz="1400" dirty="0"/>
              <a:t> Image1;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QImage</a:t>
            </a:r>
            <a:r>
              <a:rPr lang="en-US" altLang="zh-CN" sz="1400" dirty="0"/>
              <a:t> Image2;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    </a:t>
            </a:r>
            <a:r>
              <a:rPr lang="en-US" altLang="zh-CN" sz="1400" dirty="0" err="1"/>
              <a:t>QImage</a:t>
            </a:r>
            <a:r>
              <a:rPr lang="en-US" altLang="zh-CN" sz="1400" dirty="0"/>
              <a:t> Image3;</a:t>
            </a:r>
            <a:endParaRPr lang="zh-CN" altLang="zh-CN" sz="1400" dirty="0"/>
          </a:p>
          <a:p>
            <a:pPr indent="446088"/>
            <a:r>
              <a:rPr lang="en-US" altLang="zh-CN" sz="1400" dirty="0"/>
              <a:t>};</a:t>
            </a:r>
            <a:endParaRPr lang="zh-CN" altLang="zh-CN" sz="14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2227316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2420888"/>
            <a:ext cx="792088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zh-CN" dirty="0"/>
              <a:t>事件过滤及实例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源文件“</a:t>
            </a:r>
            <a:r>
              <a:rPr lang="en-US" altLang="zh-CN" dirty="0">
                <a:hlinkClick r:id="rId2" action="ppaction://hlinkfile"/>
              </a:rPr>
              <a:t>eventfilter.cpp</a:t>
            </a:r>
            <a:r>
              <a:rPr lang="zh-CN" altLang="zh-CN" dirty="0">
                <a:hlinkClick r:id="rId2" action="ppaction://hlinkfile"/>
              </a:rPr>
              <a:t>”的具体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539750">
              <a:lnSpc>
                <a:spcPct val="150000"/>
              </a:lnSpc>
            </a:pPr>
            <a:r>
              <a:rPr lang="zh-CN" altLang="zh-CN" b="1" dirty="0"/>
              <a:t>其中，</a:t>
            </a:r>
            <a:r>
              <a:rPr lang="en-US" altLang="zh-CN" b="1" dirty="0" err="1"/>
              <a:t>installEventFilter</a:t>
            </a:r>
            <a:r>
              <a:rPr lang="en-US" altLang="zh-CN" b="1" dirty="0"/>
              <a:t>()</a:t>
            </a:r>
            <a:r>
              <a:rPr lang="zh-CN" altLang="zh-CN" dirty="0"/>
              <a:t>为每一个图片安装事件过滤器，指定整个窗体为监视事件的对象，函数原型如下：</a:t>
            </a:r>
          </a:p>
          <a:p>
            <a:pPr indent="539750"/>
            <a:r>
              <a:rPr lang="en-US" altLang="zh-CN" dirty="0"/>
              <a:t>void </a:t>
            </a:r>
            <a:r>
              <a:rPr lang="en-US" altLang="zh-CN" dirty="0" err="1"/>
              <a:t>QObject</a:t>
            </a:r>
            <a:r>
              <a:rPr lang="en-US" altLang="zh-CN" dirty="0"/>
              <a:t>::</a:t>
            </a:r>
            <a:r>
              <a:rPr lang="en-US" altLang="zh-CN" dirty="0" err="1"/>
              <a:t>installEventFilter</a:t>
            </a:r>
            <a:endParaRPr lang="zh-CN" altLang="zh-CN" dirty="0"/>
          </a:p>
          <a:p>
            <a:pPr indent="539750"/>
            <a:r>
              <a:rPr lang="en-US" altLang="zh-CN" dirty="0"/>
              <a:t>(</a:t>
            </a:r>
            <a:endParaRPr lang="zh-CN" altLang="zh-CN" dirty="0"/>
          </a:p>
          <a:p>
            <a:pPr indent="539750"/>
            <a:r>
              <a:rPr lang="en-US" altLang="zh-CN" dirty="0"/>
              <a:t>	</a:t>
            </a:r>
            <a:r>
              <a:rPr lang="en-US" altLang="zh-CN" dirty="0" err="1"/>
              <a:t>QObject</a:t>
            </a:r>
            <a:r>
              <a:rPr lang="en-US" altLang="zh-CN" dirty="0"/>
              <a:t> * </a:t>
            </a:r>
            <a:r>
              <a:rPr lang="en-US" altLang="zh-CN" dirty="0" err="1"/>
              <a:t>filterObj</a:t>
            </a:r>
            <a:endParaRPr lang="zh-CN" altLang="zh-CN" dirty="0"/>
          </a:p>
          <a:p>
            <a:pPr indent="539750"/>
            <a:r>
              <a:rPr lang="en-US" altLang="zh-CN" dirty="0"/>
              <a:t>)</a:t>
            </a:r>
            <a:endParaRPr lang="zh-CN" altLang="zh-CN" dirty="0"/>
          </a:p>
          <a:p>
            <a:pPr indent="539750">
              <a:lnSpc>
                <a:spcPct val="150000"/>
              </a:lnSpc>
            </a:pPr>
            <a:r>
              <a:rPr lang="en-US" altLang="zh-CN" dirty="0" err="1"/>
              <a:t>QObject</a:t>
            </a:r>
            <a:r>
              <a:rPr lang="zh-CN" altLang="zh-CN" dirty="0"/>
              <a:t>的</a:t>
            </a:r>
            <a:r>
              <a:rPr lang="en-US" altLang="zh-CN" dirty="0" err="1"/>
              <a:t>removeEventFilter</a:t>
            </a:r>
            <a:r>
              <a:rPr lang="en-US" altLang="zh-CN" dirty="0"/>
              <a:t>()</a:t>
            </a:r>
            <a:r>
              <a:rPr lang="zh-CN" altLang="zh-CN" dirty="0"/>
              <a:t>可以解除已安装的事件过滤器。</a:t>
            </a:r>
          </a:p>
          <a:p>
            <a:pPr indent="5397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）资源文件的添加如上例演示的步骤，不再赘述。</a:t>
            </a:r>
          </a:p>
          <a:p>
            <a:pPr indent="5397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 err="1"/>
              <a:t>QObject</a:t>
            </a:r>
            <a:r>
              <a:rPr lang="zh-CN" altLang="zh-CN" dirty="0"/>
              <a:t>的</a:t>
            </a:r>
            <a:r>
              <a:rPr lang="zh-CN" altLang="zh-CN" dirty="0">
                <a:hlinkClick r:id="rId3" action="ppaction://hlinkfile"/>
              </a:rPr>
              <a:t>事件监视函数</a:t>
            </a:r>
            <a:r>
              <a:rPr lang="en-US" altLang="zh-CN" dirty="0" err="1">
                <a:hlinkClick r:id="rId3" action="ppaction://hlinkfile"/>
              </a:rPr>
              <a:t>eventFilter</a:t>
            </a:r>
            <a:r>
              <a:rPr lang="en-US" altLang="zh-CN" dirty="0">
                <a:hlinkClick r:id="rId3" action="ppaction://hlinkfile"/>
              </a:rPr>
              <a:t>()</a:t>
            </a:r>
            <a:r>
              <a:rPr lang="zh-CN" altLang="zh-CN" dirty="0">
                <a:hlinkClick r:id="rId3" action="ppaction://hlinkfile"/>
              </a:rPr>
              <a:t>的具体实现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5397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）运行结果如图</a:t>
            </a:r>
            <a:r>
              <a:rPr lang="en-US" altLang="zh-CN" dirty="0"/>
              <a:t>11.7</a:t>
            </a:r>
            <a:r>
              <a:rPr lang="zh-CN" altLang="zh-CN" dirty="0"/>
              <a:t>所示。</a:t>
            </a:r>
          </a:p>
          <a:p>
            <a:pPr indent="539750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925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</a:t>
            </a:r>
            <a:r>
              <a:rPr lang="zh-CN" altLang="zh-CN" dirty="0"/>
              <a:t>鼠标事件及</a:t>
            </a:r>
            <a:r>
              <a:rPr lang="zh-CN" altLang="zh-CN" dirty="0" smtClean="0"/>
              <a:t>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55679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CH1101</a:t>
            </a:r>
            <a:r>
              <a:rPr lang="zh-CN" altLang="zh-CN" dirty="0"/>
              <a:t>）本例将介绍如何获得和处理鼠标事件。程序最终演示效果如图</a:t>
            </a:r>
            <a:r>
              <a:rPr lang="en-US" altLang="zh-CN" dirty="0"/>
              <a:t>11.1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07985"/>
              </p:ext>
            </p:extLst>
          </p:nvPr>
        </p:nvGraphicFramePr>
        <p:xfrm>
          <a:off x="1978154" y="2454044"/>
          <a:ext cx="5259699" cy="303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4009313" imgH="2313900" progId="Visio.Drawing.11">
                  <p:embed/>
                </p:oleObj>
              </mc:Choice>
              <mc:Fallback>
                <p:oleObj name="Visio" r:id="rId3" imgW="4009313" imgH="2313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154" y="2454044"/>
                        <a:ext cx="5259699" cy="3034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73312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2132856"/>
            <a:ext cx="8208912" cy="4608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</a:t>
            </a:r>
            <a:r>
              <a:rPr lang="zh-CN" altLang="zh-CN" dirty="0"/>
              <a:t>鼠标事件及实例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下面是鼠标事件实例的具体实现步骤。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）在头文件“</a:t>
            </a:r>
            <a:r>
              <a:rPr lang="en-US" altLang="zh-CN" dirty="0" err="1"/>
              <a:t>mouseevent.h</a:t>
            </a:r>
            <a:r>
              <a:rPr lang="zh-CN" altLang="zh-CN" dirty="0"/>
              <a:t>”中，重定义了</a:t>
            </a:r>
            <a:r>
              <a:rPr lang="en-US" altLang="zh-CN" dirty="0" err="1"/>
              <a:t>QWidget</a:t>
            </a:r>
            <a:r>
              <a:rPr lang="zh-CN" altLang="zh-CN" dirty="0"/>
              <a:t>类的三个鼠标事件方法，即</a:t>
            </a:r>
            <a:r>
              <a:rPr lang="en-US" altLang="zh-CN" dirty="0" err="1"/>
              <a:t>mouseMoveEvent</a:t>
            </a:r>
            <a:r>
              <a:rPr lang="zh-CN" altLang="zh-CN" dirty="0"/>
              <a:t>、</a:t>
            </a:r>
            <a:r>
              <a:rPr lang="en-US" altLang="zh-CN" dirty="0" err="1"/>
              <a:t>mousePressEvent</a:t>
            </a:r>
            <a:r>
              <a:rPr lang="zh-CN" altLang="zh-CN" dirty="0"/>
              <a:t>和</a:t>
            </a:r>
            <a:r>
              <a:rPr lang="en-US" altLang="zh-CN" dirty="0" err="1"/>
              <a:t>mouseReleaseEvent</a:t>
            </a:r>
            <a:r>
              <a:rPr lang="zh-CN" altLang="zh-CN" dirty="0"/>
              <a:t>。当有鼠标事件发生时，就会响应相应的函数，其具体内容如下：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QMainWindow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QStatusBar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QMouseEvent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MouseEvent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QMainWindow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MouseEvent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~</a:t>
            </a:r>
            <a:r>
              <a:rPr lang="en-US" altLang="zh-CN" sz="1600" dirty="0" err="1"/>
              <a:t>MouseEvent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protected: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void </a:t>
            </a:r>
            <a:r>
              <a:rPr lang="en-US" altLang="zh-CN" sz="1600" dirty="0" err="1"/>
              <a:t>mousePressEvent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QMouseEvent</a:t>
            </a:r>
            <a:r>
              <a:rPr lang="en-US" altLang="zh-CN" sz="1600" dirty="0"/>
              <a:t> *e);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void </a:t>
            </a:r>
            <a:r>
              <a:rPr lang="en-US" altLang="zh-CN" sz="1600" dirty="0" err="1"/>
              <a:t>mouseMoveEvent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QMouseEvent</a:t>
            </a:r>
            <a:r>
              <a:rPr lang="en-US" altLang="zh-CN" sz="1600" dirty="0"/>
              <a:t> *e);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void </a:t>
            </a:r>
            <a:r>
              <a:rPr lang="en-US" altLang="zh-CN" sz="1600" dirty="0" err="1"/>
              <a:t>mouseReleaseEvent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QMouseEvent</a:t>
            </a:r>
            <a:r>
              <a:rPr lang="en-US" altLang="zh-CN" sz="1600" dirty="0"/>
              <a:t> *e);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void </a:t>
            </a:r>
            <a:r>
              <a:rPr lang="en-US" altLang="zh-CN" sz="1600" dirty="0" err="1"/>
              <a:t>mouseDoubleClickEvent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QMouseEvent</a:t>
            </a:r>
            <a:r>
              <a:rPr lang="en-US" altLang="zh-CN" sz="1600" dirty="0"/>
              <a:t> *e);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statusLabel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MousePosLabel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38579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484784"/>
            <a:ext cx="8208912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</a:t>
            </a:r>
            <a:r>
              <a:rPr lang="zh-CN" altLang="zh-CN" dirty="0"/>
              <a:t>鼠标事件及实例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）源文件“</a:t>
            </a:r>
            <a:r>
              <a:rPr lang="en-US" altLang="zh-CN" dirty="0"/>
              <a:t>mouseevent.cpp</a:t>
            </a:r>
            <a:r>
              <a:rPr lang="zh-CN" altLang="zh-CN" dirty="0"/>
              <a:t>”的具体代码如下：</a:t>
            </a:r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mouseevent.h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MouseEvent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MouseEvent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: </a:t>
            </a:r>
            <a:r>
              <a:rPr lang="en-US" altLang="zh-CN" sz="1600" dirty="0" err="1"/>
              <a:t>QMainWindow</a:t>
            </a:r>
            <a:r>
              <a:rPr lang="en-US" altLang="zh-CN" sz="1600" dirty="0"/>
              <a:t>(parent)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setWindowTitle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鼠标事件</a:t>
            </a:r>
            <a:r>
              <a:rPr lang="en-US" altLang="zh-CN" sz="1600" dirty="0"/>
              <a:t>"));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设置窗体的标题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statusLabel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statusLabel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当前位置：</a:t>
            </a:r>
            <a:r>
              <a:rPr lang="en-US" altLang="zh-CN" sz="1600" dirty="0"/>
              <a:t>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statusLabel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setFixedWidth</a:t>
            </a:r>
            <a:r>
              <a:rPr lang="en-US" altLang="zh-CN" sz="1600" dirty="0"/>
              <a:t>(100);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MousePosLabel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MousePosLabel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(""));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MousePosLabel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setFixedWidth</a:t>
            </a:r>
            <a:r>
              <a:rPr lang="en-US" altLang="zh-CN" sz="1600" dirty="0"/>
              <a:t>(100);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statusBar</a:t>
            </a:r>
            <a:r>
              <a:rPr lang="en-US" altLang="zh-CN" sz="1600" dirty="0"/>
              <a:t>()-&gt;</a:t>
            </a:r>
            <a:r>
              <a:rPr lang="en-US" altLang="zh-CN" sz="1600" dirty="0" err="1"/>
              <a:t>addPermanentWidget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statusLabel</a:t>
            </a:r>
            <a:r>
              <a:rPr lang="en-US" altLang="zh-CN" sz="1600" dirty="0"/>
              <a:t>);	//(c)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statusBar</a:t>
            </a:r>
            <a:r>
              <a:rPr lang="en-US" altLang="zh-CN" sz="1600" dirty="0"/>
              <a:t>()-&gt;</a:t>
            </a:r>
            <a:r>
              <a:rPr lang="en-US" altLang="zh-CN" sz="1600" dirty="0" err="1"/>
              <a:t>addPermanentWidget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MousePosLabel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this-&gt;</a:t>
            </a:r>
            <a:r>
              <a:rPr lang="en-US" altLang="zh-CN" sz="1600" dirty="0" err="1"/>
              <a:t>setMouseTracking</a:t>
            </a:r>
            <a:r>
              <a:rPr lang="en-US" altLang="zh-CN" sz="1600" dirty="0"/>
              <a:t>(true);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d)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resize(400,200);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93036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9552" y="1772816"/>
            <a:ext cx="8352928" cy="42484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</a:t>
            </a:r>
            <a:r>
              <a:rPr lang="zh-CN" altLang="zh-CN" dirty="0"/>
              <a:t>鼠标事件及实例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mousePressEvent</a:t>
            </a:r>
            <a:r>
              <a:rPr lang="en-US" altLang="zh-CN" dirty="0"/>
              <a:t>()</a:t>
            </a:r>
            <a:r>
              <a:rPr lang="zh-CN" altLang="zh-CN" dirty="0"/>
              <a:t>函数为鼠标按下事件响应函数，</a:t>
            </a:r>
            <a:r>
              <a:rPr lang="en-US" altLang="zh-CN" dirty="0" err="1"/>
              <a:t>QMouseEvent</a:t>
            </a:r>
            <a:r>
              <a:rPr lang="zh-CN" altLang="zh-CN" dirty="0"/>
              <a:t>类的</a:t>
            </a:r>
            <a:r>
              <a:rPr lang="en-US" altLang="zh-CN" dirty="0"/>
              <a:t>button()</a:t>
            </a:r>
            <a:r>
              <a:rPr lang="zh-CN" altLang="zh-CN" dirty="0"/>
              <a:t>方法可以获得发生鼠标事件的按键属性（左键、右键、中键等）。具体代码如下：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MouseEvent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mousePressEvent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QMouseEvent</a:t>
            </a:r>
            <a:r>
              <a:rPr lang="en-US" altLang="zh-CN" sz="1600" dirty="0"/>
              <a:t> *e)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="("+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::number(e-&gt;x())+","+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::number(e-&gt;y()) +")";				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if(e-&gt;button()==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LeftButton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statusBar</a:t>
            </a:r>
            <a:r>
              <a:rPr lang="en-US" altLang="zh-CN" sz="1600" dirty="0"/>
              <a:t>()-&gt;</a:t>
            </a:r>
            <a:r>
              <a:rPr lang="en-US" altLang="zh-CN" sz="1600" dirty="0" err="1"/>
              <a:t>showMessage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左键：</a:t>
            </a:r>
            <a:r>
              <a:rPr lang="en-US" altLang="zh-CN" sz="1600" dirty="0"/>
              <a:t>")+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else if(e-&gt;button()==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RightButton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statusBar</a:t>
            </a:r>
            <a:r>
              <a:rPr lang="en-US" altLang="zh-CN" sz="1600" dirty="0"/>
              <a:t>()-&gt;</a:t>
            </a:r>
            <a:r>
              <a:rPr lang="en-US" altLang="zh-CN" sz="1600" dirty="0" err="1"/>
              <a:t>showMessage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右键：</a:t>
            </a:r>
            <a:r>
              <a:rPr lang="en-US" altLang="zh-CN" sz="1600" dirty="0"/>
              <a:t>")+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else if(e-&gt;button()==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MidButton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statusBar</a:t>
            </a:r>
            <a:r>
              <a:rPr lang="en-US" altLang="zh-CN" sz="1600" dirty="0"/>
              <a:t>()-&gt;</a:t>
            </a:r>
            <a:r>
              <a:rPr lang="en-US" altLang="zh-CN" sz="1600" dirty="0" err="1"/>
              <a:t>showMessage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中键：</a:t>
            </a:r>
            <a:r>
              <a:rPr lang="en-US" altLang="zh-CN" sz="1600" dirty="0"/>
              <a:t>")+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06669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395536" y="4941168"/>
            <a:ext cx="84249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5536" y="3212976"/>
            <a:ext cx="842493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95536" y="1700808"/>
            <a:ext cx="842493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</a:t>
            </a:r>
            <a:r>
              <a:rPr lang="zh-CN" altLang="zh-CN" dirty="0"/>
              <a:t>鼠标事件及实例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424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mouseMoveEvent</a:t>
            </a:r>
            <a:r>
              <a:rPr lang="en-US" altLang="zh-CN" dirty="0"/>
              <a:t>()</a:t>
            </a:r>
            <a:r>
              <a:rPr lang="zh-CN" altLang="zh-CN" dirty="0"/>
              <a:t>函数为鼠标移动事件响应函数，</a:t>
            </a:r>
            <a:r>
              <a:rPr lang="en-US" altLang="zh-CN" dirty="0" err="1"/>
              <a:t>QMouseEvent</a:t>
            </a:r>
            <a:r>
              <a:rPr lang="zh-CN" altLang="zh-CN" dirty="0"/>
              <a:t>类的</a:t>
            </a:r>
            <a:r>
              <a:rPr lang="en-US" altLang="zh-CN" dirty="0"/>
              <a:t>x()</a:t>
            </a:r>
            <a:r>
              <a:rPr lang="zh-CN" altLang="zh-CN" dirty="0"/>
              <a:t>和</a:t>
            </a:r>
            <a:r>
              <a:rPr lang="en-US" altLang="zh-CN" dirty="0"/>
              <a:t>y()</a:t>
            </a:r>
            <a:r>
              <a:rPr lang="zh-CN" altLang="zh-CN" dirty="0"/>
              <a:t>方法可以获得鼠标的相对位置，即相对于应用程序的位置。具体代码如下：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MouseEvent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mouseMoveEvent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QMouseEvent</a:t>
            </a:r>
            <a:r>
              <a:rPr lang="en-US" altLang="zh-CN" sz="1600" dirty="0"/>
              <a:t> *e)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MousePosLabel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setText</a:t>
            </a:r>
            <a:r>
              <a:rPr lang="en-US" altLang="zh-CN" sz="1600" dirty="0"/>
              <a:t>("("+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::number(e-&gt;x())+","+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::number(e-&gt;y())+")");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en-US" altLang="zh-CN" dirty="0" err="1"/>
              <a:t>mouseReleaseEvent</a:t>
            </a:r>
            <a:r>
              <a:rPr lang="en-US" altLang="zh-CN" dirty="0"/>
              <a:t>()</a:t>
            </a:r>
            <a:r>
              <a:rPr lang="zh-CN" altLang="zh-CN" dirty="0"/>
              <a:t>函数为鼠标松开事件响应函数，其具体代码如下：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MouseEvent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mouseReleaseEvent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QMouseEvent</a:t>
            </a:r>
            <a:r>
              <a:rPr lang="en-US" altLang="zh-CN" sz="1600" dirty="0"/>
              <a:t> *e)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="("+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::number(e-&gt;x())+","+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::number(e-&gt;y()) +")";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statusBar</a:t>
            </a:r>
            <a:r>
              <a:rPr lang="en-US" altLang="zh-CN" sz="1600" dirty="0"/>
              <a:t>()-&gt;</a:t>
            </a:r>
            <a:r>
              <a:rPr lang="en-US" altLang="zh-CN" sz="1600" dirty="0" err="1"/>
              <a:t>showMessage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释放在：</a:t>
            </a:r>
            <a:r>
              <a:rPr lang="en-US" altLang="zh-CN" sz="1600" dirty="0"/>
              <a:t>")+str,3000);</a:t>
            </a:r>
            <a:endParaRPr lang="zh-CN" altLang="zh-CN" sz="1600" dirty="0"/>
          </a:p>
          <a:p>
            <a:pPr indent="446088"/>
            <a:r>
              <a:rPr lang="en-US" altLang="zh-CN" sz="1600" dirty="0" smtClean="0"/>
              <a:t>}</a:t>
            </a:r>
            <a:endParaRPr lang="en-US" altLang="zh-CN" dirty="0" smtClean="0"/>
          </a:p>
          <a:p>
            <a:pPr indent="446088"/>
            <a:r>
              <a:rPr lang="en-US" altLang="zh-CN" dirty="0" err="1" smtClean="0"/>
              <a:t>mouseDoubleClickEvent</a:t>
            </a:r>
            <a:r>
              <a:rPr lang="en-US" altLang="zh-CN" dirty="0"/>
              <a:t>()</a:t>
            </a:r>
            <a:r>
              <a:rPr lang="zh-CN" altLang="zh-CN" dirty="0"/>
              <a:t>函数为鼠标双击事件响应函数，此处没有实现具体功能，但仍要写出函数体框架：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MouseEvent</a:t>
            </a:r>
            <a:r>
              <a:rPr lang="en-US" altLang="zh-CN" dirty="0"/>
              <a:t>::</a:t>
            </a:r>
            <a:r>
              <a:rPr lang="en-US" altLang="zh-CN" dirty="0" err="1"/>
              <a:t>mouseDoubleClickEvent</a:t>
            </a:r>
            <a:r>
              <a:rPr lang="en-US" altLang="zh-CN" dirty="0"/>
              <a:t>(</a:t>
            </a:r>
            <a:r>
              <a:rPr lang="en-US" altLang="zh-CN" dirty="0" err="1"/>
              <a:t>QMouseEvent</a:t>
            </a:r>
            <a:r>
              <a:rPr lang="en-US" altLang="zh-CN" dirty="0"/>
              <a:t> *e){}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）运行程序，效果如图</a:t>
            </a:r>
            <a:r>
              <a:rPr lang="en-US" altLang="zh-CN" dirty="0"/>
              <a:t>11.1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01385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zh-CN" dirty="0"/>
              <a:t>键盘事件及</a:t>
            </a:r>
            <a:r>
              <a:rPr lang="zh-CN" altLang="zh-CN" dirty="0" smtClean="0"/>
              <a:t>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2493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cap="all" dirty="0"/>
              <a:t>（</a:t>
            </a:r>
            <a:r>
              <a:rPr lang="en-US" altLang="zh-CN" dirty="0"/>
              <a:t>CH1102</a:t>
            </a:r>
            <a:r>
              <a:rPr lang="zh-CN" altLang="zh-CN" cap="all" dirty="0"/>
              <a:t>）</a:t>
            </a:r>
            <a:r>
              <a:rPr lang="zh-CN" altLang="zh-CN" dirty="0"/>
              <a:t>下面通过实现键盘控制图标的移动来介绍键盘事件的应用，如图</a:t>
            </a:r>
            <a:r>
              <a:rPr lang="en-US" altLang="zh-CN" dirty="0"/>
              <a:t>11.2</a:t>
            </a:r>
            <a:r>
              <a:rPr lang="zh-CN" altLang="zh-CN" dirty="0"/>
              <a:t>所示。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556284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6023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zh-CN" dirty="0"/>
              <a:t>键盘事件及实例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28092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具体实现步骤如下。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头文件“</a:t>
            </a:r>
            <a:r>
              <a:rPr lang="en-US" altLang="zh-CN" dirty="0" err="1">
                <a:hlinkClick r:id="rId2" action="ppaction://hlinkfile"/>
              </a:rPr>
              <a:t>keyevent.h</a:t>
            </a:r>
            <a:r>
              <a:rPr lang="zh-CN" altLang="zh-CN" dirty="0">
                <a:hlinkClick r:id="rId2" action="ppaction://hlinkfile"/>
              </a:rPr>
              <a:t>”的具体</a:t>
            </a:r>
            <a:r>
              <a:rPr lang="zh-CN" altLang="zh-CN" dirty="0" smtClean="0">
                <a:hlinkClick r:id="rId2" action="ppaction://hlinkfile"/>
              </a:rPr>
              <a:t>内容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hlinkClick r:id="rId3" action="ppaction://hlinkfile"/>
              </a:rPr>
              <a:t>源文件“</a:t>
            </a:r>
            <a:r>
              <a:rPr lang="en-US" altLang="zh-CN" dirty="0">
                <a:hlinkClick r:id="rId3" action="ppaction://hlinkfile"/>
              </a:rPr>
              <a:t>keyevent.cpp</a:t>
            </a:r>
            <a:r>
              <a:rPr lang="zh-CN" altLang="zh-CN" dirty="0">
                <a:hlinkClick r:id="rId3" action="ppaction://hlinkfile"/>
              </a:rPr>
              <a:t>”的具体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）在项目工程所在目录（</a:t>
            </a:r>
            <a:r>
              <a:rPr lang="en-US" altLang="zh-CN" dirty="0"/>
              <a:t>D:\Qt\CH11\CH1102\KeyEvent</a:t>
            </a:r>
            <a:r>
              <a:rPr lang="zh-CN" altLang="zh-CN" dirty="0"/>
              <a:t>）下新建一个文件夹命名为</a:t>
            </a:r>
            <a:r>
              <a:rPr lang="en-US" altLang="zh-CN" dirty="0"/>
              <a:t>image</a:t>
            </a:r>
            <a:r>
              <a:rPr lang="zh-CN" altLang="zh-CN" dirty="0"/>
              <a:t>，在文件夹内保存一个名为“</a:t>
            </a:r>
            <a:r>
              <a:rPr lang="en-US" altLang="zh-CN" dirty="0"/>
              <a:t>image.png</a:t>
            </a:r>
            <a:r>
              <a:rPr lang="zh-CN" altLang="zh-CN" dirty="0"/>
              <a:t>”的图片；在项目中按照以下步骤添加资源文件。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23380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zh-CN" dirty="0"/>
              <a:t>键盘事件及实例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① 在项目名“</a:t>
            </a:r>
            <a:r>
              <a:rPr lang="en-US" altLang="zh-CN" dirty="0" err="1"/>
              <a:t>KeyEvent</a:t>
            </a:r>
            <a:r>
              <a:rPr lang="zh-CN" altLang="zh-CN" dirty="0"/>
              <a:t>”上单击鼠标右键→“添加新文件</a:t>
            </a:r>
            <a:r>
              <a:rPr lang="en-US" altLang="zh-CN" dirty="0"/>
              <a:t>…</a:t>
            </a:r>
            <a:r>
              <a:rPr lang="zh-CN" altLang="zh-CN" dirty="0"/>
              <a:t>”菜单项，在如图</a:t>
            </a:r>
            <a:r>
              <a:rPr lang="en-US" altLang="zh-CN" dirty="0"/>
              <a:t>11.3</a:t>
            </a:r>
            <a:r>
              <a:rPr lang="zh-CN" altLang="zh-CN" dirty="0"/>
              <a:t>所示的对话框中单击“</a:t>
            </a:r>
            <a:r>
              <a:rPr lang="en-US" altLang="zh-CN" dirty="0" err="1"/>
              <a:t>Qt</a:t>
            </a:r>
            <a:r>
              <a:rPr lang="zh-CN" altLang="zh-CN" dirty="0"/>
              <a:t>”（模板）→“</a:t>
            </a:r>
            <a:r>
              <a:rPr lang="en-US" altLang="zh-CN" dirty="0" err="1"/>
              <a:t>Qt</a:t>
            </a:r>
            <a:r>
              <a:rPr lang="en-US" altLang="zh-CN" dirty="0"/>
              <a:t> Resource File</a:t>
            </a:r>
            <a:r>
              <a:rPr lang="zh-CN" altLang="zh-CN" dirty="0"/>
              <a:t>”→“</a:t>
            </a:r>
            <a:r>
              <a:rPr lang="en-US" altLang="zh-CN" dirty="0"/>
              <a:t>Choose...</a:t>
            </a:r>
            <a:r>
              <a:rPr lang="zh-CN" altLang="zh-CN" dirty="0"/>
              <a:t>”按钮。</a:t>
            </a:r>
          </a:p>
          <a:p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168732"/>
            <a:ext cx="5760640" cy="359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78072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0000"/>
      </a:hlink>
      <a:folHlink>
        <a:srgbClr val="99CC00"/>
      </a:folHlink>
    </a:clrScheme>
    <a:fontScheme name="tdesignc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tdesignc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21</TotalTime>
  <Words>1192</Words>
  <Application>Microsoft Office PowerPoint</Application>
  <PresentationFormat>全屏显示(4:3)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主题1</vt:lpstr>
      <vt:lpstr>Visio</vt:lpstr>
      <vt:lpstr>第11章 Qt 5事件处理及实例</vt:lpstr>
      <vt:lpstr>11.1  鼠标事件及实例</vt:lpstr>
      <vt:lpstr>11.1  鼠标事件及实例</vt:lpstr>
      <vt:lpstr>11.1  鼠标事件及实例</vt:lpstr>
      <vt:lpstr>11.1  鼠标事件及实例</vt:lpstr>
      <vt:lpstr>11.1  鼠标事件及实例</vt:lpstr>
      <vt:lpstr>11.2  键盘事件及实例</vt:lpstr>
      <vt:lpstr>11.2  键盘事件及实例</vt:lpstr>
      <vt:lpstr>11.2  键盘事件及实例</vt:lpstr>
      <vt:lpstr>11.2  键盘事件及实例</vt:lpstr>
      <vt:lpstr>11.2  键盘事件及实例</vt:lpstr>
      <vt:lpstr>11.2  键盘事件及实例</vt:lpstr>
      <vt:lpstr>11.2  键盘事件及实例</vt:lpstr>
      <vt:lpstr>11.2  键盘事件及实例</vt:lpstr>
      <vt:lpstr>11.2  键盘事件及实例</vt:lpstr>
      <vt:lpstr>11.3  事件过滤及实例</vt:lpstr>
      <vt:lpstr>11.3  事件过滤及实例</vt:lpstr>
      <vt:lpstr>11.3  事件过滤及实例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Qt 5事件处理及实例</dc:title>
  <dc:creator>User</dc:creator>
  <cp:lastModifiedBy>User</cp:lastModifiedBy>
  <cp:revision>5</cp:revision>
  <dcterms:created xsi:type="dcterms:W3CDTF">2017-05-19T02:57:10Z</dcterms:created>
  <dcterms:modified xsi:type="dcterms:W3CDTF">2017-05-22T01:17:12Z</dcterms:modified>
</cp:coreProperties>
</file>