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1EFF-07A5-49E1-BC40-82DF5559968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D6FB1-13F1-4407-9CD2-D076F1558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49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C600FD5-AE4A-4E39-8B51-E05A4343B420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688040-B99C-48D3-9CC8-E27B05256C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20013;&#31561;&#65289;&#65288;CH1205&#65289;-2.txt" TargetMode="External"/><Relationship Id="rId2" Type="http://schemas.openxmlformats.org/officeDocument/2006/relationships/hyperlink" Target="&#12304;&#20363;&#12305;&#65288;&#38590;&#24230;&#20013;&#31561;&#65289;&#65288;CH1205&#65289;-1.txt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12</a:t>
            </a:r>
            <a:r>
              <a:rPr lang="zh-CN" altLang="zh-CN" dirty="0" smtClean="0"/>
              <a:t>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</a:t>
            </a:r>
            <a:r>
              <a:rPr lang="en-US" altLang="zh-CN" b="1" dirty="0"/>
              <a:t>5</a:t>
            </a:r>
            <a:r>
              <a:rPr lang="zh-CN" altLang="zh-CN" dirty="0"/>
              <a:t>多</a:t>
            </a:r>
            <a:r>
              <a:rPr lang="zh-CN" altLang="zh-CN" dirty="0" smtClean="0"/>
              <a:t>线程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12.1  </a:t>
            </a:r>
            <a:r>
              <a:rPr lang="zh-CN" altLang="zh-CN" sz="2400" b="1" dirty="0">
                <a:hlinkClick r:id="rId2" action="ppaction://hlinksldjump"/>
              </a:rPr>
              <a:t>多线程及简单</a:t>
            </a:r>
            <a:r>
              <a:rPr lang="zh-CN" altLang="zh-CN" sz="2400" b="1" dirty="0" smtClean="0">
                <a:hlinkClick r:id="rId2" action="ppaction://hlinksldjump"/>
              </a:rPr>
              <a:t>实例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89532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12.2  </a:t>
            </a:r>
            <a:r>
              <a:rPr lang="zh-CN" altLang="zh-CN" sz="2400" b="1" dirty="0">
                <a:hlinkClick r:id="rId3" action="ppaction://hlinksldjump"/>
              </a:rPr>
              <a:t>多线程控制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358579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12.3  </a:t>
            </a:r>
            <a:r>
              <a:rPr lang="zh-CN" altLang="zh-CN" sz="2400" b="1" dirty="0">
                <a:hlinkClick r:id="rId4" action="ppaction://hlinksldjump"/>
              </a:rPr>
              <a:t>多线程应用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9815126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988840"/>
            <a:ext cx="806489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12.1</a:t>
            </a:r>
            <a:r>
              <a:rPr lang="en-US" altLang="zh-CN" dirty="0"/>
              <a:t>  </a:t>
            </a:r>
            <a:r>
              <a:rPr lang="zh-CN" altLang="zh-CN" dirty="0"/>
              <a:t>多线程及简单实例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槽函数</a:t>
            </a:r>
            <a:r>
              <a:rPr lang="en-US" altLang="zh-CN" dirty="0" err="1"/>
              <a:t>slotStop</a:t>
            </a:r>
            <a:r>
              <a:rPr lang="en-US" altLang="zh-CN" dirty="0"/>
              <a:t>()</a:t>
            </a:r>
            <a:r>
              <a:rPr lang="zh-CN" altLang="zh-CN" dirty="0"/>
              <a:t>，当用户单击“停止”按钮时，此函数将被调用。其具体实现代码如下：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ThreadDlg</a:t>
            </a:r>
            <a:r>
              <a:rPr lang="en-US" altLang="zh-CN" dirty="0"/>
              <a:t>::</a:t>
            </a:r>
            <a:r>
              <a:rPr lang="en-US" altLang="zh-CN" dirty="0" err="1"/>
              <a:t>slotStop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MAXSIZE;i</a:t>
            </a:r>
            <a:r>
              <a:rPr lang="en-US" altLang="zh-CN" dirty="0"/>
              <a:t>++)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workThread</a:t>
            </a:r>
            <a:r>
              <a:rPr lang="en-US" altLang="zh-CN" dirty="0"/>
              <a:t>[i]-&gt;terminate();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workThread</a:t>
            </a:r>
            <a:r>
              <a:rPr lang="en-US" altLang="zh-CN" dirty="0"/>
              <a:t>[i]-&gt;wait();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startBtn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stopBtn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(false);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73877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12.1</a:t>
            </a:r>
            <a:r>
              <a:rPr lang="en-US" altLang="zh-CN" dirty="0" smtClean="0"/>
              <a:t>  </a:t>
            </a:r>
            <a:r>
              <a:rPr lang="zh-CN" altLang="zh-CN" dirty="0" smtClean="0"/>
              <a:t>多线程及简单实例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1096" y="1484784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）运行结果如图</a:t>
            </a:r>
            <a:r>
              <a:rPr lang="en-US" altLang="zh-CN" dirty="0"/>
              <a:t>12.2</a:t>
            </a:r>
            <a:r>
              <a:rPr lang="zh-CN" altLang="zh-CN" dirty="0"/>
              <a:t>所示。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48" y="1964009"/>
            <a:ext cx="1353664" cy="39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42" y="1964009"/>
            <a:ext cx="1353664" cy="39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43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987" y="6044684"/>
            <a:ext cx="59202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MAXSIZE=5                            MAXSIZE=1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09889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852936"/>
            <a:ext cx="8208912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12.2</a:t>
            </a:r>
            <a:r>
              <a:rPr lang="en-US" altLang="zh-CN" dirty="0"/>
              <a:t>  </a:t>
            </a:r>
            <a:r>
              <a:rPr lang="zh-CN" altLang="zh-CN" dirty="0"/>
              <a:t>多线程控制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实现线程的互斥与同步常使用的类有</a:t>
            </a:r>
            <a:r>
              <a:rPr lang="en-US" altLang="zh-CN" dirty="0" err="1"/>
              <a:t>QMutex</a:t>
            </a:r>
            <a:r>
              <a:rPr lang="zh-CN" altLang="zh-CN" dirty="0"/>
              <a:t>、</a:t>
            </a:r>
            <a:r>
              <a:rPr lang="en-US" altLang="zh-CN" dirty="0" err="1"/>
              <a:t>QMutexLocker</a:t>
            </a:r>
            <a:r>
              <a:rPr lang="zh-CN" altLang="zh-CN" dirty="0"/>
              <a:t>、</a:t>
            </a:r>
            <a:r>
              <a:rPr lang="en-US" altLang="zh-CN" dirty="0" err="1"/>
              <a:t>QReadWriteLocker</a:t>
            </a:r>
            <a:r>
              <a:rPr lang="zh-CN" altLang="zh-CN" dirty="0"/>
              <a:t>、</a:t>
            </a:r>
            <a:r>
              <a:rPr lang="en-US" altLang="zh-CN" dirty="0" err="1"/>
              <a:t>QReadLocker</a:t>
            </a:r>
            <a:r>
              <a:rPr lang="zh-CN" altLang="zh-CN" dirty="0"/>
              <a:t>、</a:t>
            </a:r>
            <a:r>
              <a:rPr lang="en-US" altLang="zh-CN" dirty="0" err="1"/>
              <a:t>QWriteLocker</a:t>
            </a:r>
            <a:r>
              <a:rPr lang="zh-CN" altLang="zh-CN" dirty="0"/>
              <a:t>、</a:t>
            </a:r>
            <a:r>
              <a:rPr lang="en-US" altLang="zh-CN" dirty="0" err="1"/>
              <a:t>QSemaphore</a:t>
            </a:r>
            <a:r>
              <a:rPr lang="zh-CN" altLang="zh-CN" dirty="0"/>
              <a:t>和</a:t>
            </a:r>
            <a:r>
              <a:rPr lang="en-US" altLang="zh-CN" dirty="0" err="1"/>
              <a:t>QWaitCondition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下面举一个例子来说明问题：</a:t>
            </a:r>
          </a:p>
          <a:p>
            <a:pPr indent="446088"/>
            <a:r>
              <a:rPr lang="en-US" altLang="zh-CN" dirty="0"/>
              <a:t>class Key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Key() {key=0;}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creatKey</a:t>
            </a:r>
            <a:r>
              <a:rPr lang="en-US" altLang="zh-CN" dirty="0"/>
              <a:t>() {++key; return key;}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value()</a:t>
            </a:r>
            <a:r>
              <a:rPr lang="en-US" altLang="zh-CN" dirty="0" err="1"/>
              <a:t>const</a:t>
            </a:r>
            <a:r>
              <a:rPr lang="en-US" altLang="zh-CN" dirty="0"/>
              <a:t> {return key;}</a:t>
            </a:r>
            <a:endParaRPr lang="zh-CN" altLang="zh-CN" dirty="0"/>
          </a:p>
          <a:p>
            <a:pPr indent="446088"/>
            <a:r>
              <a:rPr lang="en-US" altLang="zh-CN" dirty="0"/>
              <a:t>private: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key;    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117866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12.2</a:t>
            </a:r>
            <a:r>
              <a:rPr lang="en-US" altLang="zh-CN" dirty="0"/>
              <a:t>  </a:t>
            </a:r>
            <a:r>
              <a:rPr lang="zh-CN" altLang="zh-CN" dirty="0"/>
              <a:t>多线程控制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35292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虽然类</a:t>
            </a:r>
            <a:r>
              <a:rPr lang="en-US" altLang="zh-CN" dirty="0"/>
              <a:t>Key</a:t>
            </a:r>
            <a:r>
              <a:rPr lang="zh-CN" altLang="zh-CN" dirty="0"/>
              <a:t>产生主键的函数</a:t>
            </a:r>
            <a:r>
              <a:rPr lang="en-US" altLang="zh-CN" dirty="0" err="1"/>
              <a:t>creatKey</a:t>
            </a:r>
            <a:r>
              <a:rPr lang="en-US" altLang="zh-CN" dirty="0"/>
              <a:t>()</a:t>
            </a:r>
            <a:r>
              <a:rPr lang="zh-CN" altLang="zh-CN" dirty="0"/>
              <a:t>只有一条语句执行修改成员变量</a:t>
            </a:r>
            <a:r>
              <a:rPr lang="en-US" altLang="zh-CN" dirty="0"/>
              <a:t>key</a:t>
            </a:r>
            <a:r>
              <a:rPr lang="zh-CN" altLang="zh-CN" dirty="0"/>
              <a:t>的值，但是</a:t>
            </a:r>
            <a:r>
              <a:rPr lang="en-US" altLang="zh-CN" dirty="0"/>
              <a:t>C++</a:t>
            </a:r>
            <a:r>
              <a:rPr lang="zh-CN" altLang="zh-CN" dirty="0"/>
              <a:t>的“</a:t>
            </a:r>
            <a:r>
              <a:rPr lang="en-US" altLang="zh-CN" dirty="0"/>
              <a:t>++</a:t>
            </a:r>
            <a:r>
              <a:rPr lang="zh-CN" altLang="zh-CN" dirty="0"/>
              <a:t>”操作符并不是原子操作，通常编译后，它将被展开成为以下三条机器命令：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将变量值载入寄存器。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将寄存器中的值加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将寄存器中的值写回主存。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假设当前的</a:t>
            </a:r>
            <a:r>
              <a:rPr lang="en-US" altLang="zh-CN" dirty="0"/>
              <a:t>key</a:t>
            </a:r>
            <a:r>
              <a:rPr lang="zh-CN" altLang="zh-CN" dirty="0"/>
              <a:t>值为</a:t>
            </a:r>
            <a:r>
              <a:rPr lang="en-US" altLang="zh-CN" dirty="0"/>
              <a:t>0</a:t>
            </a:r>
            <a:r>
              <a:rPr lang="zh-CN" altLang="zh-CN" dirty="0"/>
              <a:t>，如果线程</a:t>
            </a:r>
            <a:r>
              <a:rPr lang="en-US" altLang="zh-CN" dirty="0"/>
              <a:t>1</a:t>
            </a:r>
            <a:r>
              <a:rPr lang="zh-CN" altLang="zh-CN" dirty="0"/>
              <a:t>和线程</a:t>
            </a:r>
            <a:r>
              <a:rPr lang="en-US" altLang="zh-CN" dirty="0"/>
              <a:t>2</a:t>
            </a:r>
            <a:r>
              <a:rPr lang="zh-CN" altLang="zh-CN" dirty="0"/>
              <a:t>同时将</a:t>
            </a:r>
            <a:r>
              <a:rPr lang="en-US" altLang="zh-CN" dirty="0"/>
              <a:t>0</a:t>
            </a:r>
            <a:r>
              <a:rPr lang="zh-CN" altLang="zh-CN" dirty="0"/>
              <a:t>值载入寄存器，执行加</a:t>
            </a:r>
            <a:r>
              <a:rPr lang="en-US" altLang="zh-CN" dirty="0"/>
              <a:t>1</a:t>
            </a:r>
            <a:r>
              <a:rPr lang="zh-CN" altLang="zh-CN" dirty="0"/>
              <a:t>操作并将加</a:t>
            </a:r>
            <a:r>
              <a:rPr lang="en-US" altLang="zh-CN" dirty="0"/>
              <a:t>1</a:t>
            </a:r>
            <a:r>
              <a:rPr lang="zh-CN" altLang="zh-CN" dirty="0"/>
              <a:t>后的值写回主存，则结果是两个线程的执行结果将互相覆盖，实际上仅进行了一次加</a:t>
            </a:r>
            <a:r>
              <a:rPr lang="en-US" altLang="zh-CN" dirty="0"/>
              <a:t>1</a:t>
            </a:r>
            <a:r>
              <a:rPr lang="zh-CN" altLang="zh-CN" dirty="0"/>
              <a:t>操作，此时的</a:t>
            </a:r>
            <a:r>
              <a:rPr lang="en-US" altLang="zh-CN" dirty="0"/>
              <a:t>key</a:t>
            </a:r>
            <a:r>
              <a:rPr lang="zh-CN" altLang="zh-CN" dirty="0"/>
              <a:t>值为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33697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3356992"/>
            <a:ext cx="8136904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12.2.1  </a:t>
            </a:r>
            <a:r>
              <a:rPr lang="zh-CN" altLang="zh-CN" dirty="0"/>
              <a:t>互斥</a:t>
            </a:r>
            <a:r>
              <a:rPr lang="zh-CN" altLang="zh-CN" dirty="0" smtClean="0"/>
              <a:t>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QMutex</a:t>
            </a:r>
            <a:r>
              <a:rPr lang="zh-CN" altLang="zh-CN" b="1" dirty="0">
                <a:solidFill>
                  <a:srgbClr val="00B0F0"/>
                </a:solidFill>
              </a:rPr>
              <a:t>类</a:t>
            </a:r>
          </a:p>
          <a:p>
            <a:pPr indent="446088"/>
            <a:r>
              <a:rPr lang="en-US" altLang="zh-CN" dirty="0" err="1"/>
              <a:t>QMutex</a:t>
            </a:r>
            <a:r>
              <a:rPr lang="zh-CN" altLang="zh-CN" dirty="0"/>
              <a:t>类是对互斥量的处理。它被用来保护一段临界区代码，即每次只允许一个线程访问这段代码。</a:t>
            </a:r>
          </a:p>
          <a:p>
            <a:pPr indent="446088"/>
            <a:r>
              <a:rPr lang="en-US" altLang="zh-CN" dirty="0" err="1"/>
              <a:t>QMutex</a:t>
            </a:r>
            <a:r>
              <a:rPr lang="zh-CN" altLang="zh-CN" dirty="0"/>
              <a:t>类的</a:t>
            </a:r>
            <a:r>
              <a:rPr lang="en-US" altLang="zh-CN" dirty="0"/>
              <a:t>lock()</a:t>
            </a:r>
            <a:r>
              <a:rPr lang="zh-CN" altLang="zh-CN" dirty="0"/>
              <a:t>函数用于锁住互斥量。如果互斥量处于解锁状态，则当前线程就会立即抓住并锁定它，否则当前线程就会被阻塞，直到持有这个互斥量的线程对它解锁。线程调用</a:t>
            </a:r>
            <a:r>
              <a:rPr lang="en-US" altLang="zh-CN" dirty="0"/>
              <a:t>lock()</a:t>
            </a:r>
            <a:r>
              <a:rPr lang="zh-CN" altLang="zh-CN" dirty="0"/>
              <a:t>函数后就会持有这个互斥量，直到调用</a:t>
            </a:r>
            <a:r>
              <a:rPr lang="en-US" altLang="zh-CN" dirty="0"/>
              <a:t>unlock()</a:t>
            </a:r>
            <a:r>
              <a:rPr lang="zh-CN" altLang="zh-CN" dirty="0"/>
              <a:t>操作为止。</a:t>
            </a:r>
          </a:p>
          <a:p>
            <a:pPr indent="446088"/>
            <a:r>
              <a:rPr lang="en-US" altLang="zh-CN" dirty="0" err="1"/>
              <a:t>QMutex</a:t>
            </a:r>
            <a:r>
              <a:rPr lang="zh-CN" altLang="zh-CN" dirty="0"/>
              <a:t>类还提供了一个</a:t>
            </a:r>
            <a:r>
              <a:rPr lang="en-US" altLang="zh-CN" dirty="0" err="1"/>
              <a:t>tryLock</a:t>
            </a:r>
            <a:r>
              <a:rPr lang="en-US" altLang="zh-CN" dirty="0"/>
              <a:t>()</a:t>
            </a:r>
            <a:r>
              <a:rPr lang="zh-CN" altLang="zh-CN" dirty="0"/>
              <a:t>函数。如果互斥量已被锁定，则立即返回。</a:t>
            </a:r>
          </a:p>
          <a:p>
            <a:pPr indent="446088"/>
            <a:r>
              <a:rPr lang="zh-CN" altLang="zh-CN" dirty="0"/>
              <a:t>例如：</a:t>
            </a:r>
          </a:p>
          <a:p>
            <a:pPr indent="446088"/>
            <a:r>
              <a:rPr lang="en-US" altLang="zh-CN" dirty="0"/>
              <a:t>class Key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Key() {key=0;}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creatKey</a:t>
            </a:r>
            <a:r>
              <a:rPr lang="en-US" altLang="zh-CN" dirty="0"/>
              <a:t>() { </a:t>
            </a:r>
            <a:r>
              <a:rPr lang="en-US" altLang="zh-CN" dirty="0" err="1"/>
              <a:t>mutex.lock</a:t>
            </a:r>
            <a:r>
              <a:rPr lang="en-US" altLang="zh-CN" dirty="0"/>
              <a:t>();  ++key;  return key;  </a:t>
            </a:r>
            <a:r>
              <a:rPr lang="en-US" altLang="zh-CN" dirty="0" err="1"/>
              <a:t>mutex</a:t>
            </a:r>
            <a:r>
              <a:rPr lang="en-US" altLang="zh-CN" dirty="0"/>
              <a:t>. unlock();}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value()</a:t>
            </a:r>
            <a:r>
              <a:rPr lang="en-US" altLang="zh-CN" dirty="0" err="1"/>
              <a:t>const</a:t>
            </a:r>
            <a:r>
              <a:rPr lang="en-US" altLang="zh-CN" dirty="0"/>
              <a:t> { </a:t>
            </a:r>
            <a:r>
              <a:rPr lang="en-US" altLang="zh-CN" dirty="0" err="1"/>
              <a:t>mutex.lock</a:t>
            </a:r>
            <a:r>
              <a:rPr lang="en-US" altLang="zh-CN" dirty="0"/>
              <a:t>();  return key;  </a:t>
            </a:r>
            <a:r>
              <a:rPr lang="en-US" altLang="zh-CN" dirty="0" err="1"/>
              <a:t>mutex.unlock</a:t>
            </a:r>
            <a:r>
              <a:rPr lang="en-US" altLang="zh-CN" dirty="0"/>
              <a:t>();}</a:t>
            </a:r>
            <a:endParaRPr lang="zh-CN" altLang="zh-CN" dirty="0"/>
          </a:p>
          <a:p>
            <a:pPr indent="446088"/>
            <a:r>
              <a:rPr lang="en-US" altLang="zh-CN" dirty="0"/>
              <a:t>private: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key;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QMutex</a:t>
            </a:r>
            <a:r>
              <a:rPr lang="en-US" altLang="zh-CN" dirty="0"/>
              <a:t> </a:t>
            </a:r>
            <a:r>
              <a:rPr lang="en-US" altLang="zh-CN" dirty="0" err="1"/>
              <a:t>mutex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906993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564904"/>
            <a:ext cx="8136904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12.2.1  </a:t>
            </a:r>
            <a:r>
              <a:rPr lang="zh-CN" altLang="zh-CN" dirty="0"/>
              <a:t>互斥量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QMutexLocker</a:t>
            </a:r>
            <a:r>
              <a:rPr lang="zh-CN" altLang="zh-CN" b="1" dirty="0">
                <a:solidFill>
                  <a:srgbClr val="00B0F0"/>
                </a:solidFill>
              </a:rPr>
              <a:t>类</a:t>
            </a:r>
          </a:p>
          <a:p>
            <a:pPr indent="446088"/>
            <a:r>
              <a:rPr lang="en-US" altLang="zh-CN" dirty="0" err="1"/>
              <a:t>Qt</a:t>
            </a:r>
            <a:r>
              <a:rPr lang="zh-CN" altLang="zh-CN" dirty="0"/>
              <a:t>提供的</a:t>
            </a:r>
            <a:r>
              <a:rPr lang="en-US" altLang="zh-CN" dirty="0" err="1"/>
              <a:t>QMutexLocker</a:t>
            </a:r>
            <a:r>
              <a:rPr lang="zh-CN" altLang="zh-CN" dirty="0"/>
              <a:t>类可以简化互斥量的处理，它在构造函数中接收一个</a:t>
            </a:r>
            <a:r>
              <a:rPr lang="en-US" altLang="zh-CN" dirty="0" err="1"/>
              <a:t>QMutex</a:t>
            </a:r>
            <a:r>
              <a:rPr lang="zh-CN" altLang="zh-CN" dirty="0"/>
              <a:t>对象作为参数并将其锁定，在析构函数中解锁这个互斥量，这样就解决了以上问题。</a:t>
            </a:r>
          </a:p>
          <a:p>
            <a:pPr indent="446088"/>
            <a:r>
              <a:rPr lang="zh-CN" altLang="zh-CN" dirty="0"/>
              <a:t>例如：</a:t>
            </a:r>
          </a:p>
          <a:p>
            <a:pPr indent="446088"/>
            <a:r>
              <a:rPr lang="en-US" altLang="zh-CN" dirty="0"/>
              <a:t>class Key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Key() {key=0;}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creatKey</a:t>
            </a:r>
            <a:r>
              <a:rPr lang="en-US" altLang="zh-CN" dirty="0"/>
              <a:t>() { </a:t>
            </a:r>
            <a:r>
              <a:rPr lang="en-US" altLang="zh-CN" dirty="0" err="1"/>
              <a:t>QmutexLocker</a:t>
            </a:r>
            <a:r>
              <a:rPr lang="en-US" altLang="zh-CN" dirty="0"/>
              <a:t> locker(&amp;</a:t>
            </a:r>
            <a:r>
              <a:rPr lang="en-US" altLang="zh-CN" dirty="0" err="1"/>
              <a:t>mutex</a:t>
            </a:r>
            <a:r>
              <a:rPr lang="en-US" altLang="zh-CN" dirty="0"/>
              <a:t>);  ++key;  return key; 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value()</a:t>
            </a:r>
            <a:r>
              <a:rPr lang="en-US" altLang="zh-CN" dirty="0" err="1"/>
              <a:t>const</a:t>
            </a:r>
            <a:r>
              <a:rPr lang="en-US" altLang="zh-CN" dirty="0"/>
              <a:t> { </a:t>
            </a:r>
            <a:r>
              <a:rPr lang="en-US" altLang="zh-CN" dirty="0" err="1"/>
              <a:t>QmutexLocker</a:t>
            </a:r>
            <a:r>
              <a:rPr lang="en-US" altLang="zh-CN" dirty="0"/>
              <a:t> locker(&amp;</a:t>
            </a:r>
            <a:r>
              <a:rPr lang="en-US" altLang="zh-CN" dirty="0" err="1"/>
              <a:t>mutex</a:t>
            </a:r>
            <a:r>
              <a:rPr lang="en-US" altLang="zh-CN" dirty="0"/>
              <a:t>);  return key; }</a:t>
            </a:r>
            <a:endParaRPr lang="zh-CN" altLang="zh-CN" dirty="0"/>
          </a:p>
          <a:p>
            <a:pPr indent="446088"/>
            <a:r>
              <a:rPr lang="en-US" altLang="zh-CN" dirty="0"/>
              <a:t>private: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key;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QMutex</a:t>
            </a:r>
            <a:r>
              <a:rPr lang="en-US" altLang="zh-CN" dirty="0"/>
              <a:t> </a:t>
            </a:r>
            <a:r>
              <a:rPr lang="en-US" altLang="zh-CN" dirty="0" err="1"/>
              <a:t>mutex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22238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  </a:t>
            </a:r>
            <a:r>
              <a:rPr lang="zh-CN" altLang="zh-CN" dirty="0"/>
              <a:t>信号量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生产者</a:t>
            </a:r>
            <a:r>
              <a:rPr lang="en-US" altLang="zh-CN" dirty="0"/>
              <a:t>/</a:t>
            </a:r>
            <a:r>
              <a:rPr lang="zh-CN" altLang="zh-CN" dirty="0"/>
              <a:t>消费者实例中对同步的需求有两处：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）如果生产者过快地生产数据，将会覆盖消费者还没有读取的数据。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）如果消费者过快地读取数据，将越过生产者并且读取到一些过期数据。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针对以上问题，可以有两种解决方法：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）首先使生产者填满整个缓冲区，然后等待消费者读取整个缓冲区，这是一种比较笨拙的方法。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）使生产者和消费者线程同时分别操作缓冲区的不同部分，这是一种比较高效的方法。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90883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4293096"/>
            <a:ext cx="8136904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772816"/>
            <a:ext cx="8136904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  </a:t>
            </a:r>
            <a:r>
              <a:rPr lang="zh-CN" altLang="zh-CN" dirty="0"/>
              <a:t>信号量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CH1202</a:t>
            </a:r>
            <a:r>
              <a:rPr lang="zh-CN" altLang="zh-CN" dirty="0"/>
              <a:t>）基于控制台程序实现。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）源文件“</a:t>
            </a:r>
            <a:r>
              <a:rPr lang="en-US" altLang="zh-CN" dirty="0"/>
              <a:t>main.cpp</a:t>
            </a:r>
            <a:r>
              <a:rPr lang="zh-CN" altLang="zh-CN" dirty="0"/>
              <a:t>”中添加的具体实现代码如下：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QSemaphore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QThread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DataSize</a:t>
            </a:r>
            <a:r>
              <a:rPr lang="en-US" altLang="zh-CN" sz="1600" dirty="0"/>
              <a:t>=1000;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BufferSize</a:t>
            </a:r>
            <a:r>
              <a:rPr lang="en-US" altLang="zh-CN" sz="1600" dirty="0"/>
              <a:t>=80;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buffer[</a:t>
            </a:r>
            <a:r>
              <a:rPr lang="en-US" altLang="zh-CN" sz="1600" dirty="0" err="1"/>
              <a:t>BufferSize</a:t>
            </a:r>
            <a:r>
              <a:rPr lang="en-US" altLang="zh-CN" sz="1600" dirty="0"/>
              <a:t>];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QSemaphore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freeBytes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BufferSize</a:t>
            </a:r>
            <a:r>
              <a:rPr lang="en-US" altLang="zh-CN" sz="1600" dirty="0"/>
              <a:t>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QSemaphore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usedBytes</a:t>
            </a:r>
            <a:r>
              <a:rPr lang="en-US" altLang="zh-CN" sz="1600" dirty="0"/>
              <a:t>(0);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Producer</a:t>
            </a:r>
            <a:r>
              <a:rPr lang="zh-CN" altLang="zh-CN" dirty="0"/>
              <a:t>类继承自</a:t>
            </a:r>
            <a:r>
              <a:rPr lang="en-US" altLang="zh-CN" dirty="0" err="1"/>
              <a:t>QThread</a:t>
            </a:r>
            <a:r>
              <a:rPr lang="zh-CN" altLang="zh-CN" dirty="0"/>
              <a:t>类，作为生产者类，其声明如下：</a:t>
            </a:r>
          </a:p>
          <a:p>
            <a:pPr indent="446088"/>
            <a:r>
              <a:rPr lang="en-US" altLang="zh-CN" dirty="0"/>
              <a:t>class Producer : public </a:t>
            </a:r>
            <a:r>
              <a:rPr lang="en-US" altLang="zh-CN" dirty="0" err="1"/>
              <a:t>QThread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Producer();</a:t>
            </a:r>
            <a:endParaRPr lang="zh-CN" altLang="zh-CN" dirty="0"/>
          </a:p>
          <a:p>
            <a:pPr indent="446088"/>
            <a:r>
              <a:rPr lang="en-US" altLang="zh-CN" dirty="0"/>
              <a:t>    void run();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118674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12776"/>
            <a:ext cx="8136904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  </a:t>
            </a:r>
            <a:r>
              <a:rPr lang="zh-CN" altLang="zh-CN" dirty="0"/>
              <a:t>信号量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Producer</a:t>
            </a:r>
            <a:r>
              <a:rPr lang="zh-CN" altLang="zh-CN" dirty="0"/>
              <a:t>构造函数中没有实现任何内容：</a:t>
            </a:r>
          </a:p>
          <a:p>
            <a:pPr indent="446088"/>
            <a:r>
              <a:rPr lang="en-US" altLang="zh-CN" dirty="0"/>
              <a:t>Producer::Producer()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en-US" altLang="zh-CN" dirty="0"/>
              <a:t>Producer::run()</a:t>
            </a:r>
            <a:r>
              <a:rPr lang="zh-CN" altLang="zh-CN" dirty="0"/>
              <a:t>函数的具体实现代码如下：</a:t>
            </a:r>
          </a:p>
          <a:p>
            <a:pPr indent="446088"/>
            <a:r>
              <a:rPr lang="en-US" altLang="zh-CN" dirty="0"/>
              <a:t>void Producer::run()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DataSize;i</a:t>
            </a:r>
            <a:r>
              <a:rPr lang="en-US" altLang="zh-CN" dirty="0"/>
              <a:t>++)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</a:t>
            </a:r>
            <a:r>
              <a:rPr lang="en-US" altLang="zh-CN" dirty="0" err="1"/>
              <a:t>freeBytes.acquire</a:t>
            </a:r>
            <a:r>
              <a:rPr lang="en-US" altLang="zh-CN" dirty="0"/>
              <a:t>();	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/>
              <a:t>       buffer[</a:t>
            </a:r>
            <a:r>
              <a:rPr lang="en-US" altLang="zh-CN" dirty="0" err="1"/>
              <a:t>i%BufferSize</a:t>
            </a:r>
            <a:r>
              <a:rPr lang="en-US" altLang="zh-CN" dirty="0"/>
              <a:t>]=(</a:t>
            </a:r>
            <a:r>
              <a:rPr lang="en-US" altLang="zh-CN" dirty="0" err="1"/>
              <a:t>i%BufferSize</a:t>
            </a:r>
            <a:r>
              <a:rPr lang="en-US" altLang="zh-CN" dirty="0"/>
              <a:t>);			//(b)</a:t>
            </a:r>
            <a:endParaRPr lang="zh-CN" altLang="zh-CN" dirty="0"/>
          </a:p>
          <a:p>
            <a:pPr indent="446088"/>
            <a:r>
              <a:rPr lang="en-US" altLang="zh-CN" dirty="0"/>
              <a:t>       </a:t>
            </a:r>
            <a:r>
              <a:rPr lang="en-US" altLang="zh-CN" dirty="0" err="1"/>
              <a:t>usedBytes.release</a:t>
            </a:r>
            <a:r>
              <a:rPr lang="en-US" altLang="zh-CN" dirty="0"/>
              <a:t>();				</a:t>
            </a:r>
            <a:r>
              <a:rPr lang="en-US" altLang="zh-CN" dirty="0" smtClean="0"/>
              <a:t>//(</a:t>
            </a:r>
            <a:r>
              <a:rPr lang="en-US" altLang="zh-CN" dirty="0"/>
              <a:t>c)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841075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3717032"/>
            <a:ext cx="813690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700808"/>
            <a:ext cx="813690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  </a:t>
            </a:r>
            <a:r>
              <a:rPr lang="zh-CN" altLang="zh-CN" dirty="0"/>
              <a:t>信号量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Consumer</a:t>
            </a:r>
            <a:r>
              <a:rPr lang="zh-CN" altLang="zh-CN" dirty="0"/>
              <a:t>类继承自</a:t>
            </a:r>
            <a:r>
              <a:rPr lang="en-US" altLang="zh-CN" dirty="0" err="1"/>
              <a:t>QThread</a:t>
            </a:r>
            <a:r>
              <a:rPr lang="zh-CN" altLang="zh-CN" dirty="0"/>
              <a:t>类，作为消费者类，其声明如下：</a:t>
            </a:r>
          </a:p>
          <a:p>
            <a:pPr indent="446088"/>
            <a:r>
              <a:rPr lang="en-US" altLang="zh-CN" dirty="0"/>
              <a:t>class Consumer : public </a:t>
            </a:r>
            <a:r>
              <a:rPr lang="en-US" altLang="zh-CN" dirty="0" err="1"/>
              <a:t>QThread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Consumer();</a:t>
            </a:r>
            <a:endParaRPr lang="zh-CN" altLang="zh-CN" dirty="0"/>
          </a:p>
          <a:p>
            <a:pPr indent="446088"/>
            <a:r>
              <a:rPr lang="en-US" altLang="zh-CN" dirty="0"/>
              <a:t>    void run();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Consumer</a:t>
            </a:r>
            <a:r>
              <a:rPr lang="zh-CN" altLang="zh-CN" dirty="0"/>
              <a:t>构造函数中没有实现任何内容：</a:t>
            </a:r>
          </a:p>
          <a:p>
            <a:pPr indent="446088"/>
            <a:r>
              <a:rPr lang="en-US" altLang="zh-CN" dirty="0"/>
              <a:t>Consumer::Consumer()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9887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多线程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>
                <a:solidFill>
                  <a:srgbClr val="00B050"/>
                </a:solidFill>
              </a:rPr>
              <a:t>多线程具有以下几点优势。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提高应用程序的响应速度。这对于开发图形界面的程序尤为重要，当一个操作耗时很长时，整个系统都会等待这个操作，程序就不能响应键盘、鼠标、菜单等的操作，而使用多线程技术可将耗时长的操作置于一个新的线程，从而避免以上的问题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）使多</a:t>
            </a:r>
            <a:r>
              <a:rPr lang="en-US" altLang="zh-CN" dirty="0"/>
              <a:t>CPU</a:t>
            </a:r>
            <a:r>
              <a:rPr lang="zh-CN" altLang="zh-CN" dirty="0"/>
              <a:t>系统更加有效。当线程数不大于</a:t>
            </a:r>
            <a:r>
              <a:rPr lang="en-US" altLang="zh-CN" dirty="0"/>
              <a:t>CPU</a:t>
            </a:r>
            <a:r>
              <a:rPr lang="zh-CN" altLang="zh-CN" dirty="0"/>
              <a:t>数目时，操作系统可以调度不同的线程运行于不同的</a:t>
            </a:r>
            <a:r>
              <a:rPr lang="en-US" altLang="zh-CN" dirty="0"/>
              <a:t>CPU</a:t>
            </a:r>
            <a:r>
              <a:rPr lang="zh-CN" altLang="zh-CN" dirty="0"/>
              <a:t>上。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）改善程序结构。一个既长又复杂的进程可以考虑分为多个线程，成为独立或半独立的运行部分，这样有利于代码的理解和维护。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629943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556792"/>
            <a:ext cx="8136904" cy="39604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  </a:t>
            </a:r>
            <a:r>
              <a:rPr lang="zh-CN" altLang="zh-CN" dirty="0"/>
              <a:t>信号量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Consumer::run()</a:t>
            </a:r>
            <a:r>
              <a:rPr lang="zh-CN" altLang="zh-CN" dirty="0"/>
              <a:t>函数的具体实现代码如下：</a:t>
            </a:r>
          </a:p>
          <a:p>
            <a:pPr indent="446088"/>
            <a:r>
              <a:rPr lang="en-US" altLang="zh-CN" dirty="0"/>
              <a:t>void Consumer::run()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DataSize;i</a:t>
            </a:r>
            <a:r>
              <a:rPr lang="en-US" altLang="zh-CN" dirty="0"/>
              <a:t>++)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</a:t>
            </a:r>
            <a:r>
              <a:rPr lang="en-US" altLang="zh-CN" dirty="0" err="1"/>
              <a:t>usedBytes.acquire</a:t>
            </a:r>
            <a:r>
              <a:rPr lang="en-US" altLang="zh-CN" dirty="0"/>
              <a:t>();							//(a)</a:t>
            </a:r>
            <a:endParaRPr lang="zh-CN" altLang="zh-CN" dirty="0"/>
          </a:p>
          <a:p>
            <a:pPr indent="446088"/>
            <a:r>
              <a:rPr lang="en-US" altLang="zh-CN" dirty="0"/>
              <a:t>   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stderr</a:t>
            </a:r>
            <a:r>
              <a:rPr lang="en-US" altLang="zh-CN" dirty="0"/>
              <a:t>,"%</a:t>
            </a:r>
            <a:r>
              <a:rPr lang="en-US" altLang="zh-CN" dirty="0" err="1"/>
              <a:t>d",buffer</a:t>
            </a:r>
            <a:r>
              <a:rPr lang="en-US" altLang="zh-CN" dirty="0"/>
              <a:t>[</a:t>
            </a:r>
            <a:r>
              <a:rPr lang="en-US" altLang="zh-CN" dirty="0" err="1"/>
              <a:t>i%BufferSize</a:t>
            </a:r>
            <a:r>
              <a:rPr lang="en-US" altLang="zh-CN" dirty="0"/>
              <a:t>]);	//(b)</a:t>
            </a:r>
            <a:endParaRPr lang="zh-CN" altLang="zh-CN" dirty="0"/>
          </a:p>
          <a:p>
            <a:pPr indent="446088"/>
            <a:r>
              <a:rPr lang="en-US" altLang="zh-CN" dirty="0"/>
              <a:t>       if(i%16==0&amp;&amp;i!=0)</a:t>
            </a:r>
            <a:endParaRPr lang="zh-CN" altLang="zh-CN" dirty="0"/>
          </a:p>
          <a:p>
            <a:pPr indent="446088"/>
            <a:r>
              <a:rPr lang="en-US" altLang="zh-CN" dirty="0"/>
              <a:t>   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stderr</a:t>
            </a:r>
            <a:r>
              <a:rPr lang="en-US" altLang="zh-CN" dirty="0"/>
              <a:t>,"\n");</a:t>
            </a:r>
            <a:endParaRPr lang="zh-CN" altLang="zh-CN" dirty="0"/>
          </a:p>
          <a:p>
            <a:pPr indent="446088"/>
            <a:r>
              <a:rPr lang="en-US" altLang="zh-CN" dirty="0"/>
              <a:t>       </a:t>
            </a:r>
            <a:r>
              <a:rPr lang="en-US" altLang="zh-CN" dirty="0" err="1"/>
              <a:t>freeBytes.release</a:t>
            </a:r>
            <a:r>
              <a:rPr lang="en-US" altLang="zh-CN" dirty="0"/>
              <a:t>();							//(c)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stderr</a:t>
            </a:r>
            <a:r>
              <a:rPr lang="en-US" altLang="zh-CN" dirty="0"/>
              <a:t>,"\n");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226970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556792"/>
            <a:ext cx="813690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  </a:t>
            </a:r>
            <a:r>
              <a:rPr lang="zh-CN" altLang="zh-CN" dirty="0"/>
              <a:t>信号量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main()</a:t>
            </a:r>
            <a:r>
              <a:rPr lang="zh-CN" altLang="zh-CN" dirty="0"/>
              <a:t>函数的具体内容如下：</a:t>
            </a:r>
          </a:p>
          <a:p>
            <a:pPr indent="446088"/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QCoreApplication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Producer </a:t>
            </a:r>
            <a:r>
              <a:rPr lang="en-US" altLang="zh-CN" dirty="0" err="1"/>
              <a:t>producer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Consumer </a:t>
            </a:r>
            <a:r>
              <a:rPr lang="en-US" altLang="zh-CN" dirty="0" err="1"/>
              <a:t>consumer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	/* </a:t>
            </a:r>
            <a:r>
              <a:rPr lang="zh-CN" altLang="zh-CN" dirty="0"/>
              <a:t>启动生产者和消费者线程</a:t>
            </a:r>
            <a:r>
              <a:rPr lang="en-US" altLang="zh-CN" dirty="0"/>
              <a:t> */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producer.start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consumer.start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	/* </a:t>
            </a:r>
            <a:r>
              <a:rPr lang="zh-CN" altLang="zh-CN" dirty="0"/>
              <a:t>等待生产者和消费者各自执行完毕后自动退出</a:t>
            </a:r>
            <a:r>
              <a:rPr lang="en-US" altLang="zh-CN" dirty="0"/>
              <a:t> */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producer.wait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consumer.wait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305710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  </a:t>
            </a:r>
            <a:r>
              <a:rPr lang="zh-CN" altLang="zh-CN" dirty="0"/>
              <a:t>信号量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5616" y="1484784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）最终运行结果如图</a:t>
            </a:r>
            <a:r>
              <a:rPr lang="en-US" altLang="zh-CN" dirty="0"/>
              <a:t>12.3</a:t>
            </a:r>
            <a:r>
              <a:rPr lang="zh-CN" altLang="zh-CN" dirty="0"/>
              <a:t>所示。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541506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76795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16832"/>
            <a:ext cx="8136904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 </a:t>
            </a:r>
            <a:r>
              <a:rPr lang="zh-CN" altLang="zh-CN" dirty="0"/>
              <a:t>线程等待与唤醒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CH1203</a:t>
            </a:r>
            <a:r>
              <a:rPr lang="zh-CN" altLang="zh-CN" dirty="0"/>
              <a:t>）使用</a:t>
            </a:r>
            <a:r>
              <a:rPr lang="en-US" altLang="zh-CN" dirty="0" err="1"/>
              <a:t>QWaitCondition</a:t>
            </a:r>
            <a:r>
              <a:rPr lang="zh-CN" altLang="zh-CN" dirty="0"/>
              <a:t>类解决生产者和消费者问题。</a:t>
            </a:r>
          </a:p>
          <a:p>
            <a:pPr indent="446088"/>
            <a:r>
              <a:rPr lang="zh-CN" altLang="zh-CN" dirty="0"/>
              <a:t>源文件“</a:t>
            </a:r>
            <a:r>
              <a:rPr lang="en-US" altLang="zh-CN" dirty="0"/>
              <a:t>main.cpp</a:t>
            </a:r>
            <a:r>
              <a:rPr lang="zh-CN" altLang="zh-CN" dirty="0"/>
              <a:t>”的具体内容如下：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QCoreApplication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QWaitCondition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QMutex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QThread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DataSize</a:t>
            </a:r>
            <a:r>
              <a:rPr lang="en-US" altLang="zh-CN" dirty="0"/>
              <a:t>=1000;</a:t>
            </a:r>
            <a:endParaRPr lang="zh-CN" altLang="zh-CN" dirty="0"/>
          </a:p>
          <a:p>
            <a:pPr indent="446088"/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BufferSize</a:t>
            </a:r>
            <a:r>
              <a:rPr lang="en-US" altLang="zh-CN" dirty="0"/>
              <a:t>=80;</a:t>
            </a:r>
            <a:endParaRPr lang="zh-CN" altLang="zh-CN" dirty="0"/>
          </a:p>
          <a:p>
            <a:pPr indent="446088"/>
            <a:r>
              <a:rPr lang="en-US" altLang="zh-CN" dirty="0" err="1"/>
              <a:t>int</a:t>
            </a:r>
            <a:r>
              <a:rPr lang="en-US" altLang="zh-CN" dirty="0"/>
              <a:t> buffer[</a:t>
            </a:r>
            <a:r>
              <a:rPr lang="en-US" altLang="zh-CN" dirty="0" err="1"/>
              <a:t>BufferSize</a:t>
            </a:r>
            <a:r>
              <a:rPr lang="en-US" altLang="zh-CN" dirty="0"/>
              <a:t>];</a:t>
            </a:r>
            <a:endParaRPr lang="zh-CN" altLang="zh-CN" dirty="0"/>
          </a:p>
          <a:p>
            <a:pPr indent="446088"/>
            <a:r>
              <a:rPr lang="en-US" altLang="zh-CN" dirty="0" err="1"/>
              <a:t>QWaitCondition</a:t>
            </a:r>
            <a:r>
              <a:rPr lang="en-US" altLang="zh-CN" dirty="0"/>
              <a:t> </a:t>
            </a:r>
            <a:r>
              <a:rPr lang="en-US" altLang="zh-CN" dirty="0" err="1"/>
              <a:t>bufferEmpty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QWaitCondition</a:t>
            </a:r>
            <a:r>
              <a:rPr lang="en-US" altLang="zh-CN" dirty="0"/>
              <a:t> </a:t>
            </a:r>
            <a:r>
              <a:rPr lang="en-US" altLang="zh-CN" dirty="0" err="1"/>
              <a:t>bufferFull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QMutex</a:t>
            </a:r>
            <a:r>
              <a:rPr lang="en-US" altLang="zh-CN" dirty="0"/>
              <a:t> </a:t>
            </a:r>
            <a:r>
              <a:rPr lang="en-US" altLang="zh-CN" dirty="0" err="1"/>
              <a:t>mutex</a:t>
            </a:r>
            <a:r>
              <a:rPr lang="en-US" altLang="zh-CN" dirty="0"/>
              <a:t>;	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numUsedBytes</a:t>
            </a:r>
            <a:r>
              <a:rPr lang="en-US" altLang="zh-CN" dirty="0"/>
              <a:t>=0;		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pPr indent="446088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rIndex</a:t>
            </a:r>
            <a:r>
              <a:rPr lang="en-US" altLang="zh-CN" dirty="0"/>
              <a:t>=0;					</a:t>
            </a:r>
            <a:r>
              <a:rPr lang="en-US" altLang="zh-CN" dirty="0" smtClean="0"/>
              <a:t>//(</a:t>
            </a:r>
            <a:r>
              <a:rPr lang="en-US" altLang="zh-CN" dirty="0"/>
              <a:t>c)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458394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3717032"/>
            <a:ext cx="8064896" cy="9997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700808"/>
            <a:ext cx="806489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 </a:t>
            </a:r>
            <a:r>
              <a:rPr lang="zh-CN" altLang="zh-CN" dirty="0"/>
              <a:t>线程等待与唤醒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生产者线程</a:t>
            </a:r>
            <a:r>
              <a:rPr lang="en-US" altLang="zh-CN" dirty="0"/>
              <a:t>Producer</a:t>
            </a:r>
            <a:r>
              <a:rPr lang="zh-CN" altLang="zh-CN" dirty="0"/>
              <a:t>类继承自</a:t>
            </a:r>
            <a:r>
              <a:rPr lang="en-US" altLang="zh-CN" dirty="0" err="1"/>
              <a:t>QThread</a:t>
            </a:r>
            <a:r>
              <a:rPr lang="zh-CN" altLang="zh-CN" dirty="0"/>
              <a:t>类，其声明如下：</a:t>
            </a:r>
          </a:p>
          <a:p>
            <a:pPr indent="446088"/>
            <a:r>
              <a:rPr lang="en-US" altLang="zh-CN" dirty="0"/>
              <a:t>class Producer : public </a:t>
            </a:r>
            <a:r>
              <a:rPr lang="en-US" altLang="zh-CN" dirty="0" err="1"/>
              <a:t>QThread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Producer();</a:t>
            </a:r>
            <a:endParaRPr lang="zh-CN" altLang="zh-CN" dirty="0"/>
          </a:p>
          <a:p>
            <a:pPr indent="446088"/>
            <a:r>
              <a:rPr lang="en-US" altLang="zh-CN" dirty="0"/>
              <a:t>    void run();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Producer</a:t>
            </a:r>
            <a:r>
              <a:rPr lang="zh-CN" altLang="zh-CN" dirty="0"/>
              <a:t>构造函数无须实现：</a:t>
            </a:r>
          </a:p>
          <a:p>
            <a:pPr indent="446088"/>
            <a:r>
              <a:rPr lang="en-US" altLang="zh-CN" dirty="0"/>
              <a:t>Producer::Producer()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730810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484784"/>
            <a:ext cx="7992888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 </a:t>
            </a:r>
            <a:r>
              <a:rPr lang="zh-CN" altLang="zh-CN" dirty="0"/>
              <a:t>线程等待与唤醒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Producer::run()</a:t>
            </a:r>
            <a:r>
              <a:rPr lang="zh-CN" altLang="zh-CN" dirty="0"/>
              <a:t>函数的具体内容如下：</a:t>
            </a:r>
          </a:p>
          <a:p>
            <a:pPr indent="446088"/>
            <a:r>
              <a:rPr lang="en-US" altLang="zh-CN" dirty="0"/>
              <a:t>void Producer::run()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DataSize;i</a:t>
            </a:r>
            <a:r>
              <a:rPr lang="en-US" altLang="zh-CN" dirty="0"/>
              <a:t>++)				//(a)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</a:t>
            </a:r>
            <a:r>
              <a:rPr lang="en-US" altLang="zh-CN" dirty="0" err="1"/>
              <a:t>mutex.lock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   if(</a:t>
            </a:r>
            <a:r>
              <a:rPr lang="en-US" altLang="zh-CN" dirty="0" err="1"/>
              <a:t>numUsedBytes</a:t>
            </a:r>
            <a:r>
              <a:rPr lang="en-US" altLang="zh-CN" dirty="0"/>
              <a:t>==</a:t>
            </a:r>
            <a:r>
              <a:rPr lang="en-US" altLang="zh-CN" dirty="0" err="1"/>
              <a:t>BufferSize</a:t>
            </a:r>
            <a:r>
              <a:rPr lang="en-US" altLang="zh-CN" dirty="0"/>
              <a:t>)			//(b)</a:t>
            </a:r>
            <a:endParaRPr lang="zh-CN" altLang="zh-CN" dirty="0"/>
          </a:p>
          <a:p>
            <a:pPr indent="446088"/>
            <a:r>
              <a:rPr lang="en-US" altLang="zh-CN" dirty="0"/>
              <a:t>          </a:t>
            </a:r>
            <a:r>
              <a:rPr lang="en-US" altLang="zh-CN" dirty="0" err="1"/>
              <a:t>bufferEmpty.wait</a:t>
            </a:r>
            <a:r>
              <a:rPr lang="en-US" altLang="zh-CN" dirty="0"/>
              <a:t>(&amp;</a:t>
            </a:r>
            <a:r>
              <a:rPr lang="en-US" altLang="zh-CN" dirty="0" err="1"/>
              <a:t>mutex</a:t>
            </a:r>
            <a:r>
              <a:rPr lang="en-US" altLang="zh-CN" dirty="0"/>
              <a:t>);			//(c)</a:t>
            </a:r>
            <a:endParaRPr lang="zh-CN" altLang="zh-CN" dirty="0"/>
          </a:p>
          <a:p>
            <a:pPr indent="446088"/>
            <a:r>
              <a:rPr lang="en-US" altLang="zh-CN" dirty="0"/>
              <a:t>       buffer[</a:t>
            </a:r>
            <a:r>
              <a:rPr lang="en-US" altLang="zh-CN" dirty="0" err="1"/>
              <a:t>i%BufferSize</a:t>
            </a:r>
            <a:r>
              <a:rPr lang="en-US" altLang="zh-CN" dirty="0"/>
              <a:t>]=</a:t>
            </a:r>
            <a:r>
              <a:rPr lang="en-US" altLang="zh-CN" dirty="0" err="1"/>
              <a:t>numUsedBytes</a:t>
            </a:r>
            <a:r>
              <a:rPr lang="en-US" altLang="zh-CN" dirty="0"/>
              <a:t>;	</a:t>
            </a:r>
            <a:r>
              <a:rPr lang="en-US" altLang="zh-CN" dirty="0" smtClean="0"/>
              <a:t>	//(</a:t>
            </a:r>
            <a:r>
              <a:rPr lang="en-US" altLang="zh-CN" dirty="0"/>
              <a:t>d)</a:t>
            </a:r>
            <a:endParaRPr lang="zh-CN" altLang="zh-CN" dirty="0"/>
          </a:p>
          <a:p>
            <a:pPr indent="446088"/>
            <a:r>
              <a:rPr lang="en-US" altLang="zh-CN" dirty="0"/>
              <a:t>       ++</a:t>
            </a:r>
            <a:r>
              <a:rPr lang="en-US" altLang="zh-CN" dirty="0" err="1"/>
              <a:t>numUsedBytes</a:t>
            </a:r>
            <a:r>
              <a:rPr lang="en-US" altLang="zh-CN" dirty="0"/>
              <a:t>;						//</a:t>
            </a:r>
            <a:r>
              <a:rPr lang="zh-CN" altLang="zh-CN" dirty="0"/>
              <a:t>增加</a:t>
            </a:r>
            <a:r>
              <a:rPr lang="en-US" altLang="zh-CN" dirty="0" err="1"/>
              <a:t>numUsedBytes</a:t>
            </a:r>
            <a:r>
              <a:rPr lang="zh-CN" altLang="zh-CN" dirty="0"/>
              <a:t>变量</a:t>
            </a:r>
          </a:p>
          <a:p>
            <a:pPr indent="446088"/>
            <a:r>
              <a:rPr lang="en-US" altLang="zh-CN" dirty="0"/>
              <a:t>       </a:t>
            </a:r>
            <a:r>
              <a:rPr lang="en-US" altLang="zh-CN" dirty="0" err="1"/>
              <a:t>bufferFull.wakeAll</a:t>
            </a:r>
            <a:r>
              <a:rPr lang="en-US" altLang="zh-CN" dirty="0"/>
              <a:t>();				</a:t>
            </a:r>
            <a:r>
              <a:rPr lang="en-US" altLang="zh-CN" dirty="0" smtClean="0"/>
              <a:t>//(</a:t>
            </a:r>
            <a:r>
              <a:rPr lang="en-US" altLang="zh-CN" dirty="0"/>
              <a:t>e)</a:t>
            </a:r>
            <a:endParaRPr lang="zh-CN" altLang="zh-CN" dirty="0"/>
          </a:p>
          <a:p>
            <a:pPr indent="446088"/>
            <a:r>
              <a:rPr lang="en-US" altLang="zh-CN" dirty="0"/>
              <a:t>       </a:t>
            </a:r>
            <a:r>
              <a:rPr lang="en-US" altLang="zh-CN" dirty="0" err="1"/>
              <a:t>mutex.unlock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263703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3140968"/>
            <a:ext cx="820891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 </a:t>
            </a:r>
            <a:r>
              <a:rPr lang="zh-CN" altLang="zh-CN" dirty="0"/>
              <a:t>线程等待与唤醒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b="1" dirty="0"/>
              <a:t>(a) for(</a:t>
            </a:r>
            <a:r>
              <a:rPr lang="en-US" altLang="zh-CN" b="1" dirty="0" err="1"/>
              <a:t>int</a:t>
            </a:r>
            <a:r>
              <a:rPr lang="en-US" altLang="zh-CN" b="1" dirty="0"/>
              <a:t> i=0;i&lt;</a:t>
            </a:r>
            <a:r>
              <a:rPr lang="en-US" altLang="zh-CN" b="1" dirty="0" err="1"/>
              <a:t>DataSize;i</a:t>
            </a:r>
            <a:r>
              <a:rPr lang="en-US" altLang="zh-CN" b="1" dirty="0"/>
              <a:t>++) { </a:t>
            </a:r>
            <a:r>
              <a:rPr lang="en-US" altLang="zh-CN" b="1" dirty="0" err="1"/>
              <a:t>mutex.lock</a:t>
            </a:r>
            <a:r>
              <a:rPr lang="en-US" altLang="zh-CN" b="1" dirty="0"/>
              <a:t>(); … </a:t>
            </a:r>
            <a:r>
              <a:rPr lang="en-US" altLang="zh-CN" b="1" dirty="0" err="1"/>
              <a:t>mutex.unlock</a:t>
            </a:r>
            <a:r>
              <a:rPr lang="en-US" altLang="zh-CN" b="1" dirty="0"/>
              <a:t>();}</a:t>
            </a:r>
            <a:r>
              <a:rPr lang="zh-CN" altLang="zh-CN" b="1" dirty="0"/>
              <a:t>：</a:t>
            </a:r>
            <a:r>
              <a:rPr lang="en-US" altLang="zh-CN" dirty="0"/>
              <a:t>for</a:t>
            </a:r>
            <a:r>
              <a:rPr lang="zh-CN" altLang="zh-CN" dirty="0"/>
              <a:t>循环中的所有语句都需要使用互斥量加以保护，以保证其操作的原子性。</a:t>
            </a:r>
          </a:p>
          <a:p>
            <a:pPr indent="446088"/>
            <a:r>
              <a:rPr lang="en-US" altLang="zh-CN" b="1" dirty="0"/>
              <a:t>(b) if(</a:t>
            </a:r>
            <a:r>
              <a:rPr lang="en-US" altLang="zh-CN" b="1" dirty="0" err="1"/>
              <a:t>numUsedBytes</a:t>
            </a:r>
            <a:r>
              <a:rPr lang="en-US" altLang="zh-CN" b="1" dirty="0"/>
              <a:t>==</a:t>
            </a:r>
            <a:r>
              <a:rPr lang="en-US" altLang="zh-CN" b="1" dirty="0" err="1"/>
              <a:t>BufferSize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首先检查缓冲区是否已经填满。</a:t>
            </a:r>
          </a:p>
          <a:p>
            <a:pPr indent="446088"/>
            <a:r>
              <a:rPr lang="en-US" altLang="zh-CN" b="1" dirty="0"/>
              <a:t>(c) </a:t>
            </a:r>
            <a:r>
              <a:rPr lang="en-US" altLang="zh-CN" b="1" dirty="0" err="1"/>
              <a:t>bufferEmpty.wait</a:t>
            </a:r>
            <a:r>
              <a:rPr lang="en-US" altLang="zh-CN" b="1" dirty="0"/>
              <a:t>(&amp;</a:t>
            </a:r>
            <a:r>
              <a:rPr lang="en-US" altLang="zh-CN" b="1" dirty="0" err="1"/>
              <a:t>mutex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如果缓冲区已经填满，则等待“缓冲区有空位”（</a:t>
            </a:r>
            <a:r>
              <a:rPr lang="en-US" altLang="zh-CN" dirty="0" err="1"/>
              <a:t>bufferEmpty</a:t>
            </a:r>
            <a:r>
              <a:rPr lang="zh-CN" altLang="zh-CN" dirty="0"/>
              <a:t>变量）条件成立。</a:t>
            </a:r>
            <a:r>
              <a:rPr lang="en-US" altLang="zh-CN" dirty="0"/>
              <a:t>wait()</a:t>
            </a:r>
            <a:r>
              <a:rPr lang="zh-CN" altLang="zh-CN" dirty="0"/>
              <a:t>函数将互斥量解锁并在此等待，其原型如下：</a:t>
            </a:r>
          </a:p>
          <a:p>
            <a:pPr indent="446088"/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QWaitCondition</a:t>
            </a:r>
            <a:r>
              <a:rPr lang="en-US" altLang="zh-CN" dirty="0"/>
              <a:t>::wait</a:t>
            </a:r>
            <a:endParaRPr lang="zh-CN" altLang="zh-CN" dirty="0"/>
          </a:p>
          <a:p>
            <a:pPr indent="446088"/>
            <a:r>
              <a:rPr lang="en-US" altLang="zh-CN" dirty="0"/>
              <a:t>(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QMutex</a:t>
            </a:r>
            <a:r>
              <a:rPr lang="en-US" altLang="zh-CN" dirty="0"/>
              <a:t> * </a:t>
            </a:r>
            <a:r>
              <a:rPr lang="en-US" altLang="zh-CN" dirty="0" err="1"/>
              <a:t>mutex</a:t>
            </a:r>
            <a:r>
              <a:rPr lang="en-US" altLang="zh-CN" dirty="0"/>
              <a:t>,</a:t>
            </a:r>
            <a:endParaRPr lang="zh-CN" altLang="zh-CN" dirty="0"/>
          </a:p>
          <a:p>
            <a:pPr indent="446088"/>
            <a:r>
              <a:rPr lang="en-US" altLang="zh-CN" dirty="0"/>
              <a:t> 	unsigned long time = ULONG_MAX</a:t>
            </a:r>
            <a:endParaRPr lang="zh-CN" altLang="zh-CN" dirty="0"/>
          </a:p>
          <a:p>
            <a:pPr indent="446088"/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b="1" dirty="0"/>
              <a:t>(d) buffer[</a:t>
            </a:r>
            <a:r>
              <a:rPr lang="en-US" altLang="zh-CN" b="1" dirty="0" err="1"/>
              <a:t>i%BufferSize</a:t>
            </a:r>
            <a:r>
              <a:rPr lang="en-US" altLang="zh-CN" b="1" dirty="0"/>
              <a:t>]=</a:t>
            </a:r>
            <a:r>
              <a:rPr lang="en-US" altLang="zh-CN" b="1" dirty="0" err="1"/>
              <a:t>numUsedBytes</a:t>
            </a:r>
            <a:r>
              <a:rPr lang="zh-CN" altLang="zh-CN" b="1" dirty="0"/>
              <a:t>：</a:t>
            </a:r>
            <a:r>
              <a:rPr lang="zh-CN" altLang="zh-CN" dirty="0"/>
              <a:t>如果缓冲区未被填满，则向缓冲区中写入一个整数值。</a:t>
            </a:r>
          </a:p>
          <a:p>
            <a:pPr indent="446088"/>
            <a:r>
              <a:rPr lang="en-US" altLang="zh-CN" b="1" dirty="0"/>
              <a:t>(e) </a:t>
            </a:r>
            <a:r>
              <a:rPr lang="en-US" altLang="zh-CN" b="1" dirty="0" err="1"/>
              <a:t>bufferFull.wakeAll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最后唤醒等待“缓冲区有可用数据”（</a:t>
            </a:r>
            <a:r>
              <a:rPr lang="en-US" altLang="zh-CN" dirty="0" err="1"/>
              <a:t>bufferEmpty</a:t>
            </a:r>
            <a:r>
              <a:rPr lang="zh-CN" altLang="zh-CN" dirty="0"/>
              <a:t>变量）条件为“真”的线程。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933343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98630" y="3717032"/>
            <a:ext cx="8064896" cy="9997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628800"/>
            <a:ext cx="8064896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 </a:t>
            </a:r>
            <a:r>
              <a:rPr lang="zh-CN" altLang="zh-CN" dirty="0"/>
              <a:t>线程等待与唤醒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消费者线程</a:t>
            </a:r>
            <a:r>
              <a:rPr lang="en-US" altLang="zh-CN" dirty="0"/>
              <a:t>Consumer</a:t>
            </a:r>
            <a:r>
              <a:rPr lang="zh-CN" altLang="zh-CN" dirty="0"/>
              <a:t>类继承自</a:t>
            </a:r>
            <a:r>
              <a:rPr lang="en-US" altLang="zh-CN" dirty="0" err="1"/>
              <a:t>QThread</a:t>
            </a:r>
            <a:r>
              <a:rPr lang="zh-CN" altLang="zh-CN" dirty="0"/>
              <a:t>类，其声明如下：</a:t>
            </a:r>
          </a:p>
          <a:p>
            <a:pPr indent="446088"/>
            <a:r>
              <a:rPr lang="en-US" altLang="zh-CN" dirty="0"/>
              <a:t>class Consumer : public </a:t>
            </a:r>
            <a:r>
              <a:rPr lang="en-US" altLang="zh-CN" dirty="0" err="1"/>
              <a:t>QThread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Consumer();</a:t>
            </a:r>
            <a:endParaRPr lang="zh-CN" altLang="zh-CN" dirty="0"/>
          </a:p>
          <a:p>
            <a:pPr indent="446088"/>
            <a:r>
              <a:rPr lang="en-US" altLang="zh-CN" dirty="0"/>
              <a:t>    void run();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Consumer</a:t>
            </a:r>
            <a:r>
              <a:rPr lang="zh-CN" altLang="zh-CN" dirty="0"/>
              <a:t>构造函数中无须实现内容：</a:t>
            </a:r>
          </a:p>
          <a:p>
            <a:pPr indent="446088"/>
            <a:r>
              <a:rPr lang="en-US" altLang="zh-CN" dirty="0"/>
              <a:t>Consumer::Consumer()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205121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628800"/>
            <a:ext cx="8064896" cy="44644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 </a:t>
            </a:r>
            <a:r>
              <a:rPr lang="zh-CN" altLang="zh-CN" dirty="0"/>
              <a:t>线程等待与唤醒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Consumer::run()</a:t>
            </a:r>
            <a:r>
              <a:rPr lang="zh-CN" altLang="zh-CN" dirty="0"/>
              <a:t>函数的具体内容如下：</a:t>
            </a:r>
          </a:p>
          <a:p>
            <a:pPr indent="446088"/>
            <a:r>
              <a:rPr lang="en-US" altLang="zh-CN" dirty="0"/>
              <a:t>void Consumer::run()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forever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mutex.lock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    if(</a:t>
            </a:r>
            <a:r>
              <a:rPr lang="en-US" altLang="zh-CN" dirty="0" err="1"/>
              <a:t>numUsedBytes</a:t>
            </a:r>
            <a:r>
              <a:rPr lang="en-US" altLang="zh-CN" dirty="0"/>
              <a:t>==0)</a:t>
            </a:r>
            <a:endParaRPr lang="zh-CN" altLang="zh-CN" dirty="0"/>
          </a:p>
          <a:p>
            <a:pPr indent="446088"/>
            <a:r>
              <a:rPr lang="en-US" altLang="zh-CN" dirty="0"/>
              <a:t>            </a:t>
            </a:r>
            <a:r>
              <a:rPr lang="en-US" altLang="zh-CN" dirty="0" err="1"/>
              <a:t>bufferFull.wait</a:t>
            </a:r>
            <a:r>
              <a:rPr lang="en-US" altLang="zh-CN" dirty="0"/>
              <a:t>(&amp;</a:t>
            </a:r>
            <a:r>
              <a:rPr lang="en-US" altLang="zh-CN" dirty="0" err="1"/>
              <a:t>mutex</a:t>
            </a:r>
            <a:r>
              <a:rPr lang="en-US" altLang="zh-CN" dirty="0"/>
              <a:t>);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ul</a:t>
            </a:r>
            <a:r>
              <a:rPr lang="en-US" altLang="zh-CN" dirty="0"/>
              <a:t>::[%d]=%d\n",</a:t>
            </a:r>
            <a:r>
              <a:rPr lang="en-US" altLang="zh-CN" dirty="0" err="1"/>
              <a:t>currentThreadId</a:t>
            </a:r>
            <a:r>
              <a:rPr lang="en-US" altLang="zh-CN" dirty="0"/>
              <a:t>(),</a:t>
            </a:r>
            <a:r>
              <a:rPr lang="en-US" altLang="zh-CN" dirty="0" err="1"/>
              <a:t>rIndex,buffer</a:t>
            </a:r>
            <a:r>
              <a:rPr lang="en-US" altLang="zh-CN" dirty="0"/>
              <a:t>[</a:t>
            </a:r>
            <a:r>
              <a:rPr lang="en-US" altLang="zh-CN" dirty="0" err="1"/>
              <a:t>rIndex</a:t>
            </a:r>
            <a:r>
              <a:rPr lang="en-US" altLang="zh-CN" dirty="0"/>
              <a:t>]);</a:t>
            </a:r>
            <a:endParaRPr lang="zh-CN" altLang="zh-CN" dirty="0"/>
          </a:p>
          <a:p>
            <a:pPr indent="446088"/>
            <a:r>
              <a:rPr lang="en-US" altLang="zh-CN" dirty="0"/>
              <a:t>				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rIndex</a:t>
            </a:r>
            <a:r>
              <a:rPr lang="en-US" altLang="zh-CN" dirty="0"/>
              <a:t>=(++</a:t>
            </a:r>
            <a:r>
              <a:rPr lang="en-US" altLang="zh-CN" dirty="0" err="1"/>
              <a:t>rIndex</a:t>
            </a:r>
            <a:r>
              <a:rPr lang="en-US" altLang="zh-CN" dirty="0"/>
              <a:t>)%</a:t>
            </a:r>
            <a:r>
              <a:rPr lang="en-US" altLang="zh-CN" dirty="0" err="1"/>
              <a:t>BufferSize</a:t>
            </a:r>
            <a:r>
              <a:rPr lang="en-US" altLang="zh-CN" dirty="0"/>
              <a:t>;		</a:t>
            </a:r>
            <a:r>
              <a:rPr lang="en-US" altLang="zh-CN" dirty="0" smtClean="0"/>
              <a:t>//</a:t>
            </a:r>
            <a:r>
              <a:rPr lang="zh-CN" altLang="zh-CN" dirty="0"/>
              <a:t>将</a:t>
            </a:r>
            <a:r>
              <a:rPr lang="en-US" altLang="zh-CN" dirty="0" err="1"/>
              <a:t>rIndex</a:t>
            </a:r>
            <a:r>
              <a:rPr lang="zh-CN" altLang="zh-CN" dirty="0"/>
              <a:t>变量循环加</a:t>
            </a:r>
            <a:r>
              <a:rPr lang="en-US" altLang="zh-CN" dirty="0"/>
              <a:t>1</a:t>
            </a:r>
            <a:endParaRPr lang="zh-CN" altLang="zh-CN" dirty="0"/>
          </a:p>
          <a:p>
            <a:pPr indent="446088"/>
            <a:r>
              <a:rPr lang="en-US" altLang="zh-CN" dirty="0"/>
              <a:t>        --</a:t>
            </a:r>
            <a:r>
              <a:rPr lang="en-US" altLang="zh-CN" dirty="0" err="1"/>
              <a:t>numUsedBytes</a:t>
            </a:r>
            <a:r>
              <a:rPr lang="en-US" altLang="zh-CN" dirty="0"/>
              <a:t>;				</a:t>
            </a:r>
            <a:r>
              <a:rPr lang="en-US" altLang="zh-CN" dirty="0" smtClean="0"/>
              <a:t>//(</a:t>
            </a:r>
            <a:r>
              <a:rPr lang="en-US" altLang="zh-CN" dirty="0"/>
              <a:t>c)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bufferEmpty.wakeAll</a:t>
            </a:r>
            <a:r>
              <a:rPr lang="en-US" altLang="zh-CN" dirty="0"/>
              <a:t>();			</a:t>
            </a:r>
            <a:r>
              <a:rPr lang="en-US" altLang="zh-CN" dirty="0" smtClean="0"/>
              <a:t>//(</a:t>
            </a:r>
            <a:r>
              <a:rPr lang="en-US" altLang="zh-CN" dirty="0"/>
              <a:t>d)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mutex.unlock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358743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84784"/>
            <a:ext cx="8208912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 </a:t>
            </a:r>
            <a:r>
              <a:rPr lang="zh-CN" altLang="zh-CN" dirty="0"/>
              <a:t>线程等待与唤醒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main()</a:t>
            </a:r>
            <a:r>
              <a:rPr lang="zh-CN" altLang="zh-CN" dirty="0"/>
              <a:t>函数的具体内容如下：</a:t>
            </a:r>
          </a:p>
          <a:p>
            <a:pPr indent="446088"/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QCoreApplication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Producer </a:t>
            </a:r>
            <a:r>
              <a:rPr lang="en-US" altLang="zh-CN" dirty="0" err="1"/>
              <a:t>producer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Consumer </a:t>
            </a:r>
            <a:r>
              <a:rPr lang="en-US" altLang="zh-CN" dirty="0" err="1"/>
              <a:t>consumerA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Consumer </a:t>
            </a:r>
            <a:r>
              <a:rPr lang="en-US" altLang="zh-CN" dirty="0" err="1"/>
              <a:t>consumerB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producer.start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consumerA.start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consumerB.start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producer.wait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consumerA.wait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consumerB.wait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53605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多线程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>
                <a:solidFill>
                  <a:srgbClr val="00B050"/>
                </a:solidFill>
              </a:rPr>
              <a:t>多线程程序有以下几个特点。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）多线程程序的行为无法预期，当多次执行上述程序时，每一次的运行结果都可能不同。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）多线程的执行顺序无法保证，它与操作系统的调度策略和线程优先级等因素有关。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）多线程的切换可能发生在任何时刻、任何地点。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）多线程对代码的敏感度高，因此对代码的细微修改都可能产生意想不到的结果。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729572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 </a:t>
            </a:r>
            <a:r>
              <a:rPr lang="zh-CN" altLang="zh-CN" dirty="0"/>
              <a:t>线程等待与唤醒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1600" y="1340768"/>
            <a:ext cx="408958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ts val="1560"/>
              </a:lnSpc>
              <a:spcAft>
                <a:spcPts val="0"/>
              </a:spcAft>
            </a:pPr>
            <a:r>
              <a:rPr lang="zh-CN" altLang="zh-CN" kern="100" dirty="0">
                <a:latin typeface="Times New Roman"/>
                <a:ea typeface="宋体"/>
              </a:rPr>
              <a:t>程序最终的运行结果如图</a:t>
            </a:r>
            <a:r>
              <a:rPr lang="en-US" altLang="zh-CN" kern="100" dirty="0">
                <a:latin typeface="Times New Roman"/>
                <a:ea typeface="宋体"/>
              </a:rPr>
              <a:t>12.4</a:t>
            </a:r>
            <a:r>
              <a:rPr lang="zh-CN" altLang="zh-CN" kern="100" dirty="0">
                <a:latin typeface="Times New Roman"/>
                <a:ea typeface="宋体"/>
              </a:rPr>
              <a:t>所示。</a:t>
            </a:r>
            <a:endParaRPr lang="zh-CN" altLang="zh-CN" kern="100" dirty="0">
              <a:effectLst/>
              <a:latin typeface="Times New Roman"/>
              <a:ea typeface="宋体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368917" cy="349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573760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564904"/>
            <a:ext cx="8208912" cy="345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12.3</a:t>
            </a:r>
            <a:r>
              <a:rPr lang="en-US" altLang="zh-CN" dirty="0"/>
              <a:t>  </a:t>
            </a:r>
            <a:r>
              <a:rPr lang="zh-CN" altLang="zh-CN" dirty="0"/>
              <a:t>多线程应用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12.3.1 </a:t>
            </a:r>
            <a:r>
              <a:rPr lang="zh-CN" altLang="zh-CN" sz="2000" b="1" dirty="0">
                <a:solidFill>
                  <a:srgbClr val="C00000"/>
                </a:solidFill>
              </a:rPr>
              <a:t>【实例】：服务器编程</a:t>
            </a:r>
          </a:p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CH1204</a:t>
            </a:r>
            <a:r>
              <a:rPr lang="zh-CN" altLang="zh-CN" dirty="0"/>
              <a:t>）服务器编程。</a:t>
            </a:r>
          </a:p>
          <a:p>
            <a:pPr indent="446088"/>
            <a:r>
              <a:rPr lang="zh-CN" altLang="zh-CN" dirty="0"/>
              <a:t>首先，建立服务器端工程“</a:t>
            </a:r>
            <a:r>
              <a:rPr lang="en-US" altLang="zh-CN" dirty="0"/>
              <a:t>TimeServer.pro</a:t>
            </a:r>
            <a:r>
              <a:rPr lang="zh-CN" altLang="zh-CN" dirty="0"/>
              <a:t>”。文件代码如下。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/>
              <a:t>dialog.h</a:t>
            </a:r>
            <a:r>
              <a:rPr lang="zh-CN" altLang="zh-CN" dirty="0"/>
              <a:t>”中，定义服务器端界面类</a:t>
            </a:r>
            <a:r>
              <a:rPr lang="en-US" altLang="zh-CN" dirty="0"/>
              <a:t>Dialog</a:t>
            </a:r>
            <a:r>
              <a:rPr lang="zh-CN" altLang="zh-CN" dirty="0"/>
              <a:t>继承自</a:t>
            </a:r>
            <a:r>
              <a:rPr lang="en-US" altLang="zh-CN" dirty="0" err="1"/>
              <a:t>QDialog</a:t>
            </a:r>
            <a:r>
              <a:rPr lang="zh-CN" altLang="zh-CN" dirty="0"/>
              <a:t>类，其具体代码如下：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Dialog : public </a:t>
            </a:r>
            <a:r>
              <a:rPr lang="en-US" altLang="zh-CN" sz="1600" dirty="0" err="1"/>
              <a:t>QDialog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Dialog(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~Dialog();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*Label1;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此标签用于显示监听端口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*Label2;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此标签用于显示请求次数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quitBtn</a:t>
            </a:r>
            <a:r>
              <a:rPr lang="en-US" altLang="zh-CN" sz="1600" dirty="0"/>
              <a:t>;			</a:t>
            </a:r>
            <a:r>
              <a:rPr lang="en-US" altLang="zh-CN" sz="1600" dirty="0" smtClean="0"/>
              <a:t>	//</a:t>
            </a:r>
            <a:r>
              <a:rPr lang="zh-CN" altLang="zh-CN" sz="1600" dirty="0"/>
              <a:t>退出按钮</a:t>
            </a:r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032739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772816"/>
            <a:ext cx="7992888" cy="4896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</a:t>
            </a:r>
            <a:r>
              <a:rPr lang="zh-CN" altLang="zh-CN" dirty="0" smtClean="0"/>
              <a:t>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）在源文件“</a:t>
            </a:r>
            <a:r>
              <a:rPr lang="en-US" altLang="zh-CN" dirty="0"/>
              <a:t>dialog.cpp</a:t>
            </a:r>
            <a:r>
              <a:rPr lang="zh-CN" altLang="zh-CN" dirty="0"/>
              <a:t>”中，</a:t>
            </a:r>
            <a:r>
              <a:rPr lang="en-US" altLang="zh-CN" dirty="0"/>
              <a:t>Dialog</a:t>
            </a:r>
            <a:r>
              <a:rPr lang="zh-CN" altLang="zh-CN" dirty="0"/>
              <a:t>类的构造函数完成了初始化界面，其具体代码如下：</a:t>
            </a:r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dialog.h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QHBoxLayout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Dialog::Dialog(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: 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(parent)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setWindowTitle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多线程时间服务器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Label1 =new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服务器端口：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Label2 = 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quitBtn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退出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QHBoxLayout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BtnLayout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QHBoxLayout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BtnLayout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addStretch</a:t>
            </a:r>
            <a:r>
              <a:rPr lang="en-US" altLang="zh-CN" sz="1600" dirty="0"/>
              <a:t>(1);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BtnLayout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quitBtn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BtnLayout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addStretch</a:t>
            </a:r>
            <a:r>
              <a:rPr lang="en-US" altLang="zh-CN" sz="1600" dirty="0"/>
              <a:t>(1);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(this);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(Label1);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(Label2);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addLayout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BtnLayout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connect(</a:t>
            </a:r>
            <a:r>
              <a:rPr lang="en-US" altLang="zh-CN" sz="1600" dirty="0" err="1"/>
              <a:t>quitBtn,SIGNAL</a:t>
            </a:r>
            <a:r>
              <a:rPr lang="en-US" altLang="zh-CN" sz="1600" dirty="0"/>
              <a:t>(clicked()),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(close()));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93097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5810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）此时运行服务器端工程“</a:t>
            </a:r>
            <a:r>
              <a:rPr lang="en-US" altLang="zh-CN" dirty="0"/>
              <a:t>TimeServer.pro</a:t>
            </a:r>
            <a:r>
              <a:rPr lang="zh-CN" altLang="zh-CN" dirty="0"/>
              <a:t>”，界面显示如图</a:t>
            </a:r>
            <a:r>
              <a:rPr lang="en-US" altLang="zh-CN" dirty="0"/>
              <a:t>12.5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69" y="2296909"/>
            <a:ext cx="2892583" cy="161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758593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88840"/>
            <a:ext cx="7992888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）在服务器端工程“</a:t>
            </a:r>
            <a:r>
              <a:rPr lang="en-US" altLang="zh-CN" dirty="0"/>
              <a:t>TimeServer.pro</a:t>
            </a:r>
            <a:r>
              <a:rPr lang="zh-CN" altLang="zh-CN" dirty="0"/>
              <a:t>”中，添加</a:t>
            </a:r>
            <a:r>
              <a:rPr lang="en-US" altLang="zh-CN" dirty="0"/>
              <a:t>C++ Class</a:t>
            </a:r>
            <a:r>
              <a:rPr lang="zh-CN" altLang="zh-CN" dirty="0"/>
              <a:t>文件“</a:t>
            </a:r>
            <a:r>
              <a:rPr lang="en-US" altLang="zh-CN" dirty="0" err="1"/>
              <a:t>timethread.h</a:t>
            </a:r>
            <a:r>
              <a:rPr lang="zh-CN" altLang="zh-CN" dirty="0"/>
              <a:t>”及“</a:t>
            </a:r>
            <a:r>
              <a:rPr lang="en-US" altLang="zh-CN" dirty="0"/>
              <a:t>timethread.cpp</a:t>
            </a:r>
            <a:r>
              <a:rPr lang="zh-CN" altLang="zh-CN" dirty="0"/>
              <a:t>”。在头文件“</a:t>
            </a:r>
            <a:r>
              <a:rPr lang="en-US" altLang="zh-CN" dirty="0" err="1"/>
              <a:t>timethread.h</a:t>
            </a:r>
            <a:r>
              <a:rPr lang="zh-CN" altLang="zh-CN" dirty="0"/>
              <a:t>”中，工作线程</a:t>
            </a:r>
            <a:r>
              <a:rPr lang="en-US" altLang="zh-CN" dirty="0" err="1"/>
              <a:t>TimeThread</a:t>
            </a:r>
            <a:r>
              <a:rPr lang="zh-CN" altLang="zh-CN" dirty="0"/>
              <a:t>类继承自</a:t>
            </a:r>
            <a:r>
              <a:rPr lang="en-US" altLang="zh-CN" dirty="0" err="1"/>
              <a:t>QThread</a:t>
            </a:r>
            <a:r>
              <a:rPr lang="zh-CN" altLang="zh-CN" dirty="0"/>
              <a:t>类，</a:t>
            </a:r>
            <a:r>
              <a:rPr lang="zh-CN" altLang="zh-CN" b="1" dirty="0"/>
              <a:t>实现</a:t>
            </a:r>
            <a:r>
              <a:rPr lang="en-US" altLang="zh-CN" b="1" dirty="0"/>
              <a:t>TCP</a:t>
            </a:r>
            <a:r>
              <a:rPr lang="zh-CN" altLang="zh-CN" b="1" dirty="0"/>
              <a:t>套接字</a:t>
            </a:r>
            <a:r>
              <a:rPr lang="zh-CN" altLang="zh-CN" dirty="0"/>
              <a:t>，其具体代码如下：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QThread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QtNetwork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QTcpSocket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TimeThread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QThread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TimeThread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socketDescriptor,QObject</a:t>
            </a:r>
            <a:r>
              <a:rPr lang="en-US" altLang="zh-CN" sz="1600" dirty="0"/>
              <a:t> *parent=0);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run();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重写此虚函数</a:t>
            </a:r>
          </a:p>
          <a:p>
            <a:pPr indent="446088"/>
            <a:r>
              <a:rPr lang="en-US" altLang="zh-CN" sz="1600" dirty="0"/>
              <a:t>signals: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error(</a:t>
            </a:r>
            <a:r>
              <a:rPr lang="en-US" altLang="zh-CN" sz="1600" dirty="0" err="1"/>
              <a:t>QTcpSocket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SocketError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socketError</a:t>
            </a:r>
            <a:r>
              <a:rPr lang="en-US" altLang="zh-CN" sz="1600" dirty="0"/>
              <a:t>);	//</a:t>
            </a:r>
            <a:r>
              <a:rPr lang="zh-CN" altLang="zh-CN" sz="1600" dirty="0"/>
              <a:t>出错信号</a:t>
            </a:r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socketDescriptor</a:t>
            </a:r>
            <a:r>
              <a:rPr lang="en-US" altLang="zh-CN" sz="1600" dirty="0"/>
              <a:t>;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套接字描述符</a:t>
            </a:r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5012074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132856"/>
            <a:ext cx="8064896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422" y="126876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）在源文件“</a:t>
            </a:r>
            <a:r>
              <a:rPr lang="en-US" altLang="zh-CN" dirty="0"/>
              <a:t>timethread.cpp</a:t>
            </a:r>
            <a:r>
              <a:rPr lang="zh-CN" altLang="zh-CN" dirty="0"/>
              <a:t>”中，</a:t>
            </a:r>
            <a:r>
              <a:rPr lang="en-US" altLang="zh-CN" dirty="0" err="1"/>
              <a:t>TimeThread</a:t>
            </a:r>
            <a:r>
              <a:rPr lang="zh-CN" altLang="zh-CN" dirty="0"/>
              <a:t>类的构造函数只是初始化了套接字描述符，其具体代码如下：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timethread.h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QDateTime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QByteArray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QDataStream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 err="1"/>
              <a:t>TimeThread</a:t>
            </a:r>
            <a:r>
              <a:rPr lang="en-US" altLang="zh-CN" dirty="0"/>
              <a:t>::</a:t>
            </a:r>
            <a:r>
              <a:rPr lang="en-US" altLang="zh-CN" dirty="0" err="1"/>
              <a:t>TimeThread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socketDescriptor,QObject</a:t>
            </a:r>
            <a:r>
              <a:rPr lang="en-US" altLang="zh-CN" dirty="0"/>
              <a:t> *parent)</a:t>
            </a:r>
            <a:endParaRPr lang="zh-CN" altLang="zh-CN" dirty="0"/>
          </a:p>
          <a:p>
            <a:pPr indent="446088"/>
            <a:r>
              <a:rPr lang="en-US" altLang="zh-CN" dirty="0"/>
              <a:t>    :</a:t>
            </a:r>
            <a:r>
              <a:rPr lang="en-US" altLang="zh-CN" dirty="0" err="1"/>
              <a:t>QThread</a:t>
            </a:r>
            <a:r>
              <a:rPr lang="en-US" altLang="zh-CN" dirty="0"/>
              <a:t>(parent),</a:t>
            </a:r>
            <a:r>
              <a:rPr lang="en-US" altLang="zh-CN" dirty="0" err="1"/>
              <a:t>socketDescriptor</a:t>
            </a:r>
            <a:r>
              <a:rPr lang="en-US" altLang="zh-CN" dirty="0"/>
              <a:t>(</a:t>
            </a:r>
            <a:r>
              <a:rPr lang="en-US" altLang="zh-CN" dirty="0" err="1"/>
              <a:t>socketDescriptor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625556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060848"/>
            <a:ext cx="8136904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TimeThread</a:t>
            </a:r>
            <a:r>
              <a:rPr lang="en-US" altLang="zh-CN" dirty="0"/>
              <a:t>::run()</a:t>
            </a:r>
            <a:r>
              <a:rPr lang="zh-CN" altLang="zh-CN" dirty="0"/>
              <a:t>函数是工作线程（</a:t>
            </a:r>
            <a:r>
              <a:rPr lang="en-US" altLang="zh-CN" dirty="0" err="1"/>
              <a:t>TimeThread</a:t>
            </a:r>
            <a:r>
              <a:rPr lang="zh-CN" altLang="zh-CN" dirty="0"/>
              <a:t>）的实质所在，当在</a:t>
            </a:r>
            <a:r>
              <a:rPr lang="en-US" altLang="zh-CN" dirty="0" err="1"/>
              <a:t>TimeServer</a:t>
            </a:r>
            <a:r>
              <a:rPr lang="en-US" altLang="zh-CN" dirty="0"/>
              <a:t>:: </a:t>
            </a:r>
            <a:r>
              <a:rPr lang="en-US" altLang="zh-CN" dirty="0" err="1"/>
              <a:t>incomingConnection</a:t>
            </a:r>
            <a:r>
              <a:rPr lang="en-US" altLang="zh-CN" dirty="0"/>
              <a:t>()</a:t>
            </a:r>
            <a:r>
              <a:rPr lang="zh-CN" altLang="zh-CN" dirty="0"/>
              <a:t>函数中调用了</a:t>
            </a:r>
            <a:r>
              <a:rPr lang="en-US" altLang="zh-CN" dirty="0"/>
              <a:t>thread-&gt;start()</a:t>
            </a:r>
            <a:r>
              <a:rPr lang="zh-CN" altLang="zh-CN" dirty="0"/>
              <a:t>函数后，此虚函数开始执行，其具体代码如下：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TimeThread</a:t>
            </a:r>
            <a:r>
              <a:rPr lang="en-US" altLang="zh-CN" sz="1600" dirty="0"/>
              <a:t>::run()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QTcpSocket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tcpSocket</a:t>
            </a:r>
            <a:r>
              <a:rPr lang="en-US" altLang="zh-CN" sz="1600" dirty="0"/>
              <a:t>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QTcpSocket</a:t>
            </a:r>
            <a:r>
              <a:rPr lang="zh-CN" altLang="zh-CN" sz="1600" dirty="0"/>
              <a:t>类</a:t>
            </a:r>
          </a:p>
          <a:p>
            <a:pPr indent="446088"/>
            <a:r>
              <a:rPr lang="en-US" altLang="zh-CN" sz="1600" dirty="0"/>
              <a:t>    if(!</a:t>
            </a:r>
            <a:r>
              <a:rPr lang="en-US" altLang="zh-CN" sz="1600" dirty="0" err="1"/>
              <a:t>tcpSocket.setSocketDescriptor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socketDescriptor</a:t>
            </a:r>
            <a:r>
              <a:rPr lang="en-US" altLang="zh-CN" sz="1600" dirty="0"/>
              <a:t>))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emit error(</a:t>
            </a:r>
            <a:r>
              <a:rPr lang="en-US" altLang="zh-CN" sz="1600" dirty="0" err="1"/>
              <a:t>tcpSocket.error</a:t>
            </a:r>
            <a:r>
              <a:rPr lang="en-US" altLang="zh-CN" sz="1600" dirty="0"/>
              <a:t>());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QByteArray</a:t>
            </a:r>
            <a:r>
              <a:rPr lang="en-US" altLang="zh-CN" sz="1600" dirty="0"/>
              <a:t> block;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QDataStream</a:t>
            </a:r>
            <a:r>
              <a:rPr lang="en-US" altLang="zh-CN" sz="1600" dirty="0"/>
              <a:t> out(&amp;</a:t>
            </a:r>
            <a:r>
              <a:rPr lang="en-US" altLang="zh-CN" sz="1600" dirty="0" err="1"/>
              <a:t>block,QIODevice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WriteOnly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out.setVersion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QDataStream</a:t>
            </a:r>
            <a:r>
              <a:rPr lang="en-US" altLang="zh-CN" sz="1600" dirty="0"/>
              <a:t>::Qt_5_8);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uint</a:t>
            </a:r>
            <a:r>
              <a:rPr lang="en-US" altLang="zh-CN" sz="1600" dirty="0"/>
              <a:t> time2u = </a:t>
            </a:r>
            <a:r>
              <a:rPr lang="en-US" altLang="zh-CN" sz="1600" dirty="0" err="1"/>
              <a:t>QDateTime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currentDateTime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toTime_t</a:t>
            </a:r>
            <a:r>
              <a:rPr lang="en-US" altLang="zh-CN" sz="1600" dirty="0" smtClean="0"/>
              <a:t>();//(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out&lt;&lt;time2u;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tcpSocket.write</a:t>
            </a:r>
            <a:r>
              <a:rPr lang="en-US" altLang="zh-CN" sz="1600" dirty="0"/>
              <a:t>(block);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将获得的当前时间传回客户端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tcpSocket.disconnectFromHost</a:t>
            </a:r>
            <a:r>
              <a:rPr lang="en-US" altLang="zh-CN" sz="1600" dirty="0"/>
              <a:t>();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断开连接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tcpSocket.waitForDisconnected</a:t>
            </a:r>
            <a:r>
              <a:rPr lang="en-US" altLang="zh-CN" sz="1600" dirty="0"/>
              <a:t>();	//</a:t>
            </a:r>
            <a:r>
              <a:rPr lang="zh-CN" altLang="zh-CN" sz="1600" dirty="0"/>
              <a:t>等待返回</a:t>
            </a:r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1624559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88840"/>
            <a:ext cx="8208912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）在服务器端工程“</a:t>
            </a:r>
            <a:r>
              <a:rPr lang="en-US" altLang="zh-CN" dirty="0"/>
              <a:t>TimeServer.pro</a:t>
            </a:r>
            <a:r>
              <a:rPr lang="zh-CN" altLang="zh-CN" dirty="0"/>
              <a:t>”中添加</a:t>
            </a:r>
            <a:r>
              <a:rPr lang="en-US" altLang="zh-CN" dirty="0"/>
              <a:t>C++ Class</a:t>
            </a:r>
            <a:r>
              <a:rPr lang="zh-CN" altLang="zh-CN" dirty="0"/>
              <a:t>文件“</a:t>
            </a:r>
            <a:r>
              <a:rPr lang="en-US" altLang="zh-CN" dirty="0" err="1"/>
              <a:t>timeserver.h</a:t>
            </a:r>
            <a:r>
              <a:rPr lang="zh-CN" altLang="zh-CN" dirty="0"/>
              <a:t>”及“</a:t>
            </a:r>
            <a:r>
              <a:rPr lang="en-US" altLang="zh-CN" dirty="0"/>
              <a:t>timeserver.cpp</a:t>
            </a:r>
            <a:r>
              <a:rPr lang="zh-CN" altLang="zh-CN" dirty="0"/>
              <a:t>”。在头文件“</a:t>
            </a:r>
            <a:r>
              <a:rPr lang="en-US" altLang="zh-CN" dirty="0" err="1"/>
              <a:t>timeserver.h</a:t>
            </a:r>
            <a:r>
              <a:rPr lang="zh-CN" altLang="zh-CN" dirty="0"/>
              <a:t>”中，</a:t>
            </a:r>
            <a:r>
              <a:rPr lang="zh-CN" altLang="zh-CN" b="1" dirty="0"/>
              <a:t>实现了一个</a:t>
            </a:r>
            <a:r>
              <a:rPr lang="en-US" altLang="zh-CN" b="1" dirty="0"/>
              <a:t>TCP</a:t>
            </a:r>
            <a:r>
              <a:rPr lang="zh-CN" altLang="zh-CN" b="1" dirty="0"/>
              <a:t>服务器端</a:t>
            </a:r>
            <a:r>
              <a:rPr lang="zh-CN" altLang="zh-CN" dirty="0"/>
              <a:t>，类</a:t>
            </a:r>
            <a:r>
              <a:rPr lang="en-US" altLang="zh-CN" dirty="0" err="1"/>
              <a:t>TimeServer</a:t>
            </a:r>
            <a:r>
              <a:rPr lang="zh-CN" altLang="zh-CN" dirty="0"/>
              <a:t>继承自</a:t>
            </a:r>
            <a:r>
              <a:rPr lang="en-US" altLang="zh-CN" dirty="0" err="1"/>
              <a:t>QTcpServer</a:t>
            </a:r>
            <a:r>
              <a:rPr lang="zh-CN" altLang="zh-CN" dirty="0"/>
              <a:t>类，其具体代码如下：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QTcpServer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Dialog;                         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服务器端的声明</a:t>
            </a:r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TimeServer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QTcpServer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TimeServer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QObject</a:t>
            </a:r>
            <a:r>
              <a:rPr lang="en-US" altLang="zh-CN" sz="1600" dirty="0"/>
              <a:t> *parent=0);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protected: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incomingConnection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socketDescriptor</a:t>
            </a:r>
            <a:r>
              <a:rPr lang="en-US" altLang="zh-CN" sz="1600" dirty="0"/>
              <a:t>);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Dialog *</a:t>
            </a:r>
            <a:r>
              <a:rPr lang="en-US" altLang="zh-CN" sz="1600" dirty="0" err="1"/>
              <a:t>dlg</a:t>
            </a:r>
            <a:r>
              <a:rPr lang="en-US" altLang="zh-CN" sz="1600" dirty="0"/>
              <a:t>;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1890595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55576" y="3861048"/>
            <a:ext cx="8064896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772816"/>
            <a:ext cx="806489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）在源文件“</a:t>
            </a:r>
            <a:r>
              <a:rPr lang="en-US" altLang="zh-CN" dirty="0"/>
              <a:t>timeserver.cpp</a:t>
            </a:r>
            <a:r>
              <a:rPr lang="zh-CN" altLang="zh-CN" dirty="0"/>
              <a:t>”中，构造函数只是用传入的父类指针</a:t>
            </a:r>
            <a:r>
              <a:rPr lang="en-US" altLang="zh-CN" dirty="0"/>
              <a:t>parent</a:t>
            </a:r>
            <a:r>
              <a:rPr lang="zh-CN" altLang="zh-CN" dirty="0"/>
              <a:t>初始化私有变量</a:t>
            </a:r>
            <a:r>
              <a:rPr lang="en-US" altLang="zh-CN" dirty="0" err="1"/>
              <a:t>dlg</a:t>
            </a:r>
            <a:r>
              <a:rPr lang="zh-CN" altLang="zh-CN" dirty="0"/>
              <a:t>，其具体代码如下：</a:t>
            </a:r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timeserver.h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timethread.h</a:t>
            </a:r>
            <a:r>
              <a:rPr lang="en-US" altLang="zh-CN" sz="1600" dirty="0"/>
              <a:t>"  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dialog.h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TimeServer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TimeServer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QObject</a:t>
            </a:r>
            <a:r>
              <a:rPr lang="en-US" altLang="zh-CN" sz="1600" dirty="0"/>
              <a:t> *parent):</a:t>
            </a:r>
            <a:r>
              <a:rPr lang="en-US" altLang="zh-CN" sz="1600" dirty="0" err="1"/>
              <a:t>QTcpServer</a:t>
            </a:r>
            <a:r>
              <a:rPr lang="en-US" altLang="zh-CN" sz="1600" dirty="0"/>
              <a:t>(parent)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dlg</a:t>
            </a:r>
            <a:r>
              <a:rPr lang="en-US" altLang="zh-CN" sz="1600" dirty="0"/>
              <a:t> =(Dialog *)parent;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sz="2000" dirty="0"/>
              <a:t>重写的虚函数</a:t>
            </a:r>
            <a:r>
              <a:rPr lang="en-US" altLang="zh-CN" sz="2000" dirty="0" err="1"/>
              <a:t>incomingConnection</a:t>
            </a:r>
            <a:r>
              <a:rPr lang="en-US" altLang="zh-CN" sz="2000" dirty="0"/>
              <a:t>()</a:t>
            </a:r>
            <a:r>
              <a:rPr lang="zh-CN" altLang="zh-CN" sz="2000" dirty="0"/>
              <a:t>的具体代码如下：</a:t>
            </a:r>
            <a:endParaRPr lang="zh-CN" altLang="zh-CN" dirty="0"/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TimeServer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incomingConnection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socketDescriptor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TimeThread</a:t>
            </a:r>
            <a:r>
              <a:rPr lang="en-US" altLang="zh-CN" sz="1600" dirty="0"/>
              <a:t> *thread = new </a:t>
            </a:r>
            <a:r>
              <a:rPr lang="en-US" altLang="zh-CN" sz="1600" dirty="0" err="1"/>
              <a:t>TimeThread</a:t>
            </a:r>
            <a:r>
              <a:rPr lang="en-US" altLang="zh-CN" sz="1600" dirty="0"/>
              <a:t>(socketDescriptor,0);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connect(</a:t>
            </a:r>
            <a:r>
              <a:rPr lang="en-US" altLang="zh-CN" sz="1600" dirty="0" err="1"/>
              <a:t>thread,SIGNAL</a:t>
            </a:r>
            <a:r>
              <a:rPr lang="en-US" altLang="zh-CN" sz="1600" dirty="0"/>
              <a:t>(finished()),</a:t>
            </a:r>
            <a:r>
              <a:rPr lang="en-US" altLang="zh-CN" sz="1600" dirty="0" err="1"/>
              <a:t>dlg,SLOT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slotShow</a:t>
            </a:r>
            <a:r>
              <a:rPr lang="en-US" altLang="zh-CN" sz="1600" dirty="0"/>
              <a:t>()));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connect(</a:t>
            </a:r>
            <a:r>
              <a:rPr lang="en-US" altLang="zh-CN" sz="1600" dirty="0" err="1"/>
              <a:t>thread,SIGNAL</a:t>
            </a:r>
            <a:r>
              <a:rPr lang="en-US" altLang="zh-CN" sz="1600" dirty="0"/>
              <a:t>(finished()),</a:t>
            </a:r>
            <a:r>
              <a:rPr lang="en-US" altLang="zh-CN" sz="1600" dirty="0" err="1"/>
              <a:t>thread,SLOT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deleteLater</a:t>
            </a:r>
            <a:r>
              <a:rPr lang="en-US" altLang="zh-CN" sz="1600" dirty="0"/>
              <a:t>()),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DirectConnection</a:t>
            </a:r>
            <a:r>
              <a:rPr lang="en-US" altLang="zh-CN" sz="1600" dirty="0"/>
              <a:t>);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thread-&gt;start();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d)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392341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00808"/>
            <a:ext cx="8280920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5689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）在服务器端界面的头文件“</a:t>
            </a:r>
            <a:r>
              <a:rPr lang="en-US" altLang="zh-CN" dirty="0" err="1"/>
              <a:t>dialog.h</a:t>
            </a:r>
            <a:r>
              <a:rPr lang="zh-CN" altLang="zh-CN" dirty="0"/>
              <a:t>”中添加的具体代码如下：</a:t>
            </a:r>
          </a:p>
          <a:p>
            <a:pPr indent="446088"/>
            <a:r>
              <a:rPr lang="en-US" altLang="zh-CN" dirty="0"/>
              <a:t>class </a:t>
            </a:r>
            <a:r>
              <a:rPr lang="en-US" altLang="zh-CN" dirty="0" err="1"/>
              <a:t>TimeServer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public slots: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slotShow</a:t>
            </a:r>
            <a:r>
              <a:rPr lang="en-US" altLang="zh-CN" dirty="0"/>
              <a:t>();			</a:t>
            </a:r>
            <a:r>
              <a:rPr lang="en-US" altLang="zh-CN" dirty="0" smtClean="0"/>
              <a:t>//</a:t>
            </a:r>
            <a:r>
              <a:rPr lang="zh-CN" altLang="zh-CN" dirty="0"/>
              <a:t>此槽函数用于界面上显示的请求次数</a:t>
            </a:r>
          </a:p>
          <a:p>
            <a:pPr indent="446088"/>
            <a:r>
              <a:rPr lang="en-US" altLang="zh-CN" dirty="0"/>
              <a:t>private: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TimeServer</a:t>
            </a:r>
            <a:r>
              <a:rPr lang="en-US" altLang="zh-CN" dirty="0"/>
              <a:t> *</a:t>
            </a:r>
            <a:r>
              <a:rPr lang="en-US" altLang="zh-CN" dirty="0" err="1"/>
              <a:t>timeServer</a:t>
            </a:r>
            <a:r>
              <a:rPr lang="en-US" altLang="zh-CN" dirty="0"/>
              <a:t>;		</a:t>
            </a:r>
            <a:r>
              <a:rPr lang="en-US" altLang="zh-CN" dirty="0" smtClean="0"/>
              <a:t>//</a:t>
            </a:r>
            <a:r>
              <a:rPr lang="en-US" altLang="zh-CN" dirty="0"/>
              <a:t>TCP</a:t>
            </a:r>
            <a:r>
              <a:rPr lang="zh-CN" altLang="zh-CN" dirty="0"/>
              <a:t>服务器端</a:t>
            </a:r>
            <a:r>
              <a:rPr lang="en-US" altLang="zh-CN" dirty="0" err="1"/>
              <a:t>timeServer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count;				</a:t>
            </a:r>
            <a:r>
              <a:rPr lang="en-US" altLang="zh-CN" dirty="0" smtClean="0"/>
              <a:t>//</a:t>
            </a:r>
            <a:r>
              <a:rPr lang="zh-CN" altLang="zh-CN" dirty="0"/>
              <a:t>请求次数计数器</a:t>
            </a:r>
            <a:r>
              <a:rPr lang="en-US" altLang="zh-CN" dirty="0"/>
              <a:t>count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9862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780928"/>
            <a:ext cx="8208912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12.1</a:t>
            </a:r>
            <a:r>
              <a:rPr lang="en-US" altLang="zh-CN" dirty="0"/>
              <a:t>  </a:t>
            </a:r>
            <a:r>
              <a:rPr lang="zh-CN" altLang="zh-CN" dirty="0"/>
              <a:t>多线程及简单实例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CH1201</a:t>
            </a:r>
            <a:r>
              <a:rPr lang="zh-CN" altLang="zh-CN" dirty="0"/>
              <a:t>）如图</a:t>
            </a:r>
            <a:r>
              <a:rPr lang="en-US" altLang="zh-CN" dirty="0"/>
              <a:t>12.1</a:t>
            </a:r>
            <a:r>
              <a:rPr lang="zh-CN" altLang="zh-CN" dirty="0"/>
              <a:t>所示，单击“开始”按钮将启动数个工作线程（工作线程数目由</a:t>
            </a:r>
            <a:r>
              <a:rPr lang="en-US" altLang="zh-CN" dirty="0"/>
              <a:t>MAXSIZE</a:t>
            </a:r>
            <a:r>
              <a:rPr lang="zh-CN" altLang="zh-CN" dirty="0"/>
              <a:t>宏决定），各个线程循环打印数字</a:t>
            </a:r>
            <a:r>
              <a:rPr lang="en-US" altLang="zh-CN" dirty="0"/>
              <a:t>0~9</a:t>
            </a:r>
            <a:r>
              <a:rPr lang="zh-CN" altLang="zh-CN" dirty="0"/>
              <a:t>，直到单击“停止”按钮终止所有线程为止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indent="446088"/>
            <a:r>
              <a:rPr lang="zh-CN" altLang="en-US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 smtClean="0">
                <a:solidFill>
                  <a:srgbClr val="00B050"/>
                </a:solidFill>
              </a:rPr>
              <a:t>步骤</a:t>
            </a:r>
            <a:r>
              <a:rPr lang="zh-CN" altLang="zh-CN" b="1" dirty="0">
                <a:solidFill>
                  <a:srgbClr val="00B050"/>
                </a:solidFill>
              </a:rPr>
              <a:t>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/>
              <a:t>threaddlg.h</a:t>
            </a:r>
            <a:r>
              <a:rPr lang="zh-CN" altLang="zh-CN" dirty="0"/>
              <a:t>”中声明用于界面显示所需的控件，其具体代码如下：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ThreadDlg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QDialog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ThreadDlg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~</a:t>
            </a:r>
            <a:r>
              <a:rPr lang="en-US" altLang="zh-CN" sz="1600" dirty="0" err="1"/>
              <a:t>ThreadDlg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startBtn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stopBtn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quitBtn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535834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760657" y="5445224"/>
            <a:ext cx="8136904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55576" y="2708920"/>
            <a:ext cx="8136904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628800"/>
            <a:ext cx="813690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56895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）在源文件“</a:t>
            </a:r>
            <a:r>
              <a:rPr lang="en-US" altLang="zh-CN" dirty="0"/>
              <a:t>dialog.cpp</a:t>
            </a:r>
            <a:r>
              <a:rPr lang="zh-CN" altLang="zh-CN" dirty="0"/>
              <a:t>”中，添加的头文件如下：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timeserver.h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zh-CN" altLang="zh-CN" b="1" dirty="0"/>
              <a:t>其中，</a:t>
            </a:r>
            <a:r>
              <a:rPr lang="zh-CN" altLang="zh-CN" dirty="0"/>
              <a:t>在</a:t>
            </a:r>
            <a:r>
              <a:rPr lang="en-US" altLang="zh-CN" dirty="0"/>
              <a:t>Dialog</a:t>
            </a:r>
            <a:r>
              <a:rPr lang="zh-CN" altLang="zh-CN" dirty="0"/>
              <a:t>类的构造函数中添加的内容，用于启动服务器端的网络监听，其具体实现如下：</a:t>
            </a:r>
          </a:p>
          <a:p>
            <a:pPr indent="446088"/>
            <a:r>
              <a:rPr lang="en-US" altLang="zh-CN" sz="1600" dirty="0"/>
              <a:t>count=0;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timeServer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TimeServer</a:t>
            </a:r>
            <a:r>
              <a:rPr lang="en-US" altLang="zh-CN" sz="1600" dirty="0"/>
              <a:t>(this);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if(!</a:t>
            </a:r>
            <a:r>
              <a:rPr lang="en-US" altLang="zh-CN" sz="1600" dirty="0" err="1"/>
              <a:t>timeServer</a:t>
            </a:r>
            <a:r>
              <a:rPr lang="en-US" altLang="zh-CN" sz="1600" dirty="0"/>
              <a:t>-&gt;listen())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::critical(</a:t>
            </a:r>
            <a:r>
              <a:rPr lang="en-US" altLang="zh-CN" sz="1600" dirty="0" err="1"/>
              <a:t>this,tr</a:t>
            </a:r>
            <a:r>
              <a:rPr lang="en-US" altLang="zh-CN" sz="1600" dirty="0"/>
              <a:t>("</a:t>
            </a:r>
            <a:r>
              <a:rPr lang="zh-CN" altLang="zh-CN" sz="1600" dirty="0"/>
              <a:t>多线程时间服务器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无法启动服务器：</a:t>
            </a:r>
            <a:r>
              <a:rPr lang="en-US" altLang="zh-CN" sz="1600" dirty="0"/>
              <a:t>%1.").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timeServer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errorString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close();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Label1-&gt;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服务器端口：</a:t>
            </a:r>
            <a:r>
              <a:rPr lang="en-US" altLang="zh-CN" sz="1600" dirty="0"/>
              <a:t>%1.").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timeServer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serverPort</a:t>
            </a:r>
            <a:r>
              <a:rPr lang="en-US" altLang="zh-CN" sz="1600" dirty="0"/>
              <a:t>()));</a:t>
            </a:r>
            <a:endParaRPr lang="zh-CN" altLang="zh-CN" dirty="0"/>
          </a:p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dialog.cpp</a:t>
            </a:r>
            <a:r>
              <a:rPr lang="zh-CN" altLang="zh-CN" dirty="0"/>
              <a:t>”中，槽函数</a:t>
            </a:r>
            <a:r>
              <a:rPr lang="en-US" altLang="zh-CN" dirty="0" err="1"/>
              <a:t>slotShow</a:t>
            </a:r>
            <a:r>
              <a:rPr lang="en-US" altLang="zh-CN" dirty="0"/>
              <a:t>()</a:t>
            </a:r>
            <a:r>
              <a:rPr lang="zh-CN" altLang="zh-CN" dirty="0"/>
              <a:t>的具体内容如下：</a:t>
            </a:r>
          </a:p>
          <a:p>
            <a:pPr indent="446088"/>
            <a:r>
              <a:rPr lang="en-US" altLang="zh-CN" sz="1600" dirty="0"/>
              <a:t>void Dialog::</a:t>
            </a:r>
            <a:r>
              <a:rPr lang="en-US" altLang="zh-CN" sz="1600" dirty="0" err="1"/>
              <a:t>slotShow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Label2-&gt;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第</a:t>
            </a:r>
            <a:r>
              <a:rPr lang="en-US" altLang="zh-CN" sz="1600" dirty="0"/>
              <a:t>%1</a:t>
            </a:r>
            <a:r>
              <a:rPr lang="zh-CN" altLang="zh-CN" sz="1600" dirty="0"/>
              <a:t>次请求完毕。</a:t>
            </a:r>
            <a:r>
              <a:rPr lang="en-US" altLang="zh-CN" sz="1600" dirty="0"/>
              <a:t>").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(++count));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908520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00808"/>
            <a:ext cx="7992888" cy="3474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zh-CN" dirty="0"/>
              <a:t>【实例】：服务器编程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）在服务器端工程文件“</a:t>
            </a:r>
            <a:r>
              <a:rPr lang="en-US" altLang="zh-CN" dirty="0"/>
              <a:t>TimeServer.pro</a:t>
            </a:r>
            <a:r>
              <a:rPr lang="zh-CN" altLang="zh-CN" dirty="0"/>
              <a:t>”中添加如下代码：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QT += network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）最后运行服务器端工程“</a:t>
            </a:r>
            <a:r>
              <a:rPr lang="en-US" altLang="zh-CN" dirty="0"/>
              <a:t>TimeServer.pro</a:t>
            </a:r>
            <a:r>
              <a:rPr lang="zh-CN" altLang="zh-CN" dirty="0"/>
              <a:t>”，结果如图</a:t>
            </a:r>
            <a:r>
              <a:rPr lang="en-US" altLang="zh-CN" dirty="0"/>
              <a:t>12.6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9" y="2891380"/>
            <a:ext cx="321426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594451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zh-CN" dirty="0"/>
              <a:t>【实例】：客户端编程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CH1205</a:t>
            </a:r>
            <a:r>
              <a:rPr lang="zh-CN" altLang="zh-CN" dirty="0"/>
              <a:t>）客户端编程。界面效果如图</a:t>
            </a:r>
            <a:r>
              <a:rPr lang="en-US" altLang="zh-CN" dirty="0"/>
              <a:t>12.7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82" y="2144188"/>
            <a:ext cx="3284644" cy="248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289878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55576" y="4365104"/>
            <a:ext cx="7992888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2852936"/>
            <a:ext cx="7992888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zh-CN" dirty="0"/>
              <a:t>【实例】：客户端编程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操作步骤如下。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）建立客户端工程“</a:t>
            </a:r>
            <a:r>
              <a:rPr lang="en-US" altLang="zh-CN" dirty="0"/>
              <a:t>TimeClient.pro</a:t>
            </a:r>
            <a:r>
              <a:rPr lang="zh-CN" altLang="zh-CN" dirty="0"/>
              <a:t>”。在头文件“</a:t>
            </a:r>
            <a:r>
              <a:rPr lang="en-US" altLang="zh-CN" dirty="0" err="1"/>
              <a:t>timeclient.h</a:t>
            </a:r>
            <a:r>
              <a:rPr lang="zh-CN" altLang="zh-CN" dirty="0"/>
              <a:t>”中，定义了客户端界面类</a:t>
            </a:r>
            <a:r>
              <a:rPr lang="en-US" altLang="zh-CN" dirty="0" err="1">
                <a:hlinkClick r:id="rId2" action="ppaction://hlinkfile"/>
              </a:rPr>
              <a:t>TimeClient</a:t>
            </a:r>
            <a:r>
              <a:rPr lang="zh-CN" altLang="zh-CN" dirty="0">
                <a:hlinkClick r:id="rId2" action="ppaction://hlinkfile"/>
              </a:rPr>
              <a:t>继承自</a:t>
            </a:r>
            <a:r>
              <a:rPr lang="en-US" altLang="zh-CN" dirty="0" err="1">
                <a:hlinkClick r:id="rId2" action="ppaction://hlinkfile"/>
              </a:rPr>
              <a:t>QDialog</a:t>
            </a:r>
            <a:r>
              <a:rPr lang="zh-CN" altLang="zh-CN" dirty="0">
                <a:hlinkClick r:id="rId2" action="ppaction://hlinkfile"/>
              </a:rPr>
              <a:t>类，其具体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）在源文件“</a:t>
            </a:r>
            <a:r>
              <a:rPr lang="en-US" altLang="zh-CN" dirty="0"/>
              <a:t>timeclient.cpp</a:t>
            </a:r>
            <a:r>
              <a:rPr lang="zh-CN" altLang="zh-CN" dirty="0"/>
              <a:t>”中，</a:t>
            </a:r>
            <a:r>
              <a:rPr lang="en-US" altLang="zh-CN" dirty="0" err="1"/>
              <a:t>TimeClient</a:t>
            </a:r>
            <a:r>
              <a:rPr lang="zh-CN" altLang="zh-CN" dirty="0"/>
              <a:t>类的</a:t>
            </a:r>
            <a:r>
              <a:rPr lang="zh-CN" altLang="zh-CN" dirty="0">
                <a:hlinkClick r:id="rId3" action="ppaction://hlinkfile"/>
              </a:rPr>
              <a:t>构造函数完成了初始化界面，其具体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timeclient.cpp</a:t>
            </a:r>
            <a:r>
              <a:rPr lang="zh-CN" altLang="zh-CN" dirty="0"/>
              <a:t>”中，</a:t>
            </a:r>
            <a:r>
              <a:rPr lang="en-US" altLang="zh-CN" dirty="0" err="1"/>
              <a:t>enableGetBtn</a:t>
            </a:r>
            <a:r>
              <a:rPr lang="en-US" altLang="zh-CN" dirty="0"/>
              <a:t>()</a:t>
            </a:r>
            <a:r>
              <a:rPr lang="zh-CN" altLang="zh-CN" dirty="0"/>
              <a:t>函数的具体代码如下：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TimeClient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enableGetBtn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</a:t>
            </a:r>
            <a:r>
              <a:rPr lang="en-US" altLang="zh-CN" sz="1600" dirty="0" err="1"/>
              <a:t>getBtn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setEnabled</a:t>
            </a:r>
            <a:r>
              <a:rPr lang="en-US" altLang="zh-CN" sz="1600" dirty="0"/>
              <a:t>(!</a:t>
            </a:r>
            <a:r>
              <a:rPr lang="en-US" altLang="zh-CN" sz="1600" dirty="0" err="1"/>
              <a:t>serverNameLineEdit</a:t>
            </a:r>
            <a:r>
              <a:rPr lang="en-US" altLang="zh-CN" sz="1600" dirty="0"/>
              <a:t>-&gt;text().</a:t>
            </a:r>
            <a:r>
              <a:rPr lang="en-US" altLang="zh-CN" sz="1600" dirty="0" err="1"/>
              <a:t>isEmpty</a:t>
            </a:r>
            <a:r>
              <a:rPr lang="en-US" altLang="zh-CN" sz="1600" dirty="0"/>
              <a:t>()&amp;&amp;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!</a:t>
            </a:r>
            <a:r>
              <a:rPr lang="en-US" altLang="zh-CN" sz="1600" dirty="0" err="1"/>
              <a:t>portLineEdit</a:t>
            </a:r>
            <a:r>
              <a:rPr lang="en-US" altLang="zh-CN" sz="1600" dirty="0"/>
              <a:t>-&gt;text().</a:t>
            </a:r>
            <a:r>
              <a:rPr lang="en-US" altLang="zh-CN" sz="1600" dirty="0" err="1"/>
              <a:t>isEmpty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timeclient.cpp</a:t>
            </a:r>
            <a:r>
              <a:rPr lang="zh-CN" altLang="zh-CN" dirty="0"/>
              <a:t>”中，</a:t>
            </a:r>
            <a:r>
              <a:rPr lang="en-US" altLang="zh-CN" dirty="0" err="1"/>
              <a:t>getTime</a:t>
            </a:r>
            <a:r>
              <a:rPr lang="en-US" altLang="zh-CN" dirty="0"/>
              <a:t>()</a:t>
            </a:r>
            <a:r>
              <a:rPr lang="zh-CN" altLang="zh-CN" dirty="0"/>
              <a:t>函数的具体代码如下：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TimeClient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getTime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getBtn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setEnabled</a:t>
            </a:r>
            <a:r>
              <a:rPr lang="en-US" altLang="zh-CN" sz="1600" dirty="0"/>
              <a:t>(false);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time2u =0;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tcpSocket</a:t>
            </a:r>
            <a:r>
              <a:rPr lang="en-US" altLang="zh-CN" sz="1600" dirty="0"/>
              <a:t>-&gt;abort();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tcpSocket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connectToHost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serverNameLineEdit</a:t>
            </a:r>
            <a:r>
              <a:rPr lang="en-US" altLang="zh-CN" sz="1600" dirty="0"/>
              <a:t>-&gt;text(),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portLineEdit</a:t>
            </a:r>
            <a:r>
              <a:rPr lang="en-US" altLang="zh-CN" sz="1600" dirty="0"/>
              <a:t>-&gt;text().</a:t>
            </a:r>
            <a:r>
              <a:rPr lang="en-US" altLang="zh-CN" sz="1600" dirty="0" err="1"/>
              <a:t>toInt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865952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84784"/>
            <a:ext cx="8064896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zh-CN" dirty="0"/>
              <a:t>【实例】：客户端编程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2493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在源文件“</a:t>
            </a:r>
            <a:r>
              <a:rPr lang="en-US" altLang="zh-CN" dirty="0"/>
              <a:t>timeclient.cpp</a:t>
            </a:r>
            <a:r>
              <a:rPr lang="zh-CN" altLang="zh-CN" dirty="0"/>
              <a:t>”中，</a:t>
            </a:r>
            <a:r>
              <a:rPr lang="en-US" altLang="zh-CN" dirty="0" err="1"/>
              <a:t>readTime</a:t>
            </a:r>
            <a:r>
              <a:rPr lang="en-US" altLang="zh-CN" dirty="0"/>
              <a:t> ()</a:t>
            </a:r>
            <a:r>
              <a:rPr lang="zh-CN" altLang="zh-CN" dirty="0"/>
              <a:t>函数的具体代码如下：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TimeClient</a:t>
            </a:r>
            <a:r>
              <a:rPr lang="en-US" altLang="zh-CN" dirty="0"/>
              <a:t>::</a:t>
            </a:r>
            <a:r>
              <a:rPr lang="en-US" altLang="zh-CN" dirty="0" err="1"/>
              <a:t>readTime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QDataStream</a:t>
            </a:r>
            <a:r>
              <a:rPr lang="en-US" altLang="zh-CN" dirty="0"/>
              <a:t> in(</a:t>
            </a:r>
            <a:r>
              <a:rPr lang="en-US" altLang="zh-CN" dirty="0" err="1"/>
              <a:t>tcpSocket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in.setVersion</a:t>
            </a:r>
            <a:r>
              <a:rPr lang="en-US" altLang="zh-CN" dirty="0"/>
              <a:t>(</a:t>
            </a:r>
            <a:r>
              <a:rPr lang="en-US" altLang="zh-CN" dirty="0" err="1"/>
              <a:t>QDataStream</a:t>
            </a:r>
            <a:r>
              <a:rPr lang="en-US" altLang="zh-CN" dirty="0"/>
              <a:t>::Qt_5_8);</a:t>
            </a:r>
            <a:endParaRPr lang="zh-CN" altLang="zh-CN" dirty="0"/>
          </a:p>
          <a:p>
            <a:pPr indent="446088"/>
            <a:r>
              <a:rPr lang="en-US" altLang="zh-CN" dirty="0"/>
              <a:t>    if(time2u==0)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if(</a:t>
            </a:r>
            <a:r>
              <a:rPr lang="en-US" altLang="zh-CN" dirty="0" err="1"/>
              <a:t>tcpSocket</a:t>
            </a:r>
            <a:r>
              <a:rPr lang="en-US" altLang="zh-CN" dirty="0"/>
              <a:t>-&gt;</a:t>
            </a:r>
            <a:r>
              <a:rPr lang="en-US" altLang="zh-CN" dirty="0" err="1"/>
              <a:t>bytesAvailable</a:t>
            </a:r>
            <a:r>
              <a:rPr lang="en-US" altLang="zh-CN" dirty="0"/>
              <a:t>()&lt;(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uint</a:t>
            </a:r>
            <a:r>
              <a:rPr lang="en-US" altLang="zh-CN" dirty="0"/>
              <a:t>))</a:t>
            </a:r>
            <a:endParaRPr lang="zh-CN" altLang="zh-CN" dirty="0"/>
          </a:p>
          <a:p>
            <a:pPr indent="446088"/>
            <a:r>
              <a:rPr lang="en-US" altLang="zh-CN" dirty="0"/>
              <a:t>            return;</a:t>
            </a:r>
            <a:endParaRPr lang="zh-CN" altLang="zh-CN" dirty="0"/>
          </a:p>
          <a:p>
            <a:pPr indent="446088"/>
            <a:r>
              <a:rPr lang="en-US" altLang="zh-CN" dirty="0"/>
              <a:t>        in&gt;&gt;time2u;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dateTimeEdit</a:t>
            </a:r>
            <a:r>
              <a:rPr lang="en-US" altLang="zh-CN" dirty="0"/>
              <a:t>-&gt;</a:t>
            </a:r>
            <a:r>
              <a:rPr lang="en-US" altLang="zh-CN" dirty="0" err="1"/>
              <a:t>setDateTime</a:t>
            </a:r>
            <a:r>
              <a:rPr lang="en-US" altLang="zh-CN" dirty="0"/>
              <a:t>(</a:t>
            </a:r>
            <a:r>
              <a:rPr lang="en-US" altLang="zh-CN" dirty="0" err="1"/>
              <a:t>QDateTime</a:t>
            </a:r>
            <a:r>
              <a:rPr lang="en-US" altLang="zh-CN" dirty="0"/>
              <a:t>::</a:t>
            </a:r>
            <a:r>
              <a:rPr lang="en-US" altLang="zh-CN" dirty="0" err="1"/>
              <a:t>fromTime_t</a:t>
            </a:r>
            <a:r>
              <a:rPr lang="en-US" altLang="zh-CN" dirty="0"/>
              <a:t>(time2u));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getBtn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386191"/>
      </p:ext>
    </p:extLst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84784"/>
            <a:ext cx="8280920" cy="4896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zh-CN" dirty="0"/>
              <a:t>【实例】：客户端编程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timeclient.cpp</a:t>
            </a:r>
            <a:r>
              <a:rPr lang="zh-CN" altLang="zh-CN" dirty="0"/>
              <a:t>”中，</a:t>
            </a:r>
            <a:r>
              <a:rPr lang="en-US" altLang="zh-CN" dirty="0" err="1"/>
              <a:t>showError</a:t>
            </a:r>
            <a:r>
              <a:rPr lang="en-US" altLang="zh-CN" dirty="0"/>
              <a:t>()</a:t>
            </a:r>
            <a:r>
              <a:rPr lang="zh-CN" altLang="zh-CN" dirty="0"/>
              <a:t>函数的具体代码如下：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TimeClient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showError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QAbstractSocket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SocketError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socketError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switch (</a:t>
            </a:r>
            <a:r>
              <a:rPr lang="en-US" altLang="zh-CN" sz="1600" dirty="0" err="1"/>
              <a:t>socketError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case </a:t>
            </a:r>
            <a:r>
              <a:rPr lang="en-US" altLang="zh-CN" sz="1600" dirty="0" err="1"/>
              <a:t>QAbstractSocket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RemoteHostClosedError</a:t>
            </a:r>
            <a:r>
              <a:rPr lang="en-US" altLang="zh-CN" sz="1600" dirty="0"/>
              <a:t>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break;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case </a:t>
            </a:r>
            <a:r>
              <a:rPr lang="en-US" altLang="zh-CN" sz="1600" dirty="0" err="1"/>
              <a:t>QAbstractSocket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HostNotFoundError</a:t>
            </a:r>
            <a:r>
              <a:rPr lang="en-US" altLang="zh-CN" sz="1600" dirty="0"/>
              <a:t>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::information(this,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时间服务客户端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主机不可达！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break;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case </a:t>
            </a:r>
            <a:r>
              <a:rPr lang="en-US" altLang="zh-CN" sz="1600" dirty="0" err="1"/>
              <a:t>QAbstractSocket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ConnectionRefusedError</a:t>
            </a:r>
            <a:r>
              <a:rPr lang="en-US" altLang="zh-CN" sz="1600" dirty="0"/>
              <a:t>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::information(this,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时间服务客户端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连接被拒绝！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break;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default: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::information(this,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时间服务客户端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 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产生如下错误</a:t>
            </a:r>
            <a:r>
              <a:rPr lang="en-US" altLang="zh-CN" sz="1600" dirty="0"/>
              <a:t>: %1.").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tcpSocket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errorString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getBtn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setEnabled</a:t>
            </a:r>
            <a:r>
              <a:rPr lang="en-US" altLang="zh-CN" sz="1600" dirty="0"/>
              <a:t>(true);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2238443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84784"/>
            <a:ext cx="820891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zh-CN" dirty="0"/>
              <a:t>【实例】：客户端编程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）在客户端工程文件“</a:t>
            </a:r>
            <a:r>
              <a:rPr lang="en-US" altLang="zh-CN" dirty="0"/>
              <a:t>TimeClient.pro</a:t>
            </a:r>
            <a:r>
              <a:rPr lang="zh-CN" altLang="zh-CN" dirty="0"/>
              <a:t>”中，添加如下代码：</a:t>
            </a:r>
          </a:p>
          <a:p>
            <a:pPr indent="446088"/>
            <a:r>
              <a:rPr lang="en-US" altLang="zh-CN" dirty="0"/>
              <a:t>QT += network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）运行客户端工程“</a:t>
            </a:r>
            <a:r>
              <a:rPr lang="en-US" altLang="zh-CN" dirty="0"/>
              <a:t>TimeClient.pro</a:t>
            </a:r>
            <a:r>
              <a:rPr lang="zh-CN" altLang="zh-CN" dirty="0"/>
              <a:t>”，显示界面如图</a:t>
            </a:r>
            <a:r>
              <a:rPr lang="en-US" altLang="zh-CN" dirty="0"/>
              <a:t>12.7</a:t>
            </a:r>
            <a:r>
              <a:rPr lang="zh-CN" altLang="zh-CN" dirty="0"/>
              <a:t>所示。</a:t>
            </a:r>
          </a:p>
          <a:p>
            <a:pPr indent="446088"/>
            <a:r>
              <a:rPr lang="zh-CN" altLang="zh-CN" dirty="0"/>
              <a:t>最后，同时运行服务器和客户端程序，单击客户端“获取时间”按钮，从服务器上获得当前的系统时间，如图</a:t>
            </a:r>
            <a:r>
              <a:rPr lang="en-US" altLang="zh-CN" dirty="0"/>
              <a:t>12.8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32050"/>
            <a:ext cx="2698120" cy="15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11545"/>
            <a:ext cx="2952328" cy="222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49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7051" y="5006225"/>
            <a:ext cx="540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服务器                                              客户端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45807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72816"/>
            <a:ext cx="8136904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12.1</a:t>
            </a:r>
            <a:r>
              <a:rPr lang="en-US" altLang="zh-CN" dirty="0"/>
              <a:t>  </a:t>
            </a:r>
            <a:r>
              <a:rPr lang="zh-CN" altLang="zh-CN" dirty="0"/>
              <a:t>多线程及简单实例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）在源文件“</a:t>
            </a:r>
            <a:r>
              <a:rPr lang="en-US" altLang="zh-CN" dirty="0"/>
              <a:t>threaddlg.cpp</a:t>
            </a:r>
            <a:r>
              <a:rPr lang="zh-CN" altLang="zh-CN" dirty="0"/>
              <a:t>”的构造函数中，完成各个控件的初始化工作，其具体代码如下：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threaddlg.h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QHBoxLayout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 err="1"/>
              <a:t>ThreadDlg</a:t>
            </a:r>
            <a:r>
              <a:rPr lang="en-US" altLang="zh-CN" dirty="0"/>
              <a:t>::</a:t>
            </a:r>
            <a:r>
              <a:rPr lang="en-US" altLang="zh-CN" dirty="0" err="1"/>
              <a:t>ThreadDlg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pPr indent="446088"/>
            <a:r>
              <a:rPr lang="en-US" altLang="zh-CN" dirty="0"/>
              <a:t>    : </a:t>
            </a:r>
            <a:r>
              <a:rPr lang="en-US" altLang="zh-CN" dirty="0" err="1"/>
              <a:t>QDialog</a:t>
            </a:r>
            <a:r>
              <a:rPr lang="en-US" altLang="zh-CN" dirty="0"/>
              <a:t>(parent)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setWindowTitle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线程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startBtn</a:t>
            </a:r>
            <a:r>
              <a:rPr lang="en-US" altLang="zh-CN" dirty="0"/>
              <a:t>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开始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stopBtn</a:t>
            </a:r>
            <a:r>
              <a:rPr lang="en-US" altLang="zh-CN" dirty="0"/>
              <a:t>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停止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quitBtn</a:t>
            </a:r>
            <a:r>
              <a:rPr lang="en-US" altLang="zh-CN" dirty="0"/>
              <a:t>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退出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QHBoxLayout</a:t>
            </a:r>
            <a:r>
              <a:rPr lang="en-US" altLang="zh-CN" dirty="0"/>
              <a:t> *</a:t>
            </a:r>
            <a:r>
              <a:rPr lang="en-US" altLang="zh-CN" dirty="0" err="1"/>
              <a:t>mainLayout</a:t>
            </a:r>
            <a:r>
              <a:rPr lang="en-US" altLang="zh-CN" dirty="0"/>
              <a:t> = new </a:t>
            </a:r>
            <a:r>
              <a:rPr lang="en-US" altLang="zh-CN" dirty="0" err="1"/>
              <a:t>QHBoxLayout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startBtn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stopBtn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quitBtn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64095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11560" y="4005064"/>
            <a:ext cx="8136904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12.1</a:t>
            </a:r>
            <a:r>
              <a:rPr lang="en-US" altLang="zh-CN" dirty="0"/>
              <a:t>  </a:t>
            </a:r>
            <a:r>
              <a:rPr lang="zh-CN" altLang="zh-CN" dirty="0"/>
              <a:t>多线程及简单实例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1364887"/>
            <a:ext cx="523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）此时运行程序，界面显示如图</a:t>
            </a:r>
            <a:r>
              <a:rPr lang="en-US" altLang="zh-CN" dirty="0"/>
              <a:t>12.1</a:t>
            </a:r>
            <a:r>
              <a:rPr lang="zh-CN" altLang="zh-CN" dirty="0"/>
              <a:t>所示。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34" y="1916832"/>
            <a:ext cx="3438128" cy="103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140968"/>
            <a:ext cx="8640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以上完成了界面的设计，下面的内容是具体的功能实现。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/>
              <a:t>workthread.h</a:t>
            </a:r>
            <a:r>
              <a:rPr lang="zh-CN" altLang="zh-CN" dirty="0"/>
              <a:t>”中，工作线程</a:t>
            </a:r>
            <a:r>
              <a:rPr lang="en-US" altLang="zh-CN" dirty="0" err="1"/>
              <a:t>WorkThread</a:t>
            </a:r>
            <a:r>
              <a:rPr lang="zh-CN" altLang="zh-CN" dirty="0"/>
              <a:t>类继承自</a:t>
            </a:r>
            <a:r>
              <a:rPr lang="en-US" altLang="zh-CN" dirty="0" err="1"/>
              <a:t>QThread</a:t>
            </a:r>
            <a:r>
              <a:rPr lang="zh-CN" altLang="zh-CN" dirty="0"/>
              <a:t>类。重新实现</a:t>
            </a:r>
            <a:r>
              <a:rPr lang="en-US" altLang="zh-CN" dirty="0"/>
              <a:t>run()</a:t>
            </a:r>
            <a:r>
              <a:rPr lang="zh-CN" altLang="zh-CN" dirty="0"/>
              <a:t>函数。其具体代码如下：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QThread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WorkThread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QThread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WorkThread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protected: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run();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445241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3356992"/>
            <a:ext cx="8064896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412776"/>
            <a:ext cx="806489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12.1</a:t>
            </a:r>
            <a:r>
              <a:rPr lang="en-US" altLang="zh-CN" dirty="0"/>
              <a:t>  </a:t>
            </a:r>
            <a:r>
              <a:rPr lang="zh-CN" altLang="zh-CN" dirty="0"/>
              <a:t>多线程及简单实例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）在源文件“</a:t>
            </a:r>
            <a:r>
              <a:rPr lang="en-US" altLang="zh-CN" dirty="0"/>
              <a:t>workthread.cpp</a:t>
            </a:r>
            <a:r>
              <a:rPr lang="zh-CN" altLang="zh-CN" dirty="0"/>
              <a:t>”中添加具体实现代码如下：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workthread.h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QtDebug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 err="1"/>
              <a:t>WorkThread</a:t>
            </a:r>
            <a:r>
              <a:rPr lang="en-US" altLang="zh-CN" dirty="0"/>
              <a:t>::</a:t>
            </a:r>
            <a:r>
              <a:rPr lang="en-US" altLang="zh-CN" dirty="0" err="1"/>
              <a:t>WorkThread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en-US" altLang="zh-CN" dirty="0"/>
              <a:t>run()</a:t>
            </a:r>
            <a:r>
              <a:rPr lang="zh-CN" altLang="zh-CN" dirty="0"/>
              <a:t>函数实际上是一个死循环，它不停地打印数字</a:t>
            </a:r>
            <a:r>
              <a:rPr lang="en-US" altLang="zh-CN" dirty="0"/>
              <a:t>0~9</a:t>
            </a:r>
            <a:r>
              <a:rPr lang="zh-CN" altLang="zh-CN" dirty="0"/>
              <a:t>。为了显示效果明显，程序将每一个数字重复打印</a:t>
            </a:r>
            <a:r>
              <a:rPr lang="en-US" altLang="zh-CN" dirty="0"/>
              <a:t>8</a:t>
            </a:r>
            <a:r>
              <a:rPr lang="zh-CN" altLang="zh-CN" dirty="0"/>
              <a:t>次。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WorkThread</a:t>
            </a:r>
            <a:r>
              <a:rPr lang="en-US" altLang="zh-CN" dirty="0"/>
              <a:t>::run()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while(true)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n=0;n&lt;10;n++)</a:t>
            </a:r>
            <a:endParaRPr lang="zh-CN" altLang="zh-CN" dirty="0"/>
          </a:p>
          <a:p>
            <a:pPr indent="446088"/>
            <a:r>
              <a:rPr lang="en-US" altLang="zh-CN" dirty="0"/>
              <a:t>            </a:t>
            </a:r>
            <a:r>
              <a:rPr lang="en-US" altLang="zh-CN" dirty="0" err="1"/>
              <a:t>qDebug</a:t>
            </a:r>
            <a:r>
              <a:rPr lang="en-US" altLang="zh-CN" dirty="0"/>
              <a:t>()&lt;&lt;n&lt;&lt;n&lt;&lt;n&lt;&lt;n&lt;&lt;n&lt;&lt;n&lt;&lt;n&lt;&lt;n;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54340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700808"/>
            <a:ext cx="8136904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12.1</a:t>
            </a:r>
            <a:r>
              <a:rPr lang="en-US" altLang="zh-CN" dirty="0"/>
              <a:t>  </a:t>
            </a:r>
            <a:r>
              <a:rPr lang="zh-CN" altLang="zh-CN" dirty="0"/>
              <a:t>多线程及简单实例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）在头文件“</a:t>
            </a:r>
            <a:r>
              <a:rPr lang="en-US" altLang="zh-CN" dirty="0" err="1"/>
              <a:t>threaddlg.h</a:t>
            </a:r>
            <a:r>
              <a:rPr lang="zh-CN" altLang="zh-CN" dirty="0"/>
              <a:t>”中添加以下内容：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workthread.h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/>
              <a:t>#define MAXSIZE 1			</a:t>
            </a:r>
            <a:r>
              <a:rPr lang="en-US" altLang="zh-CN" dirty="0" smtClean="0"/>
              <a:t>//</a:t>
            </a:r>
            <a:r>
              <a:rPr lang="en-US" altLang="zh-CN" dirty="0"/>
              <a:t>MAXSIZE</a:t>
            </a:r>
            <a:r>
              <a:rPr lang="zh-CN" altLang="zh-CN" dirty="0"/>
              <a:t>宏定义了线程的数目</a:t>
            </a:r>
          </a:p>
          <a:p>
            <a:pPr indent="446088"/>
            <a:r>
              <a:rPr lang="en-US" altLang="zh-CN" dirty="0"/>
              <a:t>public slots: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slotStart</a:t>
            </a:r>
            <a:r>
              <a:rPr lang="en-US" altLang="zh-CN" dirty="0"/>
              <a:t>();				</a:t>
            </a:r>
            <a:r>
              <a:rPr lang="en-US" altLang="zh-CN" dirty="0" smtClean="0"/>
              <a:t>//</a:t>
            </a:r>
            <a:r>
              <a:rPr lang="zh-CN" altLang="zh-CN" dirty="0"/>
              <a:t>槽函数用于启动线程</a:t>
            </a:r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slotStop</a:t>
            </a:r>
            <a:r>
              <a:rPr lang="en-US" altLang="zh-CN" dirty="0"/>
              <a:t>();				</a:t>
            </a:r>
            <a:r>
              <a:rPr lang="en-US" altLang="zh-CN" dirty="0" smtClean="0"/>
              <a:t>//</a:t>
            </a:r>
            <a:r>
              <a:rPr lang="zh-CN" altLang="zh-CN" dirty="0"/>
              <a:t>槽函数用于终止线程</a:t>
            </a:r>
          </a:p>
          <a:p>
            <a:pPr indent="446088"/>
            <a:r>
              <a:rPr lang="en-US" altLang="zh-CN" dirty="0"/>
              <a:t>private:</a:t>
            </a:r>
            <a:endParaRPr lang="zh-CN" altLang="zh-CN" dirty="0"/>
          </a:p>
          <a:p>
            <a:pPr indent="446088"/>
            <a:r>
              <a:rPr lang="en-US" altLang="zh-CN" dirty="0" err="1"/>
              <a:t>WorkThread</a:t>
            </a:r>
            <a:r>
              <a:rPr lang="en-US" altLang="zh-CN" dirty="0"/>
              <a:t> *</a:t>
            </a:r>
            <a:r>
              <a:rPr lang="en-US" altLang="zh-CN" dirty="0" err="1"/>
              <a:t>workThread</a:t>
            </a:r>
            <a:r>
              <a:rPr lang="en-US" altLang="zh-CN" dirty="0"/>
              <a:t>[MAXSIZE];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41679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3164200"/>
            <a:ext cx="8136904" cy="3217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772816"/>
            <a:ext cx="813690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12.1</a:t>
            </a:r>
            <a:r>
              <a:rPr lang="en-US" altLang="zh-CN" dirty="0"/>
              <a:t>  </a:t>
            </a:r>
            <a:r>
              <a:rPr lang="zh-CN" altLang="zh-CN" dirty="0"/>
              <a:t>多线程及简单实例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）在源文件“</a:t>
            </a:r>
            <a:r>
              <a:rPr lang="en-US" altLang="zh-CN" dirty="0"/>
              <a:t>threaddlg.cpp</a:t>
            </a:r>
            <a:r>
              <a:rPr lang="zh-CN" altLang="zh-CN" dirty="0"/>
              <a:t>”中添加以下内容。</a:t>
            </a:r>
          </a:p>
          <a:p>
            <a:pPr indent="446088"/>
            <a:r>
              <a:rPr lang="zh-CN" altLang="zh-CN" b="1" dirty="0"/>
              <a:t>其中，</a:t>
            </a:r>
            <a:r>
              <a:rPr lang="zh-CN" altLang="zh-CN" dirty="0"/>
              <a:t>在构造函数中添加如下代码：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startBtn,SIGNAL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slotStart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stopBtn,SIGNAL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slotStop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quitBtn,SIGNAL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(close()));</a:t>
            </a:r>
            <a:endParaRPr lang="zh-CN" altLang="zh-CN" dirty="0"/>
          </a:p>
          <a:p>
            <a:pPr indent="446088"/>
            <a:r>
              <a:rPr lang="zh-CN" altLang="zh-CN" dirty="0"/>
              <a:t>槽函数</a:t>
            </a:r>
            <a:r>
              <a:rPr lang="en-US" altLang="zh-CN" dirty="0" err="1"/>
              <a:t>slotStart</a:t>
            </a:r>
            <a:r>
              <a:rPr lang="en-US" altLang="zh-CN" dirty="0"/>
              <a:t>()</a:t>
            </a:r>
            <a:r>
              <a:rPr lang="zh-CN" altLang="zh-CN" dirty="0"/>
              <a:t>，当用户单击“开始”按钮时，此函数将被调用。这里使用两个循环，目的是为了使新建的线程尽可能同时开始执行，其具体实现代码如下：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ThreadDlg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slotStart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i=0;i&lt;</a:t>
            </a:r>
            <a:r>
              <a:rPr lang="en-US" altLang="zh-CN" sz="1600" dirty="0" err="1"/>
              <a:t>MAXSIZE;i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workThread</a:t>
            </a:r>
            <a:r>
              <a:rPr lang="en-US" altLang="zh-CN" sz="1600" dirty="0"/>
              <a:t>[i]=new </a:t>
            </a:r>
            <a:r>
              <a:rPr lang="en-US" altLang="zh-CN" sz="1600" dirty="0" err="1"/>
              <a:t>WorkThread</a:t>
            </a:r>
            <a:r>
              <a:rPr lang="en-US" altLang="zh-CN" sz="1600" dirty="0"/>
              <a:t>();	</a:t>
            </a:r>
            <a:r>
              <a:rPr lang="en-US" altLang="zh-CN" sz="1600" dirty="0" smtClean="0"/>
              <a:t>	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i=0;i&lt;</a:t>
            </a:r>
            <a:r>
              <a:rPr lang="en-US" altLang="zh-CN" sz="1600" dirty="0" err="1"/>
              <a:t>MAXSIZE;i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workThread</a:t>
            </a:r>
            <a:r>
              <a:rPr lang="en-US" altLang="zh-CN" sz="1600" dirty="0"/>
              <a:t>[i]-&gt;start();		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startBtn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setEnabled</a:t>
            </a:r>
            <a:r>
              <a:rPr lang="en-US" altLang="zh-CN" sz="1600" dirty="0"/>
              <a:t>(false);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stopBtn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setEnabled</a:t>
            </a:r>
            <a:r>
              <a:rPr lang="en-US" altLang="zh-CN" sz="1600" dirty="0"/>
              <a:t>(true);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5132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60</TotalTime>
  <Words>3533</Words>
  <Application>Microsoft Office PowerPoint</Application>
  <PresentationFormat>全屏显示(4:3)</PresentationFormat>
  <Paragraphs>574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主题1</vt:lpstr>
      <vt:lpstr>第12章 Qt 5多线程</vt:lpstr>
      <vt:lpstr>第12章 Qt 5多线程</vt:lpstr>
      <vt:lpstr>第12章 Qt 5多线程</vt:lpstr>
      <vt:lpstr>12.1  多线程及简单实例</vt:lpstr>
      <vt:lpstr>12.1  多线程及简单实例</vt:lpstr>
      <vt:lpstr>12.1  多线程及简单实例</vt:lpstr>
      <vt:lpstr>12.1  多线程及简单实例</vt:lpstr>
      <vt:lpstr>12.1  多线程及简单实例</vt:lpstr>
      <vt:lpstr>12.1  多线程及简单实例</vt:lpstr>
      <vt:lpstr>12.1  多线程及简单实例</vt:lpstr>
      <vt:lpstr>12.1  多线程及简单实例</vt:lpstr>
      <vt:lpstr>12.2  多线程控制</vt:lpstr>
      <vt:lpstr>12.2  多线程控制</vt:lpstr>
      <vt:lpstr>12.2.1  互斥量</vt:lpstr>
      <vt:lpstr>12.2.1  互斥量</vt:lpstr>
      <vt:lpstr>12.2.2  信号量</vt:lpstr>
      <vt:lpstr>12.2.2  信号量</vt:lpstr>
      <vt:lpstr>12.2.2  信号量</vt:lpstr>
      <vt:lpstr>12.2.2  信号量</vt:lpstr>
      <vt:lpstr>12.2.2  信号量</vt:lpstr>
      <vt:lpstr>12.2.2  信号量</vt:lpstr>
      <vt:lpstr>12.2.2  信号量</vt:lpstr>
      <vt:lpstr>12.2.3  线程等待与唤醒</vt:lpstr>
      <vt:lpstr>12.2.3  线程等待与唤醒</vt:lpstr>
      <vt:lpstr>12.2.3  线程等待与唤醒</vt:lpstr>
      <vt:lpstr>12.2.3  线程等待与唤醒</vt:lpstr>
      <vt:lpstr>12.2.3  线程等待与唤醒</vt:lpstr>
      <vt:lpstr>12.2.3  线程等待与唤醒</vt:lpstr>
      <vt:lpstr>12.2.3  线程等待与唤醒</vt:lpstr>
      <vt:lpstr>12.2.3  线程等待与唤醒</vt:lpstr>
      <vt:lpstr>12.3  多线程应用</vt:lpstr>
      <vt:lpstr>12.3.1 【实例】：服务器编程</vt:lpstr>
      <vt:lpstr>12.3.1 【实例】：服务器编程</vt:lpstr>
      <vt:lpstr>12.3.1 【实例】：服务器编程</vt:lpstr>
      <vt:lpstr>12.3.1 【实例】：服务器编程</vt:lpstr>
      <vt:lpstr>12.3.1 【实例】：服务器编程</vt:lpstr>
      <vt:lpstr>12.3.1 【实例】：服务器编程</vt:lpstr>
      <vt:lpstr>12.3.1 【实例】：服务器编程</vt:lpstr>
      <vt:lpstr>12.3.1 【实例】：服务器编程</vt:lpstr>
      <vt:lpstr>12.3.1 【实例】：服务器编程</vt:lpstr>
      <vt:lpstr>12.3.1 【实例】：服务器编程</vt:lpstr>
      <vt:lpstr>12.3.2 【实例】：客户端编程</vt:lpstr>
      <vt:lpstr>12.3.2 【实例】：客户端编程</vt:lpstr>
      <vt:lpstr>12.3.2 【实例】：客户端编程</vt:lpstr>
      <vt:lpstr>12.3.2 【实例】：客户端编程</vt:lpstr>
      <vt:lpstr>12.3.2 【实例】：客户端编程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Qt 5多线程</dc:title>
  <dc:creator>User</dc:creator>
  <cp:lastModifiedBy>User</cp:lastModifiedBy>
  <cp:revision>9</cp:revision>
  <dcterms:created xsi:type="dcterms:W3CDTF">2017-05-19T03:19:18Z</dcterms:created>
  <dcterms:modified xsi:type="dcterms:W3CDTF">2017-05-22T01:18:28Z</dcterms:modified>
</cp:coreProperties>
</file>