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052" name="Rectangle 4"/>
          <p:cNvSpPr>
            <a:spLocks noGrp="1" noChangeArrowheads="1"/>
          </p:cNvSpPr>
          <p:nvPr>
            <p:ph type="dt" sz="half" idx="2"/>
          </p:nvPr>
        </p:nvSpPr>
        <p:spPr/>
        <p:txBody>
          <a:bodyPr/>
          <a:lstStyle>
            <a:lvl1pPr>
              <a:defRPr/>
            </a:lvl1pPr>
          </a:lstStyle>
          <a:p>
            <a:fld id="{5261798D-FA1D-4CEB-94A3-5993A77E4D32}" type="datetimeFigureOut">
              <a:rPr lang="zh-CN" altLang="en-US" smtClean="0"/>
              <a:t>2017-5-22</a:t>
            </a:fld>
            <a:endParaRPr lang="zh-CN" altLang="en-US"/>
          </a:p>
        </p:txBody>
      </p:sp>
      <p:sp>
        <p:nvSpPr>
          <p:cNvPr id="2053" name="Rectangle 5"/>
          <p:cNvSpPr>
            <a:spLocks noGrp="1" noChangeArrowheads="1"/>
          </p:cNvSpPr>
          <p:nvPr>
            <p:ph type="ftr" sz="quarter" idx="3"/>
          </p:nvPr>
        </p:nvSpPr>
        <p:spPr/>
        <p:txBody>
          <a:bodyPr/>
          <a:lstStyle>
            <a:lvl1pPr>
              <a:defRPr/>
            </a:lvl1pPr>
          </a:lstStyle>
          <a:p>
            <a:endParaRPr lang="zh-CN" altLang="en-US"/>
          </a:p>
        </p:txBody>
      </p:sp>
      <p:sp>
        <p:nvSpPr>
          <p:cNvPr id="2054" name="Rectangle 6"/>
          <p:cNvSpPr>
            <a:spLocks noGrp="1" noChangeArrowheads="1"/>
          </p:cNvSpPr>
          <p:nvPr>
            <p:ph type="sldNum" sz="quarter" idx="4"/>
          </p:nvPr>
        </p:nvSpPr>
        <p:spPr>
          <a:xfrm>
            <a:off x="6553200" y="6245225"/>
            <a:ext cx="2289175" cy="476250"/>
          </a:xfrm>
        </p:spPr>
        <p:txBody>
          <a:bodyPr/>
          <a:lstStyle>
            <a:lvl1pPr>
              <a:defRPr/>
            </a:lvl1pPr>
          </a:lstStyle>
          <a:p>
            <a:fld id="{471C5174-08A4-4544-8975-D76A1E3CC940}" type="slidenum">
              <a:rPr lang="zh-CN" altLang="en-US" smtClean="0"/>
              <a:t>‹#›</a:t>
            </a:fld>
            <a:endParaRPr lang="zh-CN" altLang="en-US"/>
          </a:p>
        </p:txBody>
      </p:sp>
      <p:sp>
        <p:nvSpPr>
          <p:cNvPr id="2055" name="Rectangle 7"/>
          <p:cNvSpPr>
            <a:spLocks noChangeArrowheads="1"/>
          </p:cNvSpPr>
          <p:nvPr/>
        </p:nvSpPr>
        <p:spPr bwMode="auto">
          <a:xfrm>
            <a:off x="6553200" y="6211888"/>
            <a:ext cx="2133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0FA6AACA-06FB-4A17-83E2-961DAC37C178}" type="slidenum">
              <a:rPr lang="en-US" altLang="zh-CN" sz="1200">
                <a:effectLst>
                  <a:outerShdw blurRad="38100" dist="38100" dir="2700000" algn="tl">
                    <a:srgbClr val="C0C0C0"/>
                  </a:outerShdw>
                </a:effectLst>
                <a:latin typeface="Tahoma" pitchFamily="34" charset="0"/>
              </a:rPr>
              <a:pPr algn="r"/>
              <a:t>‹#›</a:t>
            </a:fld>
            <a:endParaRPr lang="en-US" altLang="zh-CN" sz="1200">
              <a:effectLst>
                <a:outerShdw blurRad="38100" dist="38100" dir="2700000" algn="tl">
                  <a:srgbClr val="C0C0C0"/>
                </a:outerShdw>
              </a:effectLst>
              <a:latin typeface="Tahoma" pitchFamily="34" charset="0"/>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888142532"/>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44450"/>
            <a:ext cx="2135187"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44450"/>
            <a:ext cx="6253163"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239698333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312646119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173411367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411312258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114172890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rtl="0" eaLnBrk="1" fontAlgn="base" hangingPunct="1">
              <a:spcBef>
                <a:spcPct val="0"/>
              </a:spcBef>
              <a:spcAft>
                <a:spcPct val="0"/>
              </a:spcAft>
              <a:buSzPct val="100000"/>
              <a:buFont typeface="Arial" charset="0"/>
              <a:defRPr lang="zh-CN" altLang="en-US" sz="3600" b="0" u="none" cap="all" spc="0" dirty="0">
                <a:ln w="9000" cmpd="sng">
                  <a:solidFill>
                    <a:srgbClr val="6600FF"/>
                  </a:solidFill>
                  <a:prstDash val="solid"/>
                </a:ln>
                <a:solidFill>
                  <a:srgbClr val="6600FF"/>
                </a:solidFill>
                <a:effectLst/>
                <a:latin typeface="+mj-lt"/>
                <a:ea typeface="+mj-ea"/>
                <a:cs typeface="+mj-cs"/>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3243705784"/>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275267715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133211357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261798D-FA1D-4CEB-94A3-5993A77E4D32}"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471C5174-08A4-4544-8975-D76A1E3CC940}" type="slidenum">
              <a:rPr lang="zh-CN" altLang="en-US" smtClean="0"/>
              <a:t>‹#›</a:t>
            </a:fld>
            <a:endParaRPr lang="zh-CN" altLang="en-US"/>
          </a:p>
        </p:txBody>
      </p:sp>
    </p:spTree>
    <p:extLst>
      <p:ext uri="{BB962C8B-B14F-4D97-AF65-F5344CB8AC3E}">
        <p14:creationId xmlns:p14="http://schemas.microsoft.com/office/powerpoint/2010/main" val="334870905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44450"/>
            <a:ext cx="854075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按一下以編輯母片標題樣式</a:t>
            </a:r>
          </a:p>
        </p:txBody>
      </p:sp>
      <p:sp>
        <p:nvSpPr>
          <p:cNvPr id="1027" name="Rectangle 3"/>
          <p:cNvSpPr>
            <a:spLocks noGrp="1" noChangeArrowheads="1"/>
          </p:cNvSpPr>
          <p:nvPr>
            <p:ph type="body" idx="1"/>
          </p:nvPr>
        </p:nvSpPr>
        <p:spPr bwMode="auto">
          <a:xfrm>
            <a:off x="301625" y="908050"/>
            <a:ext cx="854075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按一下以編輯母片</a:t>
            </a:r>
          </a:p>
          <a:p>
            <a:pPr lvl="1"/>
            <a:r>
              <a:rPr lang="zh-CN" altLang="en-US" smtClean="0"/>
              <a:t>第二層</a:t>
            </a:r>
          </a:p>
          <a:p>
            <a:pPr lvl="2"/>
            <a:r>
              <a:rPr lang="zh-CN" altLang="en-US" smtClean="0"/>
              <a:t>第三層</a:t>
            </a:r>
          </a:p>
          <a:p>
            <a:pPr lvl="3"/>
            <a:r>
              <a:rPr lang="zh-CN" altLang="en-US" smtClean="0"/>
              <a:t>第四層</a:t>
            </a:r>
          </a:p>
          <a:p>
            <a:pPr lvl="4"/>
            <a:r>
              <a:rPr lang="zh-CN" altLang="en-US" smtClean="0"/>
              <a:t>第五層</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fld id="{5261798D-FA1D-4CEB-94A3-5993A77E4D32}" type="datetimeFigureOut">
              <a:rPr lang="zh-CN" altLang="en-US" smtClean="0"/>
              <a:t>2017-5-22</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604000" y="6473825"/>
            <a:ext cx="2289175"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471C5174-08A4-4544-8975-D76A1E3CC94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ctr" rtl="0" eaLnBrk="1" fontAlgn="base" hangingPunct="1">
        <a:spcBef>
          <a:spcPct val="0"/>
        </a:spcBef>
        <a:spcAft>
          <a:spcPct val="0"/>
        </a:spcAft>
        <a:buSzPct val="100000"/>
        <a:buFont typeface="Arial" charset="0"/>
        <a:defRPr sz="4400" u="sng">
          <a:solidFill>
            <a:schemeClr val="tx2"/>
          </a:solidFill>
          <a:latin typeface="+mj-lt"/>
          <a:ea typeface="+mj-ea"/>
          <a:cs typeface="+mj-cs"/>
        </a:defRPr>
      </a:lvl1pPr>
      <a:lvl2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2pPr>
      <a:lvl3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3pPr>
      <a:lvl4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4pPr>
      <a:lvl5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5pPr>
      <a:lvl6pPr marL="4572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6pPr>
      <a:lvl7pPr marL="9144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7pPr>
      <a:lvl8pPr marL="13716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8pPr>
      <a:lvl9pPr marL="18288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slide" Target="slide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12304;&#20363;&#12305;&#65288;&#38590;&#24230;&#20013;&#31561;&#65289;&#65288;CH1301&#65289;.txt"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12304;&#20363;&#12305;&#65288;&#38590;&#24230;&#20013;&#19978;&#65289;&#65288;CH1302&#65289;-1.2.txt" TargetMode="External"/><Relationship Id="rId2" Type="http://schemas.openxmlformats.org/officeDocument/2006/relationships/hyperlink" Target="&#12304;&#20363;&#12305;&#65288;&#38590;&#24230;&#20013;&#19978;&#65289;&#65288;CH1302&#65289;-1.1.txt"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12304;&#20363;&#12305;&#65288;&#38590;&#24230;&#20013;&#19978;&#65289;&#65288;CH1302&#65289;-2.1.txt"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12304;&#20363;&#12305;&#65288;&#38590;&#24230;&#20013;&#19978;&#65289;&#65288;CH1302&#65289;-2.2.txt"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12304;&#20363;&#12305;&#65288;&#38590;&#24230;&#20013;&#19978;&#65289;&#65288;CH1302&#65289;-3.1.txt" TargetMode="Externa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hyperlink" Target="&#12304;&#20363;&#12305;&#65288;&#38590;&#24230;&#20013;&#19978;&#65289;&#65288;CH1302&#65289;-3.1.1.txt" TargetMode="Externa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12304;&#20363;&#12305;&#65288;&#38590;&#24230;&#20013;&#19978;&#65289;&#65288;CH1302&#65289;-3.4.txt" TargetMode="Externa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12304;&#20363;&#12305;&#65288;&#38590;&#24230;&#20013;&#19978;&#65289;&#65288;CH1302&#65289;-4.2.txt" TargetMode="External"/><Relationship Id="rId2" Type="http://schemas.openxmlformats.org/officeDocument/2006/relationships/hyperlink" Target="&#12304;&#20363;&#12305;&#65288;&#38590;&#24230;&#20013;&#19978;&#65289;&#65288;CH1302&#65289;-4.1.txt" TargetMode="External"/><Relationship Id="rId1" Type="http://schemas.openxmlformats.org/officeDocument/2006/relationships/slideLayout" Target="../slideLayouts/slideLayout6.xml"/><Relationship Id="rId4" Type="http://schemas.openxmlformats.org/officeDocument/2006/relationships/hyperlink" Target="&#12304;&#20363;&#12305;&#65288;&#38590;&#24230;&#20013;&#19978;&#65289;&#65288;CH1302&#65289;-4.2.1.txt"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12304;&#20363;&#12305;&#65288;&#38590;&#24230;&#20013;&#19978;&#65289;&#65288;CH1302&#65289;-4.2.2.txt"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hyperlink" Target="&#12304;&#20363;&#12305;&#65288;&#38590;&#24230;&#20013;&#19978;&#65289;&#65288;CH1302&#65289;-4.2.3.txt" TargetMode="Externa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smtClean="0"/>
              <a:t>第</a:t>
            </a:r>
            <a:r>
              <a:rPr lang="en-US" altLang="zh-CN" dirty="0" smtClean="0"/>
              <a:t>13</a:t>
            </a:r>
            <a:r>
              <a:rPr lang="zh-CN" altLang="zh-CN" dirty="0" smtClean="0"/>
              <a:t>章</a:t>
            </a:r>
            <a:r>
              <a:rPr lang="en-US" altLang="zh-CN" b="1" dirty="0"/>
              <a:t> </a:t>
            </a:r>
            <a:r>
              <a:rPr lang="en-US" altLang="zh-CN" b="1" dirty="0" err="1" smtClean="0"/>
              <a:t>Qt</a:t>
            </a:r>
            <a:r>
              <a:rPr lang="en-US" altLang="zh-CN" b="1" dirty="0" smtClean="0"/>
              <a:t> </a:t>
            </a:r>
            <a:r>
              <a:rPr lang="en-US" altLang="zh-CN" b="1" dirty="0"/>
              <a:t>5</a:t>
            </a:r>
            <a:r>
              <a:rPr lang="zh-CN" altLang="zh-CN" dirty="0" smtClean="0"/>
              <a:t>数据库</a:t>
            </a:r>
            <a:endParaRPr lang="zh-CN" altLang="en-US" dirty="0"/>
          </a:p>
        </p:txBody>
      </p:sp>
      <p:sp>
        <p:nvSpPr>
          <p:cNvPr id="5" name="TextBox 4"/>
          <p:cNvSpPr txBox="1"/>
          <p:nvPr/>
        </p:nvSpPr>
        <p:spPr>
          <a:xfrm>
            <a:off x="1115616" y="2204864"/>
            <a:ext cx="4536504" cy="461665"/>
          </a:xfrm>
          <a:prstGeom prst="rect">
            <a:avLst/>
          </a:prstGeom>
          <a:noFill/>
        </p:spPr>
        <p:txBody>
          <a:bodyPr wrap="square" rtlCol="0">
            <a:spAutoFit/>
          </a:bodyPr>
          <a:lstStyle/>
          <a:p>
            <a:r>
              <a:rPr lang="en-US" altLang="zh-CN" sz="2400" b="1" dirty="0">
                <a:hlinkClick r:id="rId2" action="ppaction://hlinksldjump"/>
              </a:rPr>
              <a:t>13.1  </a:t>
            </a:r>
            <a:r>
              <a:rPr lang="zh-CN" altLang="zh-CN" sz="2400" b="1" dirty="0">
                <a:hlinkClick r:id="rId2" action="ppaction://hlinksldjump"/>
              </a:rPr>
              <a:t>数据库基本概念</a:t>
            </a:r>
            <a:endParaRPr lang="zh-CN" altLang="zh-CN" sz="2400" b="1" dirty="0"/>
          </a:p>
        </p:txBody>
      </p:sp>
      <p:sp>
        <p:nvSpPr>
          <p:cNvPr id="6" name="TextBox 5"/>
          <p:cNvSpPr txBox="1"/>
          <p:nvPr/>
        </p:nvSpPr>
        <p:spPr>
          <a:xfrm>
            <a:off x="1763688" y="2895327"/>
            <a:ext cx="4536504" cy="461665"/>
          </a:xfrm>
          <a:prstGeom prst="rect">
            <a:avLst/>
          </a:prstGeom>
          <a:noFill/>
        </p:spPr>
        <p:txBody>
          <a:bodyPr wrap="square" rtlCol="0">
            <a:spAutoFit/>
          </a:bodyPr>
          <a:lstStyle/>
          <a:p>
            <a:r>
              <a:rPr lang="en-US" altLang="zh-CN" sz="2400" b="1" dirty="0">
                <a:hlinkClick r:id="rId3" action="ppaction://hlinksldjump"/>
              </a:rPr>
              <a:t>13.2  </a:t>
            </a:r>
            <a:r>
              <a:rPr lang="zh-CN" altLang="zh-CN" sz="2400" b="1" dirty="0">
                <a:hlinkClick r:id="rId3" action="ppaction://hlinksldjump"/>
              </a:rPr>
              <a:t>常用</a:t>
            </a:r>
            <a:r>
              <a:rPr lang="en-US" altLang="zh-CN" sz="2400" b="1" dirty="0">
                <a:hlinkClick r:id="rId3" action="ppaction://hlinksldjump"/>
              </a:rPr>
              <a:t>SQL</a:t>
            </a:r>
            <a:r>
              <a:rPr lang="zh-CN" altLang="zh-CN" sz="2400" b="1" dirty="0">
                <a:hlinkClick r:id="rId3" action="ppaction://hlinksldjump"/>
              </a:rPr>
              <a:t>命令</a:t>
            </a:r>
            <a:endParaRPr lang="zh-CN" altLang="zh-CN" sz="2400" b="1" dirty="0"/>
          </a:p>
        </p:txBody>
      </p:sp>
      <p:sp>
        <p:nvSpPr>
          <p:cNvPr id="7" name="TextBox 6"/>
          <p:cNvSpPr txBox="1"/>
          <p:nvPr/>
        </p:nvSpPr>
        <p:spPr>
          <a:xfrm>
            <a:off x="2411760" y="3585790"/>
            <a:ext cx="4536504" cy="461665"/>
          </a:xfrm>
          <a:prstGeom prst="rect">
            <a:avLst/>
          </a:prstGeom>
          <a:noFill/>
        </p:spPr>
        <p:txBody>
          <a:bodyPr wrap="square" rtlCol="0">
            <a:spAutoFit/>
          </a:bodyPr>
          <a:lstStyle/>
          <a:p>
            <a:r>
              <a:rPr lang="en-US" altLang="zh-CN" sz="2400" b="1" dirty="0">
                <a:hlinkClick r:id="rId4" action="ppaction://hlinksldjump"/>
              </a:rPr>
              <a:t>13.3  </a:t>
            </a:r>
            <a:r>
              <a:rPr lang="en-US" altLang="zh-CN" sz="2400" b="1" dirty="0" err="1">
                <a:hlinkClick r:id="rId4" action="ppaction://hlinksldjump"/>
              </a:rPr>
              <a:t>Qt</a:t>
            </a:r>
            <a:r>
              <a:rPr lang="zh-CN" altLang="zh-CN" sz="2400" b="1" dirty="0">
                <a:hlinkClick r:id="rId4" action="ppaction://hlinksldjump"/>
              </a:rPr>
              <a:t>操作数据库及实例</a:t>
            </a:r>
            <a:endParaRPr lang="zh-CN" altLang="zh-CN" sz="2400" b="1" dirty="0"/>
          </a:p>
        </p:txBody>
      </p:sp>
    </p:spTree>
    <p:extLst>
      <p:ext uri="{BB962C8B-B14F-4D97-AF65-F5344CB8AC3E}">
        <p14:creationId xmlns:p14="http://schemas.microsoft.com/office/powerpoint/2010/main" val="86077497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39552" y="1484784"/>
            <a:ext cx="8352928" cy="27363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323528" y="1196752"/>
            <a:ext cx="8568952" cy="3631763"/>
          </a:xfrm>
          <a:prstGeom prst="rect">
            <a:avLst/>
          </a:prstGeom>
          <a:noFill/>
        </p:spPr>
        <p:txBody>
          <a:bodyPr wrap="square" rtlCol="0">
            <a:spAutoFit/>
          </a:bodyPr>
          <a:lstStyle/>
          <a:p>
            <a:pPr indent="446088"/>
            <a:r>
              <a:rPr lang="zh-CN" altLang="zh-CN" dirty="0"/>
              <a:t>其中的</a:t>
            </a:r>
            <a:r>
              <a:rPr lang="en-US" altLang="zh-CN" dirty="0"/>
              <a:t>predicate</a:t>
            </a:r>
            <a:r>
              <a:rPr lang="zh-CN" altLang="zh-CN" dirty="0"/>
              <a:t>为判定运算，结果为</a:t>
            </a:r>
            <a:r>
              <a:rPr lang="en-US" altLang="zh-CN" dirty="0"/>
              <a:t>TRUE</a:t>
            </a:r>
            <a:r>
              <a:rPr lang="zh-CN" altLang="zh-CN" dirty="0"/>
              <a:t>、</a:t>
            </a:r>
            <a:r>
              <a:rPr lang="en-US" altLang="zh-CN" dirty="0"/>
              <a:t>FALSE</a:t>
            </a:r>
            <a:r>
              <a:rPr lang="zh-CN" altLang="zh-CN" dirty="0"/>
              <a:t>或</a:t>
            </a:r>
            <a:r>
              <a:rPr lang="en-US" altLang="zh-CN" dirty="0"/>
              <a:t>UNKNOWN</a:t>
            </a:r>
            <a:r>
              <a:rPr lang="zh-CN" altLang="zh-CN" dirty="0"/>
              <a:t>，格式为：</a:t>
            </a:r>
          </a:p>
          <a:p>
            <a:pPr indent="446088"/>
            <a:r>
              <a:rPr lang="en-US" altLang="zh-CN" sz="1600" dirty="0"/>
              <a:t>{ expression { = | &lt; | &lt;= | &gt; | &gt;= | &lt;&gt; | != | !&lt; | !&gt; } expression  								</a:t>
            </a:r>
            <a:r>
              <a:rPr lang="en-US" altLang="zh-CN" sz="1600" dirty="0" smtClean="0"/>
              <a:t>/* </a:t>
            </a:r>
            <a:r>
              <a:rPr lang="zh-CN" altLang="zh-CN" sz="1600" dirty="0"/>
              <a:t>比较运算</a:t>
            </a:r>
            <a:r>
              <a:rPr lang="en-US" altLang="zh-CN" sz="1600" dirty="0"/>
              <a:t> */</a:t>
            </a:r>
            <a:endParaRPr lang="zh-CN" altLang="zh-CN" sz="1600" dirty="0"/>
          </a:p>
          <a:p>
            <a:pPr indent="446088"/>
            <a:r>
              <a:rPr lang="en-US" altLang="zh-CN" sz="1600" dirty="0"/>
              <a:t>| </a:t>
            </a:r>
            <a:r>
              <a:rPr lang="en-US" altLang="zh-CN" sz="1600" dirty="0" err="1"/>
              <a:t>string_expression</a:t>
            </a:r>
            <a:r>
              <a:rPr lang="en-US" altLang="zh-CN" sz="1600" dirty="0"/>
              <a:t> [ NOT ] LIKE </a:t>
            </a:r>
            <a:r>
              <a:rPr lang="en-US" altLang="zh-CN" sz="1600" dirty="0" err="1"/>
              <a:t>string_expression</a:t>
            </a:r>
            <a:r>
              <a:rPr lang="en-US" altLang="zh-CN" sz="1600" dirty="0"/>
              <a:t> [ ESCAPE 'escape_ character' ]	   					</a:t>
            </a:r>
            <a:r>
              <a:rPr lang="en-US" altLang="zh-CN" sz="1600" dirty="0" smtClean="0"/>
              <a:t>/* </a:t>
            </a:r>
            <a:r>
              <a:rPr lang="zh-CN" altLang="zh-CN" sz="1600" dirty="0"/>
              <a:t>字符串模式匹配</a:t>
            </a:r>
            <a:r>
              <a:rPr lang="en-US" altLang="zh-CN" sz="1600" dirty="0"/>
              <a:t> */</a:t>
            </a:r>
            <a:endParaRPr lang="zh-CN" altLang="zh-CN" sz="1600" dirty="0"/>
          </a:p>
          <a:p>
            <a:pPr indent="446088"/>
            <a:r>
              <a:rPr lang="en-US" altLang="zh-CN" sz="1600" dirty="0"/>
              <a:t>  | expression [ NOT ] BETWEEN expression AND expression/* </a:t>
            </a:r>
            <a:r>
              <a:rPr lang="zh-CN" altLang="zh-CN" sz="1600" dirty="0"/>
              <a:t>指定范围</a:t>
            </a:r>
            <a:r>
              <a:rPr lang="en-US" altLang="zh-CN" sz="1600" dirty="0"/>
              <a:t> */</a:t>
            </a:r>
            <a:endParaRPr lang="zh-CN" altLang="zh-CN" sz="1600" dirty="0"/>
          </a:p>
          <a:p>
            <a:pPr indent="446088"/>
            <a:r>
              <a:rPr lang="en-US" altLang="zh-CN" sz="1600" dirty="0"/>
              <a:t>  | expression IS [ NOT ] NULL                   	/* </a:t>
            </a:r>
            <a:r>
              <a:rPr lang="zh-CN" altLang="zh-CN" sz="1600" dirty="0"/>
              <a:t>是否空值判断</a:t>
            </a:r>
            <a:r>
              <a:rPr lang="en-US" altLang="zh-CN" sz="1600" dirty="0"/>
              <a:t> */</a:t>
            </a:r>
            <a:endParaRPr lang="zh-CN" altLang="zh-CN" sz="1600" dirty="0"/>
          </a:p>
          <a:p>
            <a:pPr indent="446088"/>
            <a:r>
              <a:rPr lang="en-US" altLang="zh-CN" sz="1600" dirty="0"/>
              <a:t>  | expression [ NOT ] IN ( </a:t>
            </a:r>
            <a:r>
              <a:rPr lang="en-US" altLang="zh-CN" sz="1600" dirty="0" err="1"/>
              <a:t>subquery</a:t>
            </a:r>
            <a:r>
              <a:rPr lang="en-US" altLang="zh-CN" sz="1600" dirty="0"/>
              <a:t> | expression [,</a:t>
            </a:r>
            <a:r>
              <a:rPr lang="zh-CN" altLang="zh-CN" sz="1600" dirty="0"/>
              <a:t>…</a:t>
            </a:r>
            <a:r>
              <a:rPr lang="en-US" altLang="zh-CN" sz="1600" dirty="0"/>
              <a:t>n] )/* IN</a:t>
            </a:r>
            <a:r>
              <a:rPr lang="zh-CN" altLang="zh-CN" sz="1600" dirty="0"/>
              <a:t>子句</a:t>
            </a:r>
            <a:r>
              <a:rPr lang="en-US" altLang="zh-CN" sz="1600" dirty="0"/>
              <a:t> */</a:t>
            </a:r>
            <a:endParaRPr lang="zh-CN" altLang="zh-CN" sz="1600" dirty="0"/>
          </a:p>
          <a:p>
            <a:pPr indent="446088"/>
            <a:r>
              <a:rPr lang="en-US" altLang="zh-CN" sz="1600" dirty="0"/>
              <a:t>  | expression { = | &lt; | &lt;= | &gt; | &gt;= | &lt;&gt; | != | !&lt; | !&gt; } { ALL | SOME | ANY } ( </a:t>
            </a:r>
            <a:r>
              <a:rPr lang="en-US" altLang="zh-CN" sz="1600" dirty="0" err="1"/>
              <a:t>subquery</a:t>
            </a:r>
            <a:r>
              <a:rPr lang="en-US" altLang="zh-CN" sz="1600" dirty="0"/>
              <a:t> )                              		</a:t>
            </a:r>
            <a:r>
              <a:rPr lang="en-US" altLang="zh-CN" sz="1600" dirty="0" smtClean="0"/>
              <a:t>			/* </a:t>
            </a:r>
            <a:r>
              <a:rPr lang="zh-CN" altLang="zh-CN" sz="1600" dirty="0"/>
              <a:t>比较子查询</a:t>
            </a:r>
            <a:r>
              <a:rPr lang="en-US" altLang="zh-CN" sz="1600" dirty="0"/>
              <a:t> */</a:t>
            </a:r>
            <a:endParaRPr lang="zh-CN" altLang="zh-CN" sz="1600" dirty="0"/>
          </a:p>
          <a:p>
            <a:pPr indent="446088"/>
            <a:r>
              <a:rPr lang="en-US" altLang="zh-CN" sz="1600" dirty="0"/>
              <a:t>  | EXIST ( </a:t>
            </a:r>
            <a:r>
              <a:rPr lang="en-US" altLang="zh-CN" sz="1600" dirty="0" err="1"/>
              <a:t>subquery</a:t>
            </a:r>
            <a:r>
              <a:rPr lang="en-US" altLang="zh-CN" sz="1600" dirty="0"/>
              <a:t> )                            	/* EXIST</a:t>
            </a:r>
            <a:r>
              <a:rPr lang="zh-CN" altLang="zh-CN" sz="1600" dirty="0"/>
              <a:t>子查询</a:t>
            </a:r>
            <a:r>
              <a:rPr lang="en-US" altLang="zh-CN" sz="1600" dirty="0"/>
              <a:t> */</a:t>
            </a:r>
            <a:endParaRPr lang="zh-CN" altLang="zh-CN" sz="1600" dirty="0"/>
          </a:p>
          <a:p>
            <a:pPr indent="446088"/>
            <a:r>
              <a:rPr lang="en-US" altLang="zh-CN" sz="1600" dirty="0"/>
              <a:t>}</a:t>
            </a:r>
            <a:endParaRPr lang="zh-CN" altLang="zh-CN" sz="1600" dirty="0"/>
          </a:p>
          <a:p>
            <a:pPr indent="446088"/>
            <a:r>
              <a:rPr lang="en-US" altLang="zh-CN" b="1" dirty="0"/>
              <a:t>(c) GROUP BY</a:t>
            </a:r>
            <a:r>
              <a:rPr lang="zh-CN" altLang="zh-CN" b="1" dirty="0"/>
              <a:t>子句和</a:t>
            </a:r>
            <a:r>
              <a:rPr lang="en-US" altLang="zh-CN" b="1" dirty="0"/>
              <a:t>ORDER BY</a:t>
            </a:r>
            <a:r>
              <a:rPr lang="zh-CN" altLang="zh-CN" b="1" dirty="0"/>
              <a:t>子句分别对查询结果分组和排序。</a:t>
            </a:r>
            <a:endParaRPr lang="zh-CN" altLang="zh-CN" dirty="0"/>
          </a:p>
          <a:p>
            <a:pPr indent="446088"/>
            <a:endParaRPr lang="zh-CN" altLang="en-US" dirty="0"/>
          </a:p>
        </p:txBody>
      </p:sp>
    </p:spTree>
    <p:extLst>
      <p:ext uri="{BB962C8B-B14F-4D97-AF65-F5344CB8AC3E}">
        <p14:creationId xmlns:p14="http://schemas.microsoft.com/office/powerpoint/2010/main" val="246381322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683568" y="5252646"/>
            <a:ext cx="8136904" cy="62462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8" name="矩形 7"/>
          <p:cNvSpPr/>
          <p:nvPr/>
        </p:nvSpPr>
        <p:spPr bwMode="auto">
          <a:xfrm>
            <a:off x="683568" y="4448835"/>
            <a:ext cx="8136904"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7" name="矩形 6"/>
          <p:cNvSpPr/>
          <p:nvPr/>
        </p:nvSpPr>
        <p:spPr bwMode="auto">
          <a:xfrm>
            <a:off x="683568" y="3645024"/>
            <a:ext cx="8136904"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6" name="矩形 5"/>
          <p:cNvSpPr/>
          <p:nvPr/>
        </p:nvSpPr>
        <p:spPr bwMode="auto">
          <a:xfrm>
            <a:off x="683568" y="2817767"/>
            <a:ext cx="8136904"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683568" y="2276872"/>
            <a:ext cx="8136904"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700808"/>
            <a:ext cx="8136904"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323528" y="1124744"/>
            <a:ext cx="8496944" cy="5047536"/>
          </a:xfrm>
          <a:prstGeom prst="rect">
            <a:avLst/>
          </a:prstGeom>
          <a:noFill/>
        </p:spPr>
        <p:txBody>
          <a:bodyPr wrap="square" rtlCol="0">
            <a:spAutoFit/>
          </a:bodyPr>
          <a:lstStyle/>
          <a:p>
            <a:pPr indent="446088"/>
            <a:r>
              <a:rPr lang="zh-CN" altLang="zh-CN" dirty="0"/>
              <a:t>下面用示例说明使用</a:t>
            </a:r>
            <a:r>
              <a:rPr lang="en-US" altLang="zh-CN" dirty="0"/>
              <a:t>SQL</a:t>
            </a:r>
            <a:r>
              <a:rPr lang="zh-CN" altLang="zh-CN" dirty="0"/>
              <a:t>语句对</a:t>
            </a:r>
            <a:r>
              <a:rPr lang="en-US" altLang="zh-CN" dirty="0"/>
              <a:t>Student</a:t>
            </a:r>
            <a:r>
              <a:rPr lang="zh-CN" altLang="zh-CN" dirty="0"/>
              <a:t>数据库进行的各种查询。</a:t>
            </a:r>
          </a:p>
          <a:p>
            <a:pPr indent="446088"/>
            <a:r>
              <a:rPr lang="zh-CN" altLang="zh-CN" dirty="0"/>
              <a:t>（</a:t>
            </a:r>
            <a:r>
              <a:rPr lang="en-US" altLang="zh-CN" dirty="0"/>
              <a:t>1</a:t>
            </a:r>
            <a:r>
              <a:rPr lang="zh-CN" altLang="zh-CN" dirty="0"/>
              <a:t>）查询</a:t>
            </a:r>
            <a:r>
              <a:rPr lang="en-US" altLang="zh-CN" dirty="0"/>
              <a:t>Student</a:t>
            </a:r>
            <a:r>
              <a:rPr lang="zh-CN" altLang="zh-CN" dirty="0"/>
              <a:t>数据库。查询</a:t>
            </a:r>
            <a:r>
              <a:rPr lang="en-US" altLang="zh-CN" dirty="0"/>
              <a:t>students</a:t>
            </a:r>
            <a:r>
              <a:rPr lang="zh-CN" altLang="zh-CN" dirty="0"/>
              <a:t>表中各个同学的姓名和总学分。</a:t>
            </a:r>
          </a:p>
          <a:p>
            <a:pPr indent="446088"/>
            <a:r>
              <a:rPr lang="en-US" altLang="zh-CN" dirty="0"/>
              <a:t>USE Student SELECT </a:t>
            </a:r>
            <a:r>
              <a:rPr lang="en-US" altLang="zh-CN" dirty="0" err="1"/>
              <a:t>name,totalscore</a:t>
            </a:r>
            <a:r>
              <a:rPr lang="en-US" altLang="zh-CN" dirty="0"/>
              <a:t> FROM students</a:t>
            </a:r>
            <a:endParaRPr lang="zh-CN" altLang="zh-CN" dirty="0"/>
          </a:p>
          <a:p>
            <a:pPr indent="446088"/>
            <a:r>
              <a:rPr lang="zh-CN" altLang="zh-CN" dirty="0"/>
              <a:t>（</a:t>
            </a:r>
            <a:r>
              <a:rPr lang="en-US" altLang="zh-CN" dirty="0"/>
              <a:t>2</a:t>
            </a:r>
            <a:r>
              <a:rPr lang="zh-CN" altLang="zh-CN" dirty="0"/>
              <a:t>）查询表中所有记录。查询</a:t>
            </a:r>
            <a:r>
              <a:rPr lang="en-US" altLang="zh-CN" dirty="0"/>
              <a:t>students</a:t>
            </a:r>
            <a:r>
              <a:rPr lang="zh-CN" altLang="zh-CN" dirty="0"/>
              <a:t>表中各个同学的所有信息。</a:t>
            </a:r>
          </a:p>
          <a:p>
            <a:pPr indent="446088"/>
            <a:r>
              <a:rPr lang="en-US" altLang="zh-CN" dirty="0"/>
              <a:t>SELECT * FROM students</a:t>
            </a:r>
            <a:endParaRPr lang="zh-CN" altLang="zh-CN" dirty="0"/>
          </a:p>
          <a:p>
            <a:pPr indent="446088"/>
            <a:r>
              <a:rPr lang="zh-CN" altLang="zh-CN" dirty="0"/>
              <a:t>（</a:t>
            </a:r>
            <a:r>
              <a:rPr lang="en-US" altLang="zh-CN" dirty="0"/>
              <a:t>3</a:t>
            </a:r>
            <a:r>
              <a:rPr lang="zh-CN" altLang="zh-CN" dirty="0"/>
              <a:t>）条件查询。查询</a:t>
            </a:r>
            <a:r>
              <a:rPr lang="en-US" altLang="zh-CN" dirty="0"/>
              <a:t>students</a:t>
            </a:r>
            <a:r>
              <a:rPr lang="zh-CN" altLang="zh-CN" dirty="0"/>
              <a:t>表中总学分大于等于</a:t>
            </a:r>
            <a:r>
              <a:rPr lang="en-US" altLang="zh-CN" dirty="0"/>
              <a:t>120</a:t>
            </a:r>
            <a:r>
              <a:rPr lang="zh-CN" altLang="zh-CN" dirty="0"/>
              <a:t>的同学的情况。</a:t>
            </a:r>
          </a:p>
          <a:p>
            <a:pPr indent="446088"/>
            <a:r>
              <a:rPr lang="en-US" altLang="zh-CN" dirty="0"/>
              <a:t>SELECT * FROM students WHERE </a:t>
            </a:r>
            <a:r>
              <a:rPr lang="en-US" altLang="zh-CN" dirty="0" err="1"/>
              <a:t>totalscore</a:t>
            </a:r>
            <a:r>
              <a:rPr lang="en-US" altLang="zh-CN" dirty="0"/>
              <a:t> &gt;=  120</a:t>
            </a:r>
            <a:endParaRPr lang="zh-CN" altLang="zh-CN" dirty="0"/>
          </a:p>
          <a:p>
            <a:pPr indent="446088"/>
            <a:r>
              <a:rPr lang="zh-CN" altLang="zh-CN" dirty="0"/>
              <a:t>（</a:t>
            </a:r>
            <a:r>
              <a:rPr lang="en-US" altLang="zh-CN" dirty="0"/>
              <a:t>4</a:t>
            </a:r>
            <a:r>
              <a:rPr lang="zh-CN" altLang="zh-CN" dirty="0"/>
              <a:t>）多重条件查询。查询</a:t>
            </a:r>
            <a:r>
              <a:rPr lang="en-US" altLang="zh-CN" dirty="0"/>
              <a:t>students</a:t>
            </a:r>
            <a:r>
              <a:rPr lang="zh-CN" altLang="zh-CN" dirty="0"/>
              <a:t>表中所在系为“计算机”且总学分大于等于</a:t>
            </a:r>
            <a:r>
              <a:rPr lang="en-US" altLang="zh-CN" dirty="0"/>
              <a:t>120</a:t>
            </a:r>
            <a:r>
              <a:rPr lang="zh-CN" altLang="zh-CN" dirty="0"/>
              <a:t>的同学的情况。</a:t>
            </a:r>
          </a:p>
          <a:p>
            <a:pPr indent="446088"/>
            <a:r>
              <a:rPr lang="en-US" altLang="zh-CN" sz="1600" dirty="0"/>
              <a:t>SELECT * FROM students WHERE department='</a:t>
            </a:r>
            <a:r>
              <a:rPr lang="zh-CN" altLang="zh-CN" sz="1600" dirty="0"/>
              <a:t>计算机</a:t>
            </a:r>
            <a:r>
              <a:rPr lang="en-US" altLang="zh-CN" sz="1600" dirty="0"/>
              <a:t>' AND </a:t>
            </a:r>
            <a:r>
              <a:rPr lang="en-US" altLang="zh-CN" sz="1600" dirty="0" err="1"/>
              <a:t>totalscore</a:t>
            </a:r>
            <a:r>
              <a:rPr lang="en-US" altLang="zh-CN" sz="1600" dirty="0"/>
              <a:t> &gt;= 120</a:t>
            </a:r>
            <a:endParaRPr lang="zh-CN" altLang="zh-CN" sz="1600" dirty="0"/>
          </a:p>
          <a:p>
            <a:pPr indent="446088"/>
            <a:r>
              <a:rPr lang="zh-CN" altLang="zh-CN" dirty="0"/>
              <a:t>（</a:t>
            </a:r>
            <a:r>
              <a:rPr lang="en-US" altLang="zh-CN" dirty="0"/>
              <a:t>5</a:t>
            </a:r>
            <a:r>
              <a:rPr lang="zh-CN" altLang="zh-CN" dirty="0"/>
              <a:t>）使用</a:t>
            </a:r>
            <a:r>
              <a:rPr lang="en-US" altLang="zh-CN" dirty="0"/>
              <a:t>LIKE</a:t>
            </a:r>
            <a:r>
              <a:rPr lang="zh-CN" altLang="zh-CN" dirty="0"/>
              <a:t>谓词进行模式匹配。查询</a:t>
            </a:r>
            <a:r>
              <a:rPr lang="en-US" altLang="zh-CN" dirty="0"/>
              <a:t>students</a:t>
            </a:r>
            <a:r>
              <a:rPr lang="zh-CN" altLang="zh-CN" dirty="0"/>
              <a:t>表中姓“王”且单名的学生情况。</a:t>
            </a:r>
          </a:p>
          <a:p>
            <a:pPr indent="446088"/>
            <a:r>
              <a:rPr lang="en-US" altLang="zh-CN" dirty="0"/>
              <a:t>SELECT * FROM students WHERE name LIKE '</a:t>
            </a:r>
            <a:r>
              <a:rPr lang="zh-CN" altLang="zh-CN" dirty="0"/>
              <a:t>王</a:t>
            </a:r>
            <a:r>
              <a:rPr lang="en-US" altLang="zh-CN" dirty="0"/>
              <a:t>_'</a:t>
            </a:r>
            <a:endParaRPr lang="zh-CN" altLang="zh-CN" dirty="0"/>
          </a:p>
          <a:p>
            <a:pPr indent="446088"/>
            <a:r>
              <a:rPr lang="zh-CN" altLang="zh-CN" dirty="0"/>
              <a:t>（</a:t>
            </a:r>
            <a:r>
              <a:rPr lang="en-US" altLang="zh-CN" dirty="0"/>
              <a:t>6</a:t>
            </a:r>
            <a:r>
              <a:rPr lang="zh-CN" altLang="zh-CN" dirty="0"/>
              <a:t>）用</a:t>
            </a:r>
            <a:r>
              <a:rPr lang="en-US" altLang="zh-CN" dirty="0"/>
              <a:t>BETWEEN…AND</a:t>
            </a:r>
            <a:r>
              <a:rPr lang="zh-CN" altLang="zh-CN" dirty="0"/>
              <a:t>指定查询范围。查询</a:t>
            </a:r>
            <a:r>
              <a:rPr lang="en-US" altLang="zh-CN" dirty="0"/>
              <a:t>students</a:t>
            </a:r>
            <a:r>
              <a:rPr lang="zh-CN" altLang="zh-CN" dirty="0"/>
              <a:t>表中不在</a:t>
            </a:r>
            <a:r>
              <a:rPr lang="en-US" altLang="zh-CN" dirty="0"/>
              <a:t>1999</a:t>
            </a:r>
            <a:r>
              <a:rPr lang="zh-CN" altLang="zh-CN" dirty="0"/>
              <a:t>年出生的学生情况。</a:t>
            </a:r>
          </a:p>
          <a:p>
            <a:pPr indent="446088"/>
            <a:r>
              <a:rPr lang="en-US" altLang="zh-CN" dirty="0"/>
              <a:t>SELECT * FROM students</a:t>
            </a:r>
            <a:endParaRPr lang="zh-CN" altLang="zh-CN" dirty="0"/>
          </a:p>
          <a:p>
            <a:pPr indent="446088"/>
            <a:r>
              <a:rPr lang="en-US" altLang="zh-CN" dirty="0"/>
              <a:t>    WHERE birthday NOT BETWEEN '1999-1-1' and '1999-12-31'</a:t>
            </a:r>
            <a:endParaRPr lang="zh-CN" altLang="zh-CN" dirty="0"/>
          </a:p>
          <a:p>
            <a:pPr indent="446088"/>
            <a:endParaRPr lang="zh-CN" altLang="en-US" dirty="0"/>
          </a:p>
        </p:txBody>
      </p:sp>
    </p:spTree>
    <p:extLst>
      <p:ext uri="{BB962C8B-B14F-4D97-AF65-F5344CB8AC3E}">
        <p14:creationId xmlns:p14="http://schemas.microsoft.com/office/powerpoint/2010/main" val="4233932770"/>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755576" y="3262192"/>
            <a:ext cx="7992888" cy="1462951"/>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1844824"/>
            <a:ext cx="7992888" cy="72008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395536" y="1484784"/>
            <a:ext cx="8352928" cy="3554819"/>
          </a:xfrm>
          <a:prstGeom prst="rect">
            <a:avLst/>
          </a:prstGeom>
          <a:noFill/>
        </p:spPr>
        <p:txBody>
          <a:bodyPr wrap="square" rtlCol="0">
            <a:spAutoFit/>
          </a:bodyPr>
          <a:lstStyle/>
          <a:p>
            <a:pPr indent="446088">
              <a:lnSpc>
                <a:spcPct val="150000"/>
              </a:lnSpc>
            </a:pPr>
            <a:r>
              <a:rPr lang="zh-CN" altLang="zh-CN" dirty="0"/>
              <a:t>（</a:t>
            </a:r>
            <a:r>
              <a:rPr lang="en-US" altLang="zh-CN" dirty="0"/>
              <a:t>7</a:t>
            </a:r>
            <a:r>
              <a:rPr lang="zh-CN" altLang="zh-CN" dirty="0"/>
              <a:t>）空值比较。查询总学分尚不确定的学生情况。</a:t>
            </a:r>
          </a:p>
          <a:p>
            <a:pPr indent="446088"/>
            <a:r>
              <a:rPr lang="en-US" altLang="zh-CN" dirty="0"/>
              <a:t>SELECT * FROM students</a:t>
            </a:r>
            <a:endParaRPr lang="zh-CN" altLang="zh-CN" dirty="0"/>
          </a:p>
          <a:p>
            <a:pPr indent="446088"/>
            <a:r>
              <a:rPr lang="en-US" altLang="zh-CN" dirty="0"/>
              <a:t>  WHERE </a:t>
            </a:r>
            <a:r>
              <a:rPr lang="en-US" altLang="zh-CN" dirty="0" err="1"/>
              <a:t>totalscore</a:t>
            </a:r>
            <a:r>
              <a:rPr lang="en-US" altLang="zh-CN" dirty="0"/>
              <a:t> IS NULL</a:t>
            </a:r>
            <a:endParaRPr lang="zh-CN" altLang="zh-CN" dirty="0"/>
          </a:p>
          <a:p>
            <a:pPr indent="446088">
              <a:lnSpc>
                <a:spcPct val="150000"/>
              </a:lnSpc>
            </a:pPr>
            <a:r>
              <a:rPr lang="zh-CN" altLang="zh-CN" dirty="0"/>
              <a:t>（</a:t>
            </a:r>
            <a:r>
              <a:rPr lang="en-US" altLang="zh-CN" dirty="0"/>
              <a:t>8</a:t>
            </a:r>
            <a:r>
              <a:rPr lang="zh-CN" altLang="zh-CN" dirty="0"/>
              <a:t>）自然连接查询。查找计算机系学生姓名及其“</a:t>
            </a:r>
            <a:r>
              <a:rPr lang="en-US" altLang="zh-CN" dirty="0"/>
              <a:t>C</a:t>
            </a:r>
            <a:r>
              <a:rPr lang="zh-CN" altLang="zh-CN" dirty="0"/>
              <a:t>程序设计”课程的考试分数情况。</a:t>
            </a:r>
          </a:p>
          <a:p>
            <a:pPr indent="446088"/>
            <a:r>
              <a:rPr lang="en-US" altLang="zh-CN" dirty="0"/>
              <a:t>SLELCT </a:t>
            </a:r>
            <a:r>
              <a:rPr lang="en-US" altLang="zh-CN" dirty="0" err="1"/>
              <a:t>name,grade</a:t>
            </a:r>
            <a:endParaRPr lang="zh-CN" altLang="zh-CN" dirty="0"/>
          </a:p>
          <a:p>
            <a:pPr indent="446088"/>
            <a:r>
              <a:rPr lang="en-US" altLang="zh-CN" dirty="0"/>
              <a:t>     FROM students, </a:t>
            </a:r>
            <a:r>
              <a:rPr lang="en-US" altLang="zh-CN" dirty="0" err="1"/>
              <a:t>courses,grades</a:t>
            </a:r>
            <a:r>
              <a:rPr lang="en-US" altLang="zh-CN" dirty="0"/>
              <a:t>,</a:t>
            </a:r>
            <a:endParaRPr lang="zh-CN" altLang="zh-CN" dirty="0"/>
          </a:p>
          <a:p>
            <a:pPr indent="446088"/>
            <a:r>
              <a:rPr lang="en-US" altLang="zh-CN" dirty="0"/>
              <a:t>     WHERE department = '</a:t>
            </a:r>
            <a:r>
              <a:rPr lang="zh-CN" altLang="zh-CN" dirty="0"/>
              <a:t>计算机</a:t>
            </a:r>
            <a:r>
              <a:rPr lang="en-US" altLang="zh-CN" dirty="0"/>
              <a:t>' AND  </a:t>
            </a:r>
            <a:r>
              <a:rPr lang="en-US" altLang="zh-CN" dirty="0" err="1"/>
              <a:t>coursename</a:t>
            </a:r>
            <a:r>
              <a:rPr lang="en-US" altLang="zh-CN" dirty="0"/>
              <a:t>= ' C</a:t>
            </a:r>
            <a:r>
              <a:rPr lang="zh-CN" altLang="zh-CN" dirty="0"/>
              <a:t>程序设计</a:t>
            </a:r>
            <a:r>
              <a:rPr lang="en-US" altLang="zh-CN" dirty="0"/>
              <a:t>'  AND</a:t>
            </a:r>
            <a:endParaRPr lang="zh-CN" altLang="zh-CN" dirty="0"/>
          </a:p>
          <a:p>
            <a:pPr indent="446088"/>
            <a:r>
              <a:rPr lang="en-US" altLang="zh-CN" dirty="0"/>
              <a:t>       </a:t>
            </a:r>
            <a:r>
              <a:rPr lang="en-US" altLang="zh-CN" dirty="0" err="1"/>
              <a:t>students.studentid</a:t>
            </a:r>
            <a:r>
              <a:rPr lang="en-US" altLang="zh-CN" dirty="0"/>
              <a:t> = </a:t>
            </a:r>
            <a:r>
              <a:rPr lang="en-US" altLang="zh-CN" dirty="0" err="1"/>
              <a:t>grades.studentid</a:t>
            </a:r>
            <a:r>
              <a:rPr lang="en-US" altLang="zh-CN" dirty="0"/>
              <a:t>  AND </a:t>
            </a:r>
            <a:r>
              <a:rPr lang="en-US" altLang="zh-CN" dirty="0" err="1"/>
              <a:t>courses.courseid</a:t>
            </a:r>
            <a:r>
              <a:rPr lang="en-US" altLang="zh-CN" dirty="0"/>
              <a:t> =</a:t>
            </a:r>
            <a:endParaRPr lang="zh-CN" altLang="zh-CN" dirty="0"/>
          </a:p>
          <a:p>
            <a:pPr indent="446088"/>
            <a:r>
              <a:rPr lang="en-US" altLang="zh-CN" dirty="0"/>
              <a:t>       </a:t>
            </a:r>
            <a:r>
              <a:rPr lang="en-US" altLang="zh-CN" dirty="0" err="1"/>
              <a:t>grades.coursesid</a:t>
            </a:r>
            <a:endParaRPr lang="zh-CN" altLang="zh-CN" dirty="0"/>
          </a:p>
          <a:p>
            <a:pPr indent="446088"/>
            <a:endParaRPr lang="zh-CN" altLang="en-US" dirty="0"/>
          </a:p>
        </p:txBody>
      </p:sp>
    </p:spTree>
    <p:extLst>
      <p:ext uri="{BB962C8B-B14F-4D97-AF65-F5344CB8AC3E}">
        <p14:creationId xmlns:p14="http://schemas.microsoft.com/office/powerpoint/2010/main" val="4091752078"/>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11560" y="3284984"/>
            <a:ext cx="8208912"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1628800"/>
            <a:ext cx="8208912"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323528" y="1196752"/>
            <a:ext cx="8496944" cy="3831818"/>
          </a:xfrm>
          <a:prstGeom prst="rect">
            <a:avLst/>
          </a:prstGeom>
          <a:noFill/>
        </p:spPr>
        <p:txBody>
          <a:bodyPr wrap="square" rtlCol="0">
            <a:spAutoFit/>
          </a:bodyPr>
          <a:lstStyle/>
          <a:p>
            <a:pPr indent="446088">
              <a:lnSpc>
                <a:spcPct val="150000"/>
              </a:lnSpc>
            </a:pPr>
            <a:r>
              <a:rPr lang="zh-CN" altLang="zh-CN" dirty="0"/>
              <a:t>（</a:t>
            </a:r>
            <a:r>
              <a:rPr lang="en-US" altLang="zh-CN" dirty="0"/>
              <a:t>9</a:t>
            </a:r>
            <a:r>
              <a:rPr lang="zh-CN" altLang="zh-CN" dirty="0"/>
              <a:t>）</a:t>
            </a:r>
            <a:r>
              <a:rPr lang="en-US" altLang="zh-CN" dirty="0"/>
              <a:t>IN</a:t>
            </a:r>
            <a:r>
              <a:rPr lang="zh-CN" altLang="zh-CN" dirty="0"/>
              <a:t>子查询。查找选修了课程号为</a:t>
            </a:r>
            <a:r>
              <a:rPr lang="en-US" altLang="zh-CN" dirty="0"/>
              <a:t>101</a:t>
            </a:r>
            <a:r>
              <a:rPr lang="zh-CN" altLang="zh-CN" dirty="0"/>
              <a:t>的学生情况。</a:t>
            </a:r>
          </a:p>
          <a:p>
            <a:pPr indent="446088"/>
            <a:r>
              <a:rPr lang="en-US" altLang="zh-CN" dirty="0"/>
              <a:t>SELECT * FROM students</a:t>
            </a:r>
            <a:endParaRPr lang="zh-CN" altLang="zh-CN" dirty="0"/>
          </a:p>
          <a:p>
            <a:pPr indent="446088"/>
            <a:r>
              <a:rPr lang="en-US" altLang="zh-CN" dirty="0"/>
              <a:t>	WHERE </a:t>
            </a:r>
            <a:r>
              <a:rPr lang="en-US" altLang="zh-CN" dirty="0" err="1"/>
              <a:t>studentid</a:t>
            </a:r>
            <a:r>
              <a:rPr lang="en-US" altLang="zh-CN" dirty="0"/>
              <a:t> IN</a:t>
            </a:r>
            <a:endParaRPr lang="zh-CN" altLang="zh-CN" dirty="0"/>
          </a:p>
          <a:p>
            <a:pPr indent="446088"/>
            <a:r>
              <a:rPr lang="en-US" altLang="zh-CN" dirty="0"/>
              <a:t>		  ( SELECT </a:t>
            </a:r>
            <a:r>
              <a:rPr lang="en-US" altLang="zh-CN" dirty="0" err="1"/>
              <a:t>studentid</a:t>
            </a:r>
            <a:r>
              <a:rPr lang="en-US" altLang="zh-CN" dirty="0"/>
              <a:t> FROM courses WHERE </a:t>
            </a:r>
            <a:r>
              <a:rPr lang="en-US" altLang="zh-CN" dirty="0" err="1"/>
              <a:t>courseid</a:t>
            </a:r>
            <a:r>
              <a:rPr lang="en-US" altLang="zh-CN" dirty="0"/>
              <a:t> = '101' )</a:t>
            </a:r>
            <a:endParaRPr lang="zh-CN" altLang="zh-CN" dirty="0"/>
          </a:p>
          <a:p>
            <a:pPr indent="446088">
              <a:lnSpc>
                <a:spcPct val="150000"/>
              </a:lnSpc>
            </a:pPr>
            <a:r>
              <a:rPr lang="zh-CN" altLang="zh-CN" dirty="0"/>
              <a:t>在执行包含子查询的</a:t>
            </a:r>
            <a:r>
              <a:rPr lang="en-US" altLang="zh-CN" dirty="0"/>
              <a:t>SELECT</a:t>
            </a:r>
            <a:r>
              <a:rPr lang="zh-CN" altLang="zh-CN" dirty="0"/>
              <a:t>语句时，系统首先执行子查询，产生一个结果表，再执行外查询。本例中，首先执行子查询：</a:t>
            </a:r>
          </a:p>
          <a:p>
            <a:pPr indent="446088"/>
            <a:r>
              <a:rPr lang="en-US" altLang="zh-CN" dirty="0"/>
              <a:t>SELECT </a:t>
            </a:r>
            <a:r>
              <a:rPr lang="en-US" altLang="zh-CN" dirty="0" err="1"/>
              <a:t>studentid</a:t>
            </a:r>
            <a:r>
              <a:rPr lang="en-US" altLang="zh-CN" dirty="0"/>
              <a:t> FROM courses, </a:t>
            </a:r>
            <a:r>
              <a:rPr lang="en-US" altLang="zh-CN" dirty="0" err="1"/>
              <a:t>students,grades</a:t>
            </a:r>
            <a:r>
              <a:rPr lang="en-US" altLang="zh-CN" dirty="0"/>
              <a:t> WHERE </a:t>
            </a:r>
            <a:r>
              <a:rPr lang="en-US" altLang="zh-CN" dirty="0" err="1"/>
              <a:t>courseid</a:t>
            </a:r>
            <a:r>
              <a:rPr lang="en-US" altLang="zh-CN" dirty="0"/>
              <a:t> = '101' </a:t>
            </a:r>
            <a:endParaRPr lang="zh-CN" altLang="zh-CN" dirty="0"/>
          </a:p>
          <a:p>
            <a:pPr indent="446088"/>
            <a:r>
              <a:rPr lang="en-US" altLang="zh-CN" dirty="0"/>
              <a:t> 	  AND </a:t>
            </a:r>
            <a:r>
              <a:rPr lang="en-US" altLang="zh-CN" dirty="0" err="1"/>
              <a:t>students.studentid</a:t>
            </a:r>
            <a:r>
              <a:rPr lang="en-US" altLang="zh-CN" dirty="0"/>
              <a:t> = </a:t>
            </a:r>
            <a:r>
              <a:rPr lang="en-US" altLang="zh-CN" dirty="0" err="1"/>
              <a:t>grades.studentid</a:t>
            </a:r>
            <a:r>
              <a:rPr lang="en-US" altLang="zh-CN" dirty="0"/>
              <a:t>  AND </a:t>
            </a:r>
            <a:r>
              <a:rPr lang="en-US" altLang="zh-CN" dirty="0" err="1"/>
              <a:t>courses.courseid</a:t>
            </a:r>
            <a:r>
              <a:rPr lang="en-US" altLang="zh-CN" dirty="0"/>
              <a:t> =</a:t>
            </a:r>
            <a:endParaRPr lang="zh-CN" altLang="zh-CN" dirty="0"/>
          </a:p>
          <a:p>
            <a:pPr indent="446088"/>
            <a:r>
              <a:rPr lang="en-US" altLang="zh-CN" dirty="0"/>
              <a:t> 	     </a:t>
            </a:r>
            <a:r>
              <a:rPr lang="en-US" altLang="zh-CN" dirty="0" err="1"/>
              <a:t>grades.coursesid</a:t>
            </a:r>
            <a:endParaRPr lang="zh-CN" altLang="zh-CN" dirty="0"/>
          </a:p>
          <a:p>
            <a:pPr indent="446088">
              <a:lnSpc>
                <a:spcPct val="150000"/>
              </a:lnSpc>
            </a:pPr>
            <a:r>
              <a:rPr lang="zh-CN" altLang="zh-CN" dirty="0"/>
              <a:t>得到一个只含有</a:t>
            </a:r>
            <a:r>
              <a:rPr lang="en-US" altLang="zh-CN" dirty="0" err="1"/>
              <a:t>studentid</a:t>
            </a:r>
            <a:r>
              <a:rPr lang="zh-CN" altLang="zh-CN" dirty="0"/>
              <a:t>列的结果表，</a:t>
            </a:r>
            <a:r>
              <a:rPr lang="en-US" altLang="zh-CN" dirty="0"/>
              <a:t>courses</a:t>
            </a:r>
            <a:r>
              <a:rPr lang="zh-CN" altLang="zh-CN" dirty="0"/>
              <a:t>中</a:t>
            </a:r>
            <a:r>
              <a:rPr lang="en-US" altLang="zh-CN" dirty="0" err="1"/>
              <a:t>courseid</a:t>
            </a:r>
            <a:r>
              <a:rPr lang="zh-CN" altLang="zh-CN" dirty="0"/>
              <a:t>列值为</a:t>
            </a:r>
            <a:r>
              <a:rPr lang="en-US" altLang="zh-CN" dirty="0"/>
              <a:t>101</a:t>
            </a:r>
            <a:r>
              <a:rPr lang="zh-CN" altLang="zh-CN" dirty="0"/>
              <a:t>的行在该结果表中都有一行。</a:t>
            </a:r>
            <a:endParaRPr lang="zh-CN" altLang="en-US" dirty="0"/>
          </a:p>
        </p:txBody>
      </p:sp>
    </p:spTree>
    <p:extLst>
      <p:ext uri="{BB962C8B-B14F-4D97-AF65-F5344CB8AC3E}">
        <p14:creationId xmlns:p14="http://schemas.microsoft.com/office/powerpoint/2010/main" val="359436122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11560" y="4365104"/>
            <a:ext cx="8136904"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1988840"/>
            <a:ext cx="8136904"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251520" y="1124744"/>
            <a:ext cx="8496944" cy="4862870"/>
          </a:xfrm>
          <a:prstGeom prst="rect">
            <a:avLst/>
          </a:prstGeom>
          <a:noFill/>
        </p:spPr>
        <p:txBody>
          <a:bodyPr wrap="square" rtlCol="0">
            <a:spAutoFit/>
          </a:bodyPr>
          <a:lstStyle/>
          <a:p>
            <a:pPr indent="446088"/>
            <a:r>
              <a:rPr lang="zh-CN" altLang="zh-CN" dirty="0"/>
              <a:t>（</a:t>
            </a:r>
            <a:r>
              <a:rPr lang="en-US" altLang="zh-CN" dirty="0"/>
              <a:t>10</a:t>
            </a:r>
            <a:r>
              <a:rPr lang="zh-CN" altLang="zh-CN" dirty="0"/>
              <a:t>）比较子查询。这种子查询可以认为是</a:t>
            </a:r>
            <a:r>
              <a:rPr lang="en-US" altLang="zh-CN" dirty="0"/>
              <a:t>IN</a:t>
            </a:r>
            <a:r>
              <a:rPr lang="zh-CN" altLang="zh-CN" dirty="0"/>
              <a:t>子查询的扩展，它是表达式的值与子查询的结果进行比较运算。查找课程号</a:t>
            </a:r>
            <a:r>
              <a:rPr lang="en-US" altLang="zh-CN" dirty="0"/>
              <a:t>206</a:t>
            </a:r>
            <a:r>
              <a:rPr lang="zh-CN" altLang="zh-CN" dirty="0"/>
              <a:t>的成绩不低于课程号</a:t>
            </a:r>
            <a:r>
              <a:rPr lang="en-US" altLang="zh-CN" dirty="0"/>
              <a:t>101</a:t>
            </a:r>
            <a:r>
              <a:rPr lang="zh-CN" altLang="zh-CN" dirty="0"/>
              <a:t>的最低成绩的学生学号。</a:t>
            </a:r>
          </a:p>
          <a:p>
            <a:pPr indent="446088"/>
            <a:r>
              <a:rPr lang="en-US" altLang="zh-CN" sz="1600" dirty="0"/>
              <a:t>SELECT </a:t>
            </a:r>
            <a:r>
              <a:rPr lang="en-US" altLang="zh-CN" sz="1600" dirty="0" err="1"/>
              <a:t>studentid</a:t>
            </a:r>
            <a:r>
              <a:rPr lang="en-US" altLang="zh-CN" sz="1600" dirty="0"/>
              <a:t> FROM grades</a:t>
            </a:r>
            <a:endParaRPr lang="zh-CN" altLang="zh-CN" sz="1600" dirty="0"/>
          </a:p>
          <a:p>
            <a:pPr indent="446088"/>
            <a:r>
              <a:rPr lang="en-US" altLang="zh-CN" sz="1600" dirty="0"/>
              <a:t>	 WHERE </a:t>
            </a:r>
            <a:r>
              <a:rPr lang="en-US" altLang="zh-CN" sz="1600" dirty="0" err="1"/>
              <a:t>courseid</a:t>
            </a:r>
            <a:r>
              <a:rPr lang="en-US" altLang="zh-CN" sz="1600" dirty="0"/>
              <a:t> = '206' AND grade !&lt; ANY </a:t>
            </a:r>
            <a:endParaRPr lang="zh-CN" altLang="zh-CN" sz="1600" dirty="0"/>
          </a:p>
          <a:p>
            <a:pPr indent="446088"/>
            <a:r>
              <a:rPr lang="en-US" altLang="zh-CN" sz="1600" dirty="0"/>
              <a:t>	     ( SELECT grade FROM grades</a:t>
            </a:r>
            <a:endParaRPr lang="zh-CN" altLang="zh-CN" sz="1600" dirty="0"/>
          </a:p>
          <a:p>
            <a:pPr indent="446088"/>
            <a:r>
              <a:rPr lang="en-US" altLang="zh-CN" sz="1600" dirty="0"/>
              <a:t>          		WHERE </a:t>
            </a:r>
            <a:r>
              <a:rPr lang="en-US" altLang="zh-CN" sz="1600" dirty="0" err="1"/>
              <a:t>courseid</a:t>
            </a:r>
            <a:r>
              <a:rPr lang="en-US" altLang="zh-CN" sz="1600" dirty="0"/>
              <a:t> = '101'</a:t>
            </a:r>
            <a:endParaRPr lang="zh-CN" altLang="zh-CN" sz="1600" dirty="0"/>
          </a:p>
          <a:p>
            <a:pPr indent="446088"/>
            <a:r>
              <a:rPr lang="en-US" altLang="zh-CN" sz="1600" dirty="0"/>
              <a:t>		 )</a:t>
            </a:r>
            <a:endParaRPr lang="zh-CN" altLang="zh-CN" sz="1600" dirty="0"/>
          </a:p>
          <a:p>
            <a:pPr indent="446088"/>
            <a:r>
              <a:rPr lang="zh-CN" altLang="zh-CN" dirty="0"/>
              <a:t>（</a:t>
            </a:r>
            <a:r>
              <a:rPr lang="en-US" altLang="zh-CN" dirty="0"/>
              <a:t>11</a:t>
            </a:r>
            <a:r>
              <a:rPr lang="zh-CN" altLang="zh-CN" dirty="0"/>
              <a:t>）</a:t>
            </a:r>
            <a:r>
              <a:rPr lang="en-US" altLang="zh-CN" dirty="0"/>
              <a:t>EXISTS</a:t>
            </a:r>
            <a:r>
              <a:rPr lang="zh-CN" altLang="zh-CN" dirty="0"/>
              <a:t>子查询。</a:t>
            </a:r>
            <a:r>
              <a:rPr lang="en-US" altLang="zh-CN" dirty="0"/>
              <a:t>EXISTS</a:t>
            </a:r>
            <a:r>
              <a:rPr lang="zh-CN" altLang="zh-CN" dirty="0"/>
              <a:t>谓词用于测试子查询的结果是否为空表，若子查询的结果集不为空，则</a:t>
            </a:r>
            <a:r>
              <a:rPr lang="en-US" altLang="zh-CN" dirty="0"/>
              <a:t>EXISTS</a:t>
            </a:r>
            <a:r>
              <a:rPr lang="zh-CN" altLang="zh-CN" dirty="0"/>
              <a:t>返回</a:t>
            </a:r>
            <a:r>
              <a:rPr lang="en-US" altLang="zh-CN" dirty="0"/>
              <a:t>TRUE</a:t>
            </a:r>
            <a:r>
              <a:rPr lang="zh-CN" altLang="zh-CN" dirty="0"/>
              <a:t>，否则返回</a:t>
            </a:r>
            <a:r>
              <a:rPr lang="en-US" altLang="zh-CN" dirty="0"/>
              <a:t>FALSE</a:t>
            </a:r>
            <a:r>
              <a:rPr lang="zh-CN" altLang="zh-CN" dirty="0"/>
              <a:t>。</a:t>
            </a:r>
            <a:r>
              <a:rPr lang="en-US" altLang="zh-CN" dirty="0"/>
              <a:t>EXISTS</a:t>
            </a:r>
            <a:r>
              <a:rPr lang="zh-CN" altLang="zh-CN" dirty="0"/>
              <a:t>还可与</a:t>
            </a:r>
            <a:r>
              <a:rPr lang="en-US" altLang="zh-CN" dirty="0"/>
              <a:t>NOT</a:t>
            </a:r>
            <a:r>
              <a:rPr lang="zh-CN" altLang="zh-CN" dirty="0"/>
              <a:t>结合使用，即</a:t>
            </a:r>
            <a:r>
              <a:rPr lang="en-US" altLang="zh-CN" dirty="0"/>
              <a:t>NOT EXISTS</a:t>
            </a:r>
            <a:r>
              <a:rPr lang="zh-CN" altLang="zh-CN" dirty="0"/>
              <a:t>，其返回值与</a:t>
            </a:r>
            <a:r>
              <a:rPr lang="en-US" altLang="zh-CN" dirty="0"/>
              <a:t>EXISTS</a:t>
            </a:r>
            <a:r>
              <a:rPr lang="zh-CN" altLang="zh-CN" dirty="0"/>
              <a:t>刚好相反。查找选修</a:t>
            </a:r>
            <a:r>
              <a:rPr lang="en-US" altLang="zh-CN" dirty="0"/>
              <a:t>206</a:t>
            </a:r>
            <a:r>
              <a:rPr lang="zh-CN" altLang="zh-CN" dirty="0"/>
              <a:t>号课程的学生姓名。</a:t>
            </a:r>
          </a:p>
          <a:p>
            <a:pPr indent="446088"/>
            <a:r>
              <a:rPr lang="en-US" altLang="zh-CN" sz="1600" dirty="0"/>
              <a:t>SELECT name FROM students</a:t>
            </a:r>
            <a:endParaRPr lang="zh-CN" altLang="zh-CN" sz="1600" dirty="0"/>
          </a:p>
          <a:p>
            <a:pPr indent="446088"/>
            <a:r>
              <a:rPr lang="en-US" altLang="zh-CN" sz="1600" dirty="0"/>
              <a:t>      WHERE EXISTS</a:t>
            </a:r>
            <a:endParaRPr lang="zh-CN" altLang="zh-CN" sz="1600" dirty="0"/>
          </a:p>
          <a:p>
            <a:pPr indent="446088"/>
            <a:r>
              <a:rPr lang="en-US" altLang="zh-CN" sz="1600" dirty="0"/>
              <a:t>         ( SELECT * FROM grades</a:t>
            </a:r>
            <a:endParaRPr lang="zh-CN" altLang="zh-CN" sz="1600" dirty="0"/>
          </a:p>
          <a:p>
            <a:pPr indent="446088"/>
            <a:r>
              <a:rPr lang="en-US" altLang="zh-CN" sz="1600" dirty="0"/>
              <a:t>                 WHERE </a:t>
            </a:r>
            <a:r>
              <a:rPr lang="en-US" altLang="zh-CN" sz="1600" dirty="0" err="1"/>
              <a:t>studentid</a:t>
            </a:r>
            <a:r>
              <a:rPr lang="en-US" altLang="zh-CN" sz="1600" dirty="0"/>
              <a:t> = </a:t>
            </a:r>
            <a:r>
              <a:rPr lang="en-US" altLang="zh-CN" sz="1600" dirty="0" err="1"/>
              <a:t>students.studentid</a:t>
            </a:r>
            <a:r>
              <a:rPr lang="en-US" altLang="zh-CN" sz="1600" dirty="0"/>
              <a:t> AND </a:t>
            </a:r>
            <a:r>
              <a:rPr lang="en-US" altLang="zh-CN" sz="1600" dirty="0" err="1"/>
              <a:t>courseid</a:t>
            </a:r>
            <a:r>
              <a:rPr lang="en-US" altLang="zh-CN" sz="1600" dirty="0"/>
              <a:t> = '206' </a:t>
            </a:r>
            <a:endParaRPr lang="zh-CN" altLang="zh-CN" sz="1600" dirty="0"/>
          </a:p>
          <a:p>
            <a:pPr indent="446088"/>
            <a:r>
              <a:rPr lang="en-US" altLang="zh-CN" sz="1600" dirty="0"/>
              <a:t>		)</a:t>
            </a:r>
            <a:endParaRPr lang="zh-CN" altLang="zh-CN" sz="1600" dirty="0"/>
          </a:p>
          <a:p>
            <a:pPr indent="446088"/>
            <a:endParaRPr lang="zh-CN" altLang="en-US" dirty="0"/>
          </a:p>
        </p:txBody>
      </p:sp>
    </p:spTree>
    <p:extLst>
      <p:ext uri="{BB962C8B-B14F-4D97-AF65-F5344CB8AC3E}">
        <p14:creationId xmlns:p14="http://schemas.microsoft.com/office/powerpoint/2010/main" val="1984754394"/>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755576" y="4941168"/>
            <a:ext cx="7992888" cy="86409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755576" y="4077072"/>
            <a:ext cx="7992888" cy="56768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1628800"/>
            <a:ext cx="7992888" cy="21602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323528" y="1052736"/>
            <a:ext cx="8424936" cy="5139869"/>
          </a:xfrm>
          <a:prstGeom prst="rect">
            <a:avLst/>
          </a:prstGeom>
          <a:noFill/>
        </p:spPr>
        <p:txBody>
          <a:bodyPr wrap="square" rtlCol="0">
            <a:spAutoFit/>
          </a:bodyPr>
          <a:lstStyle/>
          <a:p>
            <a:pPr indent="446088"/>
            <a:r>
              <a:rPr lang="zh-CN" altLang="zh-CN" dirty="0"/>
              <a:t>（</a:t>
            </a:r>
            <a:r>
              <a:rPr lang="en-US" altLang="zh-CN" dirty="0"/>
              <a:t>12</a:t>
            </a:r>
            <a:r>
              <a:rPr lang="zh-CN" altLang="zh-CN" dirty="0"/>
              <a:t>）查找选修了全部课程的同学姓名（即查找没有一门功课不选修的学生）。</a:t>
            </a:r>
          </a:p>
          <a:p>
            <a:pPr indent="446088"/>
            <a:r>
              <a:rPr lang="en-US" altLang="zh-CN" sz="1600" dirty="0"/>
              <a:t>SELECT name FROM students</a:t>
            </a:r>
            <a:endParaRPr lang="zh-CN" altLang="zh-CN" sz="1600" dirty="0"/>
          </a:p>
          <a:p>
            <a:pPr indent="446088"/>
            <a:r>
              <a:rPr lang="en-US" altLang="zh-CN" sz="1600" dirty="0"/>
              <a:t>   WHERE NOT EXISTS</a:t>
            </a:r>
            <a:endParaRPr lang="zh-CN" altLang="zh-CN" sz="1600" dirty="0"/>
          </a:p>
          <a:p>
            <a:pPr indent="446088"/>
            <a:r>
              <a:rPr lang="en-US" altLang="zh-CN" sz="1600" dirty="0"/>
              <a:t>       ( SELECT * FROM courses</a:t>
            </a:r>
            <a:endParaRPr lang="zh-CN" altLang="zh-CN" sz="1600" dirty="0"/>
          </a:p>
          <a:p>
            <a:pPr indent="446088"/>
            <a:r>
              <a:rPr lang="en-US" altLang="zh-CN" sz="1600" dirty="0"/>
              <a:t>             WHERE NOT EXISTS</a:t>
            </a:r>
            <a:endParaRPr lang="zh-CN" altLang="zh-CN" sz="1600" dirty="0"/>
          </a:p>
          <a:p>
            <a:pPr indent="446088"/>
            <a:r>
              <a:rPr lang="en-US" altLang="zh-CN" sz="1600" dirty="0"/>
              <a:t>             		( SELECT * FROM grades</a:t>
            </a:r>
            <a:endParaRPr lang="zh-CN" altLang="zh-CN" sz="1600" dirty="0"/>
          </a:p>
          <a:p>
            <a:pPr indent="446088"/>
            <a:r>
              <a:rPr lang="en-US" altLang="zh-CN" sz="1600" dirty="0"/>
              <a:t>                   	WHERE </a:t>
            </a:r>
            <a:r>
              <a:rPr lang="en-US" altLang="zh-CN" sz="1600" dirty="0" err="1"/>
              <a:t>studentid</a:t>
            </a:r>
            <a:r>
              <a:rPr lang="en-US" altLang="zh-CN" sz="1600" dirty="0"/>
              <a:t>= </a:t>
            </a:r>
            <a:r>
              <a:rPr lang="en-US" altLang="zh-CN" sz="1600" dirty="0" err="1"/>
              <a:t>students.studentid</a:t>
            </a:r>
            <a:endParaRPr lang="zh-CN" altLang="zh-CN" sz="1600" dirty="0"/>
          </a:p>
          <a:p>
            <a:pPr indent="446088"/>
            <a:r>
              <a:rPr lang="en-US" altLang="zh-CN" sz="1600" dirty="0"/>
              <a:t>                          AND </a:t>
            </a:r>
            <a:r>
              <a:rPr lang="en-US" altLang="zh-CN" sz="1600" dirty="0" err="1"/>
              <a:t>courseid</a:t>
            </a:r>
            <a:r>
              <a:rPr lang="en-US" altLang="zh-CN" sz="1600" dirty="0"/>
              <a:t>=</a:t>
            </a:r>
            <a:r>
              <a:rPr lang="en-US" altLang="zh-CN" sz="1600" dirty="0" err="1"/>
              <a:t>courses.courseid</a:t>
            </a:r>
            <a:endParaRPr lang="zh-CN" altLang="zh-CN" sz="1600" dirty="0"/>
          </a:p>
          <a:p>
            <a:pPr indent="446088"/>
            <a:r>
              <a:rPr lang="en-US" altLang="zh-CN" sz="1600" dirty="0"/>
              <a:t>		 		)</a:t>
            </a:r>
            <a:endParaRPr lang="zh-CN" altLang="zh-CN" sz="1600" dirty="0"/>
          </a:p>
          <a:p>
            <a:pPr indent="446088"/>
            <a:r>
              <a:rPr lang="en-US" altLang="zh-CN" sz="1600" dirty="0"/>
              <a:t>       )</a:t>
            </a:r>
            <a:endParaRPr lang="zh-CN" altLang="zh-CN" sz="1600" dirty="0"/>
          </a:p>
          <a:p>
            <a:pPr indent="446088"/>
            <a:r>
              <a:rPr lang="zh-CN" altLang="zh-CN" dirty="0"/>
              <a:t>（</a:t>
            </a:r>
            <a:r>
              <a:rPr lang="en-US" altLang="zh-CN" dirty="0"/>
              <a:t>13</a:t>
            </a:r>
            <a:r>
              <a:rPr lang="zh-CN" altLang="zh-CN" dirty="0"/>
              <a:t>）查询结果分组。将各课程成绩按学号分组。</a:t>
            </a:r>
          </a:p>
          <a:p>
            <a:pPr indent="446088"/>
            <a:r>
              <a:rPr lang="en-US" altLang="zh-CN" dirty="0"/>
              <a:t>SELECT </a:t>
            </a:r>
            <a:r>
              <a:rPr lang="en-US" altLang="zh-CN" dirty="0" err="1"/>
              <a:t>studentid,grade</a:t>
            </a:r>
            <a:r>
              <a:rPr lang="en-US" altLang="zh-CN" dirty="0"/>
              <a:t> FROM grades</a:t>
            </a:r>
            <a:endParaRPr lang="zh-CN" altLang="zh-CN" dirty="0"/>
          </a:p>
          <a:p>
            <a:pPr indent="446088"/>
            <a:r>
              <a:rPr lang="en-US" altLang="zh-CN" dirty="0"/>
              <a:t>    GROUP BY </a:t>
            </a:r>
            <a:r>
              <a:rPr lang="en-US" altLang="zh-CN" dirty="0" err="1"/>
              <a:t>studentid</a:t>
            </a:r>
            <a:endParaRPr lang="zh-CN" altLang="zh-CN" dirty="0"/>
          </a:p>
          <a:p>
            <a:pPr indent="446088"/>
            <a:r>
              <a:rPr lang="zh-CN" altLang="zh-CN" dirty="0"/>
              <a:t>（</a:t>
            </a:r>
            <a:r>
              <a:rPr lang="en-US" altLang="zh-CN" dirty="0"/>
              <a:t>14</a:t>
            </a:r>
            <a:r>
              <a:rPr lang="zh-CN" altLang="zh-CN" dirty="0"/>
              <a:t>）查询结果排序。将计算机系的学生按出生时间先后排序。</a:t>
            </a:r>
          </a:p>
          <a:p>
            <a:pPr indent="446088"/>
            <a:r>
              <a:rPr lang="en-US" altLang="zh-CN" dirty="0"/>
              <a:t>SELECT * FROM students</a:t>
            </a:r>
            <a:endParaRPr lang="zh-CN" altLang="zh-CN" dirty="0"/>
          </a:p>
          <a:p>
            <a:pPr indent="446088"/>
            <a:r>
              <a:rPr lang="en-US" altLang="zh-CN" dirty="0"/>
              <a:t>   WHERE department = '</a:t>
            </a:r>
            <a:r>
              <a:rPr lang="zh-CN" altLang="zh-CN" dirty="0"/>
              <a:t>计算机</a:t>
            </a:r>
            <a:r>
              <a:rPr lang="en-US" altLang="zh-CN" dirty="0"/>
              <a:t>'</a:t>
            </a:r>
            <a:endParaRPr lang="zh-CN" altLang="zh-CN" dirty="0"/>
          </a:p>
          <a:p>
            <a:pPr indent="446088"/>
            <a:r>
              <a:rPr lang="en-US" altLang="zh-CN" dirty="0"/>
              <a:t>     ORDER BY birthday</a:t>
            </a:r>
            <a:endParaRPr lang="zh-CN" altLang="zh-CN" dirty="0"/>
          </a:p>
          <a:p>
            <a:pPr indent="446088"/>
            <a:endParaRPr lang="zh-CN" altLang="en-US" dirty="0"/>
          </a:p>
        </p:txBody>
      </p:sp>
    </p:spTree>
    <p:extLst>
      <p:ext uri="{BB962C8B-B14F-4D97-AF65-F5344CB8AC3E}">
        <p14:creationId xmlns:p14="http://schemas.microsoft.com/office/powerpoint/2010/main" val="294905059"/>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323528" y="1196752"/>
            <a:ext cx="8496944" cy="1477328"/>
          </a:xfrm>
          <a:prstGeom prst="rect">
            <a:avLst/>
          </a:prstGeom>
          <a:noFill/>
        </p:spPr>
        <p:txBody>
          <a:bodyPr wrap="square" rtlCol="0">
            <a:spAutoFit/>
          </a:bodyPr>
          <a:lstStyle/>
          <a:p>
            <a:pPr indent="446088"/>
            <a:r>
              <a:rPr lang="en-US" altLang="zh-CN" b="1" dirty="0">
                <a:solidFill>
                  <a:srgbClr val="00B0F0"/>
                </a:solidFill>
              </a:rPr>
              <a:t>2</a:t>
            </a:r>
            <a:r>
              <a:rPr lang="zh-CN" altLang="zh-CN" b="1" dirty="0">
                <a:solidFill>
                  <a:srgbClr val="00B0F0"/>
                </a:solidFill>
              </a:rPr>
              <a:t>．常用聚合函数</a:t>
            </a:r>
          </a:p>
          <a:p>
            <a:pPr indent="446088"/>
            <a:r>
              <a:rPr lang="zh-CN" altLang="zh-CN" dirty="0"/>
              <a:t>对表数据进行检索时，经常需要对结果进行汇总或计算，如在学生成绩数据库中求某门功课的总成绩、统计各分数段的人数等。聚合函数用于计算表中的数据，返回单个计算结果。常用的聚合函数列于表</a:t>
            </a:r>
            <a:r>
              <a:rPr lang="en-US" altLang="zh-CN" dirty="0"/>
              <a:t>13.2</a:t>
            </a:r>
            <a:r>
              <a:rPr lang="zh-CN" altLang="zh-CN" dirty="0"/>
              <a:t>中。</a:t>
            </a:r>
          </a:p>
          <a:p>
            <a:pPr indent="446088"/>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76924551"/>
              </p:ext>
            </p:extLst>
          </p:nvPr>
        </p:nvGraphicFramePr>
        <p:xfrm>
          <a:off x="1691680" y="2492896"/>
          <a:ext cx="6120398" cy="2267944"/>
        </p:xfrm>
        <a:graphic>
          <a:graphicData uri="http://schemas.openxmlformats.org/drawingml/2006/table">
            <a:tbl>
              <a:tblPr/>
              <a:tblGrid>
                <a:gridCol w="1403768"/>
                <a:gridCol w="4716630"/>
              </a:tblGrid>
              <a:tr h="323992">
                <a:tc>
                  <a:txBody>
                    <a:bodyPr/>
                    <a:lstStyle/>
                    <a:p>
                      <a:pPr indent="266700" algn="ctr">
                        <a:lnSpc>
                          <a:spcPts val="1400"/>
                        </a:lnSpc>
                        <a:spcAft>
                          <a:spcPts val="0"/>
                        </a:spcAft>
                      </a:pPr>
                      <a:r>
                        <a:rPr lang="zh-CN" sz="1400" kern="100">
                          <a:effectLst/>
                          <a:latin typeface="Arial"/>
                          <a:ea typeface="黑体"/>
                          <a:cs typeface="Arial"/>
                        </a:rPr>
                        <a:t>函</a:t>
                      </a:r>
                      <a:r>
                        <a:rPr lang="en-US" sz="1400" kern="100">
                          <a:effectLst/>
                          <a:latin typeface="Arial"/>
                          <a:ea typeface="黑体"/>
                        </a:rPr>
                        <a:t>  </a:t>
                      </a:r>
                      <a:r>
                        <a:rPr lang="zh-CN" sz="1400" kern="100">
                          <a:effectLst/>
                          <a:latin typeface="Arial"/>
                          <a:ea typeface="黑体"/>
                          <a:cs typeface="Arial"/>
                        </a:rPr>
                        <a:t>数</a:t>
                      </a:r>
                      <a:r>
                        <a:rPr lang="en-US" sz="1400" kern="100">
                          <a:effectLst/>
                          <a:latin typeface="Arial"/>
                          <a:ea typeface="黑体"/>
                        </a:rPr>
                        <a:t>  </a:t>
                      </a:r>
                      <a:r>
                        <a:rPr lang="zh-CN" sz="1400" kern="100">
                          <a:effectLst/>
                          <a:latin typeface="Arial"/>
                          <a:ea typeface="黑体"/>
                          <a:cs typeface="Arial"/>
                        </a:rPr>
                        <a:t>名</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说</a:t>
                      </a:r>
                      <a:r>
                        <a:rPr lang="en-US" sz="1400" kern="100">
                          <a:effectLst/>
                          <a:latin typeface="Arial"/>
                          <a:ea typeface="黑体"/>
                        </a:rPr>
                        <a:t>    </a:t>
                      </a:r>
                      <a:r>
                        <a:rPr lang="zh-CN" sz="1400" kern="100">
                          <a:effectLst/>
                          <a:latin typeface="Arial"/>
                          <a:ea typeface="黑体"/>
                          <a:cs typeface="Arial"/>
                        </a:rPr>
                        <a:t>明</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3992">
                <a:tc>
                  <a:txBody>
                    <a:bodyPr/>
                    <a:lstStyle/>
                    <a:p>
                      <a:pPr indent="266700" algn="ctr">
                        <a:lnSpc>
                          <a:spcPts val="1400"/>
                        </a:lnSpc>
                        <a:spcAft>
                          <a:spcPts val="0"/>
                        </a:spcAft>
                      </a:pPr>
                      <a:r>
                        <a:rPr lang="en-US" sz="1400" kern="100">
                          <a:effectLst/>
                          <a:latin typeface="Times New Roman"/>
                          <a:ea typeface="宋体"/>
                        </a:rPr>
                        <a:t>AVG</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求组中值的平均值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992">
                <a:tc>
                  <a:txBody>
                    <a:bodyPr/>
                    <a:lstStyle/>
                    <a:p>
                      <a:pPr indent="266700" algn="ctr">
                        <a:lnSpc>
                          <a:spcPts val="1400"/>
                        </a:lnSpc>
                        <a:spcAft>
                          <a:spcPts val="0"/>
                        </a:spcAft>
                      </a:pPr>
                      <a:r>
                        <a:rPr lang="en-US" sz="1400" kern="100">
                          <a:effectLst/>
                          <a:latin typeface="Times New Roman"/>
                          <a:ea typeface="宋体"/>
                        </a:rPr>
                        <a:t>COUNT</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求组中项数，返回</a:t>
                      </a:r>
                      <a:r>
                        <a:rPr lang="en-US" sz="1400" kern="100">
                          <a:effectLst/>
                          <a:latin typeface="Times New Roman"/>
                          <a:ea typeface="宋体"/>
                        </a:rPr>
                        <a:t>int</a:t>
                      </a:r>
                      <a:r>
                        <a:rPr lang="zh-CN" sz="1400" kern="100">
                          <a:effectLst/>
                          <a:latin typeface="Times New Roman"/>
                          <a:ea typeface="宋体"/>
                        </a:rPr>
                        <a:t>类型整数</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992">
                <a:tc>
                  <a:txBody>
                    <a:bodyPr/>
                    <a:lstStyle/>
                    <a:p>
                      <a:pPr indent="266700" algn="ctr">
                        <a:lnSpc>
                          <a:spcPts val="1400"/>
                        </a:lnSpc>
                        <a:spcAft>
                          <a:spcPts val="0"/>
                        </a:spcAft>
                      </a:pPr>
                      <a:r>
                        <a:rPr lang="en-US" sz="1400" kern="100">
                          <a:effectLst/>
                          <a:latin typeface="Times New Roman"/>
                          <a:ea typeface="宋体"/>
                        </a:rPr>
                        <a:t>MAX</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求最大值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992">
                <a:tc>
                  <a:txBody>
                    <a:bodyPr/>
                    <a:lstStyle/>
                    <a:p>
                      <a:pPr indent="266700" algn="ctr">
                        <a:lnSpc>
                          <a:spcPts val="1400"/>
                        </a:lnSpc>
                        <a:spcAft>
                          <a:spcPts val="0"/>
                        </a:spcAft>
                      </a:pPr>
                      <a:r>
                        <a:rPr lang="en-US" sz="1400" kern="100">
                          <a:effectLst/>
                          <a:latin typeface="Times New Roman"/>
                          <a:ea typeface="宋体"/>
                        </a:rPr>
                        <a:t>MIN</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求最小值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992">
                <a:tc>
                  <a:txBody>
                    <a:bodyPr/>
                    <a:lstStyle/>
                    <a:p>
                      <a:pPr indent="266700" algn="ctr">
                        <a:lnSpc>
                          <a:spcPts val="1400"/>
                        </a:lnSpc>
                        <a:spcAft>
                          <a:spcPts val="0"/>
                        </a:spcAft>
                      </a:pPr>
                      <a:r>
                        <a:rPr lang="en-US" sz="1400" kern="100">
                          <a:effectLst/>
                          <a:latin typeface="Times New Roman"/>
                          <a:ea typeface="宋体"/>
                        </a:rPr>
                        <a:t>SUM</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a:effectLst/>
                          <a:latin typeface="Times New Roman"/>
                          <a:ea typeface="宋体"/>
                        </a:rPr>
                        <a:t>返回表达式中所有值的和</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992">
                <a:tc>
                  <a:txBody>
                    <a:bodyPr/>
                    <a:lstStyle/>
                    <a:p>
                      <a:pPr indent="266700" algn="ctr">
                        <a:lnSpc>
                          <a:spcPts val="1400"/>
                        </a:lnSpc>
                        <a:spcAft>
                          <a:spcPts val="0"/>
                        </a:spcAft>
                      </a:pPr>
                      <a:r>
                        <a:rPr lang="en-US" sz="1400" kern="100">
                          <a:effectLst/>
                          <a:latin typeface="Times New Roman"/>
                          <a:ea typeface="宋体"/>
                        </a:rPr>
                        <a:t>VAR</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1400"/>
                        </a:lnSpc>
                        <a:spcAft>
                          <a:spcPts val="0"/>
                        </a:spcAft>
                      </a:pPr>
                      <a:r>
                        <a:rPr lang="zh-CN" sz="1400" kern="100" dirty="0">
                          <a:effectLst/>
                          <a:latin typeface="Times New Roman"/>
                          <a:ea typeface="宋体"/>
                        </a:rPr>
                        <a:t>返回给定表达式中所有值的统计方差</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80622212"/>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871138" y="4670528"/>
            <a:ext cx="7920880" cy="55867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849361" y="3401692"/>
            <a:ext cx="7920880"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827584" y="2132856"/>
            <a:ext cx="7920880"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数据查询</a:t>
            </a:r>
            <a:endParaRPr lang="zh-CN" altLang="en-US" dirty="0"/>
          </a:p>
        </p:txBody>
      </p:sp>
      <p:sp>
        <p:nvSpPr>
          <p:cNvPr id="3" name="TextBox 2"/>
          <p:cNvSpPr txBox="1"/>
          <p:nvPr/>
        </p:nvSpPr>
        <p:spPr>
          <a:xfrm>
            <a:off x="395536" y="1340768"/>
            <a:ext cx="8352928" cy="4247317"/>
          </a:xfrm>
          <a:prstGeom prst="rect">
            <a:avLst/>
          </a:prstGeom>
          <a:noFill/>
        </p:spPr>
        <p:txBody>
          <a:bodyPr wrap="square" rtlCol="0">
            <a:spAutoFit/>
          </a:bodyPr>
          <a:lstStyle/>
          <a:p>
            <a:pPr indent="539750">
              <a:lnSpc>
                <a:spcPct val="150000"/>
              </a:lnSpc>
            </a:pPr>
            <a:r>
              <a:rPr lang="zh-CN" altLang="zh-CN" dirty="0"/>
              <a:t>本例对</a:t>
            </a:r>
            <a:r>
              <a:rPr lang="en-US" altLang="zh-CN" dirty="0"/>
              <a:t>Students</a:t>
            </a:r>
            <a:r>
              <a:rPr lang="zh-CN" altLang="zh-CN" dirty="0"/>
              <a:t>数据库表执行查询，使用常用的聚合函数。</a:t>
            </a:r>
          </a:p>
          <a:p>
            <a:pPr indent="539750">
              <a:lnSpc>
                <a:spcPct val="150000"/>
              </a:lnSpc>
            </a:pPr>
            <a:r>
              <a:rPr lang="zh-CN" altLang="zh-CN" dirty="0"/>
              <a:t>（</a:t>
            </a:r>
            <a:r>
              <a:rPr lang="en-US" altLang="zh-CN" dirty="0"/>
              <a:t>1</a:t>
            </a:r>
            <a:r>
              <a:rPr lang="zh-CN" altLang="zh-CN" dirty="0"/>
              <a:t>）求选修</a:t>
            </a:r>
            <a:r>
              <a:rPr lang="en-US" altLang="zh-CN" dirty="0"/>
              <a:t>101</a:t>
            </a:r>
            <a:r>
              <a:rPr lang="zh-CN" altLang="zh-CN" dirty="0"/>
              <a:t>课程学生的平均成绩。</a:t>
            </a:r>
          </a:p>
          <a:p>
            <a:pPr indent="539750"/>
            <a:r>
              <a:rPr lang="en-US" altLang="zh-CN" dirty="0"/>
              <a:t>SELECT AVG(grade) AS ' </a:t>
            </a:r>
            <a:r>
              <a:rPr lang="zh-CN" altLang="zh-CN" dirty="0"/>
              <a:t>课程</a:t>
            </a:r>
            <a:r>
              <a:rPr lang="en-US" altLang="zh-CN" dirty="0"/>
              <a:t>101</a:t>
            </a:r>
            <a:r>
              <a:rPr lang="zh-CN" altLang="zh-CN" dirty="0"/>
              <a:t>平均成绩</a:t>
            </a:r>
            <a:r>
              <a:rPr lang="en-US" altLang="zh-CN" dirty="0"/>
              <a:t>'</a:t>
            </a:r>
            <a:endParaRPr lang="zh-CN" altLang="zh-CN" dirty="0"/>
          </a:p>
          <a:p>
            <a:pPr indent="539750"/>
            <a:r>
              <a:rPr lang="en-US" altLang="zh-CN" dirty="0"/>
              <a:t>    FROM grades   </a:t>
            </a:r>
            <a:endParaRPr lang="zh-CN" altLang="zh-CN" dirty="0"/>
          </a:p>
          <a:p>
            <a:pPr indent="539750"/>
            <a:r>
              <a:rPr lang="en-US" altLang="zh-CN" dirty="0"/>
              <a:t>    WHERE </a:t>
            </a:r>
            <a:r>
              <a:rPr lang="en-US" altLang="zh-CN" dirty="0" err="1"/>
              <a:t>courseid</a:t>
            </a:r>
            <a:r>
              <a:rPr lang="en-US" altLang="zh-CN" dirty="0"/>
              <a:t> = '101'</a:t>
            </a:r>
            <a:endParaRPr lang="zh-CN" altLang="zh-CN" dirty="0"/>
          </a:p>
          <a:p>
            <a:pPr indent="539750">
              <a:lnSpc>
                <a:spcPct val="150000"/>
              </a:lnSpc>
            </a:pPr>
            <a:r>
              <a:rPr lang="zh-CN" altLang="zh-CN" dirty="0"/>
              <a:t>（</a:t>
            </a:r>
            <a:r>
              <a:rPr lang="en-US" altLang="zh-CN" dirty="0"/>
              <a:t>2</a:t>
            </a:r>
            <a:r>
              <a:rPr lang="zh-CN" altLang="zh-CN" dirty="0"/>
              <a:t>）求选修</a:t>
            </a:r>
            <a:r>
              <a:rPr lang="en-US" altLang="zh-CN" dirty="0"/>
              <a:t>101</a:t>
            </a:r>
            <a:r>
              <a:rPr lang="zh-CN" altLang="zh-CN" dirty="0"/>
              <a:t>课程学生的最高分和最低分。</a:t>
            </a:r>
          </a:p>
          <a:p>
            <a:pPr indent="539750"/>
            <a:r>
              <a:rPr lang="en-US" altLang="zh-CN" dirty="0"/>
              <a:t>SELECT MAX(grade) AS '</a:t>
            </a:r>
            <a:r>
              <a:rPr lang="zh-CN" altLang="zh-CN" dirty="0"/>
              <a:t>课程</a:t>
            </a:r>
            <a:r>
              <a:rPr lang="en-US" altLang="zh-CN" dirty="0"/>
              <a:t>101</a:t>
            </a:r>
            <a:r>
              <a:rPr lang="zh-CN" altLang="zh-CN" dirty="0"/>
              <a:t>最高分</a:t>
            </a:r>
            <a:r>
              <a:rPr lang="en-US" altLang="zh-CN" dirty="0"/>
              <a:t>' , MIN(grade) AS '</a:t>
            </a:r>
            <a:r>
              <a:rPr lang="zh-CN" altLang="zh-CN" dirty="0"/>
              <a:t>课程</a:t>
            </a:r>
            <a:r>
              <a:rPr lang="en-US" altLang="zh-CN" dirty="0"/>
              <a:t>101</a:t>
            </a:r>
            <a:r>
              <a:rPr lang="zh-CN" altLang="zh-CN" dirty="0"/>
              <a:t>最低分</a:t>
            </a:r>
            <a:r>
              <a:rPr lang="en-US" altLang="zh-CN" dirty="0"/>
              <a:t>'</a:t>
            </a:r>
            <a:endParaRPr lang="zh-CN" altLang="zh-CN" dirty="0"/>
          </a:p>
          <a:p>
            <a:pPr indent="539750"/>
            <a:r>
              <a:rPr lang="en-US" altLang="zh-CN" dirty="0"/>
              <a:t>    FROM grades   </a:t>
            </a:r>
            <a:endParaRPr lang="zh-CN" altLang="zh-CN" dirty="0"/>
          </a:p>
          <a:p>
            <a:pPr indent="539750"/>
            <a:r>
              <a:rPr lang="en-US" altLang="zh-CN" dirty="0"/>
              <a:t>    WHERE </a:t>
            </a:r>
            <a:r>
              <a:rPr lang="en-US" altLang="zh-CN" dirty="0" err="1"/>
              <a:t>courseid</a:t>
            </a:r>
            <a:r>
              <a:rPr lang="en-US" altLang="zh-CN" dirty="0"/>
              <a:t> = '101'</a:t>
            </a:r>
            <a:endParaRPr lang="zh-CN" altLang="zh-CN" dirty="0"/>
          </a:p>
          <a:p>
            <a:pPr indent="539750">
              <a:lnSpc>
                <a:spcPct val="150000"/>
              </a:lnSpc>
            </a:pPr>
            <a:r>
              <a:rPr lang="zh-CN" altLang="zh-CN" dirty="0"/>
              <a:t>（</a:t>
            </a:r>
            <a:r>
              <a:rPr lang="en-US" altLang="zh-CN" dirty="0"/>
              <a:t>3</a:t>
            </a:r>
            <a:r>
              <a:rPr lang="zh-CN" altLang="zh-CN" dirty="0"/>
              <a:t>）求学生的总人数。</a:t>
            </a:r>
          </a:p>
          <a:p>
            <a:pPr indent="539750"/>
            <a:r>
              <a:rPr lang="en-US" altLang="zh-CN" dirty="0"/>
              <a:t>SELECT COUNT(*) AS '</a:t>
            </a:r>
            <a:r>
              <a:rPr lang="zh-CN" altLang="zh-CN" dirty="0"/>
              <a:t>学生总数</a:t>
            </a:r>
            <a:r>
              <a:rPr lang="en-US" altLang="zh-CN" dirty="0"/>
              <a:t>'</a:t>
            </a:r>
            <a:endParaRPr lang="zh-CN" altLang="zh-CN" dirty="0"/>
          </a:p>
          <a:p>
            <a:pPr indent="539750"/>
            <a:r>
              <a:rPr lang="en-US" altLang="zh-CN" dirty="0"/>
              <a:t>   	FROM students</a:t>
            </a:r>
            <a:endParaRPr lang="zh-CN" altLang="zh-CN" dirty="0"/>
          </a:p>
          <a:p>
            <a:pPr indent="539750"/>
            <a:endParaRPr lang="zh-CN" altLang="en-US" dirty="0"/>
          </a:p>
        </p:txBody>
      </p:sp>
    </p:spTree>
    <p:extLst>
      <p:ext uri="{BB962C8B-B14F-4D97-AF65-F5344CB8AC3E}">
        <p14:creationId xmlns:p14="http://schemas.microsoft.com/office/powerpoint/2010/main" val="96259919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764105" y="4725144"/>
            <a:ext cx="8064896"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753906" y="3098869"/>
            <a:ext cx="8064896"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2276872"/>
            <a:ext cx="8064896"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13.2.2  </a:t>
            </a:r>
            <a:r>
              <a:rPr lang="zh-CN" altLang="zh-CN" dirty="0"/>
              <a:t>数据操作</a:t>
            </a:r>
          </a:p>
        </p:txBody>
      </p:sp>
      <p:sp>
        <p:nvSpPr>
          <p:cNvPr id="3" name="TextBox 2"/>
          <p:cNvSpPr txBox="1"/>
          <p:nvPr/>
        </p:nvSpPr>
        <p:spPr>
          <a:xfrm>
            <a:off x="395536" y="1124744"/>
            <a:ext cx="8424936" cy="4524315"/>
          </a:xfrm>
          <a:prstGeom prst="rect">
            <a:avLst/>
          </a:prstGeom>
          <a:noFill/>
        </p:spPr>
        <p:txBody>
          <a:bodyPr wrap="square" rtlCol="0">
            <a:spAutoFit/>
          </a:bodyPr>
          <a:lstStyle/>
          <a:p>
            <a:pPr indent="446088"/>
            <a:r>
              <a:rPr lang="en-US" altLang="zh-CN" b="1" dirty="0">
                <a:solidFill>
                  <a:srgbClr val="00B0F0"/>
                </a:solidFill>
              </a:rPr>
              <a:t>1</a:t>
            </a:r>
            <a:r>
              <a:rPr lang="zh-CN" altLang="zh-CN" b="1" dirty="0">
                <a:solidFill>
                  <a:srgbClr val="00B0F0"/>
                </a:solidFill>
              </a:rPr>
              <a:t>．插入数据语句</a:t>
            </a:r>
            <a:r>
              <a:rPr lang="en-US" altLang="zh-CN" b="1" dirty="0">
                <a:solidFill>
                  <a:srgbClr val="00B0F0"/>
                </a:solidFill>
              </a:rPr>
              <a:t>INSERT</a:t>
            </a:r>
            <a:endParaRPr lang="zh-CN" altLang="zh-CN" b="1" dirty="0">
              <a:solidFill>
                <a:srgbClr val="00B0F0"/>
              </a:solidFill>
            </a:endParaRPr>
          </a:p>
          <a:p>
            <a:pPr indent="446088"/>
            <a:r>
              <a:rPr lang="en-US" altLang="zh-CN" dirty="0"/>
              <a:t>INSERT</a:t>
            </a:r>
            <a:r>
              <a:rPr lang="zh-CN" altLang="zh-CN" dirty="0"/>
              <a:t>可添加一条或多条记录至一个表中。</a:t>
            </a:r>
          </a:p>
          <a:p>
            <a:pPr indent="446088"/>
            <a:r>
              <a:rPr lang="en-US" altLang="zh-CN" dirty="0"/>
              <a:t>INSERT</a:t>
            </a:r>
            <a:r>
              <a:rPr lang="zh-CN" altLang="zh-CN" dirty="0"/>
              <a:t>有两种语法形式。</a:t>
            </a:r>
          </a:p>
          <a:p>
            <a:pPr indent="446088"/>
            <a:r>
              <a:rPr lang="zh-CN" altLang="zh-CN" b="1" dirty="0"/>
              <a:t>语法</a:t>
            </a:r>
            <a:r>
              <a:rPr lang="en-US" altLang="zh-CN" b="1" dirty="0"/>
              <a:t>1</a:t>
            </a:r>
            <a:r>
              <a:rPr lang="zh-CN" altLang="zh-CN" b="1" dirty="0"/>
              <a:t>：</a:t>
            </a:r>
            <a:endParaRPr lang="zh-CN" altLang="zh-CN" dirty="0"/>
          </a:p>
          <a:p>
            <a:pPr indent="446088"/>
            <a:r>
              <a:rPr lang="en-US" altLang="zh-CN" dirty="0"/>
              <a:t>INSERT INTO target [IN </a:t>
            </a:r>
            <a:r>
              <a:rPr lang="en-US" altLang="zh-CN" dirty="0" err="1"/>
              <a:t>externaldatabase</a:t>
            </a:r>
            <a:r>
              <a:rPr lang="en-US" altLang="zh-CN" dirty="0"/>
              <a:t>] (</a:t>
            </a:r>
            <a:r>
              <a:rPr lang="en-US" altLang="zh-CN" dirty="0" err="1"/>
              <a:t>fields_list</a:t>
            </a:r>
            <a:r>
              <a:rPr lang="en-US" altLang="zh-CN" dirty="0"/>
              <a:t>)		//(a)</a:t>
            </a:r>
            <a:endParaRPr lang="zh-CN" altLang="zh-CN" dirty="0"/>
          </a:p>
          <a:p>
            <a:pPr indent="446088"/>
            <a:r>
              <a:rPr lang="en-US" altLang="zh-CN" dirty="0"/>
              <a:t>{DEFAULT VALUES|VALUES(</a:t>
            </a:r>
            <a:r>
              <a:rPr lang="en-US" altLang="zh-CN" dirty="0" err="1"/>
              <a:t>DEFAULT|expression_list</a:t>
            </a:r>
            <a:r>
              <a:rPr lang="en-US" altLang="zh-CN" dirty="0"/>
              <a:t>)}		</a:t>
            </a:r>
            <a:r>
              <a:rPr lang="en-US" altLang="zh-CN" dirty="0" smtClean="0"/>
              <a:t>//(</a:t>
            </a:r>
            <a:r>
              <a:rPr lang="en-US" altLang="zh-CN" dirty="0"/>
              <a:t>b)</a:t>
            </a:r>
            <a:endParaRPr lang="zh-CN" altLang="zh-CN" dirty="0"/>
          </a:p>
          <a:p>
            <a:pPr indent="446088"/>
            <a:r>
              <a:rPr lang="zh-CN" altLang="zh-CN" b="1" dirty="0"/>
              <a:t>语法</a:t>
            </a:r>
            <a:r>
              <a:rPr lang="en-US" altLang="zh-CN" b="1" dirty="0"/>
              <a:t>2</a:t>
            </a:r>
            <a:r>
              <a:rPr lang="zh-CN" altLang="zh-CN" b="1" dirty="0"/>
              <a:t>：</a:t>
            </a:r>
            <a:endParaRPr lang="zh-CN" altLang="zh-CN" dirty="0"/>
          </a:p>
          <a:p>
            <a:pPr indent="446088"/>
            <a:r>
              <a:rPr lang="en-US" altLang="zh-CN" dirty="0"/>
              <a:t>INSERT INTO target [IN </a:t>
            </a:r>
            <a:r>
              <a:rPr lang="en-US" altLang="zh-CN" dirty="0" err="1"/>
              <a:t>externaldatabase</a:t>
            </a:r>
            <a:r>
              <a:rPr lang="en-US" altLang="zh-CN" dirty="0"/>
              <a:t>] </a:t>
            </a:r>
            <a:r>
              <a:rPr lang="en-US" altLang="zh-CN" dirty="0" err="1"/>
              <a:t>fields_list</a:t>
            </a:r>
            <a:endParaRPr lang="zh-CN" altLang="zh-CN" dirty="0"/>
          </a:p>
          <a:p>
            <a:pPr indent="446088"/>
            <a:r>
              <a:rPr lang="en-US" altLang="zh-CN" dirty="0"/>
              <a:t>{SELECT…|EXECUTE…}</a:t>
            </a:r>
            <a:endParaRPr lang="zh-CN" altLang="zh-CN" dirty="0"/>
          </a:p>
          <a:p>
            <a:pPr indent="446088"/>
            <a:r>
              <a:rPr lang="zh-CN" altLang="zh-CN" dirty="0"/>
              <a:t>使用第</a:t>
            </a:r>
            <a:r>
              <a:rPr lang="en-US" altLang="zh-CN" dirty="0"/>
              <a:t>1</a:t>
            </a:r>
            <a:r>
              <a:rPr lang="zh-CN" altLang="zh-CN" dirty="0"/>
              <a:t>种形式将一个记录或记录的部分字段插入到表或视图中。第</a:t>
            </a:r>
            <a:r>
              <a:rPr lang="en-US" altLang="zh-CN" dirty="0"/>
              <a:t>2</a:t>
            </a:r>
            <a:r>
              <a:rPr lang="zh-CN" altLang="zh-CN" dirty="0"/>
              <a:t>种形式的</a:t>
            </a:r>
            <a:r>
              <a:rPr lang="en-US" altLang="zh-CN" dirty="0"/>
              <a:t>INSERT</a:t>
            </a:r>
            <a:r>
              <a:rPr lang="zh-CN" altLang="zh-CN" dirty="0"/>
              <a:t>语句插入来自</a:t>
            </a:r>
            <a:r>
              <a:rPr lang="en-US" altLang="zh-CN" dirty="0"/>
              <a:t>SELECT</a:t>
            </a:r>
            <a:r>
              <a:rPr lang="zh-CN" altLang="zh-CN" dirty="0"/>
              <a:t>语句或来自使用</a:t>
            </a:r>
            <a:r>
              <a:rPr lang="en-US" altLang="zh-CN" dirty="0"/>
              <a:t>EXECUTE</a:t>
            </a:r>
            <a:r>
              <a:rPr lang="zh-CN" altLang="zh-CN" dirty="0"/>
              <a:t>语句执行的存储过程的结果集。</a:t>
            </a:r>
          </a:p>
          <a:p>
            <a:pPr indent="446088"/>
            <a:r>
              <a:rPr lang="zh-CN" altLang="zh-CN" b="1" dirty="0"/>
              <a:t>例如，</a:t>
            </a:r>
            <a:r>
              <a:rPr lang="zh-CN" altLang="zh-CN" dirty="0"/>
              <a:t>用以下语句向</a:t>
            </a:r>
            <a:r>
              <a:rPr lang="en-US" altLang="zh-CN" dirty="0"/>
              <a:t>students</a:t>
            </a:r>
            <a:r>
              <a:rPr lang="zh-CN" altLang="zh-CN" dirty="0"/>
              <a:t>表添加一条记录：</a:t>
            </a:r>
          </a:p>
          <a:p>
            <a:pPr indent="446088"/>
            <a:r>
              <a:rPr lang="en-US" altLang="zh-CN" dirty="0"/>
              <a:t>INSERT INTO students</a:t>
            </a:r>
            <a:endParaRPr lang="zh-CN" altLang="zh-CN" dirty="0"/>
          </a:p>
          <a:p>
            <a:pPr indent="446088"/>
            <a:r>
              <a:rPr lang="en-US" altLang="zh-CN" dirty="0"/>
              <a:t>  	VALUES('170206','</a:t>
            </a:r>
            <a:r>
              <a:rPr lang="zh-CN" altLang="zh-CN" dirty="0"/>
              <a:t>罗亮</a:t>
            </a:r>
            <a:r>
              <a:rPr lang="en-US" altLang="zh-CN" dirty="0"/>
              <a:t>', 0 ,'1/30/1998', 1, 150)</a:t>
            </a:r>
            <a:endParaRPr lang="zh-CN" altLang="zh-CN" dirty="0"/>
          </a:p>
          <a:p>
            <a:pPr indent="446088"/>
            <a:endParaRPr lang="zh-CN" altLang="en-US" dirty="0"/>
          </a:p>
        </p:txBody>
      </p:sp>
    </p:spTree>
    <p:extLst>
      <p:ext uri="{BB962C8B-B14F-4D97-AF65-F5344CB8AC3E}">
        <p14:creationId xmlns:p14="http://schemas.microsoft.com/office/powerpoint/2010/main" val="2944584962"/>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594756" y="5661248"/>
            <a:ext cx="8208912" cy="72008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6" name="矩形 5"/>
          <p:cNvSpPr/>
          <p:nvPr/>
        </p:nvSpPr>
        <p:spPr bwMode="auto">
          <a:xfrm>
            <a:off x="594756" y="4077072"/>
            <a:ext cx="8208912" cy="100811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594756" y="2708920"/>
            <a:ext cx="8208912"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594756" y="1916832"/>
            <a:ext cx="8208912" cy="5760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13.2.2  </a:t>
            </a:r>
            <a:r>
              <a:rPr lang="zh-CN" altLang="zh-CN" dirty="0"/>
              <a:t>数据操作</a:t>
            </a:r>
            <a:endParaRPr lang="zh-CN" altLang="en-US" dirty="0"/>
          </a:p>
        </p:txBody>
      </p:sp>
      <p:sp>
        <p:nvSpPr>
          <p:cNvPr id="3" name="TextBox 2"/>
          <p:cNvSpPr txBox="1"/>
          <p:nvPr/>
        </p:nvSpPr>
        <p:spPr>
          <a:xfrm>
            <a:off x="323528" y="1052736"/>
            <a:ext cx="8496944" cy="5663089"/>
          </a:xfrm>
          <a:prstGeom prst="rect">
            <a:avLst/>
          </a:prstGeom>
          <a:noFill/>
        </p:spPr>
        <p:txBody>
          <a:bodyPr wrap="square" rtlCol="0">
            <a:spAutoFit/>
          </a:bodyPr>
          <a:lstStyle/>
          <a:p>
            <a:pPr indent="446088"/>
            <a:r>
              <a:rPr lang="en-US" altLang="zh-CN" b="1" dirty="0">
                <a:solidFill>
                  <a:srgbClr val="00B0F0"/>
                </a:solidFill>
              </a:rPr>
              <a:t>2</a:t>
            </a:r>
            <a:r>
              <a:rPr lang="zh-CN" altLang="zh-CN" b="1" dirty="0">
                <a:solidFill>
                  <a:srgbClr val="00B0F0"/>
                </a:solidFill>
              </a:rPr>
              <a:t>．删除数据语句</a:t>
            </a:r>
            <a:r>
              <a:rPr lang="en-US" altLang="zh-CN" b="1" dirty="0">
                <a:solidFill>
                  <a:srgbClr val="00B0F0"/>
                </a:solidFill>
              </a:rPr>
              <a:t>DELETE</a:t>
            </a:r>
            <a:endParaRPr lang="zh-CN" altLang="zh-CN" b="1" dirty="0">
              <a:solidFill>
                <a:srgbClr val="00B0F0"/>
              </a:solidFill>
            </a:endParaRPr>
          </a:p>
          <a:p>
            <a:pPr indent="446088"/>
            <a:r>
              <a:rPr lang="en-US" altLang="zh-CN" dirty="0"/>
              <a:t>DELETE</a:t>
            </a:r>
            <a:r>
              <a:rPr lang="zh-CN" altLang="zh-CN" dirty="0"/>
              <a:t>用于从一个或多个表中删除记录。</a:t>
            </a:r>
          </a:p>
          <a:p>
            <a:pPr indent="446088"/>
            <a:r>
              <a:rPr lang="en-US" altLang="zh-CN" dirty="0"/>
              <a:t>DELETE</a:t>
            </a:r>
            <a:r>
              <a:rPr lang="zh-CN" altLang="zh-CN" dirty="0"/>
              <a:t>语句的语法格式如下：</a:t>
            </a:r>
          </a:p>
          <a:p>
            <a:pPr indent="446088"/>
            <a:r>
              <a:rPr lang="en-US" altLang="zh-CN" b="1" dirty="0"/>
              <a:t>DELETE FROM </a:t>
            </a:r>
            <a:r>
              <a:rPr lang="en-US" altLang="zh-CN" b="1" dirty="0" err="1"/>
              <a:t>table_names</a:t>
            </a:r>
            <a:endParaRPr lang="zh-CN" altLang="zh-CN" dirty="0"/>
          </a:p>
          <a:p>
            <a:pPr indent="446088"/>
            <a:r>
              <a:rPr lang="en-US" altLang="zh-CN" b="1" dirty="0"/>
              <a:t>[WHERE…]</a:t>
            </a:r>
            <a:endParaRPr lang="zh-CN" altLang="zh-CN" dirty="0"/>
          </a:p>
          <a:p>
            <a:pPr indent="446088"/>
            <a:r>
              <a:rPr lang="zh-CN" altLang="zh-CN" b="1" dirty="0"/>
              <a:t>例如，</a:t>
            </a:r>
            <a:r>
              <a:rPr lang="zh-CN" altLang="zh-CN" dirty="0"/>
              <a:t>用以下语句从</a:t>
            </a:r>
            <a:r>
              <a:rPr lang="en-US" altLang="zh-CN" dirty="0"/>
              <a:t>students</a:t>
            </a:r>
            <a:r>
              <a:rPr lang="zh-CN" altLang="zh-CN" dirty="0"/>
              <a:t>表中删除姓名为“罗亮”的记录：</a:t>
            </a:r>
          </a:p>
          <a:p>
            <a:pPr indent="446088"/>
            <a:r>
              <a:rPr lang="en-US" altLang="zh-CN" dirty="0"/>
              <a:t>DELETE FROM students</a:t>
            </a:r>
            <a:endParaRPr lang="zh-CN" altLang="zh-CN" dirty="0"/>
          </a:p>
          <a:p>
            <a:pPr indent="446088"/>
            <a:r>
              <a:rPr lang="en-US" altLang="zh-CN" dirty="0"/>
              <a:t>  	WHERE name = '</a:t>
            </a:r>
            <a:r>
              <a:rPr lang="zh-CN" altLang="zh-CN" dirty="0"/>
              <a:t>罗亮</a:t>
            </a:r>
            <a:r>
              <a:rPr lang="en-US" altLang="zh-CN" dirty="0"/>
              <a:t>'</a:t>
            </a:r>
            <a:endParaRPr lang="zh-CN" altLang="zh-CN" dirty="0"/>
          </a:p>
          <a:p>
            <a:pPr indent="446088"/>
            <a:r>
              <a:rPr lang="en-US" altLang="zh-CN" b="1" dirty="0">
                <a:solidFill>
                  <a:srgbClr val="00B0F0"/>
                </a:solidFill>
              </a:rPr>
              <a:t>3</a:t>
            </a:r>
            <a:r>
              <a:rPr lang="zh-CN" altLang="zh-CN" b="1" dirty="0">
                <a:solidFill>
                  <a:srgbClr val="00B0F0"/>
                </a:solidFill>
              </a:rPr>
              <a:t>．更新数据语句</a:t>
            </a:r>
            <a:r>
              <a:rPr lang="en-US" altLang="zh-CN" b="1" dirty="0">
                <a:solidFill>
                  <a:srgbClr val="00B0F0"/>
                </a:solidFill>
              </a:rPr>
              <a:t>UPDATE</a:t>
            </a:r>
            <a:endParaRPr lang="zh-CN" altLang="zh-CN" b="1" dirty="0">
              <a:solidFill>
                <a:srgbClr val="00B0F0"/>
              </a:solidFill>
            </a:endParaRPr>
          </a:p>
          <a:p>
            <a:pPr indent="446088"/>
            <a:r>
              <a:rPr lang="en-US" altLang="zh-CN" dirty="0"/>
              <a:t>UPDATE</a:t>
            </a:r>
            <a:r>
              <a:rPr lang="zh-CN" altLang="zh-CN" dirty="0"/>
              <a:t>语句用于更新表中的记录。</a:t>
            </a:r>
          </a:p>
          <a:p>
            <a:pPr indent="446088"/>
            <a:r>
              <a:rPr lang="en-US" altLang="zh-CN" dirty="0"/>
              <a:t>UPDATE</a:t>
            </a:r>
            <a:r>
              <a:rPr lang="zh-CN" altLang="zh-CN" dirty="0"/>
              <a:t>语句的语法格式如下：</a:t>
            </a:r>
          </a:p>
          <a:p>
            <a:pPr indent="446088"/>
            <a:r>
              <a:rPr lang="en-US" altLang="zh-CN" sz="1600" dirty="0"/>
              <a:t>UPDATE </a:t>
            </a:r>
            <a:r>
              <a:rPr lang="en-US" altLang="zh-CN" sz="1600" dirty="0" err="1"/>
              <a:t>table_name</a:t>
            </a:r>
            <a:endParaRPr lang="zh-CN" altLang="zh-CN" sz="1600" dirty="0"/>
          </a:p>
          <a:p>
            <a:pPr indent="446088"/>
            <a:r>
              <a:rPr lang="en-US" altLang="zh-CN" sz="1600" dirty="0"/>
              <a:t>SET Field_1=expression_1[,Field_2=expression_2</a:t>
            </a:r>
            <a:r>
              <a:rPr lang="zh-CN" altLang="zh-CN" sz="1600" dirty="0"/>
              <a:t>…</a:t>
            </a:r>
            <a:r>
              <a:rPr lang="en-US" altLang="zh-CN" sz="1600" dirty="0"/>
              <a:t>]</a:t>
            </a:r>
            <a:endParaRPr lang="zh-CN" altLang="zh-CN" sz="1600" dirty="0"/>
          </a:p>
          <a:p>
            <a:pPr indent="446088"/>
            <a:r>
              <a:rPr lang="en-US" altLang="zh-CN" sz="1600" dirty="0"/>
              <a:t>[FROM table1_name|view1_name[,table2_name|view2_name</a:t>
            </a:r>
            <a:r>
              <a:rPr lang="zh-CN" altLang="zh-CN" sz="1600" dirty="0"/>
              <a:t>…</a:t>
            </a:r>
            <a:r>
              <a:rPr lang="en-US" altLang="zh-CN" sz="1600" dirty="0"/>
              <a:t>]]</a:t>
            </a:r>
            <a:endParaRPr lang="zh-CN" altLang="zh-CN" sz="1600" dirty="0"/>
          </a:p>
          <a:p>
            <a:pPr indent="446088"/>
            <a:r>
              <a:rPr lang="en-US" altLang="zh-CN" sz="1600" dirty="0"/>
              <a:t>[WHERE…]</a:t>
            </a:r>
            <a:endParaRPr lang="zh-CN" altLang="zh-CN" sz="1600" dirty="0"/>
          </a:p>
          <a:p>
            <a:pPr indent="446088"/>
            <a:r>
              <a:rPr lang="zh-CN" altLang="zh-CN" b="1" dirty="0"/>
              <a:t>其中，</a:t>
            </a:r>
            <a:r>
              <a:rPr lang="en-US" altLang="zh-CN" b="1" dirty="0"/>
              <a:t>Field</a:t>
            </a:r>
            <a:r>
              <a:rPr lang="zh-CN" altLang="zh-CN" dirty="0"/>
              <a:t>是需要更新的字段，</a:t>
            </a:r>
            <a:r>
              <a:rPr lang="en-US" altLang="zh-CN" b="1" dirty="0"/>
              <a:t>expression</a:t>
            </a:r>
            <a:r>
              <a:rPr lang="zh-CN" altLang="zh-CN" dirty="0"/>
              <a:t>表示要更新字段的新值表达式。</a:t>
            </a:r>
          </a:p>
          <a:p>
            <a:pPr indent="446088"/>
            <a:r>
              <a:rPr lang="zh-CN" altLang="zh-CN" b="1" dirty="0"/>
              <a:t>例如，</a:t>
            </a:r>
            <a:r>
              <a:rPr lang="zh-CN" altLang="zh-CN" dirty="0"/>
              <a:t>以下语句将计算机系学生的总分增加</a:t>
            </a:r>
            <a:r>
              <a:rPr lang="en-US" altLang="zh-CN" dirty="0"/>
              <a:t>10</a:t>
            </a:r>
            <a:r>
              <a:rPr lang="zh-CN" altLang="zh-CN" dirty="0"/>
              <a:t>：</a:t>
            </a:r>
          </a:p>
          <a:p>
            <a:pPr indent="446088"/>
            <a:r>
              <a:rPr lang="en-US" altLang="zh-CN" sz="1600" dirty="0"/>
              <a:t>UPDATE students</a:t>
            </a:r>
            <a:endParaRPr lang="zh-CN" altLang="zh-CN" sz="1600" dirty="0"/>
          </a:p>
          <a:p>
            <a:pPr indent="446088"/>
            <a:r>
              <a:rPr lang="en-US" altLang="zh-CN" sz="1600" dirty="0"/>
              <a:t>SET </a:t>
            </a:r>
            <a:r>
              <a:rPr lang="en-US" altLang="zh-CN" sz="1600" dirty="0" err="1"/>
              <a:t>totalscore</a:t>
            </a:r>
            <a:r>
              <a:rPr lang="en-US" altLang="zh-CN" sz="1600" dirty="0"/>
              <a:t> = </a:t>
            </a:r>
            <a:r>
              <a:rPr lang="en-US" altLang="zh-CN" sz="1600" dirty="0" err="1"/>
              <a:t>totalscore</a:t>
            </a:r>
            <a:r>
              <a:rPr lang="en-US" altLang="zh-CN" sz="1600" dirty="0"/>
              <a:t> +10</a:t>
            </a:r>
            <a:endParaRPr lang="zh-CN" altLang="zh-CN" sz="1600" dirty="0"/>
          </a:p>
          <a:p>
            <a:pPr indent="446088"/>
            <a:r>
              <a:rPr lang="en-US" altLang="zh-CN" sz="1600" dirty="0"/>
              <a:t>WHERE department = '</a:t>
            </a:r>
            <a:r>
              <a:rPr lang="zh-CN" altLang="zh-CN" sz="1600" dirty="0"/>
              <a:t>计算机</a:t>
            </a:r>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63105626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zh-CN" dirty="0"/>
              <a:t>数据库基本</a:t>
            </a:r>
            <a:r>
              <a:rPr lang="zh-CN" altLang="zh-CN" dirty="0" smtClean="0"/>
              <a:t>概念</a:t>
            </a:r>
            <a:endParaRPr lang="zh-CN" altLang="en-US" dirty="0"/>
          </a:p>
        </p:txBody>
      </p:sp>
      <p:sp>
        <p:nvSpPr>
          <p:cNvPr id="3" name="TextBox 2"/>
          <p:cNvSpPr txBox="1"/>
          <p:nvPr/>
        </p:nvSpPr>
        <p:spPr>
          <a:xfrm>
            <a:off x="395536" y="1484784"/>
            <a:ext cx="8424936" cy="2949525"/>
          </a:xfrm>
          <a:prstGeom prst="rect">
            <a:avLst/>
          </a:prstGeom>
          <a:noFill/>
        </p:spPr>
        <p:txBody>
          <a:bodyPr wrap="square" rtlCol="0">
            <a:spAutoFit/>
          </a:bodyPr>
          <a:lstStyle/>
          <a:p>
            <a:pPr indent="446088">
              <a:lnSpc>
                <a:spcPct val="150000"/>
              </a:lnSpc>
            </a:pPr>
            <a:r>
              <a:rPr lang="en-US" altLang="zh-CN" b="1" dirty="0">
                <a:solidFill>
                  <a:srgbClr val="00B0F0"/>
                </a:solidFill>
              </a:rPr>
              <a:t>1</a:t>
            </a:r>
            <a:r>
              <a:rPr lang="zh-CN" altLang="zh-CN" b="1" dirty="0">
                <a:solidFill>
                  <a:srgbClr val="00B0F0"/>
                </a:solidFill>
              </a:rPr>
              <a:t>．数据和数据库（</a:t>
            </a:r>
            <a:r>
              <a:rPr lang="en-US" altLang="zh-CN" b="1" dirty="0">
                <a:solidFill>
                  <a:srgbClr val="00B0F0"/>
                </a:solidFill>
              </a:rPr>
              <a:t>DB</a:t>
            </a:r>
            <a:r>
              <a:rPr lang="zh-CN" altLang="zh-CN" b="1" dirty="0">
                <a:solidFill>
                  <a:srgbClr val="00B0F0"/>
                </a:solidFill>
              </a:rPr>
              <a:t>）</a:t>
            </a:r>
          </a:p>
          <a:p>
            <a:pPr indent="446088">
              <a:lnSpc>
                <a:spcPct val="150000"/>
              </a:lnSpc>
            </a:pPr>
            <a:r>
              <a:rPr lang="zh-CN" altLang="zh-CN" dirty="0"/>
              <a:t>利用计算机进行数据处理，首先需要将信息以数据形式存储到计算机中，因为数据是可以被计算机接收和处理的符号。根据所表示的信息特征不同，数据有不同的类别，如数字、文字、表格、图形</a:t>
            </a:r>
            <a:r>
              <a:rPr lang="en-US" altLang="zh-CN" dirty="0"/>
              <a:t>/</a:t>
            </a:r>
            <a:r>
              <a:rPr lang="zh-CN" altLang="zh-CN" dirty="0"/>
              <a:t>图像和声音等。</a:t>
            </a:r>
          </a:p>
          <a:p>
            <a:pPr indent="446088">
              <a:lnSpc>
                <a:spcPct val="150000"/>
              </a:lnSpc>
            </a:pPr>
            <a:r>
              <a:rPr lang="zh-CN" altLang="zh-CN" dirty="0"/>
              <a:t>数据库（</a:t>
            </a:r>
            <a:r>
              <a:rPr lang="en-US" altLang="zh-CN" dirty="0" err="1"/>
              <a:t>DataBase</a:t>
            </a:r>
            <a:r>
              <a:rPr lang="zh-CN" altLang="zh-CN" dirty="0"/>
              <a:t>，</a:t>
            </a:r>
            <a:r>
              <a:rPr lang="en-US" altLang="zh-CN" dirty="0"/>
              <a:t>DB</a:t>
            </a:r>
            <a:r>
              <a:rPr lang="zh-CN" altLang="zh-CN" dirty="0"/>
              <a:t>），顾名思义，就是存放数据的仓库，其特点是数据按照数据模型组织，是高度结构化的，可供多个用户共享并且具有一定的安全性。</a:t>
            </a:r>
          </a:p>
          <a:p>
            <a:pPr indent="446088">
              <a:lnSpc>
                <a:spcPct val="150000"/>
              </a:lnSpc>
            </a:pPr>
            <a:endParaRPr lang="zh-CN" altLang="en-US" dirty="0"/>
          </a:p>
        </p:txBody>
      </p:sp>
    </p:spTree>
    <p:extLst>
      <p:ext uri="{BB962C8B-B14F-4D97-AF65-F5344CB8AC3E}">
        <p14:creationId xmlns:p14="http://schemas.microsoft.com/office/powerpoint/2010/main" val="131691673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  Qt</a:t>
            </a:r>
            <a:r>
              <a:rPr lang="zh-CN" altLang="zh-CN" dirty="0"/>
              <a:t>操作数据库及实例</a:t>
            </a:r>
          </a:p>
        </p:txBody>
      </p:sp>
      <p:sp>
        <p:nvSpPr>
          <p:cNvPr id="3" name="TextBox 2"/>
          <p:cNvSpPr txBox="1"/>
          <p:nvPr/>
        </p:nvSpPr>
        <p:spPr>
          <a:xfrm>
            <a:off x="395536" y="1340768"/>
            <a:ext cx="8496944" cy="369332"/>
          </a:xfrm>
          <a:prstGeom prst="rect">
            <a:avLst/>
          </a:prstGeom>
          <a:noFill/>
        </p:spPr>
        <p:txBody>
          <a:bodyPr wrap="square" rtlCol="0">
            <a:spAutoFit/>
          </a:bodyPr>
          <a:lstStyle/>
          <a:p>
            <a:pPr indent="446088"/>
            <a:r>
              <a:rPr lang="zh-CN" altLang="zh-CN" dirty="0"/>
              <a:t>这个模块由不同</a:t>
            </a:r>
            <a:r>
              <a:rPr lang="en-US" altLang="zh-CN" dirty="0" err="1"/>
              <a:t>Qt</a:t>
            </a:r>
            <a:r>
              <a:rPr lang="zh-CN" altLang="zh-CN" dirty="0"/>
              <a:t>类支撑的三部分组成，具体</a:t>
            </a:r>
            <a:r>
              <a:rPr lang="en-US" altLang="zh-CN" dirty="0" err="1"/>
              <a:t>QtSql</a:t>
            </a:r>
            <a:r>
              <a:rPr lang="zh-CN" altLang="zh-CN" dirty="0"/>
              <a:t>模块层次结构见表</a:t>
            </a:r>
            <a:r>
              <a:rPr lang="en-US" altLang="zh-CN" dirty="0"/>
              <a:t>13.3</a:t>
            </a:r>
            <a:r>
              <a:rPr lang="zh-CN" altLang="zh-CN" dirty="0" smtClean="0"/>
              <a:t>。</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951244216"/>
              </p:ext>
            </p:extLst>
          </p:nvPr>
        </p:nvGraphicFramePr>
        <p:xfrm>
          <a:off x="827584" y="2060848"/>
          <a:ext cx="7776864" cy="2664296"/>
        </p:xfrm>
        <a:graphic>
          <a:graphicData uri="http://schemas.openxmlformats.org/drawingml/2006/table">
            <a:tbl>
              <a:tblPr firstRow="1" firstCol="1" bandRow="1"/>
              <a:tblGrid>
                <a:gridCol w="1440160"/>
                <a:gridCol w="6336704"/>
              </a:tblGrid>
              <a:tr h="351109">
                <a:tc>
                  <a:txBody>
                    <a:bodyPr/>
                    <a:lstStyle/>
                    <a:p>
                      <a:pPr indent="266700" algn="ctr">
                        <a:lnSpc>
                          <a:spcPct val="100000"/>
                        </a:lnSpc>
                        <a:spcAft>
                          <a:spcPts val="0"/>
                        </a:spcAft>
                      </a:pPr>
                      <a:r>
                        <a:rPr lang="zh-CN" sz="1400" kern="100">
                          <a:effectLst/>
                          <a:latin typeface="Arial"/>
                          <a:ea typeface="黑体"/>
                          <a:cs typeface="Arial"/>
                        </a:rPr>
                        <a:t>层</a:t>
                      </a:r>
                      <a:r>
                        <a:rPr lang="en-US" sz="1400" kern="100">
                          <a:effectLst/>
                          <a:latin typeface="Arial"/>
                          <a:ea typeface="黑体"/>
                        </a:rPr>
                        <a:t>    </a:t>
                      </a:r>
                      <a:r>
                        <a:rPr lang="zh-CN" sz="1400" kern="100">
                          <a:effectLst/>
                          <a:latin typeface="Arial"/>
                          <a:ea typeface="黑体"/>
                          <a:cs typeface="Arial"/>
                        </a:rPr>
                        <a:t>次</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ct val="100000"/>
                        </a:lnSpc>
                        <a:spcAft>
                          <a:spcPts val="0"/>
                        </a:spcAft>
                      </a:pPr>
                      <a:r>
                        <a:rPr lang="zh-CN" sz="1400" kern="100">
                          <a:effectLst/>
                          <a:latin typeface="Arial"/>
                          <a:ea typeface="黑体"/>
                          <a:cs typeface="Arial"/>
                        </a:rPr>
                        <a:t>描</a:t>
                      </a:r>
                      <a:r>
                        <a:rPr lang="en-US" sz="1400" kern="100">
                          <a:effectLst/>
                          <a:latin typeface="Arial"/>
                          <a:ea typeface="黑体"/>
                        </a:rPr>
                        <a:t>    </a:t>
                      </a:r>
                      <a:r>
                        <a:rPr lang="zh-CN" sz="1400" kern="100">
                          <a:effectLst/>
                          <a:latin typeface="Arial"/>
                          <a:ea typeface="黑体"/>
                          <a:cs typeface="Arial"/>
                        </a:rPr>
                        <a:t>述</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578297">
                <a:tc>
                  <a:txBody>
                    <a:bodyPr/>
                    <a:lstStyle/>
                    <a:p>
                      <a:pPr indent="266700" algn="ctr">
                        <a:lnSpc>
                          <a:spcPct val="100000"/>
                        </a:lnSpc>
                        <a:spcAft>
                          <a:spcPts val="0"/>
                        </a:spcAft>
                      </a:pPr>
                      <a:r>
                        <a:rPr lang="zh-CN" sz="1400" kern="100">
                          <a:effectLst/>
                          <a:latin typeface="Times New Roman"/>
                          <a:ea typeface="宋体"/>
                        </a:rPr>
                        <a:t>驱动层</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ct val="100000"/>
                        </a:lnSpc>
                        <a:spcAft>
                          <a:spcPts val="0"/>
                        </a:spcAft>
                      </a:pPr>
                      <a:r>
                        <a:rPr lang="zh-CN" sz="1400" kern="100">
                          <a:effectLst/>
                          <a:latin typeface="Times New Roman"/>
                          <a:ea typeface="宋体"/>
                        </a:rPr>
                        <a:t>实现了特定数据库与</a:t>
                      </a:r>
                      <a:r>
                        <a:rPr lang="en-US" sz="1400" kern="100">
                          <a:effectLst/>
                          <a:latin typeface="Times New Roman"/>
                          <a:ea typeface="宋体"/>
                        </a:rPr>
                        <a:t>SQL</a:t>
                      </a:r>
                      <a:r>
                        <a:rPr lang="zh-CN" sz="1400" kern="100">
                          <a:effectLst/>
                          <a:latin typeface="Times New Roman"/>
                          <a:ea typeface="宋体"/>
                        </a:rPr>
                        <a:t>接口的底层桥接，包括的支持类有</a:t>
                      </a:r>
                      <a:r>
                        <a:rPr lang="en-US" sz="1400" kern="100">
                          <a:effectLst/>
                          <a:latin typeface="Times New Roman"/>
                          <a:ea typeface="宋体"/>
                        </a:rPr>
                        <a:t>QSqlDriver</a:t>
                      </a:r>
                      <a:r>
                        <a:rPr lang="zh-CN" sz="1400" kern="100">
                          <a:effectLst/>
                          <a:latin typeface="Times New Roman"/>
                          <a:ea typeface="宋体"/>
                        </a:rPr>
                        <a:t>、</a:t>
                      </a:r>
                      <a:r>
                        <a:rPr lang="en-US" sz="1400" kern="100">
                          <a:effectLst/>
                          <a:latin typeface="Times New Roman"/>
                          <a:ea typeface="宋体"/>
                        </a:rPr>
                        <a:t>QSqlDriverCreator&lt;T&gt;</a:t>
                      </a:r>
                      <a:r>
                        <a:rPr lang="zh-CN" sz="1400" kern="100">
                          <a:effectLst/>
                          <a:latin typeface="Times New Roman"/>
                          <a:ea typeface="宋体"/>
                        </a:rPr>
                        <a:t>、</a:t>
                      </a:r>
                      <a:r>
                        <a:rPr lang="en-US" sz="1400" kern="100">
                          <a:effectLst/>
                          <a:latin typeface="Times New Roman"/>
                          <a:ea typeface="宋体"/>
                        </a:rPr>
                        <a:t>QSqlDriverCreatorBase</a:t>
                      </a:r>
                      <a:r>
                        <a:rPr lang="zh-CN" sz="1400" kern="100">
                          <a:effectLst/>
                          <a:latin typeface="Times New Roman"/>
                          <a:ea typeface="宋体"/>
                        </a:rPr>
                        <a:t>、</a:t>
                      </a:r>
                      <a:r>
                        <a:rPr lang="en-US" sz="1400" kern="100">
                          <a:effectLst/>
                          <a:latin typeface="Times New Roman"/>
                          <a:ea typeface="宋体"/>
                        </a:rPr>
                        <a:t>QSqlDriverPlugin</a:t>
                      </a:r>
                      <a:r>
                        <a:rPr lang="zh-CN" sz="1400" kern="100">
                          <a:effectLst/>
                          <a:latin typeface="Times New Roman"/>
                          <a:ea typeface="宋体"/>
                        </a:rPr>
                        <a:t>和</a:t>
                      </a:r>
                      <a:r>
                        <a:rPr lang="en-US" sz="1400" kern="100">
                          <a:effectLst/>
                          <a:latin typeface="Times New Roman"/>
                          <a:ea typeface="宋体"/>
                        </a:rPr>
                        <a:t>QSqlResult</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67445">
                <a:tc>
                  <a:txBody>
                    <a:bodyPr/>
                    <a:lstStyle/>
                    <a:p>
                      <a:pPr indent="266700" algn="ctr">
                        <a:lnSpc>
                          <a:spcPct val="100000"/>
                        </a:lnSpc>
                        <a:spcAft>
                          <a:spcPts val="0"/>
                        </a:spcAft>
                      </a:pPr>
                      <a:r>
                        <a:rPr lang="en-US" sz="1400" kern="100">
                          <a:effectLst/>
                          <a:latin typeface="Times New Roman"/>
                          <a:ea typeface="宋体"/>
                        </a:rPr>
                        <a:t>SQL</a:t>
                      </a:r>
                      <a:r>
                        <a:rPr lang="zh-CN" sz="1400" kern="100">
                          <a:effectLst/>
                          <a:latin typeface="Times New Roman"/>
                          <a:ea typeface="宋体"/>
                        </a:rPr>
                        <a:t>接口层</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ct val="100000"/>
                        </a:lnSpc>
                        <a:spcAft>
                          <a:spcPts val="0"/>
                        </a:spcAft>
                      </a:pPr>
                      <a:r>
                        <a:rPr lang="en-US" sz="1400" kern="100">
                          <a:effectLst/>
                          <a:latin typeface="Times New Roman"/>
                          <a:ea typeface="宋体"/>
                        </a:rPr>
                        <a:t>QSqlDatabase</a:t>
                      </a:r>
                      <a:r>
                        <a:rPr lang="zh-CN" sz="1400" kern="100">
                          <a:effectLst/>
                          <a:latin typeface="Times New Roman"/>
                          <a:ea typeface="宋体"/>
                        </a:rPr>
                        <a:t>类提供了数据库访问类、数据库连接操作，</a:t>
                      </a:r>
                      <a:r>
                        <a:rPr lang="en-US" sz="1400" kern="100">
                          <a:effectLst/>
                          <a:latin typeface="Times New Roman"/>
                          <a:ea typeface="宋体"/>
                        </a:rPr>
                        <a:t>QSqlQuery</a:t>
                      </a:r>
                      <a:r>
                        <a:rPr lang="zh-CN" sz="1400" kern="100">
                          <a:effectLst/>
                          <a:latin typeface="Times New Roman"/>
                          <a:ea typeface="宋体"/>
                        </a:rPr>
                        <a:t>类提供了与数据库的交互操作，其他支持类还包括</a:t>
                      </a:r>
                      <a:r>
                        <a:rPr lang="en-US" sz="1400" kern="100">
                          <a:effectLst/>
                          <a:latin typeface="Times New Roman"/>
                          <a:ea typeface="宋体"/>
                        </a:rPr>
                        <a:t>QSqlError</a:t>
                      </a:r>
                      <a:r>
                        <a:rPr lang="zh-CN" sz="1400" kern="100">
                          <a:effectLst/>
                          <a:latin typeface="Times New Roman"/>
                          <a:ea typeface="宋体"/>
                        </a:rPr>
                        <a:t>、</a:t>
                      </a:r>
                      <a:r>
                        <a:rPr lang="en-US" sz="1400" kern="100">
                          <a:effectLst/>
                          <a:latin typeface="Times New Roman"/>
                          <a:ea typeface="宋体"/>
                        </a:rPr>
                        <a:t>QSqlField</a:t>
                      </a:r>
                      <a:r>
                        <a:rPr lang="zh-CN" sz="1400" kern="100">
                          <a:effectLst/>
                          <a:latin typeface="Times New Roman"/>
                          <a:ea typeface="宋体"/>
                        </a:rPr>
                        <a:t>、</a:t>
                      </a:r>
                      <a:r>
                        <a:rPr lang="en-US" sz="1400" kern="100">
                          <a:effectLst/>
                          <a:latin typeface="Times New Roman"/>
                          <a:ea typeface="宋体"/>
                        </a:rPr>
                        <a:t>QSqlTableModel</a:t>
                      </a:r>
                      <a:r>
                        <a:rPr lang="zh-CN" sz="1400" kern="100">
                          <a:effectLst/>
                          <a:latin typeface="Times New Roman"/>
                          <a:ea typeface="宋体"/>
                        </a:rPr>
                        <a:t>和</a:t>
                      </a:r>
                      <a:r>
                        <a:rPr lang="en-US" sz="1400" kern="100">
                          <a:effectLst/>
                          <a:latin typeface="Times New Roman"/>
                          <a:ea typeface="宋体"/>
                        </a:rPr>
                        <a:t>QSqlRecord</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867445">
                <a:tc>
                  <a:txBody>
                    <a:bodyPr/>
                    <a:lstStyle/>
                    <a:p>
                      <a:pPr indent="266700" algn="ctr">
                        <a:lnSpc>
                          <a:spcPct val="100000"/>
                        </a:lnSpc>
                        <a:spcAft>
                          <a:spcPts val="0"/>
                        </a:spcAft>
                      </a:pPr>
                      <a:r>
                        <a:rPr lang="zh-CN" sz="1400" kern="100">
                          <a:effectLst/>
                          <a:latin typeface="Times New Roman"/>
                          <a:ea typeface="宋体"/>
                        </a:rPr>
                        <a:t>用户接口层</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09220" algn="just">
                        <a:lnSpc>
                          <a:spcPct val="100000"/>
                        </a:lnSpc>
                        <a:spcAft>
                          <a:spcPts val="0"/>
                        </a:spcAft>
                      </a:pPr>
                      <a:r>
                        <a:rPr lang="zh-CN" sz="1400" kern="100" spc="-20" dirty="0">
                          <a:effectLst/>
                          <a:latin typeface="Times New Roman"/>
                          <a:ea typeface="宋体"/>
                        </a:rPr>
                        <a:t>提供从数据库数据到用于数据表示的窗体的映射，包括的支持类有</a:t>
                      </a:r>
                      <a:r>
                        <a:rPr lang="en-US" sz="1400" kern="100" spc="-20" dirty="0" err="1">
                          <a:effectLst/>
                          <a:latin typeface="Times New Roman"/>
                          <a:ea typeface="宋体"/>
                        </a:rPr>
                        <a:t>QSqlQueryModel</a:t>
                      </a:r>
                      <a:r>
                        <a:rPr lang="zh-CN" sz="1400" kern="100" spc="-20" dirty="0">
                          <a:effectLst/>
                          <a:latin typeface="Times New Roman"/>
                          <a:ea typeface="宋体"/>
                        </a:rPr>
                        <a:t>、</a:t>
                      </a:r>
                      <a:r>
                        <a:rPr lang="en-US" sz="1400" kern="100" spc="-15" dirty="0" err="1">
                          <a:effectLst/>
                          <a:latin typeface="Times New Roman"/>
                          <a:ea typeface="宋体"/>
                        </a:rPr>
                        <a:t>QSqlTableModel</a:t>
                      </a:r>
                      <a:r>
                        <a:rPr lang="zh-CN" sz="1400" kern="100" spc="-15" dirty="0">
                          <a:effectLst/>
                          <a:latin typeface="Times New Roman"/>
                          <a:ea typeface="宋体"/>
                        </a:rPr>
                        <a:t>和</a:t>
                      </a:r>
                      <a:r>
                        <a:rPr lang="en-US" sz="1400" kern="100" spc="-15" dirty="0" err="1">
                          <a:effectLst/>
                          <a:latin typeface="Times New Roman"/>
                          <a:ea typeface="宋体"/>
                        </a:rPr>
                        <a:t>QSqlRelationalTableModel</a:t>
                      </a:r>
                      <a:r>
                        <a:rPr lang="zh-CN" sz="1400" kern="100" spc="-15" dirty="0">
                          <a:effectLst/>
                          <a:latin typeface="Times New Roman"/>
                          <a:ea typeface="宋体"/>
                        </a:rPr>
                        <a:t>，这些类均依据</a:t>
                      </a:r>
                      <a:r>
                        <a:rPr lang="en-US" sz="1400" kern="100" spc="-15" dirty="0" err="1">
                          <a:effectLst/>
                          <a:latin typeface="Times New Roman"/>
                          <a:ea typeface="宋体"/>
                        </a:rPr>
                        <a:t>Qt</a:t>
                      </a:r>
                      <a:r>
                        <a:rPr lang="zh-CN" sz="1400" kern="100" spc="-15" dirty="0">
                          <a:effectLst/>
                          <a:latin typeface="Times New Roman"/>
                          <a:ea typeface="宋体"/>
                        </a:rPr>
                        <a:t>的模型</a:t>
                      </a:r>
                      <a:r>
                        <a:rPr lang="en-US" sz="1400" kern="100" spc="-15" dirty="0">
                          <a:effectLst/>
                          <a:latin typeface="Times New Roman"/>
                          <a:ea typeface="宋体"/>
                        </a:rPr>
                        <a:t>/</a:t>
                      </a:r>
                      <a:r>
                        <a:rPr lang="zh-CN" sz="1400" kern="100" spc="-15" dirty="0">
                          <a:effectLst/>
                          <a:latin typeface="Times New Roman"/>
                          <a:ea typeface="宋体"/>
                        </a:rPr>
                        <a:t>视图结构设计</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77530486"/>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13.3.1  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268760"/>
            <a:ext cx="8496944" cy="4801314"/>
          </a:xfrm>
          <a:prstGeom prst="rect">
            <a:avLst/>
          </a:prstGeom>
          <a:noFill/>
        </p:spPr>
        <p:txBody>
          <a:bodyPr wrap="square" rtlCol="0">
            <a:spAutoFit/>
          </a:bodyPr>
          <a:lstStyle/>
          <a:p>
            <a:pPr indent="446088"/>
            <a:r>
              <a:rPr lang="en-US" altLang="zh-CN" dirty="0" err="1"/>
              <a:t>Qt</a:t>
            </a:r>
            <a:r>
              <a:rPr lang="zh-CN" altLang="zh-CN" dirty="0"/>
              <a:t>提供了一种进程内数据库</a:t>
            </a:r>
            <a:r>
              <a:rPr lang="en-US" altLang="zh-CN" dirty="0"/>
              <a:t>SQLite</a:t>
            </a:r>
            <a:r>
              <a:rPr lang="zh-CN" altLang="zh-CN" dirty="0"/>
              <a:t>。它小巧灵活，无须额外安装配置且支持大部分</a:t>
            </a:r>
            <a:r>
              <a:rPr lang="en-US" altLang="zh-CN" dirty="0"/>
              <a:t>ANSI SQL92</a:t>
            </a:r>
            <a:r>
              <a:rPr lang="zh-CN" altLang="zh-CN" dirty="0"/>
              <a:t>标准，是一个轻量级的数据库，概括起来具有以下优点。</a:t>
            </a:r>
          </a:p>
          <a:p>
            <a:pPr indent="446088"/>
            <a:r>
              <a:rPr lang="zh-CN" altLang="zh-CN" dirty="0"/>
              <a:t>（</a:t>
            </a:r>
            <a:r>
              <a:rPr lang="en-US" altLang="zh-CN" dirty="0"/>
              <a:t>1</a:t>
            </a:r>
            <a:r>
              <a:rPr lang="zh-CN" altLang="zh-CN" dirty="0"/>
              <a:t>）</a:t>
            </a:r>
            <a:r>
              <a:rPr lang="en-US" altLang="zh-CN" dirty="0"/>
              <a:t>SQLite</a:t>
            </a:r>
            <a:r>
              <a:rPr lang="zh-CN" altLang="zh-CN" dirty="0"/>
              <a:t>的设计目的是嵌入式</a:t>
            </a:r>
            <a:r>
              <a:rPr lang="en-US" altLang="zh-CN" dirty="0"/>
              <a:t>SQL</a:t>
            </a:r>
            <a:r>
              <a:rPr lang="zh-CN" altLang="zh-CN" dirty="0"/>
              <a:t>数据库引擎，它基于纯</a:t>
            </a:r>
            <a:r>
              <a:rPr lang="en-US" altLang="zh-CN" dirty="0"/>
              <a:t>C</a:t>
            </a:r>
            <a:r>
              <a:rPr lang="zh-CN" altLang="zh-CN" dirty="0"/>
              <a:t>语言代码，已经应用于非常广泛的领域内。</a:t>
            </a:r>
          </a:p>
          <a:p>
            <a:pPr indent="446088"/>
            <a:r>
              <a:rPr lang="zh-CN" altLang="zh-CN" dirty="0"/>
              <a:t>（</a:t>
            </a:r>
            <a:r>
              <a:rPr lang="en-US" altLang="zh-CN" dirty="0"/>
              <a:t>2</a:t>
            </a:r>
            <a:r>
              <a:rPr lang="zh-CN" altLang="zh-CN" dirty="0"/>
              <a:t>）</a:t>
            </a:r>
            <a:r>
              <a:rPr lang="en-US" altLang="zh-CN" dirty="0"/>
              <a:t>SQLite</a:t>
            </a:r>
            <a:r>
              <a:rPr lang="zh-CN" altLang="zh-CN" dirty="0"/>
              <a:t>在需要持久存储时可以直接读写硬盘上的数据文件，在无须持久存储时也可以将整个数据库置于内存中，两者均不需要额外的服务器端进程，即</a:t>
            </a:r>
            <a:r>
              <a:rPr lang="en-US" altLang="zh-CN" dirty="0"/>
              <a:t>SQLite</a:t>
            </a:r>
            <a:r>
              <a:rPr lang="zh-CN" altLang="zh-CN" dirty="0"/>
              <a:t>是无须独立运行的数据库引擎。</a:t>
            </a:r>
          </a:p>
          <a:p>
            <a:pPr indent="446088"/>
            <a:r>
              <a:rPr lang="zh-CN" altLang="zh-CN" dirty="0"/>
              <a:t>（</a:t>
            </a:r>
            <a:r>
              <a:rPr lang="en-US" altLang="zh-CN" dirty="0"/>
              <a:t>3</a:t>
            </a:r>
            <a:r>
              <a:rPr lang="zh-CN" altLang="zh-CN" dirty="0"/>
              <a:t>）开放源代码，整个代码少于</a:t>
            </a:r>
            <a:r>
              <a:rPr lang="en-US" altLang="zh-CN" dirty="0"/>
              <a:t>3</a:t>
            </a:r>
            <a:r>
              <a:rPr lang="zh-CN" altLang="zh-CN" dirty="0"/>
              <a:t>万行，有良好的注释和</a:t>
            </a:r>
            <a:r>
              <a:rPr lang="en-US" altLang="zh-CN" dirty="0"/>
              <a:t>90%</a:t>
            </a:r>
            <a:r>
              <a:rPr lang="zh-CN" altLang="zh-CN" dirty="0"/>
              <a:t>以上的测试覆盖率。</a:t>
            </a:r>
          </a:p>
          <a:p>
            <a:pPr indent="446088"/>
            <a:r>
              <a:rPr lang="zh-CN" altLang="zh-CN" dirty="0"/>
              <a:t>（</a:t>
            </a:r>
            <a:r>
              <a:rPr lang="en-US" altLang="zh-CN" dirty="0"/>
              <a:t>4</a:t>
            </a:r>
            <a:r>
              <a:rPr lang="zh-CN" altLang="zh-CN" dirty="0"/>
              <a:t>）少于</a:t>
            </a:r>
            <a:r>
              <a:rPr lang="en-US" altLang="zh-CN" dirty="0"/>
              <a:t>250KB</a:t>
            </a:r>
            <a:r>
              <a:rPr lang="zh-CN" altLang="zh-CN" dirty="0"/>
              <a:t>的内存占用容量（</a:t>
            </a:r>
            <a:r>
              <a:rPr lang="en-US" altLang="zh-CN" dirty="0" err="1"/>
              <a:t>gcc</a:t>
            </a:r>
            <a:r>
              <a:rPr lang="zh-CN" altLang="zh-CN" dirty="0"/>
              <a:t>编译情况下）。</a:t>
            </a:r>
          </a:p>
          <a:p>
            <a:pPr indent="446088"/>
            <a:r>
              <a:rPr lang="zh-CN" altLang="zh-CN" dirty="0"/>
              <a:t>（</a:t>
            </a:r>
            <a:r>
              <a:rPr lang="en-US" altLang="zh-CN" dirty="0"/>
              <a:t>5</a:t>
            </a:r>
            <a:r>
              <a:rPr lang="zh-CN" altLang="zh-CN" dirty="0"/>
              <a:t>）支持视图、触发器和事务，支持嵌套</a:t>
            </a:r>
            <a:r>
              <a:rPr lang="en-US" altLang="zh-CN" dirty="0"/>
              <a:t>SQL</a:t>
            </a:r>
            <a:r>
              <a:rPr lang="zh-CN" altLang="zh-CN" dirty="0"/>
              <a:t>功能。</a:t>
            </a:r>
          </a:p>
          <a:p>
            <a:pPr indent="446088"/>
            <a:r>
              <a:rPr lang="zh-CN" altLang="zh-CN" dirty="0"/>
              <a:t>（</a:t>
            </a:r>
            <a:r>
              <a:rPr lang="en-US" altLang="zh-CN" dirty="0"/>
              <a:t>6</a:t>
            </a:r>
            <a:r>
              <a:rPr lang="zh-CN" altLang="zh-CN" dirty="0"/>
              <a:t>）提供虚拟机用于处理</a:t>
            </a:r>
            <a:r>
              <a:rPr lang="en-US" altLang="zh-CN" dirty="0"/>
              <a:t>SQL</a:t>
            </a:r>
            <a:r>
              <a:rPr lang="zh-CN" altLang="zh-CN" dirty="0"/>
              <a:t>语句。</a:t>
            </a:r>
          </a:p>
          <a:p>
            <a:pPr indent="446088"/>
            <a:r>
              <a:rPr lang="zh-CN" altLang="zh-CN" dirty="0"/>
              <a:t>（</a:t>
            </a:r>
            <a:r>
              <a:rPr lang="en-US" altLang="zh-CN" dirty="0"/>
              <a:t>7</a:t>
            </a:r>
            <a:r>
              <a:rPr lang="zh-CN" altLang="zh-CN" dirty="0"/>
              <a:t>）不需要配置，不需要安装，也不需要管理员。</a:t>
            </a:r>
          </a:p>
          <a:p>
            <a:pPr indent="446088"/>
            <a:r>
              <a:rPr lang="zh-CN" altLang="zh-CN" dirty="0"/>
              <a:t>（</a:t>
            </a:r>
            <a:r>
              <a:rPr lang="en-US" altLang="zh-CN" dirty="0"/>
              <a:t>8</a:t>
            </a:r>
            <a:r>
              <a:rPr lang="zh-CN" altLang="zh-CN" dirty="0"/>
              <a:t>）支持大部分</a:t>
            </a:r>
            <a:r>
              <a:rPr lang="en-US" altLang="zh-CN" dirty="0"/>
              <a:t>ANSI SQL92</a:t>
            </a:r>
            <a:r>
              <a:rPr lang="zh-CN" altLang="zh-CN" dirty="0"/>
              <a:t>标准。</a:t>
            </a:r>
          </a:p>
          <a:p>
            <a:pPr indent="446088"/>
            <a:r>
              <a:rPr lang="zh-CN" altLang="zh-CN" dirty="0"/>
              <a:t>（</a:t>
            </a:r>
            <a:r>
              <a:rPr lang="en-US" altLang="zh-CN" dirty="0"/>
              <a:t>9</a:t>
            </a:r>
            <a:r>
              <a:rPr lang="zh-CN" altLang="zh-CN" dirty="0"/>
              <a:t>）大部分应用的速度比目前常见的客户端</a:t>
            </a:r>
            <a:r>
              <a:rPr lang="en-US" altLang="zh-CN" dirty="0"/>
              <a:t>/</a:t>
            </a:r>
            <a:r>
              <a:rPr lang="zh-CN" altLang="zh-CN" dirty="0"/>
              <a:t>服务器结构的数据库快。</a:t>
            </a:r>
          </a:p>
          <a:p>
            <a:pPr indent="446088"/>
            <a:r>
              <a:rPr lang="zh-CN" altLang="zh-CN" dirty="0"/>
              <a:t>（</a:t>
            </a:r>
            <a:r>
              <a:rPr lang="en-US" altLang="zh-CN" dirty="0"/>
              <a:t>10</a:t>
            </a:r>
            <a:r>
              <a:rPr lang="zh-CN" altLang="zh-CN" dirty="0"/>
              <a:t>）编程接口简单易用。</a:t>
            </a:r>
          </a:p>
          <a:p>
            <a:pPr indent="446088"/>
            <a:endParaRPr lang="zh-CN" altLang="en-US" dirty="0"/>
          </a:p>
        </p:txBody>
      </p:sp>
    </p:spTree>
    <p:extLst>
      <p:ext uri="{BB962C8B-B14F-4D97-AF65-F5344CB8AC3E}">
        <p14:creationId xmlns:p14="http://schemas.microsoft.com/office/powerpoint/2010/main" val="4133885272"/>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2996952"/>
            <a:ext cx="8136904" cy="3600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268760"/>
            <a:ext cx="8496944" cy="2585323"/>
          </a:xfrm>
          <a:prstGeom prst="rect">
            <a:avLst/>
          </a:prstGeom>
          <a:noFill/>
        </p:spPr>
        <p:txBody>
          <a:bodyPr wrap="square" rtlCol="0">
            <a:spAutoFit/>
          </a:bodyPr>
          <a:lstStyle/>
          <a:p>
            <a:pPr indent="446088">
              <a:lnSpc>
                <a:spcPct val="150000"/>
              </a:lnSpc>
            </a:pPr>
            <a:r>
              <a:rPr lang="zh-CN" altLang="zh-CN" b="1" u="sng" dirty="0"/>
              <a:t>【例】</a:t>
            </a:r>
            <a:r>
              <a:rPr lang="zh-CN" altLang="zh-CN" u="sng" dirty="0"/>
              <a:t>（难度中等）</a:t>
            </a:r>
            <a:r>
              <a:rPr lang="zh-CN" altLang="zh-CN" dirty="0"/>
              <a:t>（</a:t>
            </a:r>
            <a:r>
              <a:rPr lang="en-US" altLang="zh-CN" dirty="0"/>
              <a:t>CH1301</a:t>
            </a:r>
            <a:r>
              <a:rPr lang="zh-CN" altLang="zh-CN" dirty="0"/>
              <a:t>）基于控制台的程序，使用</a:t>
            </a:r>
            <a:r>
              <a:rPr lang="en-US" altLang="zh-CN" dirty="0"/>
              <a:t>SQLite</a:t>
            </a:r>
            <a:r>
              <a:rPr lang="zh-CN" altLang="zh-CN" dirty="0"/>
              <a:t>数据库完成大批量数据的增加、删除、更新和查询操作并输出。</a:t>
            </a:r>
          </a:p>
          <a:p>
            <a:pPr indent="446088">
              <a:lnSpc>
                <a:spcPct val="150000"/>
              </a:lnSpc>
            </a:pPr>
            <a:r>
              <a:rPr lang="zh-CN" altLang="en-US" b="1" dirty="0" smtClean="0">
                <a:solidFill>
                  <a:srgbClr val="00B050"/>
                </a:solidFill>
              </a:rPr>
              <a:t>实现</a:t>
            </a:r>
            <a:r>
              <a:rPr lang="zh-CN" altLang="zh-CN" b="1" dirty="0" smtClean="0">
                <a:solidFill>
                  <a:srgbClr val="00B050"/>
                </a:solidFill>
              </a:rPr>
              <a:t>步骤</a:t>
            </a:r>
            <a:r>
              <a:rPr lang="zh-CN" altLang="zh-CN" b="1" dirty="0">
                <a:solidFill>
                  <a:srgbClr val="00B050"/>
                </a:solidFill>
              </a:rPr>
              <a:t>如下。</a:t>
            </a:r>
          </a:p>
          <a:p>
            <a:pPr indent="446088">
              <a:lnSpc>
                <a:spcPct val="150000"/>
              </a:lnSpc>
            </a:pPr>
            <a:r>
              <a:rPr lang="zh-CN" altLang="zh-CN" dirty="0"/>
              <a:t>（</a:t>
            </a:r>
            <a:r>
              <a:rPr lang="en-US" altLang="zh-CN" dirty="0"/>
              <a:t>1</a:t>
            </a:r>
            <a:r>
              <a:rPr lang="zh-CN" altLang="zh-CN" dirty="0"/>
              <a:t>）在“</a:t>
            </a:r>
            <a:r>
              <a:rPr lang="en-US" altLang="zh-CN" dirty="0"/>
              <a:t>QSQLiteEx.pro</a:t>
            </a:r>
            <a:r>
              <a:rPr lang="zh-CN" altLang="zh-CN" dirty="0"/>
              <a:t>”文件中添加如下代码：</a:t>
            </a:r>
          </a:p>
          <a:p>
            <a:pPr indent="446088">
              <a:lnSpc>
                <a:spcPct val="150000"/>
              </a:lnSpc>
            </a:pPr>
            <a:r>
              <a:rPr lang="en-US" altLang="zh-CN" dirty="0"/>
              <a:t>QT += </a:t>
            </a:r>
            <a:r>
              <a:rPr lang="en-US" altLang="zh-CN" dirty="0" err="1"/>
              <a:t>sql</a:t>
            </a:r>
            <a:endParaRPr lang="zh-CN" altLang="zh-CN" dirty="0"/>
          </a:p>
          <a:p>
            <a:pPr indent="446088">
              <a:lnSpc>
                <a:spcPct val="150000"/>
              </a:lnSpc>
            </a:pPr>
            <a:r>
              <a:rPr lang="zh-CN" altLang="zh-CN" dirty="0"/>
              <a:t>（</a:t>
            </a:r>
            <a:r>
              <a:rPr lang="en-US" altLang="zh-CN" dirty="0"/>
              <a:t>2</a:t>
            </a:r>
            <a:r>
              <a:rPr lang="zh-CN" altLang="zh-CN" dirty="0"/>
              <a:t>）</a:t>
            </a:r>
            <a:r>
              <a:rPr lang="zh-CN" altLang="zh-CN" dirty="0">
                <a:hlinkClick r:id="rId2" action="ppaction://hlinkfile"/>
              </a:rPr>
              <a:t>源文件“</a:t>
            </a:r>
            <a:r>
              <a:rPr lang="en-US" altLang="zh-CN" dirty="0">
                <a:hlinkClick r:id="rId2" action="ppaction://hlinkfile"/>
              </a:rPr>
              <a:t>main.cpp</a:t>
            </a:r>
            <a:r>
              <a:rPr lang="zh-CN" altLang="zh-CN" dirty="0">
                <a:hlinkClick r:id="rId2" action="ppaction://hlinkfile"/>
              </a:rPr>
              <a:t>”的具体</a:t>
            </a:r>
            <a:r>
              <a:rPr lang="zh-CN" altLang="zh-CN" dirty="0" smtClean="0">
                <a:hlinkClick r:id="rId2" action="ppaction://hlinkfile"/>
              </a:rPr>
              <a:t>代码</a:t>
            </a:r>
            <a:r>
              <a:rPr lang="zh-CN" altLang="en-US" dirty="0" smtClean="0">
                <a:hlinkClick r:id="rId2" action="ppaction://hlinkfile"/>
              </a:rPr>
              <a:t>。</a:t>
            </a:r>
            <a:endParaRPr lang="zh-CN" altLang="en-US" dirty="0"/>
          </a:p>
        </p:txBody>
      </p:sp>
    </p:spTree>
    <p:extLst>
      <p:ext uri="{BB962C8B-B14F-4D97-AF65-F5344CB8AC3E}">
        <p14:creationId xmlns:p14="http://schemas.microsoft.com/office/powerpoint/2010/main" val="232228351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4221088"/>
            <a:ext cx="8064896" cy="180020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95536" y="1340768"/>
            <a:ext cx="8424936" cy="4939814"/>
          </a:xfrm>
          <a:prstGeom prst="rect">
            <a:avLst/>
          </a:prstGeom>
          <a:noFill/>
        </p:spPr>
        <p:txBody>
          <a:bodyPr wrap="square" rtlCol="0">
            <a:spAutoFit/>
          </a:bodyPr>
          <a:lstStyle/>
          <a:p>
            <a:pPr indent="446088">
              <a:lnSpc>
                <a:spcPct val="150000"/>
              </a:lnSpc>
            </a:pPr>
            <a:r>
              <a:rPr lang="zh-CN" altLang="zh-CN" b="1" dirty="0"/>
              <a:t>其中，</a:t>
            </a:r>
            <a:endParaRPr lang="zh-CN" altLang="zh-CN" dirty="0"/>
          </a:p>
          <a:p>
            <a:pPr indent="446088">
              <a:lnSpc>
                <a:spcPct val="150000"/>
              </a:lnSpc>
            </a:pPr>
            <a:r>
              <a:rPr lang="en-US" altLang="zh-CN" b="1" dirty="0"/>
              <a:t>(a) </a:t>
            </a:r>
            <a:r>
              <a:rPr lang="en-US" altLang="zh-CN" b="1" dirty="0" err="1"/>
              <a:t>QSqlDatabase</a:t>
            </a:r>
            <a:r>
              <a:rPr lang="en-US" altLang="zh-CN" b="1" dirty="0"/>
              <a:t> </a:t>
            </a:r>
            <a:r>
              <a:rPr lang="en-US" altLang="zh-CN" b="1" dirty="0" err="1"/>
              <a:t>db</a:t>
            </a:r>
            <a:r>
              <a:rPr lang="en-US" altLang="zh-CN" b="1" dirty="0"/>
              <a:t> =</a:t>
            </a:r>
            <a:r>
              <a:rPr lang="en-US" altLang="zh-CN" b="1" dirty="0" err="1"/>
              <a:t>QSqlDatabase</a:t>
            </a:r>
            <a:r>
              <a:rPr lang="en-US" altLang="zh-CN" b="1" dirty="0"/>
              <a:t>::</a:t>
            </a:r>
            <a:r>
              <a:rPr lang="en-US" altLang="zh-CN" b="1" dirty="0" err="1"/>
              <a:t>addDatabase</a:t>
            </a:r>
            <a:r>
              <a:rPr lang="en-US" altLang="zh-CN" b="1" dirty="0"/>
              <a:t>("QSQLITE")</a:t>
            </a:r>
            <a:r>
              <a:rPr lang="zh-CN" altLang="zh-CN" b="1" dirty="0"/>
              <a:t>：</a:t>
            </a:r>
            <a:r>
              <a:rPr lang="zh-CN" altLang="zh-CN" dirty="0"/>
              <a:t>以“</a:t>
            </a:r>
            <a:r>
              <a:rPr lang="en-US" altLang="zh-CN" dirty="0"/>
              <a:t>QSQLITE</a:t>
            </a:r>
            <a:r>
              <a:rPr lang="zh-CN" altLang="zh-CN" dirty="0"/>
              <a:t>”为数据库类型，在本进程地址空间内创建一个</a:t>
            </a:r>
            <a:r>
              <a:rPr lang="en-US" altLang="zh-CN" dirty="0"/>
              <a:t>SQLite</a:t>
            </a:r>
            <a:r>
              <a:rPr lang="zh-CN" altLang="zh-CN" dirty="0"/>
              <a:t>数据库。此处涉及的知识点有以下两点。</a:t>
            </a:r>
          </a:p>
          <a:p>
            <a:pPr indent="446088">
              <a:lnSpc>
                <a:spcPct val="150000"/>
              </a:lnSpc>
            </a:pPr>
            <a:r>
              <a:rPr lang="zh-CN" altLang="zh-CN" dirty="0"/>
              <a:t>① 在进行数据库操作之前，必须首先建立与数据库的连接。数据库连接由任意字符串标识。在没有指定连接的情况下，</a:t>
            </a:r>
            <a:r>
              <a:rPr lang="en-US" altLang="zh-CN" dirty="0" err="1"/>
              <a:t>QSqlDatabase</a:t>
            </a:r>
            <a:r>
              <a:rPr lang="zh-CN" altLang="zh-CN" dirty="0"/>
              <a:t>可以提供默认连接供</a:t>
            </a:r>
            <a:r>
              <a:rPr lang="en-US" altLang="zh-CN" dirty="0" err="1"/>
              <a:t>Qt</a:t>
            </a:r>
            <a:r>
              <a:rPr lang="zh-CN" altLang="zh-CN" dirty="0"/>
              <a:t>其他的</a:t>
            </a:r>
            <a:r>
              <a:rPr lang="en-US" altLang="zh-CN" dirty="0"/>
              <a:t>SQL</a:t>
            </a:r>
            <a:r>
              <a:rPr lang="zh-CN" altLang="zh-CN" dirty="0"/>
              <a:t>类使用。建立一条数据库连接的代码如下：</a:t>
            </a:r>
          </a:p>
          <a:p>
            <a:pPr indent="446088"/>
            <a:r>
              <a:rPr lang="en-US" altLang="zh-CN" dirty="0" err="1"/>
              <a:t>QSqlDatabase</a:t>
            </a:r>
            <a:r>
              <a:rPr lang="en-US" altLang="zh-CN" dirty="0"/>
              <a:t> </a:t>
            </a:r>
            <a:r>
              <a:rPr lang="en-US" altLang="zh-CN" dirty="0" err="1"/>
              <a:t>db</a:t>
            </a:r>
            <a:r>
              <a:rPr lang="en-US" altLang="zh-CN" dirty="0"/>
              <a:t> =</a:t>
            </a:r>
            <a:r>
              <a:rPr lang="en-US" altLang="zh-CN" dirty="0" err="1"/>
              <a:t>QSqlDatabase</a:t>
            </a:r>
            <a:r>
              <a:rPr lang="en-US" altLang="zh-CN" dirty="0"/>
              <a:t>::</a:t>
            </a:r>
            <a:r>
              <a:rPr lang="en-US" altLang="zh-CN" dirty="0" err="1"/>
              <a:t>addDatabase</a:t>
            </a:r>
            <a:r>
              <a:rPr lang="en-US" altLang="zh-CN" dirty="0"/>
              <a:t>("QSQLITE");</a:t>
            </a:r>
            <a:endParaRPr lang="zh-CN" altLang="zh-CN" dirty="0"/>
          </a:p>
          <a:p>
            <a:pPr indent="446088"/>
            <a:r>
              <a:rPr lang="en-US" altLang="zh-CN" dirty="0" err="1"/>
              <a:t>db.setHostName</a:t>
            </a:r>
            <a:r>
              <a:rPr lang="en-US" altLang="zh-CN" dirty="0"/>
              <a:t>("easybook-3313b0");		//</a:t>
            </a:r>
            <a:r>
              <a:rPr lang="zh-CN" altLang="zh-CN" dirty="0"/>
              <a:t>设置数据库主机名</a:t>
            </a:r>
          </a:p>
          <a:p>
            <a:pPr indent="446088"/>
            <a:r>
              <a:rPr lang="en-US" altLang="zh-CN" dirty="0" err="1"/>
              <a:t>db.setDatabaseName</a:t>
            </a:r>
            <a:r>
              <a:rPr lang="en-US" altLang="zh-CN" dirty="0"/>
              <a:t>("</a:t>
            </a:r>
            <a:r>
              <a:rPr lang="en-US" altLang="zh-CN" dirty="0" err="1"/>
              <a:t>qtDB.db</a:t>
            </a:r>
            <a:r>
              <a:rPr lang="en-US" altLang="zh-CN" dirty="0"/>
              <a:t>");		</a:t>
            </a:r>
            <a:r>
              <a:rPr lang="en-US" altLang="zh-CN" dirty="0" smtClean="0"/>
              <a:t>//</a:t>
            </a:r>
            <a:r>
              <a:rPr lang="zh-CN" altLang="zh-CN" dirty="0"/>
              <a:t>设置数据库名</a:t>
            </a:r>
          </a:p>
          <a:p>
            <a:pPr indent="446088"/>
            <a:r>
              <a:rPr lang="en-US" altLang="zh-CN" dirty="0" err="1"/>
              <a:t>db.setUserName</a:t>
            </a:r>
            <a:r>
              <a:rPr lang="en-US" altLang="zh-CN" dirty="0"/>
              <a:t>("</a:t>
            </a:r>
            <a:r>
              <a:rPr lang="en-US" altLang="zh-CN" dirty="0" err="1"/>
              <a:t>zhouhejun</a:t>
            </a:r>
            <a:r>
              <a:rPr lang="en-US" altLang="zh-CN" dirty="0"/>
              <a:t>");			//</a:t>
            </a:r>
            <a:r>
              <a:rPr lang="zh-CN" altLang="zh-CN" dirty="0"/>
              <a:t>设置数据库用户名</a:t>
            </a:r>
          </a:p>
          <a:p>
            <a:pPr indent="446088"/>
            <a:r>
              <a:rPr lang="en-US" altLang="zh-CN" dirty="0" err="1"/>
              <a:t>db.setPassword</a:t>
            </a:r>
            <a:r>
              <a:rPr lang="en-US" altLang="zh-CN" dirty="0"/>
              <a:t>("123456");			</a:t>
            </a:r>
            <a:r>
              <a:rPr lang="en-US" altLang="zh-CN" dirty="0" smtClean="0"/>
              <a:t>//</a:t>
            </a:r>
            <a:r>
              <a:rPr lang="zh-CN" altLang="zh-CN" dirty="0"/>
              <a:t>设置数据库密码</a:t>
            </a:r>
          </a:p>
          <a:p>
            <a:pPr indent="446088"/>
            <a:r>
              <a:rPr lang="en-US" altLang="zh-CN" dirty="0" err="1"/>
              <a:t>db.open</a:t>
            </a:r>
            <a:r>
              <a:rPr lang="en-US" altLang="zh-CN" dirty="0"/>
              <a:t>();					</a:t>
            </a:r>
            <a:r>
              <a:rPr lang="en-US" altLang="zh-CN" dirty="0" smtClean="0"/>
              <a:t>//</a:t>
            </a:r>
            <a:r>
              <a:rPr lang="zh-CN" altLang="zh-CN" dirty="0"/>
              <a:t>打开连接</a:t>
            </a:r>
          </a:p>
          <a:p>
            <a:pPr indent="446088"/>
            <a:endParaRPr lang="zh-CN" altLang="en-US" dirty="0"/>
          </a:p>
        </p:txBody>
      </p:sp>
    </p:spTree>
    <p:extLst>
      <p:ext uri="{BB962C8B-B14F-4D97-AF65-F5344CB8AC3E}">
        <p14:creationId xmlns:p14="http://schemas.microsoft.com/office/powerpoint/2010/main" val="3935309621"/>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052736"/>
            <a:ext cx="8496944" cy="923330"/>
          </a:xfrm>
          <a:prstGeom prst="rect">
            <a:avLst/>
          </a:prstGeom>
          <a:noFill/>
        </p:spPr>
        <p:txBody>
          <a:bodyPr wrap="square" rtlCol="0">
            <a:spAutoFit/>
          </a:bodyPr>
          <a:lstStyle/>
          <a:p>
            <a:pPr indent="446088"/>
            <a:r>
              <a:rPr lang="zh-CN" altLang="zh-CN" dirty="0"/>
              <a:t>② </a:t>
            </a:r>
            <a:r>
              <a:rPr lang="en-US" altLang="zh-CN" dirty="0" err="1"/>
              <a:t>QtSql</a:t>
            </a:r>
            <a:r>
              <a:rPr lang="zh-CN" altLang="zh-CN" dirty="0"/>
              <a:t>模块使用驱动插件（</a:t>
            </a:r>
            <a:r>
              <a:rPr lang="en-US" altLang="zh-CN" dirty="0"/>
              <a:t>driver plugins</a:t>
            </a:r>
            <a:r>
              <a:rPr lang="zh-CN" altLang="zh-CN" dirty="0"/>
              <a:t>）与不同的数据库接口通信。由于</a:t>
            </a:r>
            <a:r>
              <a:rPr lang="en-US" altLang="zh-CN" dirty="0" err="1"/>
              <a:t>QtSql</a:t>
            </a:r>
            <a:r>
              <a:rPr lang="zh-CN" altLang="zh-CN" dirty="0"/>
              <a:t>模块的应用程序接口是与具体数据库无关的，所以所有与数据库相关的代码均包含在这些驱动插件中。目前，</a:t>
            </a:r>
            <a:r>
              <a:rPr lang="en-US" altLang="zh-CN" dirty="0" err="1"/>
              <a:t>Qt</a:t>
            </a:r>
            <a:r>
              <a:rPr lang="zh-CN" altLang="zh-CN" dirty="0"/>
              <a:t>中支持的驱动插件见表</a:t>
            </a:r>
            <a:r>
              <a:rPr lang="en-US" altLang="zh-CN" dirty="0"/>
              <a:t>13.4</a:t>
            </a:r>
            <a:r>
              <a:rPr lang="zh-CN" altLang="zh-CN" dirty="0"/>
              <a:t>。</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05535200"/>
              </p:ext>
            </p:extLst>
          </p:nvPr>
        </p:nvGraphicFramePr>
        <p:xfrm>
          <a:off x="683568" y="2132856"/>
          <a:ext cx="7992888" cy="3165700"/>
        </p:xfrm>
        <a:graphic>
          <a:graphicData uri="http://schemas.openxmlformats.org/drawingml/2006/table">
            <a:tbl>
              <a:tblPr firstRow="1" firstCol="1" bandRow="1"/>
              <a:tblGrid>
                <a:gridCol w="1908344"/>
                <a:gridCol w="6084544"/>
              </a:tblGrid>
              <a:tr h="297331">
                <a:tc>
                  <a:txBody>
                    <a:bodyPr/>
                    <a:lstStyle/>
                    <a:p>
                      <a:pPr indent="266700" algn="ctr">
                        <a:lnSpc>
                          <a:spcPts val="1400"/>
                        </a:lnSpc>
                        <a:spcAft>
                          <a:spcPts val="0"/>
                        </a:spcAft>
                      </a:pPr>
                      <a:r>
                        <a:rPr lang="zh-CN" sz="1400" kern="100">
                          <a:effectLst/>
                          <a:latin typeface="Arial"/>
                          <a:ea typeface="黑体"/>
                          <a:cs typeface="Arial"/>
                        </a:rPr>
                        <a:t>驱</a:t>
                      </a:r>
                      <a:r>
                        <a:rPr lang="en-US" sz="1400" kern="100">
                          <a:effectLst/>
                          <a:latin typeface="Arial"/>
                          <a:ea typeface="黑体"/>
                        </a:rPr>
                        <a:t>    </a:t>
                      </a:r>
                      <a:r>
                        <a:rPr lang="zh-CN" sz="1400" kern="100">
                          <a:effectLst/>
                          <a:latin typeface="Arial"/>
                          <a:ea typeface="黑体"/>
                          <a:cs typeface="Arial"/>
                        </a:rPr>
                        <a:t>动</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数据库管理系统</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97331">
                <a:tc>
                  <a:txBody>
                    <a:bodyPr/>
                    <a:lstStyle/>
                    <a:p>
                      <a:pPr indent="266700" algn="just">
                        <a:lnSpc>
                          <a:spcPts val="1400"/>
                        </a:lnSpc>
                        <a:spcAft>
                          <a:spcPts val="0"/>
                        </a:spcAft>
                      </a:pPr>
                      <a:r>
                        <a:rPr lang="en-US" sz="1400" kern="100">
                          <a:effectLst/>
                          <a:latin typeface="Times New Roman"/>
                          <a:ea typeface="宋体"/>
                        </a:rPr>
                        <a:t>QDB2</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IBM DB2</a:t>
                      </a:r>
                      <a:r>
                        <a:rPr lang="zh-CN" sz="1400" kern="100">
                          <a:effectLst/>
                          <a:latin typeface="Times New Roman"/>
                          <a:ea typeface="宋体"/>
                        </a:rPr>
                        <a:t>及其以上版本</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7331">
                <a:tc>
                  <a:txBody>
                    <a:bodyPr/>
                    <a:lstStyle/>
                    <a:p>
                      <a:pPr indent="266700" algn="just">
                        <a:lnSpc>
                          <a:spcPts val="1400"/>
                        </a:lnSpc>
                        <a:spcAft>
                          <a:spcPts val="0"/>
                        </a:spcAft>
                      </a:pPr>
                      <a:r>
                        <a:rPr lang="en-US" sz="1400" kern="100">
                          <a:effectLst/>
                          <a:latin typeface="Times New Roman"/>
                          <a:ea typeface="宋体"/>
                        </a:rPr>
                        <a:t>QIBASE</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Borland InterBase</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7331">
                <a:tc>
                  <a:txBody>
                    <a:bodyPr/>
                    <a:lstStyle/>
                    <a:p>
                      <a:pPr indent="266700" algn="just">
                        <a:lnSpc>
                          <a:spcPts val="1400"/>
                        </a:lnSpc>
                        <a:spcAft>
                          <a:spcPts val="0"/>
                        </a:spcAft>
                      </a:pPr>
                      <a:r>
                        <a:rPr lang="en-US" sz="1400" kern="100">
                          <a:effectLst/>
                          <a:latin typeface="Times New Roman"/>
                          <a:ea typeface="宋体"/>
                        </a:rPr>
                        <a:t>QMYSQL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MySQL</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7331">
                <a:tc>
                  <a:txBody>
                    <a:bodyPr/>
                    <a:lstStyle/>
                    <a:p>
                      <a:pPr indent="266700" algn="just">
                        <a:lnSpc>
                          <a:spcPts val="1400"/>
                        </a:lnSpc>
                        <a:spcAft>
                          <a:spcPts val="0"/>
                        </a:spcAft>
                      </a:pPr>
                      <a:r>
                        <a:rPr lang="en-US" sz="1400" kern="100">
                          <a:effectLst/>
                          <a:latin typeface="Times New Roman"/>
                          <a:ea typeface="宋体"/>
                        </a:rPr>
                        <a:t>QOCI</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Oracle Call Interface Driver</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9721">
                <a:tc>
                  <a:txBody>
                    <a:bodyPr/>
                    <a:lstStyle/>
                    <a:p>
                      <a:pPr indent="266700" algn="just">
                        <a:lnSpc>
                          <a:spcPts val="1400"/>
                        </a:lnSpc>
                        <a:spcAft>
                          <a:spcPts val="0"/>
                        </a:spcAft>
                      </a:pPr>
                      <a:r>
                        <a:rPr lang="en-US" sz="1400" kern="100">
                          <a:effectLst/>
                          <a:latin typeface="Times New Roman"/>
                          <a:ea typeface="宋体"/>
                        </a:rPr>
                        <a:t>QODBC</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Open Database Connectivity</a:t>
                      </a:r>
                      <a:r>
                        <a:rPr lang="zh-CN" sz="1400" kern="100">
                          <a:effectLst/>
                          <a:latin typeface="Times New Roman"/>
                          <a:ea typeface="宋体"/>
                        </a:rPr>
                        <a:t>（</a:t>
                      </a:r>
                      <a:r>
                        <a:rPr lang="en-US" sz="1400" kern="100">
                          <a:effectLst/>
                          <a:latin typeface="Times New Roman"/>
                          <a:ea typeface="宋体"/>
                        </a:rPr>
                        <a:t>ODBC</a:t>
                      </a:r>
                      <a:r>
                        <a:rPr lang="zh-CN" sz="1400" kern="100">
                          <a:effectLst/>
                          <a:latin typeface="Times New Roman"/>
                          <a:ea typeface="宋体"/>
                        </a:rPr>
                        <a:t>）包括微软</a:t>
                      </a:r>
                      <a:r>
                        <a:rPr lang="en-US" sz="1400" kern="100">
                          <a:effectLst/>
                          <a:latin typeface="Times New Roman"/>
                          <a:ea typeface="宋体"/>
                        </a:rPr>
                        <a:t>SQL Server</a:t>
                      </a:r>
                      <a:r>
                        <a:rPr lang="zh-CN" sz="1400" kern="100">
                          <a:effectLst/>
                          <a:latin typeface="Times New Roman"/>
                          <a:ea typeface="宋体"/>
                        </a:rPr>
                        <a:t>和其他</a:t>
                      </a:r>
                      <a:r>
                        <a:rPr lang="en-US" sz="1400" kern="100">
                          <a:effectLst/>
                          <a:latin typeface="Times New Roman"/>
                          <a:ea typeface="宋体"/>
                        </a:rPr>
                        <a:t>ODBC</a:t>
                      </a:r>
                      <a:r>
                        <a:rPr lang="zh-CN" sz="1400" kern="100">
                          <a:effectLst/>
                          <a:latin typeface="Times New Roman"/>
                          <a:ea typeface="宋体"/>
                        </a:rPr>
                        <a:t>兼容数据库</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7331">
                <a:tc>
                  <a:txBody>
                    <a:bodyPr/>
                    <a:lstStyle/>
                    <a:p>
                      <a:pPr indent="266700" algn="just">
                        <a:lnSpc>
                          <a:spcPts val="1400"/>
                        </a:lnSpc>
                        <a:spcAft>
                          <a:spcPts val="0"/>
                        </a:spcAft>
                      </a:pPr>
                      <a:r>
                        <a:rPr lang="en-US" sz="1400" kern="100">
                          <a:effectLst/>
                          <a:latin typeface="Times New Roman"/>
                          <a:ea typeface="宋体"/>
                        </a:rPr>
                        <a:t>QPSQL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PostgreSQL</a:t>
                      </a:r>
                      <a:r>
                        <a:rPr lang="zh-CN" sz="1400" kern="100">
                          <a:effectLst/>
                          <a:latin typeface="Times New Roman"/>
                          <a:ea typeface="宋体"/>
                        </a:rPr>
                        <a:t>版本</a:t>
                      </a:r>
                      <a:r>
                        <a:rPr lang="en-US" sz="1400" kern="100">
                          <a:effectLst/>
                          <a:latin typeface="Times New Roman"/>
                          <a:ea typeface="宋体"/>
                        </a:rPr>
                        <a:t>6.x</a:t>
                      </a:r>
                      <a:r>
                        <a:rPr lang="zh-CN" sz="1400" kern="100">
                          <a:effectLst/>
                          <a:latin typeface="Times New Roman"/>
                          <a:ea typeface="宋体"/>
                        </a:rPr>
                        <a:t>和</a:t>
                      </a:r>
                      <a:r>
                        <a:rPr lang="en-US" sz="1400" kern="100">
                          <a:effectLst/>
                          <a:latin typeface="Times New Roman"/>
                          <a:ea typeface="宋体"/>
                        </a:rPr>
                        <a:t>7.x</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7331">
                <a:tc>
                  <a:txBody>
                    <a:bodyPr/>
                    <a:lstStyle/>
                    <a:p>
                      <a:pPr indent="266700" algn="just">
                        <a:lnSpc>
                          <a:spcPts val="1400"/>
                        </a:lnSpc>
                        <a:spcAft>
                          <a:spcPts val="0"/>
                        </a:spcAft>
                      </a:pPr>
                      <a:r>
                        <a:rPr lang="en-US" sz="1400" kern="100">
                          <a:effectLst/>
                          <a:latin typeface="Times New Roman"/>
                          <a:ea typeface="宋体"/>
                        </a:rPr>
                        <a:t>QSQLITE</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SQLite</a:t>
                      </a:r>
                      <a:r>
                        <a:rPr lang="zh-CN" sz="1400" kern="100">
                          <a:effectLst/>
                          <a:latin typeface="Times New Roman"/>
                          <a:ea typeface="宋体"/>
                        </a:rPr>
                        <a:t>版本</a:t>
                      </a:r>
                      <a:r>
                        <a:rPr lang="en-US" sz="1400" kern="100">
                          <a:effectLst/>
                          <a:latin typeface="Times New Roman"/>
                          <a:ea typeface="宋体"/>
                        </a:rPr>
                        <a:t>3</a:t>
                      </a:r>
                      <a:r>
                        <a:rPr lang="zh-CN" sz="1400" kern="100">
                          <a:effectLst/>
                          <a:latin typeface="Times New Roman"/>
                          <a:ea typeface="宋体"/>
                        </a:rPr>
                        <a:t>及其以上版本</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7331">
                <a:tc>
                  <a:txBody>
                    <a:bodyPr/>
                    <a:lstStyle/>
                    <a:p>
                      <a:pPr indent="266700" algn="just">
                        <a:lnSpc>
                          <a:spcPts val="1400"/>
                        </a:lnSpc>
                        <a:spcAft>
                          <a:spcPts val="0"/>
                        </a:spcAft>
                      </a:pPr>
                      <a:r>
                        <a:rPr lang="en-US" sz="1400" kern="100">
                          <a:effectLst/>
                          <a:latin typeface="Times New Roman"/>
                          <a:ea typeface="宋体"/>
                        </a:rPr>
                        <a:t>QSQLITE2</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a:effectLst/>
                          <a:latin typeface="Times New Roman"/>
                          <a:ea typeface="宋体"/>
                        </a:rPr>
                        <a:t>SQLite</a:t>
                      </a:r>
                      <a:r>
                        <a:rPr lang="zh-CN" sz="1400" kern="100">
                          <a:effectLst/>
                          <a:latin typeface="Times New Roman"/>
                          <a:ea typeface="宋体"/>
                        </a:rPr>
                        <a:t>版本</a:t>
                      </a:r>
                      <a:r>
                        <a:rPr lang="en-US" sz="1400" kern="100">
                          <a:effectLst/>
                          <a:latin typeface="Times New Roman"/>
                          <a:ea typeface="宋体"/>
                        </a:rPr>
                        <a:t>2</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7331">
                <a:tc>
                  <a:txBody>
                    <a:bodyPr/>
                    <a:lstStyle/>
                    <a:p>
                      <a:pPr indent="266700" algn="just">
                        <a:lnSpc>
                          <a:spcPts val="1400"/>
                        </a:lnSpc>
                        <a:spcAft>
                          <a:spcPts val="0"/>
                        </a:spcAft>
                      </a:pPr>
                      <a:r>
                        <a:rPr lang="en-US" sz="1400" kern="100">
                          <a:effectLst/>
                          <a:latin typeface="Times New Roman"/>
                          <a:ea typeface="宋体"/>
                        </a:rPr>
                        <a:t>QTDS</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14300" algn="just">
                        <a:lnSpc>
                          <a:spcPts val="1400"/>
                        </a:lnSpc>
                        <a:spcAft>
                          <a:spcPts val="0"/>
                        </a:spcAft>
                      </a:pPr>
                      <a:r>
                        <a:rPr lang="en-US" sz="1400" kern="100" dirty="0">
                          <a:effectLst/>
                          <a:latin typeface="Times New Roman"/>
                          <a:ea typeface="宋体"/>
                        </a:rPr>
                        <a:t>Sybase Adaptive Server</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14309923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052736"/>
            <a:ext cx="8496944" cy="3365024"/>
          </a:xfrm>
          <a:prstGeom prst="rect">
            <a:avLst/>
          </a:prstGeom>
          <a:noFill/>
        </p:spPr>
        <p:txBody>
          <a:bodyPr wrap="square" rtlCol="0">
            <a:spAutoFit/>
          </a:bodyPr>
          <a:lstStyle/>
          <a:p>
            <a:pPr indent="446088">
              <a:lnSpc>
                <a:spcPct val="150000"/>
              </a:lnSpc>
            </a:pPr>
            <a:r>
              <a:rPr lang="en-US" altLang="zh-CN" b="1" dirty="0"/>
              <a:t>(b) </a:t>
            </a:r>
            <a:r>
              <a:rPr lang="en-US" altLang="zh-CN" b="1" dirty="0" err="1"/>
              <a:t>db.setDatabaseName</a:t>
            </a:r>
            <a:r>
              <a:rPr lang="en-US" altLang="zh-CN" b="1" dirty="0"/>
              <a:t>("</a:t>
            </a:r>
            <a:r>
              <a:rPr lang="en-US" altLang="zh-CN" b="1" dirty="0" err="1"/>
              <a:t>qtDB.db</a:t>
            </a:r>
            <a:r>
              <a:rPr lang="en-US" altLang="zh-CN" b="1" dirty="0"/>
              <a:t>")</a:t>
            </a:r>
            <a:r>
              <a:rPr lang="zh-CN" altLang="zh-CN" b="1" dirty="0"/>
              <a:t>：</a:t>
            </a:r>
            <a:r>
              <a:rPr lang="zh-CN" altLang="zh-CN" dirty="0"/>
              <a:t>以上创建的数据库以“</a:t>
            </a:r>
            <a:r>
              <a:rPr lang="en-US" altLang="zh-CN" dirty="0" err="1"/>
              <a:t>qtDB.db</a:t>
            </a:r>
            <a:r>
              <a:rPr lang="zh-CN" altLang="zh-CN" dirty="0"/>
              <a:t>”为数据库名。它是</a:t>
            </a:r>
            <a:r>
              <a:rPr lang="en-US" altLang="zh-CN" dirty="0"/>
              <a:t>SQLite</a:t>
            </a:r>
            <a:r>
              <a:rPr lang="zh-CN" altLang="zh-CN" dirty="0"/>
              <a:t>在建立内存数据库时唯一可用的名字。</a:t>
            </a:r>
          </a:p>
          <a:p>
            <a:pPr indent="446088">
              <a:lnSpc>
                <a:spcPct val="150000"/>
              </a:lnSpc>
            </a:pPr>
            <a:r>
              <a:rPr lang="en-US" altLang="zh-CN" b="1" dirty="0"/>
              <a:t>(c) </a:t>
            </a:r>
            <a:r>
              <a:rPr lang="en-US" altLang="zh-CN" b="1" dirty="0" err="1"/>
              <a:t>QSqlQuery</a:t>
            </a:r>
            <a:r>
              <a:rPr lang="en-US" altLang="zh-CN" b="1" dirty="0"/>
              <a:t> query</a:t>
            </a:r>
            <a:r>
              <a:rPr lang="zh-CN" altLang="zh-CN" b="1" dirty="0"/>
              <a:t>：</a:t>
            </a:r>
            <a:r>
              <a:rPr lang="zh-CN" altLang="zh-CN" dirty="0"/>
              <a:t>创建</a:t>
            </a:r>
            <a:r>
              <a:rPr lang="en-US" altLang="zh-CN" dirty="0" err="1"/>
              <a:t>QSqlQuery</a:t>
            </a:r>
            <a:r>
              <a:rPr lang="zh-CN" altLang="zh-CN" dirty="0"/>
              <a:t>对象。</a:t>
            </a:r>
            <a:r>
              <a:rPr lang="en-US" altLang="zh-CN" dirty="0" err="1"/>
              <a:t>QtSql</a:t>
            </a:r>
            <a:r>
              <a:rPr lang="zh-CN" altLang="zh-CN" dirty="0"/>
              <a:t>模块中的</a:t>
            </a:r>
            <a:r>
              <a:rPr lang="en-US" altLang="zh-CN" dirty="0" err="1"/>
              <a:t>QSqlQuery</a:t>
            </a:r>
            <a:r>
              <a:rPr lang="zh-CN" altLang="zh-CN" dirty="0"/>
              <a:t>类提供了一个执行</a:t>
            </a:r>
            <a:r>
              <a:rPr lang="en-US" altLang="zh-CN" dirty="0"/>
              <a:t>SQL</a:t>
            </a:r>
            <a:r>
              <a:rPr lang="zh-CN" altLang="zh-CN" dirty="0"/>
              <a:t>语句的接口并且可以遍历执行的返回结果集。除</a:t>
            </a:r>
            <a:r>
              <a:rPr lang="en-US" altLang="zh-CN" dirty="0" err="1"/>
              <a:t>QSqlQuery</a:t>
            </a:r>
            <a:r>
              <a:rPr lang="zh-CN" altLang="zh-CN" dirty="0"/>
              <a:t>类之外，</a:t>
            </a:r>
            <a:r>
              <a:rPr lang="en-US" altLang="zh-CN" dirty="0" err="1"/>
              <a:t>Qt</a:t>
            </a:r>
            <a:r>
              <a:rPr lang="zh-CN" altLang="zh-CN" dirty="0"/>
              <a:t>还提供了三种用于访问数据库的高层类，即</a:t>
            </a:r>
            <a:r>
              <a:rPr lang="en-US" altLang="zh-CN" dirty="0" err="1"/>
              <a:t>QSqlQueryModel</a:t>
            </a:r>
            <a:r>
              <a:rPr lang="zh-CN" altLang="zh-CN" dirty="0"/>
              <a:t>、</a:t>
            </a:r>
            <a:r>
              <a:rPr lang="en-US" altLang="zh-CN" dirty="0" err="1"/>
              <a:t>QSqlTableModel</a:t>
            </a:r>
            <a:r>
              <a:rPr lang="zh-CN" altLang="zh-CN" dirty="0"/>
              <a:t>和</a:t>
            </a:r>
            <a:r>
              <a:rPr lang="en-US" altLang="zh-CN" dirty="0" err="1"/>
              <a:t>QSqlRelationTableModel</a:t>
            </a:r>
            <a:r>
              <a:rPr lang="zh-CN" altLang="zh-CN" dirty="0"/>
              <a:t>。它们无须使用</a:t>
            </a:r>
            <a:r>
              <a:rPr lang="en-US" altLang="zh-CN" dirty="0"/>
              <a:t>SQL</a:t>
            </a:r>
            <a:r>
              <a:rPr lang="zh-CN" altLang="zh-CN" dirty="0"/>
              <a:t>语句就可以进行数据库操作，而且可以很容易地将结果在表格中表示出来。其各自的用途见表</a:t>
            </a:r>
            <a:r>
              <a:rPr lang="en-US" altLang="zh-CN" dirty="0"/>
              <a:t>13.5</a:t>
            </a:r>
            <a:r>
              <a:rPr lang="zh-CN" altLang="zh-CN" dirty="0"/>
              <a:t>。</a:t>
            </a:r>
          </a:p>
          <a:p>
            <a:pPr indent="446088">
              <a:lnSpc>
                <a:spcPct val="150000"/>
              </a:lnSpc>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75589100"/>
              </p:ext>
            </p:extLst>
          </p:nvPr>
        </p:nvGraphicFramePr>
        <p:xfrm>
          <a:off x="1403648" y="4149080"/>
          <a:ext cx="6552446" cy="1296020"/>
        </p:xfrm>
        <a:graphic>
          <a:graphicData uri="http://schemas.openxmlformats.org/drawingml/2006/table">
            <a:tbl>
              <a:tblPr firstRow="1" firstCol="1" bandRow="1"/>
              <a:tblGrid>
                <a:gridCol w="2700397"/>
                <a:gridCol w="3852049"/>
              </a:tblGrid>
              <a:tr h="324005">
                <a:tc>
                  <a:txBody>
                    <a:bodyPr/>
                    <a:lstStyle/>
                    <a:p>
                      <a:pPr indent="266700" algn="ctr">
                        <a:lnSpc>
                          <a:spcPts val="1400"/>
                        </a:lnSpc>
                        <a:spcAft>
                          <a:spcPts val="0"/>
                        </a:spcAft>
                      </a:pPr>
                      <a:r>
                        <a:rPr lang="zh-CN" sz="1400" kern="100" dirty="0">
                          <a:effectLst/>
                          <a:latin typeface="Arial"/>
                          <a:ea typeface="黑体"/>
                          <a:cs typeface="Arial"/>
                        </a:rPr>
                        <a:t>类</a:t>
                      </a:r>
                      <a:r>
                        <a:rPr lang="en-US" sz="1400" kern="100" dirty="0">
                          <a:effectLst/>
                          <a:latin typeface="Arial"/>
                          <a:ea typeface="黑体"/>
                        </a:rPr>
                        <a:t>    </a:t>
                      </a:r>
                      <a:r>
                        <a:rPr lang="zh-CN" sz="1400" kern="100" dirty="0">
                          <a:effectLst/>
                          <a:latin typeface="Arial"/>
                          <a:ea typeface="黑体"/>
                          <a:cs typeface="Arial"/>
                        </a:rPr>
                        <a:t>名</a:t>
                      </a:r>
                      <a:endParaRPr lang="zh-CN" sz="1400" kern="100" dirty="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用</a:t>
                      </a:r>
                      <a:r>
                        <a:rPr lang="en-US" sz="1400" kern="100">
                          <a:effectLst/>
                          <a:latin typeface="Arial"/>
                          <a:ea typeface="黑体"/>
                        </a:rPr>
                        <a:t>    </a:t>
                      </a:r>
                      <a:r>
                        <a:rPr lang="zh-CN" sz="1400" kern="100">
                          <a:effectLst/>
                          <a:latin typeface="Arial"/>
                          <a:ea typeface="黑体"/>
                          <a:cs typeface="Arial"/>
                        </a:rPr>
                        <a:t>途</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24005">
                <a:tc>
                  <a:txBody>
                    <a:bodyPr/>
                    <a:lstStyle/>
                    <a:p>
                      <a:pPr indent="266700" algn="just">
                        <a:lnSpc>
                          <a:spcPts val="1400"/>
                        </a:lnSpc>
                        <a:spcAft>
                          <a:spcPts val="0"/>
                        </a:spcAft>
                      </a:pPr>
                      <a:r>
                        <a:rPr lang="en-US" sz="1400" kern="100">
                          <a:effectLst/>
                          <a:latin typeface="Times New Roman"/>
                          <a:ea typeface="宋体"/>
                        </a:rPr>
                        <a:t>QSqlQueryModel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just">
                        <a:lnSpc>
                          <a:spcPts val="1400"/>
                        </a:lnSpc>
                        <a:spcAft>
                          <a:spcPts val="0"/>
                        </a:spcAft>
                      </a:pPr>
                      <a:r>
                        <a:rPr lang="zh-CN" sz="1400" kern="100">
                          <a:effectLst/>
                          <a:latin typeface="Times New Roman"/>
                          <a:ea typeface="宋体"/>
                        </a:rPr>
                        <a:t>基于任意</a:t>
                      </a:r>
                      <a:r>
                        <a:rPr lang="en-US" sz="1400" kern="100">
                          <a:effectLst/>
                          <a:latin typeface="Times New Roman"/>
                          <a:ea typeface="宋体"/>
                        </a:rPr>
                        <a:t>SQL</a:t>
                      </a:r>
                      <a:r>
                        <a:rPr lang="zh-CN" sz="1400" kern="100">
                          <a:effectLst/>
                          <a:latin typeface="Times New Roman"/>
                          <a:ea typeface="宋体"/>
                        </a:rPr>
                        <a:t>语句的只读模型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4005">
                <a:tc>
                  <a:txBody>
                    <a:bodyPr/>
                    <a:lstStyle/>
                    <a:p>
                      <a:pPr indent="266700" algn="just">
                        <a:lnSpc>
                          <a:spcPts val="1400"/>
                        </a:lnSpc>
                        <a:spcAft>
                          <a:spcPts val="0"/>
                        </a:spcAft>
                      </a:pPr>
                      <a:r>
                        <a:rPr lang="en-US" sz="1400" kern="100">
                          <a:effectLst/>
                          <a:latin typeface="Times New Roman"/>
                          <a:ea typeface="宋体"/>
                        </a:rPr>
                        <a:t>QsqlTableModel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just">
                        <a:lnSpc>
                          <a:spcPts val="1400"/>
                        </a:lnSpc>
                        <a:spcAft>
                          <a:spcPts val="0"/>
                        </a:spcAft>
                      </a:pPr>
                      <a:r>
                        <a:rPr lang="zh-CN" sz="1400" kern="100" dirty="0">
                          <a:effectLst/>
                          <a:latin typeface="Times New Roman"/>
                          <a:ea typeface="宋体"/>
                        </a:rPr>
                        <a:t>基于单个表的读写模型</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4005">
                <a:tc>
                  <a:txBody>
                    <a:bodyPr/>
                    <a:lstStyle/>
                    <a:p>
                      <a:pPr indent="266700" algn="just">
                        <a:lnSpc>
                          <a:spcPts val="1400"/>
                        </a:lnSpc>
                        <a:spcAft>
                          <a:spcPts val="0"/>
                        </a:spcAft>
                      </a:pPr>
                      <a:r>
                        <a:rPr lang="en-US" sz="1400" kern="100">
                          <a:effectLst/>
                          <a:latin typeface="Times New Roman"/>
                          <a:ea typeface="宋体"/>
                        </a:rPr>
                        <a:t>QSqlRelationalTableModel</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266700" algn="just">
                        <a:lnSpc>
                          <a:spcPts val="1400"/>
                        </a:lnSpc>
                        <a:spcAft>
                          <a:spcPts val="0"/>
                        </a:spcAft>
                      </a:pPr>
                      <a:r>
                        <a:rPr lang="en-US" sz="1400" kern="100" dirty="0" err="1">
                          <a:effectLst/>
                          <a:latin typeface="Times New Roman"/>
                          <a:ea typeface="宋体"/>
                        </a:rPr>
                        <a:t>QSqlTableModel</a:t>
                      </a:r>
                      <a:r>
                        <a:rPr lang="zh-CN" sz="1400" kern="100" dirty="0">
                          <a:effectLst/>
                          <a:latin typeface="Times New Roman"/>
                          <a:ea typeface="宋体"/>
                        </a:rPr>
                        <a:t>的子类，增加了外键支持</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80392813"/>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268760"/>
            <a:ext cx="8496944" cy="3780522"/>
          </a:xfrm>
          <a:prstGeom prst="rect">
            <a:avLst/>
          </a:prstGeom>
          <a:noFill/>
        </p:spPr>
        <p:txBody>
          <a:bodyPr wrap="square" rtlCol="0">
            <a:spAutoFit/>
          </a:bodyPr>
          <a:lstStyle/>
          <a:p>
            <a:pPr indent="446088">
              <a:lnSpc>
                <a:spcPct val="150000"/>
              </a:lnSpc>
            </a:pPr>
            <a:r>
              <a:rPr lang="en-US" altLang="zh-CN" b="1" dirty="0"/>
              <a:t>(d) </a:t>
            </a:r>
            <a:r>
              <a:rPr lang="en-US" altLang="zh-CN" b="1" dirty="0" err="1"/>
              <a:t>bool</a:t>
            </a:r>
            <a:r>
              <a:rPr lang="en-US" altLang="zh-CN" b="1" dirty="0"/>
              <a:t> success=</a:t>
            </a:r>
            <a:r>
              <a:rPr lang="en-US" altLang="zh-CN" b="1" dirty="0" err="1"/>
              <a:t>query.exec</a:t>
            </a:r>
            <a:r>
              <a:rPr lang="en-US" altLang="zh-CN" b="1" dirty="0"/>
              <a:t>("create table </a:t>
            </a:r>
            <a:r>
              <a:rPr lang="en-US" altLang="zh-CN" b="1" dirty="0" err="1"/>
              <a:t>automobil</a:t>
            </a:r>
            <a:r>
              <a:rPr lang="en-US" altLang="zh-CN" b="1" dirty="0"/>
              <a:t>…")</a:t>
            </a:r>
            <a:r>
              <a:rPr lang="zh-CN" altLang="zh-CN" b="1" dirty="0"/>
              <a:t>：</a:t>
            </a:r>
            <a:r>
              <a:rPr lang="zh-CN" altLang="zh-CN" dirty="0"/>
              <a:t>创建数据库表“</a:t>
            </a:r>
            <a:r>
              <a:rPr lang="en-US" altLang="zh-CN" dirty="0" err="1"/>
              <a:t>automobil</a:t>
            </a:r>
            <a:r>
              <a:rPr lang="zh-CN" altLang="zh-CN" dirty="0"/>
              <a:t>”，该表具有</a:t>
            </a:r>
            <a:r>
              <a:rPr lang="en-US" altLang="zh-CN" dirty="0"/>
              <a:t>10</a:t>
            </a:r>
            <a:r>
              <a:rPr lang="zh-CN" altLang="zh-CN" dirty="0"/>
              <a:t>个字段。在执行</a:t>
            </a:r>
            <a:r>
              <a:rPr lang="en-US" altLang="zh-CN" dirty="0"/>
              <a:t>exec()</a:t>
            </a:r>
            <a:r>
              <a:rPr lang="zh-CN" altLang="zh-CN" dirty="0"/>
              <a:t>函数调用后，就可以操作返回的结果了。</a:t>
            </a:r>
          </a:p>
          <a:p>
            <a:pPr indent="446088">
              <a:lnSpc>
                <a:spcPct val="150000"/>
              </a:lnSpc>
            </a:pPr>
            <a:r>
              <a:rPr lang="en-US" altLang="zh-CN" b="1" dirty="0"/>
              <a:t>(e) </a:t>
            </a:r>
            <a:r>
              <a:rPr lang="en-US" altLang="zh-CN" b="1" dirty="0" err="1"/>
              <a:t>query.prepare</a:t>
            </a:r>
            <a:r>
              <a:rPr lang="en-US" altLang="zh-CN" b="1" dirty="0"/>
              <a:t>("insert into </a:t>
            </a:r>
            <a:r>
              <a:rPr lang="en-US" altLang="zh-CN" b="1" dirty="0" err="1"/>
              <a:t>automobil</a:t>
            </a:r>
            <a:r>
              <a:rPr lang="en-US" altLang="zh-CN" b="1" dirty="0"/>
              <a:t> values(?,?,?,?,?,?,?,?,?,?)")</a:t>
            </a:r>
            <a:r>
              <a:rPr lang="zh-CN" altLang="zh-CN" b="1" dirty="0"/>
              <a:t>：</a:t>
            </a:r>
            <a:r>
              <a:rPr lang="zh-CN" altLang="zh-CN" dirty="0"/>
              <a:t>如果要插入多条记录，或者避免将值转换为字符串（即正确地转义），则可以首先调用</a:t>
            </a:r>
            <a:r>
              <a:rPr lang="en-US" altLang="zh-CN" dirty="0"/>
              <a:t>prepare()</a:t>
            </a:r>
            <a:r>
              <a:rPr lang="zh-CN" altLang="zh-CN" dirty="0"/>
              <a:t>函数指定一个包含占位符的</a:t>
            </a:r>
            <a:r>
              <a:rPr lang="en-US" altLang="zh-CN" dirty="0"/>
              <a:t>query</a:t>
            </a:r>
            <a:r>
              <a:rPr lang="zh-CN" altLang="zh-CN" dirty="0"/>
              <a:t>，然后绑定要插入的值。</a:t>
            </a:r>
            <a:r>
              <a:rPr lang="en-US" altLang="zh-CN" dirty="0" err="1"/>
              <a:t>Qt</a:t>
            </a:r>
            <a:r>
              <a:rPr lang="zh-CN" altLang="zh-CN" dirty="0"/>
              <a:t>对所有数据库均可以支持</a:t>
            </a:r>
            <a:r>
              <a:rPr lang="en-US" altLang="zh-CN" dirty="0" err="1"/>
              <a:t>Qracle</a:t>
            </a:r>
            <a:r>
              <a:rPr lang="zh-CN" altLang="zh-CN" dirty="0"/>
              <a:t>类型的占位符和</a:t>
            </a:r>
            <a:r>
              <a:rPr lang="en-US" altLang="zh-CN" dirty="0"/>
              <a:t>ODBC</a:t>
            </a:r>
            <a:r>
              <a:rPr lang="zh-CN" altLang="zh-CN" dirty="0"/>
              <a:t>类型的占位符。此处使用了</a:t>
            </a:r>
            <a:r>
              <a:rPr lang="en-US" altLang="zh-CN" dirty="0"/>
              <a:t>ODBC</a:t>
            </a:r>
            <a:r>
              <a:rPr lang="zh-CN" altLang="zh-CN" dirty="0"/>
              <a:t>格式的定位占位符。</a:t>
            </a:r>
          </a:p>
          <a:p>
            <a:pPr indent="446088">
              <a:lnSpc>
                <a:spcPct val="150000"/>
              </a:lnSpc>
            </a:pPr>
            <a:endParaRPr lang="zh-CN" altLang="en-US" dirty="0"/>
          </a:p>
        </p:txBody>
      </p:sp>
    </p:spTree>
    <p:extLst>
      <p:ext uri="{BB962C8B-B14F-4D97-AF65-F5344CB8AC3E}">
        <p14:creationId xmlns:p14="http://schemas.microsoft.com/office/powerpoint/2010/main" val="466522407"/>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484784"/>
            <a:ext cx="8064896" cy="446449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196752"/>
            <a:ext cx="8496944" cy="5170646"/>
          </a:xfrm>
          <a:prstGeom prst="rect">
            <a:avLst/>
          </a:prstGeom>
          <a:noFill/>
        </p:spPr>
        <p:txBody>
          <a:bodyPr wrap="square" rtlCol="0">
            <a:spAutoFit/>
          </a:bodyPr>
          <a:lstStyle/>
          <a:p>
            <a:pPr indent="446088"/>
            <a:r>
              <a:rPr lang="zh-CN" altLang="zh-CN" dirty="0"/>
              <a:t>等价于使用</a:t>
            </a:r>
            <a:r>
              <a:rPr lang="en-US" altLang="zh-CN" dirty="0"/>
              <a:t>Oracle</a:t>
            </a:r>
            <a:r>
              <a:rPr lang="zh-CN" altLang="zh-CN" dirty="0"/>
              <a:t>语法的有名占位符的具体形式如下：</a:t>
            </a:r>
          </a:p>
          <a:p>
            <a:pPr indent="446088"/>
            <a:r>
              <a:rPr lang="en-US" altLang="zh-CN" sz="1600" dirty="0" err="1"/>
              <a:t>query.prepare</a:t>
            </a:r>
            <a:r>
              <a:rPr lang="en-US" altLang="zh-CN" sz="1600" dirty="0"/>
              <a:t>("insert into automobile(</a:t>
            </a:r>
            <a:r>
              <a:rPr lang="en-US" altLang="zh-CN" sz="1600" dirty="0" err="1"/>
              <a:t>id,attribute,type,kind,nation</a:t>
            </a:r>
            <a:r>
              <a:rPr lang="en-US" altLang="zh-CN" sz="1600" dirty="0"/>
              <a:t>,</a:t>
            </a:r>
            <a:endParaRPr lang="zh-CN" altLang="zh-CN" sz="1600" dirty="0"/>
          </a:p>
          <a:p>
            <a:pPr indent="446088"/>
            <a:r>
              <a:rPr lang="en-US" altLang="zh-CN" sz="1600" dirty="0"/>
              <a:t>    </a:t>
            </a:r>
            <a:r>
              <a:rPr lang="en-US" altLang="zh-CN" sz="1600" dirty="0" err="1"/>
              <a:t>carnumber,elevaltor,distance,oil,temperature</a:t>
            </a:r>
            <a:r>
              <a:rPr lang="en-US" altLang="zh-CN" sz="1600" dirty="0"/>
              <a:t>) </a:t>
            </a:r>
            <a:endParaRPr lang="zh-CN" altLang="zh-CN" sz="1600" dirty="0"/>
          </a:p>
          <a:p>
            <a:pPr indent="446088"/>
            <a:r>
              <a:rPr lang="en-US" altLang="zh-CN" sz="1600" dirty="0"/>
              <a:t>    values(:id, :attribute, :type, :kind, :nation,</a:t>
            </a:r>
            <a:endParaRPr lang="zh-CN" altLang="zh-CN" sz="1600" dirty="0"/>
          </a:p>
          <a:p>
            <a:pPr indent="446088"/>
            <a:r>
              <a:rPr lang="en-US" altLang="zh-CN" sz="1600" dirty="0"/>
              <a:t>    :</a:t>
            </a:r>
            <a:r>
              <a:rPr lang="en-US" altLang="zh-CN" sz="1600" dirty="0" err="1"/>
              <a:t>carnumber</a:t>
            </a:r>
            <a:r>
              <a:rPr lang="en-US" altLang="zh-CN" sz="1600" dirty="0"/>
              <a:t>,:</a:t>
            </a:r>
            <a:r>
              <a:rPr lang="en-US" altLang="zh-CN" sz="1600" dirty="0" err="1"/>
              <a:t>elevaltor</a:t>
            </a:r>
            <a:r>
              <a:rPr lang="en-US" altLang="zh-CN" sz="1600" dirty="0"/>
              <a:t>,:</a:t>
            </a:r>
            <a:r>
              <a:rPr lang="en-US" altLang="zh-CN" sz="1600" dirty="0" err="1"/>
              <a:t>distance,:oil,:temperature</a:t>
            </a:r>
            <a:r>
              <a:rPr lang="en-US" altLang="zh-CN" sz="1600" dirty="0"/>
              <a:t>)");</a:t>
            </a:r>
            <a:endParaRPr lang="zh-CN" altLang="zh-CN" sz="1600" dirty="0"/>
          </a:p>
          <a:p>
            <a:pPr indent="446088"/>
            <a:r>
              <a:rPr lang="en-US" altLang="zh-CN" sz="1600" dirty="0"/>
              <a:t>    long records=100;</a:t>
            </a:r>
            <a:endParaRPr lang="zh-CN" altLang="zh-CN" sz="1600" dirty="0"/>
          </a:p>
          <a:p>
            <a:pPr indent="446088"/>
            <a:r>
              <a:rPr lang="en-US" altLang="zh-CN" sz="1600" dirty="0"/>
              <a:t>    for(</a:t>
            </a:r>
            <a:r>
              <a:rPr lang="en-US" altLang="zh-CN" sz="1600" dirty="0" err="1"/>
              <a:t>int</a:t>
            </a:r>
            <a:r>
              <a:rPr lang="en-US" altLang="zh-CN" sz="1600" dirty="0"/>
              <a:t> i=0;i&lt;</a:t>
            </a:r>
            <a:r>
              <a:rPr lang="en-US" altLang="zh-CN" sz="1600" dirty="0" err="1"/>
              <a:t>records;i</a:t>
            </a:r>
            <a:r>
              <a:rPr lang="en-US" altLang="zh-CN" sz="1600" dirty="0"/>
              <a:t>++)</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query.bindValue</a:t>
            </a:r>
            <a:r>
              <a:rPr lang="en-US" altLang="zh-CN" sz="1600" dirty="0"/>
              <a:t>(:</a:t>
            </a:r>
            <a:r>
              <a:rPr lang="en-US" altLang="zh-CN" sz="1600" dirty="0" err="1"/>
              <a:t>id,i</a:t>
            </a:r>
            <a:r>
              <a:rPr lang="en-US" altLang="zh-CN" sz="1600" dirty="0"/>
              <a:t>);</a:t>
            </a:r>
            <a:endParaRPr lang="zh-CN" altLang="zh-CN" sz="1600" dirty="0"/>
          </a:p>
          <a:p>
            <a:pPr indent="446088"/>
            <a:r>
              <a:rPr lang="en-US" altLang="zh-CN" sz="1600" dirty="0"/>
              <a:t>        </a:t>
            </a:r>
            <a:r>
              <a:rPr lang="en-US" altLang="zh-CN" sz="1600" dirty="0" err="1"/>
              <a:t>query.bindValue</a:t>
            </a:r>
            <a:r>
              <a:rPr lang="en-US" altLang="zh-CN" sz="1600" dirty="0"/>
              <a:t>(:attribute,"</a:t>
            </a:r>
            <a:r>
              <a:rPr lang="zh-CN" altLang="zh-CN" sz="1600" dirty="0"/>
              <a:t>四轮</a:t>
            </a:r>
            <a:r>
              <a:rPr lang="en-US" altLang="zh-CN" sz="1600" dirty="0"/>
              <a:t>");</a:t>
            </a:r>
            <a:endParaRPr lang="zh-CN" altLang="zh-CN" sz="1600" dirty="0"/>
          </a:p>
          <a:p>
            <a:pPr indent="446088"/>
            <a:r>
              <a:rPr lang="en-US" altLang="zh-CN" sz="1600" dirty="0"/>
              <a:t>        </a:t>
            </a:r>
            <a:r>
              <a:rPr lang="en-US" altLang="zh-CN" sz="1600" dirty="0" err="1"/>
              <a:t>query.bindValue</a:t>
            </a:r>
            <a:r>
              <a:rPr lang="en-US" altLang="zh-CN" sz="1600" dirty="0"/>
              <a:t>(:type,"</a:t>
            </a:r>
            <a:r>
              <a:rPr lang="zh-CN" altLang="zh-CN" sz="1600" dirty="0"/>
              <a:t>轿车</a:t>
            </a:r>
            <a:r>
              <a:rPr lang="en-US" altLang="zh-CN" sz="1600" dirty="0"/>
              <a:t>");</a:t>
            </a:r>
            <a:endParaRPr lang="zh-CN" altLang="zh-CN" sz="1600" dirty="0"/>
          </a:p>
          <a:p>
            <a:pPr indent="446088"/>
            <a:r>
              <a:rPr lang="en-US" altLang="zh-CN" sz="1600" dirty="0"/>
              <a:t>        </a:t>
            </a:r>
            <a:r>
              <a:rPr lang="en-US" altLang="zh-CN" sz="1600" dirty="0" err="1"/>
              <a:t>query.bindValue</a:t>
            </a:r>
            <a:r>
              <a:rPr lang="en-US" altLang="zh-CN" sz="1600" dirty="0"/>
              <a:t>(:kind,"</a:t>
            </a:r>
            <a:r>
              <a:rPr lang="zh-CN" altLang="zh-CN" sz="1600" dirty="0"/>
              <a:t>富康</a:t>
            </a:r>
            <a:r>
              <a:rPr lang="en-US" altLang="zh-CN" sz="1600" dirty="0"/>
              <a:t>");</a:t>
            </a:r>
            <a:endParaRPr lang="zh-CN" altLang="zh-CN" sz="1600" dirty="0"/>
          </a:p>
          <a:p>
            <a:pPr indent="446088"/>
            <a:r>
              <a:rPr lang="en-US" altLang="zh-CN" sz="1600" dirty="0"/>
              <a:t>        </a:t>
            </a:r>
            <a:r>
              <a:rPr lang="en-US" altLang="zh-CN" sz="1600" dirty="0" err="1"/>
              <a:t>query.bindValue</a:t>
            </a:r>
            <a:r>
              <a:rPr lang="en-US" altLang="zh-CN" sz="1600" dirty="0"/>
              <a:t>(:</a:t>
            </a:r>
            <a:r>
              <a:rPr lang="en-US" altLang="zh-CN" sz="1600" dirty="0" err="1"/>
              <a:t>nation,rand</a:t>
            </a:r>
            <a:r>
              <a:rPr lang="en-US" altLang="zh-CN" sz="1600" dirty="0"/>
              <a:t>()%100);</a:t>
            </a:r>
            <a:endParaRPr lang="zh-CN" altLang="zh-CN" sz="1600" dirty="0"/>
          </a:p>
          <a:p>
            <a:pPr indent="446088"/>
            <a:r>
              <a:rPr lang="en-US" altLang="zh-CN" sz="1600" dirty="0"/>
              <a:t>        </a:t>
            </a:r>
            <a:r>
              <a:rPr lang="en-US" altLang="zh-CN" sz="1600" dirty="0" err="1"/>
              <a:t>query.bindValue</a:t>
            </a:r>
            <a:r>
              <a:rPr lang="en-US" altLang="zh-CN" sz="1600" dirty="0"/>
              <a:t>(:</a:t>
            </a:r>
            <a:r>
              <a:rPr lang="en-US" altLang="zh-CN" sz="1600" dirty="0" err="1"/>
              <a:t>carnumber,rand</a:t>
            </a:r>
            <a:r>
              <a:rPr lang="en-US" altLang="zh-CN" sz="1600" dirty="0"/>
              <a:t>()%10000);</a:t>
            </a:r>
            <a:endParaRPr lang="zh-CN" altLang="zh-CN" sz="1600" dirty="0"/>
          </a:p>
          <a:p>
            <a:pPr indent="446088"/>
            <a:r>
              <a:rPr lang="en-US" altLang="zh-CN" sz="1600" dirty="0"/>
              <a:t>        </a:t>
            </a:r>
            <a:r>
              <a:rPr lang="en-US" altLang="zh-CN" sz="1600" dirty="0" err="1"/>
              <a:t>query.bindValue</a:t>
            </a:r>
            <a:r>
              <a:rPr lang="en-US" altLang="zh-CN" sz="1600" dirty="0"/>
              <a:t>(:</a:t>
            </a:r>
            <a:r>
              <a:rPr lang="en-US" altLang="zh-CN" sz="1600" dirty="0" err="1"/>
              <a:t>elevaltor,rand</a:t>
            </a:r>
            <a:r>
              <a:rPr lang="en-US" altLang="zh-CN" sz="1600" dirty="0"/>
              <a:t>()%300);</a:t>
            </a:r>
            <a:endParaRPr lang="zh-CN" altLang="zh-CN" sz="1600" dirty="0"/>
          </a:p>
          <a:p>
            <a:pPr indent="446088"/>
            <a:r>
              <a:rPr lang="en-US" altLang="zh-CN" sz="1600" dirty="0"/>
              <a:t>        </a:t>
            </a:r>
            <a:r>
              <a:rPr lang="en-US" altLang="zh-CN" sz="1600" dirty="0" err="1"/>
              <a:t>query.bindValue</a:t>
            </a:r>
            <a:r>
              <a:rPr lang="en-US" altLang="zh-CN" sz="1600" dirty="0"/>
              <a:t>(:</a:t>
            </a:r>
            <a:r>
              <a:rPr lang="en-US" altLang="zh-CN" sz="1600" dirty="0" err="1"/>
              <a:t>distance,rand</a:t>
            </a:r>
            <a:r>
              <a:rPr lang="en-US" altLang="zh-CN" sz="1600" dirty="0"/>
              <a:t>()%200000);</a:t>
            </a:r>
            <a:endParaRPr lang="zh-CN" altLang="zh-CN" sz="1600" dirty="0"/>
          </a:p>
          <a:p>
            <a:pPr indent="446088"/>
            <a:r>
              <a:rPr lang="en-US" altLang="zh-CN" sz="1600" dirty="0"/>
              <a:t>        </a:t>
            </a:r>
            <a:r>
              <a:rPr lang="en-US" altLang="zh-CN" sz="1600" dirty="0" err="1"/>
              <a:t>query.bindValue</a:t>
            </a:r>
            <a:r>
              <a:rPr lang="en-US" altLang="zh-CN" sz="1600" dirty="0"/>
              <a:t>(:</a:t>
            </a:r>
            <a:r>
              <a:rPr lang="en-US" altLang="zh-CN" sz="1600" dirty="0" err="1"/>
              <a:t>oil,rand</a:t>
            </a:r>
            <a:r>
              <a:rPr lang="en-US" altLang="zh-CN" sz="1600" dirty="0"/>
              <a:t>()%52);</a:t>
            </a:r>
            <a:endParaRPr lang="zh-CN" altLang="zh-CN" sz="1600" dirty="0"/>
          </a:p>
          <a:p>
            <a:pPr indent="446088"/>
            <a:r>
              <a:rPr lang="en-US" altLang="zh-CN" sz="1600" dirty="0"/>
              <a:t>        </a:t>
            </a:r>
            <a:r>
              <a:rPr lang="en-US" altLang="zh-CN" sz="1600" dirty="0" err="1"/>
              <a:t>query.bindValue</a:t>
            </a:r>
            <a:r>
              <a:rPr lang="en-US" altLang="zh-CN" sz="1600" dirty="0"/>
              <a:t>(:</a:t>
            </a:r>
            <a:r>
              <a:rPr lang="en-US" altLang="zh-CN" sz="1600" dirty="0" err="1"/>
              <a:t>temperature,rand</a:t>
            </a:r>
            <a:r>
              <a:rPr lang="en-US" altLang="zh-CN" sz="1600" dirty="0"/>
              <a:t>()%100);</a:t>
            </a:r>
            <a:endParaRPr lang="zh-CN" altLang="zh-CN" sz="1600" dirty="0"/>
          </a:p>
          <a:p>
            <a:pPr indent="446088"/>
            <a:r>
              <a:rPr lang="en-US" altLang="zh-CN" sz="1600" dirty="0"/>
              <a:t>	}</a:t>
            </a:r>
            <a:endParaRPr lang="zh-CN" altLang="zh-CN" sz="1600" dirty="0"/>
          </a:p>
          <a:p>
            <a:pPr indent="446088"/>
            <a:endParaRPr lang="zh-CN" altLang="en-US" dirty="0"/>
          </a:p>
        </p:txBody>
      </p:sp>
    </p:spTree>
    <p:extLst>
      <p:ext uri="{BB962C8B-B14F-4D97-AF65-F5344CB8AC3E}">
        <p14:creationId xmlns:p14="http://schemas.microsoft.com/office/powerpoint/2010/main" val="2572210137"/>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196752"/>
            <a:ext cx="8496944" cy="4570482"/>
          </a:xfrm>
          <a:prstGeom prst="rect">
            <a:avLst/>
          </a:prstGeom>
          <a:noFill/>
        </p:spPr>
        <p:txBody>
          <a:bodyPr wrap="square" rtlCol="0">
            <a:spAutoFit/>
          </a:bodyPr>
          <a:lstStyle/>
          <a:p>
            <a:pPr indent="446088">
              <a:lnSpc>
                <a:spcPct val="150000"/>
              </a:lnSpc>
            </a:pPr>
            <a:r>
              <a:rPr lang="en-US" altLang="zh-CN" sz="1600" b="1" dirty="0"/>
              <a:t>(f) </a:t>
            </a:r>
            <a:r>
              <a:rPr lang="en-US" altLang="zh-CN" sz="1600" b="1" dirty="0" err="1"/>
              <a:t>query.bindValue</a:t>
            </a:r>
            <a:r>
              <a:rPr lang="en-US" altLang="zh-CN" sz="1600" b="1" dirty="0"/>
              <a:t>(0,i)</a:t>
            </a:r>
            <a:r>
              <a:rPr lang="zh-CN" altLang="zh-CN" sz="1600" b="1" dirty="0"/>
              <a:t>：</a:t>
            </a:r>
            <a:r>
              <a:rPr lang="zh-CN" altLang="zh-CN" sz="1600" dirty="0"/>
              <a:t>调用</a:t>
            </a:r>
            <a:r>
              <a:rPr lang="en-US" altLang="zh-CN" sz="1600" dirty="0" err="1"/>
              <a:t>bindValue</a:t>
            </a:r>
            <a:r>
              <a:rPr lang="en-US" altLang="zh-CN" sz="1600" dirty="0"/>
              <a:t>()</a:t>
            </a:r>
            <a:r>
              <a:rPr lang="zh-CN" altLang="zh-CN" sz="1600" dirty="0"/>
              <a:t>或</a:t>
            </a:r>
            <a:r>
              <a:rPr lang="en-US" altLang="zh-CN" sz="1600" dirty="0" err="1"/>
              <a:t>addBindValue</a:t>
            </a:r>
            <a:r>
              <a:rPr lang="en-US" altLang="zh-CN" sz="1600" dirty="0"/>
              <a:t>()</a:t>
            </a:r>
            <a:r>
              <a:rPr lang="zh-CN" altLang="zh-CN" sz="1600" dirty="0"/>
              <a:t>函数绑定要插入的值。</a:t>
            </a:r>
          </a:p>
          <a:p>
            <a:pPr indent="446088">
              <a:lnSpc>
                <a:spcPct val="150000"/>
              </a:lnSpc>
            </a:pPr>
            <a:r>
              <a:rPr lang="en-US" altLang="zh-CN" sz="1600" b="1" dirty="0"/>
              <a:t>(g) success=</a:t>
            </a:r>
            <a:r>
              <a:rPr lang="en-US" altLang="zh-CN" sz="1600" b="1" dirty="0" err="1"/>
              <a:t>query.exec</a:t>
            </a:r>
            <a:r>
              <a:rPr lang="en-US" altLang="zh-CN" sz="1600" b="1" dirty="0"/>
              <a:t>()</a:t>
            </a:r>
            <a:r>
              <a:rPr lang="zh-CN" altLang="zh-CN" sz="1600" b="1" dirty="0"/>
              <a:t>：</a:t>
            </a:r>
            <a:r>
              <a:rPr lang="zh-CN" altLang="zh-CN" sz="1600" dirty="0"/>
              <a:t>调用</a:t>
            </a:r>
            <a:r>
              <a:rPr lang="en-US" altLang="zh-CN" sz="1600" dirty="0"/>
              <a:t>exec()</a:t>
            </a:r>
            <a:r>
              <a:rPr lang="zh-CN" altLang="zh-CN" sz="1600" dirty="0"/>
              <a:t>函数在</a:t>
            </a:r>
            <a:r>
              <a:rPr lang="en-US" altLang="zh-CN" sz="1600" dirty="0"/>
              <a:t>query</a:t>
            </a:r>
            <a:r>
              <a:rPr lang="zh-CN" altLang="zh-CN" sz="1600" dirty="0"/>
              <a:t>中插入对应的值，之后，可以继续调用</a:t>
            </a:r>
            <a:r>
              <a:rPr lang="en-US" altLang="zh-CN" sz="1600" dirty="0" err="1"/>
              <a:t>bindValue</a:t>
            </a:r>
            <a:r>
              <a:rPr lang="en-US" altLang="zh-CN" sz="1600" dirty="0"/>
              <a:t>()</a:t>
            </a:r>
            <a:r>
              <a:rPr lang="zh-CN" altLang="zh-CN" sz="1600" dirty="0"/>
              <a:t>或</a:t>
            </a:r>
            <a:r>
              <a:rPr lang="en-US" altLang="zh-CN" sz="1600" dirty="0" err="1"/>
              <a:t>addBindValue</a:t>
            </a:r>
            <a:r>
              <a:rPr lang="en-US" altLang="zh-CN" sz="1600" dirty="0"/>
              <a:t>()</a:t>
            </a:r>
            <a:r>
              <a:rPr lang="zh-CN" altLang="zh-CN" sz="1600" dirty="0"/>
              <a:t>函数绑定新值，然后再次调用</a:t>
            </a:r>
            <a:r>
              <a:rPr lang="en-US" altLang="zh-CN" sz="1600" dirty="0"/>
              <a:t>exec()</a:t>
            </a:r>
            <a:r>
              <a:rPr lang="zh-CN" altLang="zh-CN" sz="1600" dirty="0"/>
              <a:t>函数在</a:t>
            </a:r>
            <a:r>
              <a:rPr lang="en-US" altLang="zh-CN" sz="1600" dirty="0"/>
              <a:t>query</a:t>
            </a:r>
            <a:r>
              <a:rPr lang="zh-CN" altLang="zh-CN" sz="1600" dirty="0"/>
              <a:t>中插入新值。</a:t>
            </a:r>
          </a:p>
          <a:p>
            <a:pPr indent="446088">
              <a:lnSpc>
                <a:spcPct val="150000"/>
              </a:lnSpc>
            </a:pPr>
            <a:r>
              <a:rPr lang="en-US" altLang="zh-CN" sz="1600" b="1" dirty="0"/>
              <a:t>(h) </a:t>
            </a:r>
            <a:r>
              <a:rPr lang="en-US" altLang="zh-CN" sz="1600" b="1" dirty="0" err="1"/>
              <a:t>qDebug</a:t>
            </a:r>
            <a:r>
              <a:rPr lang="en-US" altLang="zh-CN" sz="1600" b="1" dirty="0"/>
              <a:t>()&lt;&lt;</a:t>
            </a:r>
            <a:r>
              <a:rPr lang="en-US" altLang="zh-CN" sz="1600" b="1" dirty="0" err="1"/>
              <a:t>QObject</a:t>
            </a:r>
            <a:r>
              <a:rPr lang="en-US" altLang="zh-CN" sz="1600" b="1" dirty="0"/>
              <a:t>::</a:t>
            </a:r>
            <a:r>
              <a:rPr lang="en-US" altLang="zh-CN" sz="1600" b="1" dirty="0" err="1"/>
              <a:t>tr</a:t>
            </a:r>
            <a:r>
              <a:rPr lang="en-US" altLang="zh-CN" sz="1600" b="1" dirty="0"/>
              <a:t>("</a:t>
            </a:r>
            <a:r>
              <a:rPr lang="zh-CN" altLang="zh-CN" sz="1600" b="1" dirty="0"/>
              <a:t>插入</a:t>
            </a:r>
            <a:r>
              <a:rPr lang="en-US" altLang="zh-CN" sz="1600" b="1" dirty="0"/>
              <a:t> %1 </a:t>
            </a:r>
            <a:r>
              <a:rPr lang="zh-CN" altLang="zh-CN" sz="1600" b="1" dirty="0"/>
              <a:t>条记录，耗时：</a:t>
            </a:r>
            <a:r>
              <a:rPr lang="en-US" altLang="zh-CN" sz="1600" b="1" dirty="0"/>
              <a:t>%2 </a:t>
            </a:r>
            <a:r>
              <a:rPr lang="en-US" altLang="zh-CN" sz="1600" b="1" dirty="0" err="1"/>
              <a:t>ms</a:t>
            </a:r>
            <a:r>
              <a:rPr lang="en-US" altLang="zh-CN" sz="1600" b="1" dirty="0"/>
              <a:t>").</a:t>
            </a:r>
            <a:r>
              <a:rPr lang="en-US" altLang="zh-CN" sz="1600" b="1" dirty="0" err="1"/>
              <a:t>arg</a:t>
            </a:r>
            <a:r>
              <a:rPr lang="en-US" altLang="zh-CN" sz="1600" b="1" dirty="0"/>
              <a:t>(records).</a:t>
            </a:r>
            <a:r>
              <a:rPr lang="en-US" altLang="zh-CN" sz="1600" b="1" dirty="0" err="1"/>
              <a:t>arg</a:t>
            </a:r>
            <a:r>
              <a:rPr lang="en-US" altLang="zh-CN" sz="1600" b="1" dirty="0"/>
              <a:t> (</a:t>
            </a:r>
            <a:r>
              <a:rPr lang="en-US" altLang="zh-CN" sz="1600" b="1" dirty="0" err="1"/>
              <a:t>t.elapsed</a:t>
            </a:r>
            <a:r>
              <a:rPr lang="en-US" altLang="zh-CN" sz="1600" b="1" dirty="0"/>
              <a:t>())</a:t>
            </a:r>
            <a:r>
              <a:rPr lang="zh-CN" altLang="zh-CN" sz="1600" b="1" dirty="0"/>
              <a:t>：</a:t>
            </a:r>
            <a:r>
              <a:rPr lang="zh-CN" altLang="zh-CN" sz="1600" dirty="0"/>
              <a:t>向表中插入任意的</a:t>
            </a:r>
            <a:r>
              <a:rPr lang="en-US" altLang="zh-CN" sz="1600" dirty="0"/>
              <a:t>100</a:t>
            </a:r>
            <a:r>
              <a:rPr lang="zh-CN" altLang="zh-CN" sz="1600" dirty="0"/>
              <a:t>条记录，操作成功后输出操作消耗的时间。</a:t>
            </a:r>
          </a:p>
          <a:p>
            <a:pPr indent="446088">
              <a:lnSpc>
                <a:spcPct val="150000"/>
              </a:lnSpc>
            </a:pPr>
            <a:r>
              <a:rPr lang="en-US" altLang="zh-CN" sz="1600" b="1" dirty="0"/>
              <a:t>(i) success=</a:t>
            </a:r>
            <a:r>
              <a:rPr lang="en-US" altLang="zh-CN" sz="1600" b="1" dirty="0" err="1"/>
              <a:t>query.exec</a:t>
            </a:r>
            <a:r>
              <a:rPr lang="en-US" altLang="zh-CN" sz="1600" b="1" dirty="0"/>
              <a:t>("select * from </a:t>
            </a:r>
            <a:r>
              <a:rPr lang="en-US" altLang="zh-CN" sz="1600" b="1" dirty="0" err="1"/>
              <a:t>automobil</a:t>
            </a:r>
            <a:r>
              <a:rPr lang="en-US" altLang="zh-CN" sz="1600" b="1" dirty="0"/>
              <a:t> order by id </a:t>
            </a:r>
            <a:r>
              <a:rPr lang="en-US" altLang="zh-CN" sz="1600" b="1" dirty="0" err="1"/>
              <a:t>desc</a:t>
            </a:r>
            <a:r>
              <a:rPr lang="en-US" altLang="zh-CN" sz="1600" b="1" dirty="0"/>
              <a:t>")</a:t>
            </a:r>
            <a:r>
              <a:rPr lang="zh-CN" altLang="zh-CN" sz="1600" b="1" dirty="0"/>
              <a:t>：</a:t>
            </a:r>
            <a:r>
              <a:rPr lang="zh-CN" altLang="zh-CN" sz="1600" dirty="0"/>
              <a:t>按</a:t>
            </a:r>
            <a:r>
              <a:rPr lang="en-US" altLang="zh-CN" sz="1600" dirty="0"/>
              <a:t>id</a:t>
            </a:r>
            <a:r>
              <a:rPr lang="zh-CN" altLang="zh-CN" sz="1600" dirty="0"/>
              <a:t>字段的降序将查询表中刚刚插入的</a:t>
            </a:r>
            <a:r>
              <a:rPr lang="en-US" altLang="zh-CN" sz="1600" dirty="0"/>
              <a:t>100</a:t>
            </a:r>
            <a:r>
              <a:rPr lang="zh-CN" altLang="zh-CN" sz="1600" dirty="0"/>
              <a:t>条记录进行排序。</a:t>
            </a:r>
          </a:p>
          <a:p>
            <a:pPr indent="446088">
              <a:lnSpc>
                <a:spcPct val="150000"/>
              </a:lnSpc>
            </a:pPr>
            <a:r>
              <a:rPr lang="en-US" altLang="zh-CN" sz="1600" b="1" dirty="0"/>
              <a:t>(j) </a:t>
            </a:r>
            <a:r>
              <a:rPr lang="en-US" altLang="zh-CN" sz="1600" b="1" dirty="0" err="1"/>
              <a:t>query.prepare</a:t>
            </a:r>
            <a:r>
              <a:rPr lang="en-US" altLang="zh-CN" sz="1600" b="1" dirty="0"/>
              <a:t>(</a:t>
            </a:r>
            <a:r>
              <a:rPr lang="en-US" altLang="zh-CN" sz="1600" b="1" dirty="0" err="1"/>
              <a:t>QString</a:t>
            </a:r>
            <a:r>
              <a:rPr lang="en-US" altLang="zh-CN" sz="1600" b="1" dirty="0"/>
              <a:t>("update </a:t>
            </a:r>
            <a:r>
              <a:rPr lang="en-US" altLang="zh-CN" sz="1600" b="1" dirty="0" err="1"/>
              <a:t>automobil</a:t>
            </a:r>
            <a:r>
              <a:rPr lang="en-US" altLang="zh-CN" sz="1600" b="1" dirty="0"/>
              <a:t> set…"))</a:t>
            </a:r>
            <a:r>
              <a:rPr lang="zh-CN" altLang="zh-CN" sz="1600" b="1" dirty="0"/>
              <a:t>：</a:t>
            </a:r>
            <a:r>
              <a:rPr lang="zh-CN" altLang="zh-CN" sz="1600" dirty="0"/>
              <a:t>更新操作与插入操作类似，只是使用的</a:t>
            </a:r>
            <a:r>
              <a:rPr lang="en-US" altLang="zh-CN" sz="1600" dirty="0"/>
              <a:t>SQL</a:t>
            </a:r>
            <a:r>
              <a:rPr lang="zh-CN" altLang="zh-CN" sz="1600" dirty="0"/>
              <a:t>语句不同。</a:t>
            </a:r>
          </a:p>
          <a:p>
            <a:pPr indent="446088">
              <a:lnSpc>
                <a:spcPct val="150000"/>
              </a:lnSpc>
            </a:pPr>
            <a:r>
              <a:rPr lang="en-US" altLang="zh-CN" sz="1600" b="1" dirty="0"/>
              <a:t>(k) </a:t>
            </a:r>
            <a:r>
              <a:rPr lang="en-US" altLang="zh-CN" sz="1600" b="1" dirty="0" err="1"/>
              <a:t>query.exec</a:t>
            </a:r>
            <a:r>
              <a:rPr lang="en-US" altLang="zh-CN" sz="1600" b="1" dirty="0"/>
              <a:t>("delete from </a:t>
            </a:r>
            <a:r>
              <a:rPr lang="en-US" altLang="zh-CN" sz="1600" b="1" dirty="0" err="1"/>
              <a:t>automobil</a:t>
            </a:r>
            <a:r>
              <a:rPr lang="en-US" altLang="zh-CN" sz="1600" b="1" dirty="0"/>
              <a:t> where id=15")</a:t>
            </a:r>
            <a:r>
              <a:rPr lang="zh-CN" altLang="zh-CN" sz="1600" b="1" dirty="0"/>
              <a:t>：</a:t>
            </a:r>
            <a:r>
              <a:rPr lang="zh-CN" altLang="zh-CN" sz="1600" dirty="0"/>
              <a:t>执行删除</a:t>
            </a:r>
            <a:r>
              <a:rPr lang="en-US" altLang="zh-CN" sz="1600" dirty="0"/>
              <a:t>id</a:t>
            </a:r>
            <a:r>
              <a:rPr lang="zh-CN" altLang="zh-CN" sz="1600" dirty="0"/>
              <a:t>为</a:t>
            </a:r>
            <a:r>
              <a:rPr lang="en-US" altLang="zh-CN" sz="1600" dirty="0"/>
              <a:t>15</a:t>
            </a:r>
            <a:r>
              <a:rPr lang="zh-CN" altLang="zh-CN" sz="1600" dirty="0"/>
              <a:t>的记录的操作。</a:t>
            </a:r>
          </a:p>
          <a:p>
            <a:pPr indent="446088">
              <a:lnSpc>
                <a:spcPct val="150000"/>
              </a:lnSpc>
            </a:pPr>
            <a:endParaRPr lang="zh-CN" altLang="en-US" sz="1600" dirty="0"/>
          </a:p>
        </p:txBody>
      </p:sp>
    </p:spTree>
    <p:extLst>
      <p:ext uri="{BB962C8B-B14F-4D97-AF65-F5344CB8AC3E}">
        <p14:creationId xmlns:p14="http://schemas.microsoft.com/office/powerpoint/2010/main" val="3763497355"/>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556792"/>
            <a:ext cx="8136904" cy="347459"/>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13.3.1  </a:t>
            </a:r>
            <a:r>
              <a:rPr lang="en-US" altLang="zh-CN" dirty="0" err="1"/>
              <a:t>Qt</a:t>
            </a:r>
            <a:r>
              <a:rPr lang="zh-CN" altLang="zh-CN" dirty="0"/>
              <a:t>操作</a:t>
            </a:r>
            <a:r>
              <a:rPr lang="en-US" altLang="zh-CN" dirty="0"/>
              <a:t>SQLite</a:t>
            </a:r>
            <a:r>
              <a:rPr lang="zh-CN" altLang="zh-CN" dirty="0"/>
              <a:t>数据库</a:t>
            </a:r>
            <a:endParaRPr lang="zh-CN" altLang="en-US" dirty="0"/>
          </a:p>
        </p:txBody>
      </p:sp>
      <p:sp>
        <p:nvSpPr>
          <p:cNvPr id="3" name="TextBox 2"/>
          <p:cNvSpPr txBox="1"/>
          <p:nvPr/>
        </p:nvSpPr>
        <p:spPr>
          <a:xfrm>
            <a:off x="323528" y="1052736"/>
            <a:ext cx="8496944" cy="1703030"/>
          </a:xfrm>
          <a:prstGeom prst="rect">
            <a:avLst/>
          </a:prstGeom>
          <a:noFill/>
        </p:spPr>
        <p:txBody>
          <a:bodyPr wrap="square" rtlCol="0">
            <a:spAutoFit/>
          </a:bodyPr>
          <a:lstStyle/>
          <a:p>
            <a:pPr indent="446088">
              <a:lnSpc>
                <a:spcPct val="150000"/>
              </a:lnSpc>
            </a:pPr>
            <a:r>
              <a:rPr lang="zh-CN" altLang="zh-CN" dirty="0"/>
              <a:t>（</a:t>
            </a:r>
            <a:r>
              <a:rPr lang="en-US" altLang="zh-CN" dirty="0"/>
              <a:t>3</a:t>
            </a:r>
            <a:r>
              <a:rPr lang="zh-CN" altLang="zh-CN" dirty="0"/>
              <a:t>）打开“</a:t>
            </a:r>
            <a:r>
              <a:rPr lang="en-US" altLang="zh-CN" dirty="0"/>
              <a:t>QSQLiteEx.pro</a:t>
            </a:r>
            <a:r>
              <a:rPr lang="zh-CN" altLang="zh-CN" dirty="0"/>
              <a:t>”文件，添加语句：</a:t>
            </a:r>
          </a:p>
          <a:p>
            <a:pPr indent="446088">
              <a:lnSpc>
                <a:spcPct val="150000"/>
              </a:lnSpc>
            </a:pPr>
            <a:r>
              <a:rPr lang="en-US" altLang="zh-CN" dirty="0"/>
              <a:t>QT += </a:t>
            </a:r>
            <a:r>
              <a:rPr lang="en-US" altLang="zh-CN" dirty="0" err="1"/>
              <a:t>sql</a:t>
            </a:r>
            <a:endParaRPr lang="zh-CN" altLang="zh-CN" dirty="0"/>
          </a:p>
          <a:p>
            <a:pPr indent="446088">
              <a:lnSpc>
                <a:spcPct val="150000"/>
              </a:lnSpc>
            </a:pPr>
            <a:r>
              <a:rPr lang="zh-CN" altLang="zh-CN" dirty="0"/>
              <a:t>（</a:t>
            </a:r>
            <a:r>
              <a:rPr lang="en-US" altLang="zh-CN" dirty="0"/>
              <a:t>4</a:t>
            </a:r>
            <a:r>
              <a:rPr lang="zh-CN" altLang="zh-CN" dirty="0"/>
              <a:t>）运行结果如图</a:t>
            </a:r>
            <a:r>
              <a:rPr lang="en-US" altLang="zh-CN" dirty="0"/>
              <a:t>13.1</a:t>
            </a:r>
            <a:r>
              <a:rPr lang="zh-CN" altLang="zh-CN" dirty="0"/>
              <a:t>所示。</a:t>
            </a:r>
          </a:p>
          <a:p>
            <a:pPr indent="446088">
              <a:lnSpc>
                <a:spcPct val="150000"/>
              </a:lnSpc>
            </a:pPr>
            <a:endParaRPr lang="zh-CN" altLang="en-US" dirty="0"/>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420888"/>
            <a:ext cx="4896544" cy="319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00272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zh-CN" dirty="0"/>
              <a:t>数据库基本概念</a:t>
            </a:r>
            <a:endParaRPr lang="zh-CN" altLang="en-US" dirty="0"/>
          </a:p>
        </p:txBody>
      </p:sp>
      <p:sp>
        <p:nvSpPr>
          <p:cNvPr id="3" name="TextBox 2"/>
          <p:cNvSpPr txBox="1"/>
          <p:nvPr/>
        </p:nvSpPr>
        <p:spPr>
          <a:xfrm>
            <a:off x="395536" y="1268760"/>
            <a:ext cx="8424936" cy="3778022"/>
          </a:xfrm>
          <a:prstGeom prst="rect">
            <a:avLst/>
          </a:prstGeom>
          <a:noFill/>
        </p:spPr>
        <p:txBody>
          <a:bodyPr wrap="square" rtlCol="0">
            <a:spAutoFit/>
          </a:bodyPr>
          <a:lstStyle/>
          <a:p>
            <a:pPr indent="446088">
              <a:lnSpc>
                <a:spcPct val="150000"/>
              </a:lnSpc>
            </a:pPr>
            <a:r>
              <a:rPr lang="en-US" altLang="zh-CN" b="1" dirty="0">
                <a:solidFill>
                  <a:srgbClr val="00B0F0"/>
                </a:solidFill>
              </a:rPr>
              <a:t>2</a:t>
            </a:r>
            <a:r>
              <a:rPr lang="zh-CN" altLang="zh-CN" b="1" dirty="0">
                <a:solidFill>
                  <a:srgbClr val="00B0F0"/>
                </a:solidFill>
              </a:rPr>
              <a:t>．数据库管理系统（</a:t>
            </a:r>
            <a:r>
              <a:rPr lang="en-US" altLang="zh-CN" b="1" dirty="0">
                <a:solidFill>
                  <a:srgbClr val="00B0F0"/>
                </a:solidFill>
              </a:rPr>
              <a:t>DBMS</a:t>
            </a:r>
            <a:r>
              <a:rPr lang="zh-CN" altLang="zh-CN" b="1" dirty="0">
                <a:solidFill>
                  <a:srgbClr val="00B0F0"/>
                </a:solidFill>
              </a:rPr>
              <a:t>）</a:t>
            </a:r>
          </a:p>
          <a:p>
            <a:pPr indent="446088">
              <a:lnSpc>
                <a:spcPct val="150000"/>
              </a:lnSpc>
            </a:pPr>
            <a:r>
              <a:rPr lang="zh-CN" altLang="zh-CN" dirty="0"/>
              <a:t>数据库管理系统即</a:t>
            </a:r>
            <a:r>
              <a:rPr lang="en-US" altLang="zh-CN" dirty="0"/>
              <a:t>DBMS</a:t>
            </a:r>
            <a:r>
              <a:rPr lang="zh-CN" altLang="zh-CN" dirty="0"/>
              <a:t>（</a:t>
            </a:r>
            <a:r>
              <a:rPr lang="en-US" altLang="zh-CN" dirty="0" err="1"/>
              <a:t>DataBase</a:t>
            </a:r>
            <a:r>
              <a:rPr lang="en-US" altLang="zh-CN" dirty="0"/>
              <a:t> Management System</a:t>
            </a:r>
            <a:r>
              <a:rPr lang="zh-CN" altLang="zh-CN" dirty="0"/>
              <a:t>），它是位于用户应用程序和操作系统之间的数据库管理系统软件，其主要功能是组织、存储和管理数据，高效地访问和维护数据，即提供数据定义、数据操纵、数据控制和数据维护等功能。常用的数据库管理系统有</a:t>
            </a:r>
            <a:r>
              <a:rPr lang="en-US" altLang="zh-CN" dirty="0"/>
              <a:t>Oracle</a:t>
            </a:r>
            <a:r>
              <a:rPr lang="zh-CN" altLang="zh-CN" dirty="0"/>
              <a:t>、</a:t>
            </a:r>
            <a:r>
              <a:rPr lang="en-US" altLang="zh-CN" dirty="0"/>
              <a:t>Microsoft SQL Server</a:t>
            </a:r>
            <a:r>
              <a:rPr lang="zh-CN" altLang="zh-CN" dirty="0"/>
              <a:t>和</a:t>
            </a:r>
            <a:r>
              <a:rPr lang="en-US" altLang="zh-CN" dirty="0"/>
              <a:t>MySQL</a:t>
            </a:r>
            <a:r>
              <a:rPr lang="zh-CN" altLang="zh-CN" dirty="0"/>
              <a:t>等。</a:t>
            </a:r>
          </a:p>
          <a:p>
            <a:pPr indent="446088">
              <a:lnSpc>
                <a:spcPct val="150000"/>
              </a:lnSpc>
            </a:pPr>
            <a:r>
              <a:rPr lang="zh-CN" altLang="zh-CN" dirty="0"/>
              <a:t>数据库系统即</a:t>
            </a:r>
            <a:r>
              <a:rPr lang="en-US" altLang="zh-CN" dirty="0"/>
              <a:t>DBS</a:t>
            </a:r>
            <a:r>
              <a:rPr lang="zh-CN" altLang="zh-CN" dirty="0"/>
              <a:t>（</a:t>
            </a:r>
            <a:r>
              <a:rPr lang="en-US" altLang="zh-CN" dirty="0" err="1"/>
              <a:t>DataBase</a:t>
            </a:r>
            <a:r>
              <a:rPr lang="en-US" altLang="zh-CN" dirty="0"/>
              <a:t> System</a:t>
            </a:r>
            <a:r>
              <a:rPr lang="zh-CN" altLang="zh-CN" dirty="0"/>
              <a:t>），是指按照数据库方式存储和维护数据，并向应用程序提供数据访问接口的系统。</a:t>
            </a:r>
            <a:r>
              <a:rPr lang="en-US" altLang="zh-CN" dirty="0"/>
              <a:t>DBS</a:t>
            </a:r>
            <a:r>
              <a:rPr lang="zh-CN" altLang="zh-CN" dirty="0"/>
              <a:t>通常由数据库、计算机硬件（支持</a:t>
            </a:r>
            <a:r>
              <a:rPr lang="en-US" altLang="zh-CN" dirty="0"/>
              <a:t>DB</a:t>
            </a:r>
            <a:r>
              <a:rPr lang="zh-CN" altLang="zh-CN" dirty="0"/>
              <a:t>存储和访问）、软件（包括操作系统、</a:t>
            </a:r>
            <a:r>
              <a:rPr lang="en-US" altLang="zh-CN" dirty="0"/>
              <a:t>DBMS</a:t>
            </a:r>
            <a:r>
              <a:rPr lang="zh-CN" altLang="zh-CN" dirty="0"/>
              <a:t>及应用开发支撑软件）和数据库管理员（</a:t>
            </a:r>
            <a:r>
              <a:rPr lang="en-US" altLang="zh-CN" dirty="0" err="1"/>
              <a:t>DataBase</a:t>
            </a:r>
            <a:r>
              <a:rPr lang="en-US" altLang="zh-CN" dirty="0"/>
              <a:t> Administrator</a:t>
            </a:r>
            <a:r>
              <a:rPr lang="zh-CN" altLang="zh-CN" dirty="0"/>
              <a:t>，</a:t>
            </a:r>
            <a:r>
              <a:rPr lang="en-US" altLang="zh-CN" dirty="0"/>
              <a:t>DBA</a:t>
            </a:r>
            <a:r>
              <a:rPr lang="zh-CN" altLang="zh-CN" dirty="0"/>
              <a:t>）四个部分组成。</a:t>
            </a:r>
            <a:endParaRPr lang="zh-CN" altLang="en-US" dirty="0"/>
          </a:p>
        </p:txBody>
      </p:sp>
    </p:spTree>
    <p:extLst>
      <p:ext uri="{BB962C8B-B14F-4D97-AF65-F5344CB8AC3E}">
        <p14:creationId xmlns:p14="http://schemas.microsoft.com/office/powerpoint/2010/main" val="1675094343"/>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Qt</a:t>
            </a:r>
            <a:r>
              <a:rPr lang="zh-CN" altLang="zh-CN" dirty="0"/>
              <a:t>操作主</a:t>
            </a:r>
            <a:r>
              <a:rPr lang="en-US" altLang="zh-CN" dirty="0"/>
              <a:t>/</a:t>
            </a:r>
            <a:r>
              <a:rPr lang="zh-CN" altLang="zh-CN" dirty="0"/>
              <a:t>从视图及</a:t>
            </a:r>
            <a:r>
              <a:rPr lang="en-US" altLang="zh-CN" dirty="0" smtClean="0"/>
              <a:t>XML</a:t>
            </a:r>
            <a:endParaRPr lang="zh-CN" altLang="en-US" dirty="0"/>
          </a:p>
        </p:txBody>
      </p:sp>
      <p:sp>
        <p:nvSpPr>
          <p:cNvPr id="3" name="TextBox 2"/>
          <p:cNvSpPr txBox="1"/>
          <p:nvPr/>
        </p:nvSpPr>
        <p:spPr>
          <a:xfrm>
            <a:off x="323528" y="1196752"/>
            <a:ext cx="8568952" cy="3831818"/>
          </a:xfrm>
          <a:prstGeom prst="rect">
            <a:avLst/>
          </a:prstGeom>
          <a:noFill/>
        </p:spPr>
        <p:txBody>
          <a:bodyPr wrap="square" rtlCol="0">
            <a:spAutoFit/>
          </a:bodyPr>
          <a:lstStyle/>
          <a:p>
            <a:pPr indent="446088">
              <a:lnSpc>
                <a:spcPct val="150000"/>
              </a:lnSpc>
            </a:pPr>
            <a:r>
              <a:rPr lang="zh-CN" altLang="zh-CN" b="1" u="sng" dirty="0"/>
              <a:t>【例】</a:t>
            </a:r>
            <a:r>
              <a:rPr lang="zh-CN" altLang="zh-CN" u="sng" dirty="0"/>
              <a:t>（难度中上）</a:t>
            </a:r>
            <a:r>
              <a:rPr lang="zh-CN" altLang="zh-CN" dirty="0"/>
              <a:t>（</a:t>
            </a:r>
            <a:r>
              <a:rPr lang="en-US" altLang="zh-CN" dirty="0"/>
              <a:t>CH1302</a:t>
            </a:r>
            <a:r>
              <a:rPr lang="zh-CN" altLang="zh-CN" dirty="0"/>
              <a:t>）以主</a:t>
            </a:r>
            <a:r>
              <a:rPr lang="en-US" altLang="zh-CN" dirty="0"/>
              <a:t>/</a:t>
            </a:r>
            <a:r>
              <a:rPr lang="zh-CN" altLang="zh-CN" dirty="0"/>
              <a:t>从视图的模式展现汽车制造商与生产汽车的关系。当在汽车制造商表中选中某一个制造商时，下面的汽车表中将显示出该制造商生产的所有产品。当在汽车表中选中某个车型时，右边的列表将显示出该车的车型和制造商的详细信息，所不同的是，车型的相关信息存储在</a:t>
            </a:r>
            <a:r>
              <a:rPr lang="en-US" altLang="zh-CN" dirty="0"/>
              <a:t>XML</a:t>
            </a:r>
            <a:r>
              <a:rPr lang="zh-CN" altLang="zh-CN" dirty="0"/>
              <a:t>文件中。</a:t>
            </a:r>
          </a:p>
          <a:p>
            <a:pPr indent="446088">
              <a:lnSpc>
                <a:spcPct val="150000"/>
              </a:lnSpc>
            </a:pPr>
            <a:r>
              <a:rPr lang="en-US" altLang="zh-CN" b="1" dirty="0">
                <a:solidFill>
                  <a:srgbClr val="00B0F0"/>
                </a:solidFill>
              </a:rPr>
              <a:t>1</a:t>
            </a:r>
            <a:r>
              <a:rPr lang="zh-CN" altLang="zh-CN" b="1" dirty="0">
                <a:solidFill>
                  <a:srgbClr val="00B0F0"/>
                </a:solidFill>
              </a:rPr>
              <a:t>．主界面布局</a:t>
            </a:r>
          </a:p>
          <a:p>
            <a:pPr indent="446088">
              <a:lnSpc>
                <a:spcPct val="150000"/>
              </a:lnSpc>
            </a:pPr>
            <a:r>
              <a:rPr lang="zh-CN" altLang="zh-CN" dirty="0"/>
              <a:t>（</a:t>
            </a:r>
            <a:r>
              <a:rPr lang="en-US" altLang="zh-CN" dirty="0"/>
              <a:t>1</a:t>
            </a:r>
            <a:r>
              <a:rPr lang="zh-CN" altLang="zh-CN" dirty="0"/>
              <a:t>）主窗口</a:t>
            </a:r>
            <a:r>
              <a:rPr lang="en-US" altLang="zh-CN" dirty="0" err="1"/>
              <a:t>MainWindow</a:t>
            </a:r>
            <a:r>
              <a:rPr lang="zh-CN" altLang="zh-CN" dirty="0"/>
              <a:t>类继承自</a:t>
            </a:r>
            <a:r>
              <a:rPr lang="en-US" altLang="zh-CN" dirty="0" err="1"/>
              <a:t>QMainWindow</a:t>
            </a:r>
            <a:r>
              <a:rPr lang="zh-CN" altLang="zh-CN" dirty="0"/>
              <a:t>类，定义</a:t>
            </a:r>
            <a:r>
              <a:rPr lang="zh-CN" altLang="zh-CN" dirty="0">
                <a:hlinkClick r:id="rId2" action="ppaction://hlinkfile"/>
              </a:rPr>
              <a:t>了主显示界面，头文件“</a:t>
            </a:r>
            <a:r>
              <a:rPr lang="en-US" altLang="zh-CN" dirty="0" err="1">
                <a:hlinkClick r:id="rId2" action="ppaction://hlinkfile"/>
              </a:rPr>
              <a:t>mainwindow.h</a:t>
            </a:r>
            <a:r>
              <a:rPr lang="zh-CN" altLang="zh-CN" dirty="0">
                <a:hlinkClick r:id="rId2" action="ppaction://hlinkfile"/>
              </a:rPr>
              <a:t>”的具体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r>
              <a:rPr lang="zh-CN" altLang="zh-CN" dirty="0"/>
              <a:t>（</a:t>
            </a:r>
            <a:r>
              <a:rPr lang="en-US" altLang="zh-CN" dirty="0"/>
              <a:t>2</a:t>
            </a:r>
            <a:r>
              <a:rPr lang="zh-CN" altLang="zh-CN" dirty="0"/>
              <a:t>）</a:t>
            </a:r>
            <a:r>
              <a:rPr lang="zh-CN" altLang="zh-CN" dirty="0">
                <a:hlinkClick r:id="rId3" action="ppaction://hlinkfile"/>
              </a:rPr>
              <a:t>源文件“</a:t>
            </a:r>
            <a:r>
              <a:rPr lang="en-US" altLang="zh-CN" dirty="0">
                <a:hlinkClick r:id="rId3" action="ppaction://hlinkfile"/>
              </a:rPr>
              <a:t>mainwindow.cpp</a:t>
            </a:r>
            <a:r>
              <a:rPr lang="zh-CN" altLang="zh-CN" dirty="0">
                <a:hlinkClick r:id="rId3" action="ppaction://hlinkfile"/>
              </a:rPr>
              <a:t>”的具体</a:t>
            </a:r>
            <a:r>
              <a:rPr lang="zh-CN" altLang="zh-CN" dirty="0" smtClean="0">
                <a:hlinkClick r:id="rId3" action="ppaction://hlinkfile"/>
              </a:rPr>
              <a:t>内容</a:t>
            </a:r>
            <a:r>
              <a:rPr lang="zh-CN" altLang="en-US" dirty="0" smtClean="0">
                <a:hlinkClick r:id="rId3" action="ppaction://hlinkfile"/>
              </a:rPr>
              <a:t>。</a:t>
            </a:r>
            <a:endParaRPr lang="zh-CN" altLang="zh-CN" dirty="0"/>
          </a:p>
          <a:p>
            <a:pPr indent="446088">
              <a:lnSpc>
                <a:spcPct val="150000"/>
              </a:lnSpc>
            </a:pPr>
            <a:endParaRPr lang="zh-CN" altLang="en-US" dirty="0"/>
          </a:p>
        </p:txBody>
      </p:sp>
    </p:spTree>
    <p:extLst>
      <p:ext uri="{BB962C8B-B14F-4D97-AF65-F5344CB8AC3E}">
        <p14:creationId xmlns:p14="http://schemas.microsoft.com/office/powerpoint/2010/main" val="3448020665"/>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484784"/>
            <a:ext cx="8136904" cy="403244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96752"/>
            <a:ext cx="8496944" cy="4647426"/>
          </a:xfrm>
          <a:prstGeom prst="rect">
            <a:avLst/>
          </a:prstGeom>
          <a:noFill/>
        </p:spPr>
        <p:txBody>
          <a:bodyPr wrap="square" rtlCol="0">
            <a:spAutoFit/>
          </a:bodyPr>
          <a:lstStyle/>
          <a:p>
            <a:pPr indent="446088"/>
            <a:r>
              <a:rPr lang="en-US" altLang="zh-CN" dirty="0" err="1"/>
              <a:t>createFactoryGroupBox</a:t>
            </a:r>
            <a:r>
              <a:rPr lang="en-US" altLang="zh-CN" dirty="0"/>
              <a:t>()</a:t>
            </a:r>
            <a:r>
              <a:rPr lang="zh-CN" altLang="zh-CN" dirty="0"/>
              <a:t>函数的具体内容如下：</a:t>
            </a:r>
          </a:p>
          <a:p>
            <a:pPr indent="446088"/>
            <a:r>
              <a:rPr lang="en-US" altLang="zh-CN" sz="1600" dirty="0" err="1"/>
              <a:t>QGroupBox</a:t>
            </a:r>
            <a:r>
              <a:rPr lang="en-US" altLang="zh-CN" sz="1600" dirty="0"/>
              <a:t>* </a:t>
            </a:r>
            <a:r>
              <a:rPr lang="en-US" altLang="zh-CN" sz="1600" dirty="0" err="1"/>
              <a:t>MainWindow</a:t>
            </a:r>
            <a:r>
              <a:rPr lang="en-US" altLang="zh-CN" sz="1600" dirty="0"/>
              <a:t>::</a:t>
            </a:r>
            <a:r>
              <a:rPr lang="en-US" altLang="zh-CN" sz="1600" dirty="0" err="1"/>
              <a:t>createFactoryGroupBox</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factoryView</a:t>
            </a:r>
            <a:r>
              <a:rPr lang="en-US" altLang="zh-CN" sz="1600" dirty="0"/>
              <a:t> = new </a:t>
            </a:r>
            <a:r>
              <a:rPr lang="en-US" altLang="zh-CN" sz="1600" dirty="0" err="1"/>
              <a:t>QTableView</a:t>
            </a:r>
            <a:r>
              <a:rPr lang="en-US" altLang="zh-CN" sz="1600" dirty="0"/>
              <a:t>;</a:t>
            </a:r>
            <a:endParaRPr lang="zh-CN" altLang="zh-CN" sz="1600" dirty="0"/>
          </a:p>
          <a:p>
            <a:pPr indent="446088"/>
            <a:r>
              <a:rPr lang="en-US" altLang="zh-CN" sz="1600" dirty="0"/>
              <a:t>    </a:t>
            </a:r>
            <a:r>
              <a:rPr lang="en-US" altLang="zh-CN" sz="1600" dirty="0" err="1"/>
              <a:t>factoryView</a:t>
            </a:r>
            <a:r>
              <a:rPr lang="en-US" altLang="zh-CN" sz="1600" dirty="0"/>
              <a:t>-&gt;</a:t>
            </a:r>
            <a:r>
              <a:rPr lang="en-US" altLang="zh-CN" sz="1600" dirty="0" err="1"/>
              <a:t>setEditTriggers</a:t>
            </a:r>
            <a:r>
              <a:rPr lang="en-US" altLang="zh-CN" sz="1600" dirty="0"/>
              <a:t>(</a:t>
            </a:r>
            <a:r>
              <a:rPr lang="en-US" altLang="zh-CN" sz="1600" dirty="0" err="1"/>
              <a:t>QAbstractItemView</a:t>
            </a:r>
            <a:r>
              <a:rPr lang="en-US" altLang="zh-CN" sz="1600" dirty="0"/>
              <a:t>::</a:t>
            </a:r>
            <a:r>
              <a:rPr lang="en-US" altLang="zh-CN" sz="1600" dirty="0" err="1"/>
              <a:t>NoEditTriggers</a:t>
            </a:r>
            <a:r>
              <a:rPr lang="en-US" altLang="zh-CN" sz="1600" dirty="0"/>
              <a:t>);</a:t>
            </a:r>
            <a:endParaRPr lang="zh-CN" altLang="zh-CN" sz="1600" dirty="0"/>
          </a:p>
          <a:p>
            <a:pPr indent="446088"/>
            <a:r>
              <a:rPr lang="en-US" altLang="zh-CN" sz="1600" dirty="0"/>
              <a:t>						</a:t>
            </a:r>
            <a:r>
              <a:rPr lang="en-US" altLang="zh-CN" sz="1600" dirty="0" smtClean="0"/>
              <a:t>//(</a:t>
            </a:r>
            <a:r>
              <a:rPr lang="en-US" altLang="zh-CN" sz="1600" dirty="0"/>
              <a:t>a)</a:t>
            </a:r>
            <a:endParaRPr lang="zh-CN" altLang="zh-CN" sz="1600" dirty="0"/>
          </a:p>
          <a:p>
            <a:pPr indent="446088"/>
            <a:r>
              <a:rPr lang="en-US" altLang="zh-CN" sz="1600" dirty="0"/>
              <a:t>    </a:t>
            </a:r>
            <a:r>
              <a:rPr lang="en-US" altLang="zh-CN" sz="1600" dirty="0" err="1"/>
              <a:t>factoryView</a:t>
            </a:r>
            <a:r>
              <a:rPr lang="en-US" altLang="zh-CN" sz="1600" dirty="0"/>
              <a:t>-&gt;</a:t>
            </a:r>
            <a:r>
              <a:rPr lang="en-US" altLang="zh-CN" sz="1600" dirty="0" err="1"/>
              <a:t>setSortingEnabled</a:t>
            </a:r>
            <a:r>
              <a:rPr lang="en-US" altLang="zh-CN" sz="1600" dirty="0"/>
              <a:t>(true);</a:t>
            </a:r>
            <a:endParaRPr lang="zh-CN" altLang="zh-CN" sz="1600" dirty="0"/>
          </a:p>
          <a:p>
            <a:pPr indent="446088"/>
            <a:r>
              <a:rPr lang="en-US" altLang="zh-CN" sz="1600" dirty="0"/>
              <a:t>    </a:t>
            </a:r>
            <a:r>
              <a:rPr lang="en-US" altLang="zh-CN" sz="1600" dirty="0" err="1"/>
              <a:t>factoryView</a:t>
            </a:r>
            <a:r>
              <a:rPr lang="en-US" altLang="zh-CN" sz="1600" dirty="0"/>
              <a:t>-&gt;</a:t>
            </a:r>
            <a:r>
              <a:rPr lang="en-US" altLang="zh-CN" sz="1600" dirty="0" err="1"/>
              <a:t>setSelectionBehavior</a:t>
            </a:r>
            <a:r>
              <a:rPr lang="en-US" altLang="zh-CN" sz="1600" dirty="0"/>
              <a:t>(</a:t>
            </a:r>
            <a:r>
              <a:rPr lang="en-US" altLang="zh-CN" sz="1600" dirty="0" err="1"/>
              <a:t>QAbstractItemView</a:t>
            </a:r>
            <a:r>
              <a:rPr lang="en-US" altLang="zh-CN" sz="1600" dirty="0"/>
              <a:t>::</a:t>
            </a:r>
            <a:r>
              <a:rPr lang="en-US" altLang="zh-CN" sz="1600" dirty="0" err="1"/>
              <a:t>SelectRows</a:t>
            </a:r>
            <a:r>
              <a:rPr lang="en-US" altLang="zh-CN" sz="1600" dirty="0"/>
              <a:t>);</a:t>
            </a:r>
            <a:endParaRPr lang="zh-CN" altLang="zh-CN" sz="1600" dirty="0"/>
          </a:p>
          <a:p>
            <a:pPr indent="446088"/>
            <a:r>
              <a:rPr lang="en-US" altLang="zh-CN" sz="1600" dirty="0"/>
              <a:t>    </a:t>
            </a:r>
            <a:r>
              <a:rPr lang="en-US" altLang="zh-CN" sz="1600" dirty="0" err="1"/>
              <a:t>factoryView</a:t>
            </a:r>
            <a:r>
              <a:rPr lang="en-US" altLang="zh-CN" sz="1600" dirty="0"/>
              <a:t>-&gt;</a:t>
            </a:r>
            <a:r>
              <a:rPr lang="en-US" altLang="zh-CN" sz="1600" dirty="0" err="1"/>
              <a:t>setSelectionMode</a:t>
            </a:r>
            <a:r>
              <a:rPr lang="en-US" altLang="zh-CN" sz="1600" dirty="0"/>
              <a:t>(</a:t>
            </a:r>
            <a:r>
              <a:rPr lang="en-US" altLang="zh-CN" sz="1600" dirty="0" err="1"/>
              <a:t>QAbstractItemView</a:t>
            </a:r>
            <a:r>
              <a:rPr lang="en-US" altLang="zh-CN" sz="1600" dirty="0"/>
              <a:t>::</a:t>
            </a:r>
            <a:r>
              <a:rPr lang="en-US" altLang="zh-CN" sz="1600" dirty="0" err="1"/>
              <a:t>SingleSelection</a:t>
            </a:r>
            <a:r>
              <a:rPr lang="en-US" altLang="zh-CN" sz="1600" dirty="0"/>
              <a:t>);</a:t>
            </a:r>
            <a:endParaRPr lang="zh-CN" altLang="zh-CN" sz="1600" dirty="0"/>
          </a:p>
          <a:p>
            <a:pPr indent="446088"/>
            <a:r>
              <a:rPr lang="en-US" altLang="zh-CN" sz="1600" dirty="0"/>
              <a:t>    </a:t>
            </a:r>
            <a:r>
              <a:rPr lang="en-US" altLang="zh-CN" sz="1600" dirty="0" err="1"/>
              <a:t>factoryView</a:t>
            </a:r>
            <a:r>
              <a:rPr lang="en-US" altLang="zh-CN" sz="1600" dirty="0"/>
              <a:t>-&gt;</a:t>
            </a:r>
            <a:r>
              <a:rPr lang="en-US" altLang="zh-CN" sz="1600" dirty="0" err="1"/>
              <a:t>setShowGrid</a:t>
            </a:r>
            <a:r>
              <a:rPr lang="en-US" altLang="zh-CN" sz="1600" dirty="0"/>
              <a:t>(false);</a:t>
            </a:r>
            <a:endParaRPr lang="zh-CN" altLang="zh-CN" sz="1600" dirty="0"/>
          </a:p>
          <a:p>
            <a:pPr indent="446088"/>
            <a:r>
              <a:rPr lang="en-US" altLang="zh-CN" sz="1600" dirty="0"/>
              <a:t>    </a:t>
            </a:r>
            <a:r>
              <a:rPr lang="en-US" altLang="zh-CN" sz="1600" dirty="0" err="1"/>
              <a:t>factoryView</a:t>
            </a:r>
            <a:r>
              <a:rPr lang="en-US" altLang="zh-CN" sz="1600" dirty="0"/>
              <a:t>-&gt;</a:t>
            </a:r>
            <a:r>
              <a:rPr lang="en-US" altLang="zh-CN" sz="1600" dirty="0" err="1"/>
              <a:t>setAlternatingRowColors</a:t>
            </a:r>
            <a:r>
              <a:rPr lang="en-US" altLang="zh-CN" sz="1600" dirty="0"/>
              <a:t>(true);</a:t>
            </a:r>
            <a:endParaRPr lang="zh-CN" altLang="zh-CN" sz="1600" dirty="0"/>
          </a:p>
          <a:p>
            <a:pPr indent="446088"/>
            <a:r>
              <a:rPr lang="en-US" altLang="zh-CN" sz="1600" dirty="0"/>
              <a:t>    </a:t>
            </a:r>
            <a:r>
              <a:rPr lang="en-US" altLang="zh-CN" sz="1600" dirty="0" err="1"/>
              <a:t>QGroupBox</a:t>
            </a:r>
            <a:r>
              <a:rPr lang="en-US" altLang="zh-CN" sz="1600" dirty="0"/>
              <a:t> *box = new </a:t>
            </a:r>
            <a:r>
              <a:rPr lang="en-US" altLang="zh-CN" sz="1600" dirty="0" err="1"/>
              <a:t>QGroupBox</a:t>
            </a:r>
            <a:r>
              <a:rPr lang="en-US" altLang="zh-CN" sz="1600" dirty="0"/>
              <a:t>(</a:t>
            </a:r>
            <a:r>
              <a:rPr lang="en-US" altLang="zh-CN" sz="1600" dirty="0" err="1"/>
              <a:t>tr</a:t>
            </a:r>
            <a:r>
              <a:rPr lang="en-US" altLang="zh-CN" sz="1600" dirty="0"/>
              <a:t>("</a:t>
            </a:r>
            <a:r>
              <a:rPr lang="zh-CN" altLang="zh-CN" sz="1600" dirty="0"/>
              <a:t>汽车制造商</a:t>
            </a:r>
            <a:r>
              <a:rPr lang="en-US" altLang="zh-CN" sz="1600" dirty="0"/>
              <a:t>"));</a:t>
            </a:r>
            <a:endParaRPr lang="zh-CN" altLang="zh-CN" sz="1600" dirty="0"/>
          </a:p>
          <a:p>
            <a:pPr indent="446088"/>
            <a:r>
              <a:rPr lang="en-US" altLang="zh-CN" sz="1600" dirty="0"/>
              <a:t>    </a:t>
            </a:r>
            <a:r>
              <a:rPr lang="en-US" altLang="zh-CN" sz="1600" dirty="0" err="1"/>
              <a:t>QGridLayout</a:t>
            </a:r>
            <a:r>
              <a:rPr lang="en-US" altLang="zh-CN" sz="1600" dirty="0"/>
              <a:t> *layout = new </a:t>
            </a:r>
            <a:r>
              <a:rPr lang="en-US" altLang="zh-CN" sz="1600" dirty="0" err="1"/>
              <a:t>QGridLayout</a:t>
            </a:r>
            <a:r>
              <a:rPr lang="en-US" altLang="zh-CN" sz="1600" dirty="0"/>
              <a:t>;</a:t>
            </a:r>
            <a:endParaRPr lang="zh-CN" altLang="zh-CN" sz="1600" dirty="0"/>
          </a:p>
          <a:p>
            <a:pPr indent="446088"/>
            <a:r>
              <a:rPr lang="en-US" altLang="zh-CN" sz="1600" dirty="0"/>
              <a:t>    layout-&gt;</a:t>
            </a:r>
            <a:r>
              <a:rPr lang="en-US" altLang="zh-CN" sz="1600" dirty="0" err="1"/>
              <a:t>addWidget</a:t>
            </a:r>
            <a:r>
              <a:rPr lang="en-US" altLang="zh-CN" sz="1600" dirty="0"/>
              <a:t>(</a:t>
            </a:r>
            <a:r>
              <a:rPr lang="en-US" altLang="zh-CN" sz="1600" dirty="0" err="1"/>
              <a:t>factoryView</a:t>
            </a:r>
            <a:r>
              <a:rPr lang="en-US" altLang="zh-CN" sz="1600" dirty="0"/>
              <a:t>, 0, 0);</a:t>
            </a:r>
            <a:endParaRPr lang="zh-CN" altLang="zh-CN" sz="1600" dirty="0"/>
          </a:p>
          <a:p>
            <a:pPr indent="446088"/>
            <a:r>
              <a:rPr lang="en-US" altLang="zh-CN" sz="1600" dirty="0"/>
              <a:t>    box-&gt;</a:t>
            </a:r>
            <a:r>
              <a:rPr lang="en-US" altLang="zh-CN" sz="1600" dirty="0" err="1"/>
              <a:t>setLayout</a:t>
            </a:r>
            <a:r>
              <a:rPr lang="en-US" altLang="zh-CN" sz="1600" dirty="0"/>
              <a:t>(layout);</a:t>
            </a:r>
            <a:endParaRPr lang="zh-CN" altLang="zh-CN" sz="1600" dirty="0"/>
          </a:p>
          <a:p>
            <a:pPr indent="446088"/>
            <a:r>
              <a:rPr lang="en-US" altLang="zh-CN" sz="1600" dirty="0"/>
              <a:t>    return box;</a:t>
            </a:r>
            <a:endParaRPr lang="zh-CN" altLang="zh-CN" sz="1600" dirty="0"/>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418136169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412776"/>
            <a:ext cx="8064896" cy="39604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052736"/>
            <a:ext cx="8424936" cy="4647426"/>
          </a:xfrm>
          <a:prstGeom prst="rect">
            <a:avLst/>
          </a:prstGeom>
          <a:noFill/>
        </p:spPr>
        <p:txBody>
          <a:bodyPr wrap="square" rtlCol="0">
            <a:spAutoFit/>
          </a:bodyPr>
          <a:lstStyle/>
          <a:p>
            <a:pPr indent="446088"/>
            <a:r>
              <a:rPr lang="en-US" altLang="zh-CN" dirty="0" err="1"/>
              <a:t>createCarGroupBox</a:t>
            </a:r>
            <a:r>
              <a:rPr lang="en-US" altLang="zh-CN" dirty="0"/>
              <a:t>()</a:t>
            </a:r>
            <a:r>
              <a:rPr lang="zh-CN" altLang="zh-CN" dirty="0"/>
              <a:t>函数的具体代码如下：</a:t>
            </a:r>
          </a:p>
          <a:p>
            <a:pPr indent="446088"/>
            <a:r>
              <a:rPr lang="en-US" altLang="zh-CN" sz="1600" dirty="0" err="1"/>
              <a:t>QGroupBox</a:t>
            </a:r>
            <a:r>
              <a:rPr lang="en-US" altLang="zh-CN" sz="1600" dirty="0"/>
              <a:t>* </a:t>
            </a:r>
            <a:r>
              <a:rPr lang="en-US" altLang="zh-CN" sz="1600" dirty="0" err="1"/>
              <a:t>MainWindow</a:t>
            </a:r>
            <a:r>
              <a:rPr lang="en-US" altLang="zh-CN" sz="1600" dirty="0"/>
              <a:t>::</a:t>
            </a:r>
            <a:r>
              <a:rPr lang="en-US" altLang="zh-CN" sz="1600" dirty="0" err="1"/>
              <a:t>createCarGroupBox</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QGroupBox</a:t>
            </a:r>
            <a:r>
              <a:rPr lang="en-US" altLang="zh-CN" sz="1600" dirty="0"/>
              <a:t> *box = new </a:t>
            </a:r>
            <a:r>
              <a:rPr lang="en-US" altLang="zh-CN" sz="1600" dirty="0" err="1"/>
              <a:t>QGroupBox</a:t>
            </a:r>
            <a:r>
              <a:rPr lang="en-US" altLang="zh-CN" sz="1600" dirty="0"/>
              <a:t>(</a:t>
            </a:r>
            <a:r>
              <a:rPr lang="en-US" altLang="zh-CN" sz="1600" dirty="0" err="1"/>
              <a:t>tr</a:t>
            </a:r>
            <a:r>
              <a:rPr lang="en-US" altLang="zh-CN" sz="1600" dirty="0"/>
              <a:t>("</a:t>
            </a:r>
            <a:r>
              <a:rPr lang="zh-CN" altLang="zh-CN" sz="1600" dirty="0"/>
              <a:t>汽车</a:t>
            </a:r>
            <a:r>
              <a:rPr lang="en-US" altLang="zh-CN" sz="1600" dirty="0"/>
              <a:t>"));</a:t>
            </a:r>
            <a:endParaRPr lang="zh-CN" altLang="zh-CN" sz="1600" dirty="0"/>
          </a:p>
          <a:p>
            <a:pPr indent="446088"/>
            <a:r>
              <a:rPr lang="en-US" altLang="zh-CN" sz="1600" dirty="0"/>
              <a:t>    </a:t>
            </a:r>
            <a:r>
              <a:rPr lang="en-US" altLang="zh-CN" sz="1600" dirty="0" err="1"/>
              <a:t>carView</a:t>
            </a:r>
            <a:r>
              <a:rPr lang="en-US" altLang="zh-CN" sz="1600" dirty="0"/>
              <a:t> = new </a:t>
            </a:r>
            <a:r>
              <a:rPr lang="en-US" altLang="zh-CN" sz="1600" dirty="0" err="1"/>
              <a:t>QTableView</a:t>
            </a:r>
            <a:r>
              <a:rPr lang="en-US" altLang="zh-CN" sz="1600" dirty="0"/>
              <a:t>;</a:t>
            </a:r>
            <a:endParaRPr lang="zh-CN" altLang="zh-CN" sz="1600" dirty="0"/>
          </a:p>
          <a:p>
            <a:pPr indent="446088"/>
            <a:r>
              <a:rPr lang="en-US" altLang="zh-CN" sz="1600" dirty="0"/>
              <a:t>    </a:t>
            </a:r>
            <a:r>
              <a:rPr lang="en-US" altLang="zh-CN" sz="1600" dirty="0" err="1"/>
              <a:t>carView</a:t>
            </a:r>
            <a:r>
              <a:rPr lang="en-US" altLang="zh-CN" sz="1600" dirty="0"/>
              <a:t>-&gt;</a:t>
            </a:r>
            <a:r>
              <a:rPr lang="en-US" altLang="zh-CN" sz="1600" dirty="0" err="1"/>
              <a:t>setEditTriggers</a:t>
            </a:r>
            <a:r>
              <a:rPr lang="en-US" altLang="zh-CN" sz="1600" dirty="0"/>
              <a:t>(</a:t>
            </a:r>
            <a:r>
              <a:rPr lang="en-US" altLang="zh-CN" sz="1600" dirty="0" err="1"/>
              <a:t>QAbstractItemView</a:t>
            </a:r>
            <a:r>
              <a:rPr lang="en-US" altLang="zh-CN" sz="1600" dirty="0"/>
              <a:t>::</a:t>
            </a:r>
            <a:r>
              <a:rPr lang="en-US" altLang="zh-CN" sz="1600" dirty="0" err="1"/>
              <a:t>NoEditTriggers</a:t>
            </a:r>
            <a:r>
              <a:rPr lang="en-US" altLang="zh-CN" sz="1600" dirty="0"/>
              <a:t>);</a:t>
            </a:r>
            <a:endParaRPr lang="zh-CN" altLang="zh-CN" sz="1600" dirty="0"/>
          </a:p>
          <a:p>
            <a:pPr indent="446088"/>
            <a:r>
              <a:rPr lang="en-US" altLang="zh-CN" sz="1600" dirty="0"/>
              <a:t>    </a:t>
            </a:r>
            <a:r>
              <a:rPr lang="en-US" altLang="zh-CN" sz="1600" dirty="0" err="1"/>
              <a:t>carView</a:t>
            </a:r>
            <a:r>
              <a:rPr lang="en-US" altLang="zh-CN" sz="1600" dirty="0"/>
              <a:t>-&gt;</a:t>
            </a:r>
            <a:r>
              <a:rPr lang="en-US" altLang="zh-CN" sz="1600" dirty="0" err="1"/>
              <a:t>setSortingEnabled</a:t>
            </a:r>
            <a:r>
              <a:rPr lang="en-US" altLang="zh-CN" sz="1600" dirty="0"/>
              <a:t>(true);</a:t>
            </a:r>
            <a:endParaRPr lang="zh-CN" altLang="zh-CN" sz="1600" dirty="0"/>
          </a:p>
          <a:p>
            <a:pPr indent="446088"/>
            <a:r>
              <a:rPr lang="en-US" altLang="zh-CN" sz="1600" dirty="0"/>
              <a:t>    </a:t>
            </a:r>
            <a:r>
              <a:rPr lang="en-US" altLang="zh-CN" sz="1600" dirty="0" err="1"/>
              <a:t>carView</a:t>
            </a:r>
            <a:r>
              <a:rPr lang="en-US" altLang="zh-CN" sz="1600" dirty="0"/>
              <a:t>-&gt;</a:t>
            </a:r>
            <a:r>
              <a:rPr lang="en-US" altLang="zh-CN" sz="1600" dirty="0" err="1"/>
              <a:t>setSelectionBehavior</a:t>
            </a:r>
            <a:r>
              <a:rPr lang="en-US" altLang="zh-CN" sz="1600" dirty="0"/>
              <a:t>(</a:t>
            </a:r>
            <a:r>
              <a:rPr lang="en-US" altLang="zh-CN" sz="1600" dirty="0" err="1"/>
              <a:t>QAbstractItemView</a:t>
            </a:r>
            <a:r>
              <a:rPr lang="en-US" altLang="zh-CN" sz="1600" dirty="0"/>
              <a:t>::</a:t>
            </a:r>
            <a:r>
              <a:rPr lang="en-US" altLang="zh-CN" sz="1600" dirty="0" err="1"/>
              <a:t>SelectRows</a:t>
            </a:r>
            <a:r>
              <a:rPr lang="en-US" altLang="zh-CN" sz="1600" dirty="0"/>
              <a:t>);</a:t>
            </a:r>
            <a:endParaRPr lang="zh-CN" altLang="zh-CN" sz="1600" dirty="0"/>
          </a:p>
          <a:p>
            <a:pPr indent="446088"/>
            <a:r>
              <a:rPr lang="en-US" altLang="zh-CN" sz="1600" dirty="0"/>
              <a:t>    </a:t>
            </a:r>
            <a:r>
              <a:rPr lang="en-US" altLang="zh-CN" sz="1600" dirty="0" err="1"/>
              <a:t>carView</a:t>
            </a:r>
            <a:r>
              <a:rPr lang="en-US" altLang="zh-CN" sz="1600" dirty="0"/>
              <a:t>-&gt;</a:t>
            </a:r>
            <a:r>
              <a:rPr lang="en-US" altLang="zh-CN" sz="1600" dirty="0" err="1"/>
              <a:t>setSelectionMode</a:t>
            </a:r>
            <a:r>
              <a:rPr lang="en-US" altLang="zh-CN" sz="1600" dirty="0"/>
              <a:t>(</a:t>
            </a:r>
            <a:r>
              <a:rPr lang="en-US" altLang="zh-CN" sz="1600" dirty="0" err="1"/>
              <a:t>QAbstractItemView</a:t>
            </a:r>
            <a:r>
              <a:rPr lang="en-US" altLang="zh-CN" sz="1600" dirty="0"/>
              <a:t>::</a:t>
            </a:r>
            <a:r>
              <a:rPr lang="en-US" altLang="zh-CN" sz="1600" dirty="0" err="1"/>
              <a:t>SingleSelection</a:t>
            </a:r>
            <a:r>
              <a:rPr lang="en-US" altLang="zh-CN" sz="1600" dirty="0"/>
              <a:t>);</a:t>
            </a:r>
            <a:endParaRPr lang="zh-CN" altLang="zh-CN" sz="1600" dirty="0"/>
          </a:p>
          <a:p>
            <a:pPr indent="446088"/>
            <a:r>
              <a:rPr lang="en-US" altLang="zh-CN" sz="1600" dirty="0"/>
              <a:t>    </a:t>
            </a:r>
            <a:r>
              <a:rPr lang="en-US" altLang="zh-CN" sz="1600" dirty="0" err="1"/>
              <a:t>carView</a:t>
            </a:r>
            <a:r>
              <a:rPr lang="en-US" altLang="zh-CN" sz="1600" dirty="0"/>
              <a:t>-&gt;</a:t>
            </a:r>
            <a:r>
              <a:rPr lang="en-US" altLang="zh-CN" sz="1600" dirty="0" err="1"/>
              <a:t>setShowGrid</a:t>
            </a:r>
            <a:r>
              <a:rPr lang="en-US" altLang="zh-CN" sz="1600" dirty="0"/>
              <a:t>(false);</a:t>
            </a:r>
            <a:endParaRPr lang="zh-CN" altLang="zh-CN" sz="1600" dirty="0"/>
          </a:p>
          <a:p>
            <a:pPr indent="446088"/>
            <a:r>
              <a:rPr lang="en-US" altLang="zh-CN" sz="1600" dirty="0"/>
              <a:t>    </a:t>
            </a:r>
            <a:r>
              <a:rPr lang="en-US" altLang="zh-CN" sz="1600" dirty="0" err="1"/>
              <a:t>carView</a:t>
            </a:r>
            <a:r>
              <a:rPr lang="en-US" altLang="zh-CN" sz="1600" dirty="0"/>
              <a:t>-&gt;</a:t>
            </a:r>
            <a:r>
              <a:rPr lang="en-US" altLang="zh-CN" sz="1600" dirty="0" err="1"/>
              <a:t>verticalHeader</a:t>
            </a:r>
            <a:r>
              <a:rPr lang="en-US" altLang="zh-CN" sz="1600" dirty="0"/>
              <a:t>()-&gt;hide();</a:t>
            </a:r>
            <a:endParaRPr lang="zh-CN" altLang="zh-CN" sz="1600" dirty="0"/>
          </a:p>
          <a:p>
            <a:pPr indent="446088"/>
            <a:r>
              <a:rPr lang="en-US" altLang="zh-CN" sz="1600" dirty="0"/>
              <a:t>    </a:t>
            </a:r>
            <a:r>
              <a:rPr lang="en-US" altLang="zh-CN" sz="1600" dirty="0" err="1"/>
              <a:t>carView</a:t>
            </a:r>
            <a:r>
              <a:rPr lang="en-US" altLang="zh-CN" sz="1600" dirty="0"/>
              <a:t>-&gt;</a:t>
            </a:r>
            <a:r>
              <a:rPr lang="en-US" altLang="zh-CN" sz="1600" dirty="0" err="1"/>
              <a:t>setAlternatingRowColors</a:t>
            </a:r>
            <a:r>
              <a:rPr lang="en-US" altLang="zh-CN" sz="1600" dirty="0"/>
              <a:t>(true);</a:t>
            </a:r>
            <a:endParaRPr lang="zh-CN" altLang="zh-CN" sz="1600" dirty="0"/>
          </a:p>
          <a:p>
            <a:pPr indent="446088"/>
            <a:r>
              <a:rPr lang="en-US" altLang="zh-CN" sz="1600" dirty="0"/>
              <a:t>    </a:t>
            </a:r>
            <a:r>
              <a:rPr lang="en-US" altLang="zh-CN" sz="1600" dirty="0" err="1"/>
              <a:t>QVBoxLayout</a:t>
            </a:r>
            <a:r>
              <a:rPr lang="en-US" altLang="zh-CN" sz="1600" dirty="0"/>
              <a:t> *layout = new </a:t>
            </a:r>
            <a:r>
              <a:rPr lang="en-US" altLang="zh-CN" sz="1600" dirty="0" err="1"/>
              <a:t>QVBoxLayout</a:t>
            </a:r>
            <a:r>
              <a:rPr lang="en-US" altLang="zh-CN" sz="1600" dirty="0"/>
              <a:t>;</a:t>
            </a:r>
            <a:endParaRPr lang="zh-CN" altLang="zh-CN" sz="1600" dirty="0"/>
          </a:p>
          <a:p>
            <a:pPr indent="446088"/>
            <a:r>
              <a:rPr lang="en-US" altLang="zh-CN" sz="1600" dirty="0"/>
              <a:t>    layout-&gt;</a:t>
            </a:r>
            <a:r>
              <a:rPr lang="en-US" altLang="zh-CN" sz="1600" dirty="0" err="1"/>
              <a:t>addWidget</a:t>
            </a:r>
            <a:r>
              <a:rPr lang="en-US" altLang="zh-CN" sz="1600" dirty="0"/>
              <a:t>(</a:t>
            </a:r>
            <a:r>
              <a:rPr lang="en-US" altLang="zh-CN" sz="1600" dirty="0" err="1"/>
              <a:t>carView</a:t>
            </a:r>
            <a:r>
              <a:rPr lang="en-US" altLang="zh-CN" sz="1600" dirty="0"/>
              <a:t>, 0, 0);</a:t>
            </a:r>
            <a:endParaRPr lang="zh-CN" altLang="zh-CN" sz="1600" dirty="0"/>
          </a:p>
          <a:p>
            <a:pPr indent="446088"/>
            <a:r>
              <a:rPr lang="en-US" altLang="zh-CN" sz="1600" dirty="0"/>
              <a:t>    box-&gt;</a:t>
            </a:r>
            <a:r>
              <a:rPr lang="en-US" altLang="zh-CN" sz="1600" dirty="0" err="1"/>
              <a:t>setLayout</a:t>
            </a:r>
            <a:r>
              <a:rPr lang="en-US" altLang="zh-CN" sz="1600" dirty="0"/>
              <a:t>(layout);</a:t>
            </a:r>
            <a:endParaRPr lang="zh-CN" altLang="zh-CN" sz="1600" dirty="0"/>
          </a:p>
          <a:p>
            <a:pPr indent="446088"/>
            <a:r>
              <a:rPr lang="en-US" altLang="zh-CN" sz="1600" dirty="0"/>
              <a:t>    return box;</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1907488729"/>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412776"/>
            <a:ext cx="8064896" cy="45365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96944" cy="5170646"/>
          </a:xfrm>
          <a:prstGeom prst="rect">
            <a:avLst/>
          </a:prstGeom>
          <a:noFill/>
        </p:spPr>
        <p:txBody>
          <a:bodyPr wrap="square" rtlCol="0">
            <a:spAutoFit/>
          </a:bodyPr>
          <a:lstStyle/>
          <a:p>
            <a:pPr indent="446088"/>
            <a:r>
              <a:rPr lang="en-US" altLang="zh-CN" dirty="0" err="1"/>
              <a:t>createDetailsGroupBox</a:t>
            </a:r>
            <a:r>
              <a:rPr lang="en-US" altLang="zh-CN" dirty="0"/>
              <a:t>()</a:t>
            </a:r>
            <a:r>
              <a:rPr lang="zh-CN" altLang="zh-CN" dirty="0"/>
              <a:t>函数的具体代码如下：</a:t>
            </a:r>
          </a:p>
          <a:p>
            <a:pPr indent="446088"/>
            <a:r>
              <a:rPr lang="en-US" altLang="zh-CN" sz="1600" dirty="0" err="1"/>
              <a:t>QGroupBox</a:t>
            </a:r>
            <a:r>
              <a:rPr lang="en-US" altLang="zh-CN" sz="1600" dirty="0"/>
              <a:t>* </a:t>
            </a:r>
            <a:r>
              <a:rPr lang="en-US" altLang="zh-CN" sz="1600" dirty="0" err="1"/>
              <a:t>MainWindow</a:t>
            </a:r>
            <a:r>
              <a:rPr lang="en-US" altLang="zh-CN" sz="1600" dirty="0"/>
              <a:t>::</a:t>
            </a:r>
            <a:r>
              <a:rPr lang="en-US" altLang="zh-CN" sz="1600" dirty="0" err="1"/>
              <a:t>createDetailsGroupBox</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QGroupBox</a:t>
            </a:r>
            <a:r>
              <a:rPr lang="en-US" altLang="zh-CN" sz="1600" dirty="0"/>
              <a:t> *box = new </a:t>
            </a:r>
            <a:r>
              <a:rPr lang="en-US" altLang="zh-CN" sz="1600" dirty="0" err="1"/>
              <a:t>QGroupBox</a:t>
            </a:r>
            <a:r>
              <a:rPr lang="en-US" altLang="zh-CN" sz="1600" dirty="0"/>
              <a:t>(</a:t>
            </a:r>
            <a:r>
              <a:rPr lang="en-US" altLang="zh-CN" sz="1600" dirty="0" err="1"/>
              <a:t>tr</a:t>
            </a:r>
            <a:r>
              <a:rPr lang="en-US" altLang="zh-CN" sz="1600" dirty="0"/>
              <a:t>("</a:t>
            </a:r>
            <a:r>
              <a:rPr lang="zh-CN" altLang="zh-CN" sz="1600" dirty="0"/>
              <a:t>详细信息</a:t>
            </a:r>
            <a:r>
              <a:rPr lang="en-US" altLang="zh-CN" sz="1600" dirty="0"/>
              <a:t>"));</a:t>
            </a:r>
            <a:endParaRPr lang="zh-CN" altLang="zh-CN" sz="1600" dirty="0"/>
          </a:p>
          <a:p>
            <a:pPr indent="446088"/>
            <a:r>
              <a:rPr lang="en-US" altLang="zh-CN" sz="1600" dirty="0"/>
              <a:t>    </a:t>
            </a:r>
            <a:r>
              <a:rPr lang="en-US" altLang="zh-CN" sz="1600" dirty="0" err="1"/>
              <a:t>profileLabel</a:t>
            </a:r>
            <a:r>
              <a:rPr lang="en-US" altLang="zh-CN" sz="1600" dirty="0"/>
              <a:t> = new </a:t>
            </a:r>
            <a:r>
              <a:rPr lang="en-US" altLang="zh-CN" sz="1600" dirty="0" err="1"/>
              <a:t>QLabel</a:t>
            </a:r>
            <a:r>
              <a:rPr lang="en-US" altLang="zh-CN" sz="1600" dirty="0"/>
              <a:t>;</a:t>
            </a:r>
            <a:endParaRPr lang="zh-CN" altLang="zh-CN" sz="1600" dirty="0"/>
          </a:p>
          <a:p>
            <a:pPr indent="446088"/>
            <a:r>
              <a:rPr lang="en-US" altLang="zh-CN" sz="1600" dirty="0"/>
              <a:t>    </a:t>
            </a:r>
            <a:r>
              <a:rPr lang="en-US" altLang="zh-CN" sz="1600" dirty="0" err="1"/>
              <a:t>profileLabel</a:t>
            </a:r>
            <a:r>
              <a:rPr lang="en-US" altLang="zh-CN" sz="1600" dirty="0"/>
              <a:t>-&gt;</a:t>
            </a:r>
            <a:r>
              <a:rPr lang="en-US" altLang="zh-CN" sz="1600" dirty="0" err="1"/>
              <a:t>setWordWrap</a:t>
            </a:r>
            <a:r>
              <a:rPr lang="en-US" altLang="zh-CN" sz="1600" dirty="0"/>
              <a:t>(true);</a:t>
            </a:r>
            <a:endParaRPr lang="zh-CN" altLang="zh-CN" sz="1600" dirty="0"/>
          </a:p>
          <a:p>
            <a:pPr indent="446088"/>
            <a:r>
              <a:rPr lang="en-US" altLang="zh-CN" sz="1600" dirty="0"/>
              <a:t>    </a:t>
            </a:r>
            <a:r>
              <a:rPr lang="en-US" altLang="zh-CN" sz="1600" dirty="0" err="1"/>
              <a:t>profileLabel</a:t>
            </a:r>
            <a:r>
              <a:rPr lang="en-US" altLang="zh-CN" sz="1600" dirty="0"/>
              <a:t>-&gt;</a:t>
            </a:r>
            <a:r>
              <a:rPr lang="en-US" altLang="zh-CN" sz="1600" dirty="0" err="1"/>
              <a:t>setAlignment</a:t>
            </a:r>
            <a:r>
              <a:rPr lang="en-US" altLang="zh-CN" sz="1600" dirty="0"/>
              <a:t>(</a:t>
            </a:r>
            <a:r>
              <a:rPr lang="en-US" altLang="zh-CN" sz="1600" dirty="0" err="1"/>
              <a:t>Qt</a:t>
            </a:r>
            <a:r>
              <a:rPr lang="en-US" altLang="zh-CN" sz="1600" dirty="0"/>
              <a:t>::</a:t>
            </a:r>
            <a:r>
              <a:rPr lang="en-US" altLang="zh-CN" sz="1600" dirty="0" err="1"/>
              <a:t>AlignBottom</a:t>
            </a:r>
            <a:r>
              <a:rPr lang="en-US" altLang="zh-CN" sz="1600" dirty="0"/>
              <a:t>);</a:t>
            </a:r>
            <a:endParaRPr lang="zh-CN" altLang="zh-CN" sz="1600" dirty="0"/>
          </a:p>
          <a:p>
            <a:pPr indent="446088"/>
            <a:r>
              <a:rPr lang="en-US" altLang="zh-CN" sz="1600" dirty="0"/>
              <a:t>    </a:t>
            </a:r>
            <a:r>
              <a:rPr lang="en-US" altLang="zh-CN" sz="1600" dirty="0" err="1"/>
              <a:t>titleLabel</a:t>
            </a:r>
            <a:r>
              <a:rPr lang="en-US" altLang="zh-CN" sz="1600" dirty="0"/>
              <a:t> = new </a:t>
            </a:r>
            <a:r>
              <a:rPr lang="en-US" altLang="zh-CN" sz="1600" dirty="0" err="1"/>
              <a:t>QLabel</a:t>
            </a:r>
            <a:r>
              <a:rPr lang="en-US" altLang="zh-CN" sz="1600" dirty="0"/>
              <a:t>;</a:t>
            </a:r>
            <a:endParaRPr lang="zh-CN" altLang="zh-CN" sz="1600" dirty="0"/>
          </a:p>
          <a:p>
            <a:pPr indent="446088"/>
            <a:r>
              <a:rPr lang="en-US" altLang="zh-CN" sz="1600" dirty="0"/>
              <a:t>    </a:t>
            </a:r>
            <a:r>
              <a:rPr lang="en-US" altLang="zh-CN" sz="1600" dirty="0" err="1"/>
              <a:t>titleLabel</a:t>
            </a:r>
            <a:r>
              <a:rPr lang="en-US" altLang="zh-CN" sz="1600" dirty="0"/>
              <a:t>-&gt;</a:t>
            </a:r>
            <a:r>
              <a:rPr lang="en-US" altLang="zh-CN" sz="1600" dirty="0" err="1"/>
              <a:t>setWordWrap</a:t>
            </a:r>
            <a:r>
              <a:rPr lang="en-US" altLang="zh-CN" sz="1600" dirty="0"/>
              <a:t>(true);</a:t>
            </a:r>
            <a:endParaRPr lang="zh-CN" altLang="zh-CN" sz="1600" dirty="0"/>
          </a:p>
          <a:p>
            <a:pPr indent="446088"/>
            <a:r>
              <a:rPr lang="en-US" altLang="zh-CN" sz="1600" dirty="0"/>
              <a:t>    </a:t>
            </a:r>
            <a:r>
              <a:rPr lang="en-US" altLang="zh-CN" sz="1600" dirty="0" err="1"/>
              <a:t>titleLabel</a:t>
            </a:r>
            <a:r>
              <a:rPr lang="en-US" altLang="zh-CN" sz="1600" dirty="0"/>
              <a:t>-&gt;</a:t>
            </a:r>
            <a:r>
              <a:rPr lang="en-US" altLang="zh-CN" sz="1600" dirty="0" err="1"/>
              <a:t>setAlignment</a:t>
            </a:r>
            <a:r>
              <a:rPr lang="en-US" altLang="zh-CN" sz="1600" dirty="0"/>
              <a:t>(</a:t>
            </a:r>
            <a:r>
              <a:rPr lang="en-US" altLang="zh-CN" sz="1600" dirty="0" err="1"/>
              <a:t>Qt</a:t>
            </a:r>
            <a:r>
              <a:rPr lang="en-US" altLang="zh-CN" sz="1600" dirty="0"/>
              <a:t>::</a:t>
            </a:r>
            <a:r>
              <a:rPr lang="en-US" altLang="zh-CN" sz="1600" dirty="0" err="1"/>
              <a:t>AlignBottom</a:t>
            </a:r>
            <a:r>
              <a:rPr lang="en-US" altLang="zh-CN" sz="1600" dirty="0"/>
              <a:t>);</a:t>
            </a:r>
            <a:endParaRPr lang="zh-CN" altLang="zh-CN" sz="1600" dirty="0"/>
          </a:p>
          <a:p>
            <a:pPr indent="446088"/>
            <a:r>
              <a:rPr lang="en-US" altLang="zh-CN" sz="1600" dirty="0"/>
              <a:t>    </a:t>
            </a:r>
            <a:r>
              <a:rPr lang="en-US" altLang="zh-CN" sz="1600" dirty="0" err="1"/>
              <a:t>attribList</a:t>
            </a:r>
            <a:r>
              <a:rPr lang="en-US" altLang="zh-CN" sz="1600" dirty="0"/>
              <a:t> = new </a:t>
            </a:r>
            <a:r>
              <a:rPr lang="en-US" altLang="zh-CN" sz="1600" dirty="0" err="1"/>
              <a:t>QListWidget</a:t>
            </a:r>
            <a:r>
              <a:rPr lang="en-US" altLang="zh-CN" sz="1600" dirty="0"/>
              <a:t>;</a:t>
            </a:r>
            <a:endParaRPr lang="zh-CN" altLang="zh-CN" sz="1600" dirty="0"/>
          </a:p>
          <a:p>
            <a:pPr indent="446088"/>
            <a:r>
              <a:rPr lang="en-US" altLang="zh-CN" sz="1600" dirty="0"/>
              <a:t>    </a:t>
            </a:r>
            <a:r>
              <a:rPr lang="en-US" altLang="zh-CN" sz="1600" dirty="0" err="1"/>
              <a:t>QGridLayout</a:t>
            </a:r>
            <a:r>
              <a:rPr lang="en-US" altLang="zh-CN" sz="1600" dirty="0"/>
              <a:t> *layout = new </a:t>
            </a:r>
            <a:r>
              <a:rPr lang="en-US" altLang="zh-CN" sz="1600" dirty="0" err="1"/>
              <a:t>QGridLayout</a:t>
            </a:r>
            <a:r>
              <a:rPr lang="en-US" altLang="zh-CN" sz="1600" dirty="0"/>
              <a:t>;</a:t>
            </a:r>
            <a:endParaRPr lang="zh-CN" altLang="zh-CN" sz="1600" dirty="0"/>
          </a:p>
          <a:p>
            <a:pPr indent="446088"/>
            <a:r>
              <a:rPr lang="en-US" altLang="zh-CN" sz="1600" dirty="0"/>
              <a:t>    layout-&gt;</a:t>
            </a:r>
            <a:r>
              <a:rPr lang="en-US" altLang="zh-CN" sz="1600" dirty="0" err="1"/>
              <a:t>addWidget</a:t>
            </a:r>
            <a:r>
              <a:rPr lang="en-US" altLang="zh-CN" sz="1600" dirty="0"/>
              <a:t>(</a:t>
            </a:r>
            <a:r>
              <a:rPr lang="en-US" altLang="zh-CN" sz="1600" dirty="0" err="1"/>
              <a:t>profileLabel</a:t>
            </a:r>
            <a:r>
              <a:rPr lang="en-US" altLang="zh-CN" sz="1600" dirty="0"/>
              <a:t>, 0, 0, 1, 2);</a:t>
            </a:r>
            <a:endParaRPr lang="zh-CN" altLang="zh-CN" sz="1600" dirty="0"/>
          </a:p>
          <a:p>
            <a:pPr indent="446088"/>
            <a:r>
              <a:rPr lang="en-US" altLang="zh-CN" sz="1600" dirty="0"/>
              <a:t>    layout-&gt;</a:t>
            </a:r>
            <a:r>
              <a:rPr lang="en-US" altLang="zh-CN" sz="1600" dirty="0" err="1"/>
              <a:t>addWidget</a:t>
            </a:r>
            <a:r>
              <a:rPr lang="en-US" altLang="zh-CN" sz="1600" dirty="0"/>
              <a:t>(</a:t>
            </a:r>
            <a:r>
              <a:rPr lang="en-US" altLang="zh-CN" sz="1600" dirty="0" err="1"/>
              <a:t>titleLabel</a:t>
            </a:r>
            <a:r>
              <a:rPr lang="en-US" altLang="zh-CN" sz="1600" dirty="0"/>
              <a:t>, 1, 0, 1, 2);</a:t>
            </a:r>
            <a:endParaRPr lang="zh-CN" altLang="zh-CN" sz="1600" dirty="0"/>
          </a:p>
          <a:p>
            <a:pPr indent="446088"/>
            <a:r>
              <a:rPr lang="en-US" altLang="zh-CN" sz="1600" dirty="0"/>
              <a:t>    layout-&gt;</a:t>
            </a:r>
            <a:r>
              <a:rPr lang="en-US" altLang="zh-CN" sz="1600" dirty="0" err="1"/>
              <a:t>addWidget</a:t>
            </a:r>
            <a:r>
              <a:rPr lang="en-US" altLang="zh-CN" sz="1600" dirty="0"/>
              <a:t>(</a:t>
            </a:r>
            <a:r>
              <a:rPr lang="en-US" altLang="zh-CN" sz="1600" dirty="0" err="1"/>
              <a:t>attribList</a:t>
            </a:r>
            <a:r>
              <a:rPr lang="en-US" altLang="zh-CN" sz="1600" dirty="0"/>
              <a:t>, 2, 0, 1, 2);</a:t>
            </a:r>
            <a:endParaRPr lang="zh-CN" altLang="zh-CN" sz="1600" dirty="0"/>
          </a:p>
          <a:p>
            <a:pPr indent="446088"/>
            <a:r>
              <a:rPr lang="en-US" altLang="zh-CN" sz="1600" dirty="0"/>
              <a:t>    layout-&gt;</a:t>
            </a:r>
            <a:r>
              <a:rPr lang="en-US" altLang="zh-CN" sz="1600" dirty="0" err="1"/>
              <a:t>setRowStretch</a:t>
            </a:r>
            <a:r>
              <a:rPr lang="en-US" altLang="zh-CN" sz="1600" dirty="0"/>
              <a:t>(2, 1);</a:t>
            </a:r>
            <a:endParaRPr lang="zh-CN" altLang="zh-CN" sz="1600" dirty="0"/>
          </a:p>
          <a:p>
            <a:pPr indent="446088"/>
            <a:r>
              <a:rPr lang="en-US" altLang="zh-CN" sz="1600" dirty="0"/>
              <a:t>    box-&gt;</a:t>
            </a:r>
            <a:r>
              <a:rPr lang="en-US" altLang="zh-CN" sz="1600" dirty="0" err="1"/>
              <a:t>setLayout</a:t>
            </a:r>
            <a:r>
              <a:rPr lang="en-US" altLang="zh-CN" sz="1600" dirty="0"/>
              <a:t>(layout);</a:t>
            </a:r>
            <a:endParaRPr lang="zh-CN" altLang="zh-CN" sz="1600" dirty="0"/>
          </a:p>
          <a:p>
            <a:pPr indent="446088"/>
            <a:r>
              <a:rPr lang="en-US" altLang="zh-CN" sz="1600" dirty="0"/>
              <a:t>    return box;</a:t>
            </a:r>
            <a:endParaRPr lang="zh-CN" altLang="zh-CN" sz="1600" dirty="0"/>
          </a:p>
          <a:p>
            <a:pPr indent="446088"/>
            <a:r>
              <a:rPr lang="en-US" altLang="zh-CN" sz="1600" dirty="0"/>
              <a:t>}</a:t>
            </a:r>
            <a:endParaRPr lang="zh-CN" altLang="zh-CN" sz="1600" dirty="0"/>
          </a:p>
          <a:p>
            <a:endParaRPr lang="zh-CN" altLang="en-US" dirty="0"/>
          </a:p>
        </p:txBody>
      </p:sp>
    </p:spTree>
    <p:extLst>
      <p:ext uri="{BB962C8B-B14F-4D97-AF65-F5344CB8AC3E}">
        <p14:creationId xmlns:p14="http://schemas.microsoft.com/office/powerpoint/2010/main" val="311112646"/>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412776"/>
            <a:ext cx="8136904" cy="352839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96944" cy="4154984"/>
          </a:xfrm>
          <a:prstGeom prst="rect">
            <a:avLst/>
          </a:prstGeom>
          <a:noFill/>
        </p:spPr>
        <p:txBody>
          <a:bodyPr wrap="square" rtlCol="0">
            <a:spAutoFit/>
          </a:bodyPr>
          <a:lstStyle/>
          <a:p>
            <a:pPr indent="446088"/>
            <a:r>
              <a:rPr lang="en-US" altLang="zh-CN" dirty="0" err="1"/>
              <a:t>createMenuBar</a:t>
            </a:r>
            <a:r>
              <a:rPr lang="en-US" altLang="zh-CN" dirty="0"/>
              <a:t>()</a:t>
            </a:r>
            <a:r>
              <a:rPr lang="zh-CN" altLang="zh-CN" dirty="0"/>
              <a:t>函数的具体代码如下：</a:t>
            </a:r>
          </a:p>
          <a:p>
            <a:pPr indent="446088"/>
            <a:r>
              <a:rPr lang="en-US" altLang="zh-CN" sz="1600" dirty="0"/>
              <a:t>void </a:t>
            </a:r>
            <a:r>
              <a:rPr lang="en-US" altLang="zh-CN" sz="1600" dirty="0" err="1"/>
              <a:t>MainWindow</a:t>
            </a:r>
            <a:r>
              <a:rPr lang="en-US" altLang="zh-CN" sz="1600" dirty="0"/>
              <a:t>::</a:t>
            </a:r>
            <a:r>
              <a:rPr lang="en-US" altLang="zh-CN" sz="1600" dirty="0" err="1"/>
              <a:t>createMenuBar</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QAction</a:t>
            </a:r>
            <a:r>
              <a:rPr lang="en-US" altLang="zh-CN" sz="1600" dirty="0"/>
              <a:t> *</a:t>
            </a:r>
            <a:r>
              <a:rPr lang="en-US" altLang="zh-CN" sz="1600" dirty="0" err="1"/>
              <a:t>addAction</a:t>
            </a:r>
            <a:r>
              <a:rPr lang="en-US" altLang="zh-CN" sz="1600" dirty="0"/>
              <a:t> = new </a:t>
            </a:r>
            <a:r>
              <a:rPr lang="en-US" altLang="zh-CN" sz="1600" dirty="0" err="1"/>
              <a:t>QAction</a:t>
            </a:r>
            <a:r>
              <a:rPr lang="en-US" altLang="zh-CN" sz="1600" dirty="0"/>
              <a:t>(</a:t>
            </a:r>
            <a:r>
              <a:rPr lang="en-US" altLang="zh-CN" sz="1600" dirty="0" err="1"/>
              <a:t>tr</a:t>
            </a:r>
            <a:r>
              <a:rPr lang="en-US" altLang="zh-CN" sz="1600" dirty="0"/>
              <a:t>("</a:t>
            </a:r>
            <a:r>
              <a:rPr lang="zh-CN" altLang="zh-CN" sz="1600" dirty="0"/>
              <a:t>添加</a:t>
            </a:r>
            <a:r>
              <a:rPr lang="en-US" altLang="zh-CN" sz="1600" dirty="0"/>
              <a:t>"), this);</a:t>
            </a:r>
            <a:endParaRPr lang="zh-CN" altLang="zh-CN" sz="1600" dirty="0"/>
          </a:p>
          <a:p>
            <a:pPr indent="446088"/>
            <a:r>
              <a:rPr lang="en-US" altLang="zh-CN" sz="1600" dirty="0"/>
              <a:t>    </a:t>
            </a:r>
            <a:r>
              <a:rPr lang="en-US" altLang="zh-CN" sz="1600" dirty="0" err="1"/>
              <a:t>QAction</a:t>
            </a:r>
            <a:r>
              <a:rPr lang="en-US" altLang="zh-CN" sz="1600" dirty="0"/>
              <a:t> *</a:t>
            </a:r>
            <a:r>
              <a:rPr lang="en-US" altLang="zh-CN" sz="1600" dirty="0" err="1"/>
              <a:t>deleteAction</a:t>
            </a:r>
            <a:r>
              <a:rPr lang="en-US" altLang="zh-CN" sz="1600" dirty="0"/>
              <a:t> = new </a:t>
            </a:r>
            <a:r>
              <a:rPr lang="en-US" altLang="zh-CN" sz="1600" dirty="0" err="1"/>
              <a:t>QAction</a:t>
            </a:r>
            <a:r>
              <a:rPr lang="en-US" altLang="zh-CN" sz="1600" dirty="0"/>
              <a:t>(</a:t>
            </a:r>
            <a:r>
              <a:rPr lang="en-US" altLang="zh-CN" sz="1600" dirty="0" err="1"/>
              <a:t>tr</a:t>
            </a:r>
            <a:r>
              <a:rPr lang="en-US" altLang="zh-CN" sz="1600" dirty="0"/>
              <a:t>("</a:t>
            </a:r>
            <a:r>
              <a:rPr lang="zh-CN" altLang="zh-CN" sz="1600" dirty="0"/>
              <a:t>删除</a:t>
            </a:r>
            <a:r>
              <a:rPr lang="en-US" altLang="zh-CN" sz="1600" dirty="0"/>
              <a:t>"), this);</a:t>
            </a:r>
            <a:endParaRPr lang="zh-CN" altLang="zh-CN" sz="1600" dirty="0"/>
          </a:p>
          <a:p>
            <a:pPr indent="446088"/>
            <a:r>
              <a:rPr lang="en-US" altLang="zh-CN" sz="1600" dirty="0"/>
              <a:t>    </a:t>
            </a:r>
            <a:r>
              <a:rPr lang="en-US" altLang="zh-CN" sz="1600" dirty="0" err="1"/>
              <a:t>QAction</a:t>
            </a:r>
            <a:r>
              <a:rPr lang="en-US" altLang="zh-CN" sz="1600" dirty="0"/>
              <a:t> *</a:t>
            </a:r>
            <a:r>
              <a:rPr lang="en-US" altLang="zh-CN" sz="1600" dirty="0" err="1"/>
              <a:t>quitAction</a:t>
            </a:r>
            <a:r>
              <a:rPr lang="en-US" altLang="zh-CN" sz="1600" dirty="0"/>
              <a:t> = new </a:t>
            </a:r>
            <a:r>
              <a:rPr lang="en-US" altLang="zh-CN" sz="1600" dirty="0" err="1"/>
              <a:t>QAction</a:t>
            </a:r>
            <a:r>
              <a:rPr lang="en-US" altLang="zh-CN" sz="1600" dirty="0"/>
              <a:t>(</a:t>
            </a:r>
            <a:r>
              <a:rPr lang="en-US" altLang="zh-CN" sz="1600" dirty="0" err="1"/>
              <a:t>tr</a:t>
            </a:r>
            <a:r>
              <a:rPr lang="en-US" altLang="zh-CN" sz="1600" dirty="0"/>
              <a:t>("</a:t>
            </a:r>
            <a:r>
              <a:rPr lang="zh-CN" altLang="zh-CN" sz="1600" dirty="0"/>
              <a:t>退出</a:t>
            </a:r>
            <a:r>
              <a:rPr lang="en-US" altLang="zh-CN" sz="1600" dirty="0"/>
              <a:t>"), this);</a:t>
            </a:r>
            <a:endParaRPr lang="zh-CN" altLang="zh-CN" sz="1600" dirty="0"/>
          </a:p>
          <a:p>
            <a:pPr indent="446088"/>
            <a:r>
              <a:rPr lang="en-US" altLang="zh-CN" sz="1600" dirty="0"/>
              <a:t>    </a:t>
            </a:r>
            <a:r>
              <a:rPr lang="en-US" altLang="zh-CN" sz="1600" dirty="0" err="1"/>
              <a:t>addAction</a:t>
            </a:r>
            <a:r>
              <a:rPr lang="en-US" altLang="zh-CN" sz="1600" dirty="0"/>
              <a:t>-&gt;</a:t>
            </a:r>
            <a:r>
              <a:rPr lang="en-US" altLang="zh-CN" sz="1600" dirty="0" err="1"/>
              <a:t>setShortcut</a:t>
            </a:r>
            <a:r>
              <a:rPr lang="en-US" altLang="zh-CN" sz="1600" dirty="0"/>
              <a:t>(</a:t>
            </a:r>
            <a:r>
              <a:rPr lang="en-US" altLang="zh-CN" sz="1600" dirty="0" err="1"/>
              <a:t>tr</a:t>
            </a:r>
            <a:r>
              <a:rPr lang="en-US" altLang="zh-CN" sz="1600" dirty="0"/>
              <a:t>("</a:t>
            </a:r>
            <a:r>
              <a:rPr lang="en-US" altLang="zh-CN" sz="1600" dirty="0" err="1"/>
              <a:t>Ctrl+A</a:t>
            </a:r>
            <a:r>
              <a:rPr lang="en-US" altLang="zh-CN" sz="1600" dirty="0"/>
              <a:t>"));</a:t>
            </a:r>
            <a:endParaRPr lang="zh-CN" altLang="zh-CN" sz="1600" dirty="0"/>
          </a:p>
          <a:p>
            <a:pPr indent="446088"/>
            <a:r>
              <a:rPr lang="en-US" altLang="zh-CN" sz="1600" dirty="0"/>
              <a:t>    </a:t>
            </a:r>
            <a:r>
              <a:rPr lang="en-US" altLang="zh-CN" sz="1600" dirty="0" err="1"/>
              <a:t>deleteAction</a:t>
            </a:r>
            <a:r>
              <a:rPr lang="en-US" altLang="zh-CN" sz="1600" dirty="0"/>
              <a:t>-&gt;</a:t>
            </a:r>
            <a:r>
              <a:rPr lang="en-US" altLang="zh-CN" sz="1600" dirty="0" err="1"/>
              <a:t>setShortcut</a:t>
            </a:r>
            <a:r>
              <a:rPr lang="en-US" altLang="zh-CN" sz="1600" dirty="0"/>
              <a:t>(</a:t>
            </a:r>
            <a:r>
              <a:rPr lang="en-US" altLang="zh-CN" sz="1600" dirty="0" err="1"/>
              <a:t>tr</a:t>
            </a:r>
            <a:r>
              <a:rPr lang="en-US" altLang="zh-CN" sz="1600" dirty="0"/>
              <a:t>("</a:t>
            </a:r>
            <a:r>
              <a:rPr lang="en-US" altLang="zh-CN" sz="1600" dirty="0" err="1"/>
              <a:t>Ctrl+D</a:t>
            </a:r>
            <a:r>
              <a:rPr lang="en-US" altLang="zh-CN" sz="1600" dirty="0"/>
              <a:t>"));</a:t>
            </a:r>
            <a:endParaRPr lang="zh-CN" altLang="zh-CN" sz="1600" dirty="0"/>
          </a:p>
          <a:p>
            <a:pPr indent="446088"/>
            <a:r>
              <a:rPr lang="en-US" altLang="zh-CN" sz="1600" dirty="0"/>
              <a:t>    </a:t>
            </a:r>
            <a:r>
              <a:rPr lang="en-US" altLang="zh-CN" sz="1600" dirty="0" err="1"/>
              <a:t>quitAction</a:t>
            </a:r>
            <a:r>
              <a:rPr lang="en-US" altLang="zh-CN" sz="1600" dirty="0"/>
              <a:t>-&gt;</a:t>
            </a:r>
            <a:r>
              <a:rPr lang="en-US" altLang="zh-CN" sz="1600" dirty="0" err="1"/>
              <a:t>setShortcut</a:t>
            </a:r>
            <a:r>
              <a:rPr lang="en-US" altLang="zh-CN" sz="1600" dirty="0"/>
              <a:t>(</a:t>
            </a:r>
            <a:r>
              <a:rPr lang="en-US" altLang="zh-CN" sz="1600" dirty="0" err="1"/>
              <a:t>tr</a:t>
            </a:r>
            <a:r>
              <a:rPr lang="en-US" altLang="zh-CN" sz="1600" dirty="0"/>
              <a:t>("</a:t>
            </a:r>
            <a:r>
              <a:rPr lang="en-US" altLang="zh-CN" sz="1600" dirty="0" err="1"/>
              <a:t>Ctrl+Q</a:t>
            </a:r>
            <a:r>
              <a:rPr lang="en-US" altLang="zh-CN" sz="1600" dirty="0"/>
              <a:t>"));</a:t>
            </a:r>
            <a:endParaRPr lang="zh-CN" altLang="zh-CN" sz="1600" dirty="0"/>
          </a:p>
          <a:p>
            <a:pPr indent="446088"/>
            <a:r>
              <a:rPr lang="en-US" altLang="zh-CN" sz="1600" dirty="0"/>
              <a:t>    </a:t>
            </a:r>
            <a:r>
              <a:rPr lang="en-US" altLang="zh-CN" sz="1600" dirty="0" err="1"/>
              <a:t>QMenu</a:t>
            </a:r>
            <a:r>
              <a:rPr lang="en-US" altLang="zh-CN" sz="1600" dirty="0"/>
              <a:t> *</a:t>
            </a:r>
            <a:r>
              <a:rPr lang="en-US" altLang="zh-CN" sz="1600" dirty="0" err="1"/>
              <a:t>fileMenu</a:t>
            </a:r>
            <a:r>
              <a:rPr lang="en-US" altLang="zh-CN" sz="1600" dirty="0"/>
              <a:t> = </a:t>
            </a:r>
            <a:r>
              <a:rPr lang="en-US" altLang="zh-CN" sz="1600" dirty="0" err="1"/>
              <a:t>menuBar</a:t>
            </a:r>
            <a:r>
              <a:rPr lang="en-US" altLang="zh-CN" sz="1600" dirty="0"/>
              <a:t>()-&gt;</a:t>
            </a:r>
            <a:r>
              <a:rPr lang="en-US" altLang="zh-CN" sz="1600" dirty="0" err="1"/>
              <a:t>addMenu</a:t>
            </a:r>
            <a:r>
              <a:rPr lang="en-US" altLang="zh-CN" sz="1600" dirty="0"/>
              <a:t>(</a:t>
            </a:r>
            <a:r>
              <a:rPr lang="en-US" altLang="zh-CN" sz="1600" dirty="0" err="1"/>
              <a:t>tr</a:t>
            </a:r>
            <a:r>
              <a:rPr lang="en-US" altLang="zh-CN" sz="1600" dirty="0"/>
              <a:t>("</a:t>
            </a:r>
            <a:r>
              <a:rPr lang="zh-CN" altLang="zh-CN" sz="1600" dirty="0"/>
              <a:t>操作菜单</a:t>
            </a:r>
            <a:r>
              <a:rPr lang="en-US" altLang="zh-CN" sz="1600" dirty="0"/>
              <a:t>"));</a:t>
            </a:r>
            <a:endParaRPr lang="zh-CN" altLang="zh-CN" sz="1600" dirty="0"/>
          </a:p>
          <a:p>
            <a:pPr indent="446088"/>
            <a:r>
              <a:rPr lang="en-US" altLang="zh-CN" sz="1600" dirty="0"/>
              <a:t>    </a:t>
            </a:r>
            <a:r>
              <a:rPr lang="en-US" altLang="zh-CN" sz="1600" dirty="0" err="1"/>
              <a:t>fileMenu</a:t>
            </a:r>
            <a:r>
              <a:rPr lang="en-US" altLang="zh-CN" sz="1600" dirty="0"/>
              <a:t>-&gt;</a:t>
            </a:r>
            <a:r>
              <a:rPr lang="en-US" altLang="zh-CN" sz="1600" dirty="0" err="1"/>
              <a:t>addAction</a:t>
            </a:r>
            <a:r>
              <a:rPr lang="en-US" altLang="zh-CN" sz="1600" dirty="0"/>
              <a:t>(</a:t>
            </a:r>
            <a:r>
              <a:rPr lang="en-US" altLang="zh-CN" sz="1600" dirty="0" err="1"/>
              <a:t>addAction</a:t>
            </a:r>
            <a:r>
              <a:rPr lang="en-US" altLang="zh-CN" sz="1600" dirty="0"/>
              <a:t>);</a:t>
            </a:r>
            <a:endParaRPr lang="zh-CN" altLang="zh-CN" sz="1600" dirty="0"/>
          </a:p>
          <a:p>
            <a:pPr indent="446088"/>
            <a:r>
              <a:rPr lang="en-US" altLang="zh-CN" sz="1600" dirty="0"/>
              <a:t>    </a:t>
            </a:r>
            <a:r>
              <a:rPr lang="en-US" altLang="zh-CN" sz="1600" dirty="0" err="1"/>
              <a:t>fileMenu</a:t>
            </a:r>
            <a:r>
              <a:rPr lang="en-US" altLang="zh-CN" sz="1600" dirty="0"/>
              <a:t>-&gt;</a:t>
            </a:r>
            <a:r>
              <a:rPr lang="en-US" altLang="zh-CN" sz="1600" dirty="0" err="1"/>
              <a:t>addAction</a:t>
            </a:r>
            <a:r>
              <a:rPr lang="en-US" altLang="zh-CN" sz="1600" dirty="0"/>
              <a:t>(</a:t>
            </a:r>
            <a:r>
              <a:rPr lang="en-US" altLang="zh-CN" sz="1600" dirty="0" err="1"/>
              <a:t>deleteAction</a:t>
            </a:r>
            <a:r>
              <a:rPr lang="en-US" altLang="zh-CN" sz="1600" dirty="0"/>
              <a:t>);</a:t>
            </a:r>
            <a:endParaRPr lang="zh-CN" altLang="zh-CN" sz="1600" dirty="0"/>
          </a:p>
          <a:p>
            <a:pPr indent="446088"/>
            <a:r>
              <a:rPr lang="en-US" altLang="zh-CN" sz="1600" dirty="0"/>
              <a:t>    </a:t>
            </a:r>
            <a:r>
              <a:rPr lang="en-US" altLang="zh-CN" sz="1600" dirty="0" err="1"/>
              <a:t>fileMenu</a:t>
            </a:r>
            <a:r>
              <a:rPr lang="en-US" altLang="zh-CN" sz="1600" dirty="0"/>
              <a:t>-&gt;</a:t>
            </a:r>
            <a:r>
              <a:rPr lang="en-US" altLang="zh-CN" sz="1600" dirty="0" err="1"/>
              <a:t>addSeparator</a:t>
            </a:r>
            <a:r>
              <a:rPr lang="en-US" altLang="zh-CN" sz="1600" dirty="0"/>
              <a:t>();</a:t>
            </a:r>
            <a:endParaRPr lang="zh-CN" altLang="zh-CN" sz="1600" dirty="0"/>
          </a:p>
          <a:p>
            <a:pPr indent="446088"/>
            <a:r>
              <a:rPr lang="en-US" altLang="zh-CN" sz="1600" dirty="0"/>
              <a:t>    </a:t>
            </a:r>
            <a:r>
              <a:rPr lang="en-US" altLang="zh-CN" sz="1600" dirty="0" err="1"/>
              <a:t>fileMenu</a:t>
            </a:r>
            <a:r>
              <a:rPr lang="en-US" altLang="zh-CN" sz="1600" dirty="0"/>
              <a:t>-&gt;</a:t>
            </a:r>
            <a:r>
              <a:rPr lang="en-US" altLang="zh-CN" sz="1600" dirty="0" err="1"/>
              <a:t>addAction</a:t>
            </a:r>
            <a:r>
              <a:rPr lang="en-US" altLang="zh-CN" sz="1600" dirty="0"/>
              <a:t>(</a:t>
            </a:r>
            <a:r>
              <a:rPr lang="en-US" altLang="zh-CN" sz="1600" dirty="0" err="1"/>
              <a:t>quitAction</a:t>
            </a:r>
            <a:r>
              <a:rPr lang="en-US" altLang="zh-CN" sz="1600" dirty="0"/>
              <a:t>);</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45148026"/>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矩形 2"/>
          <p:cNvSpPr/>
          <p:nvPr/>
        </p:nvSpPr>
        <p:spPr>
          <a:xfrm>
            <a:off x="827584" y="1348141"/>
            <a:ext cx="3974165" cy="297517"/>
          </a:xfrm>
          <a:prstGeom prst="rect">
            <a:avLst/>
          </a:prstGeom>
        </p:spPr>
        <p:txBody>
          <a:bodyPr wrap="none">
            <a:spAutoFit/>
          </a:bodyPr>
          <a:lstStyle/>
          <a:p>
            <a:pPr indent="266700" algn="just">
              <a:lnSpc>
                <a:spcPts val="1560"/>
              </a:lnSpc>
              <a:spcAft>
                <a:spcPts val="0"/>
              </a:spcAft>
            </a:pPr>
            <a:r>
              <a:rPr lang="zh-CN" altLang="zh-CN" kern="100" dirty="0" smtClean="0">
                <a:effectLst/>
                <a:latin typeface="Times New Roman"/>
                <a:ea typeface="宋体"/>
              </a:rPr>
              <a:t>（</a:t>
            </a:r>
            <a:r>
              <a:rPr lang="en-US" altLang="zh-CN" kern="100" dirty="0" smtClean="0">
                <a:effectLst/>
                <a:latin typeface="Times New Roman"/>
                <a:ea typeface="宋体"/>
              </a:rPr>
              <a:t>3</a:t>
            </a:r>
            <a:r>
              <a:rPr lang="zh-CN" altLang="zh-CN" kern="100" dirty="0" smtClean="0">
                <a:effectLst/>
                <a:latin typeface="Times New Roman"/>
                <a:ea typeface="宋体"/>
              </a:rPr>
              <a:t>）此时运行结果如图</a:t>
            </a:r>
            <a:r>
              <a:rPr lang="en-US" altLang="zh-CN" kern="100" dirty="0" smtClean="0">
                <a:effectLst/>
                <a:latin typeface="Times New Roman"/>
                <a:ea typeface="宋体"/>
              </a:rPr>
              <a:t>13.2</a:t>
            </a:r>
            <a:r>
              <a:rPr lang="zh-CN" altLang="zh-CN" kern="100" dirty="0" smtClean="0">
                <a:effectLst/>
                <a:latin typeface="Times New Roman"/>
                <a:ea typeface="宋体"/>
              </a:rPr>
              <a:t>所示。</a:t>
            </a:r>
            <a:endParaRPr lang="zh-CN" altLang="zh-CN" kern="100" dirty="0">
              <a:effectLst/>
              <a:latin typeface="Times New Roman"/>
              <a:ea typeface="宋体"/>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80073524"/>
              </p:ext>
            </p:extLst>
          </p:nvPr>
        </p:nvGraphicFramePr>
        <p:xfrm>
          <a:off x="1017950" y="1844824"/>
          <a:ext cx="7108100" cy="2736304"/>
        </p:xfrm>
        <a:graphic>
          <a:graphicData uri="http://schemas.openxmlformats.org/presentationml/2006/ole">
            <mc:AlternateContent xmlns:mc="http://schemas.openxmlformats.org/markup-compatibility/2006">
              <mc:Choice xmlns:v="urn:schemas-microsoft-com:vml" Requires="v">
                <p:oleObj spid="_x0000_s7174" name="Visio" r:id="rId3" imgW="7688524" imgH="2960010" progId="Visio.Drawing.11">
                  <p:embed/>
                </p:oleObj>
              </mc:Choice>
              <mc:Fallback>
                <p:oleObj name="Visio" r:id="rId3" imgW="7688524" imgH="29600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950" y="1844824"/>
                        <a:ext cx="7108100" cy="2736304"/>
                      </a:xfrm>
                      <a:prstGeom prst="rect">
                        <a:avLst/>
                      </a:prstGeom>
                      <a:noFill/>
                    </p:spPr>
                  </p:pic>
                </p:oleObj>
              </mc:Fallback>
            </mc:AlternateContent>
          </a:graphicData>
        </a:graphic>
      </p:graphicFrame>
    </p:spTree>
    <p:extLst>
      <p:ext uri="{BB962C8B-B14F-4D97-AF65-F5344CB8AC3E}">
        <p14:creationId xmlns:p14="http://schemas.microsoft.com/office/powerpoint/2010/main" val="408783288"/>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96752"/>
            <a:ext cx="8496944" cy="1200329"/>
          </a:xfrm>
          <a:prstGeom prst="rect">
            <a:avLst/>
          </a:prstGeom>
          <a:noFill/>
        </p:spPr>
        <p:txBody>
          <a:bodyPr wrap="square" rtlCol="0">
            <a:spAutoFit/>
          </a:bodyPr>
          <a:lstStyle/>
          <a:p>
            <a:pPr indent="446088"/>
            <a:r>
              <a:rPr lang="en-US" altLang="zh-CN" b="1" dirty="0">
                <a:solidFill>
                  <a:srgbClr val="00B0F0"/>
                </a:solidFill>
              </a:rPr>
              <a:t>2</a:t>
            </a:r>
            <a:r>
              <a:rPr lang="zh-CN" altLang="zh-CN" b="1" dirty="0">
                <a:solidFill>
                  <a:srgbClr val="00B0F0"/>
                </a:solidFill>
              </a:rPr>
              <a:t>．连接数据库</a:t>
            </a:r>
          </a:p>
          <a:p>
            <a:pPr indent="446088"/>
            <a:r>
              <a:rPr lang="zh-CN" altLang="zh-CN" dirty="0"/>
              <a:t>（</a:t>
            </a:r>
            <a:r>
              <a:rPr lang="en-US" altLang="zh-CN" dirty="0"/>
              <a:t>1</a:t>
            </a:r>
            <a:r>
              <a:rPr lang="zh-CN" altLang="zh-CN" dirty="0"/>
              <a:t>）右击项目名，选择“添加新文件”→“</a:t>
            </a:r>
            <a:r>
              <a:rPr lang="en-US" altLang="zh-CN" dirty="0" err="1"/>
              <a:t>Qt</a:t>
            </a:r>
            <a:r>
              <a:rPr lang="zh-CN" altLang="zh-CN" dirty="0"/>
              <a:t>”→“</a:t>
            </a:r>
            <a:r>
              <a:rPr lang="en-US" altLang="zh-CN" dirty="0" err="1"/>
              <a:t>Qt</a:t>
            </a:r>
            <a:r>
              <a:rPr lang="zh-CN" altLang="zh-CN" dirty="0"/>
              <a:t>设计师界面类”菜单项，如图</a:t>
            </a:r>
            <a:r>
              <a:rPr lang="en-US" altLang="zh-CN" dirty="0"/>
              <a:t>13.3</a:t>
            </a:r>
            <a:r>
              <a:rPr lang="zh-CN" altLang="zh-CN" dirty="0"/>
              <a:t>所示，单击“</a:t>
            </a:r>
            <a:r>
              <a:rPr lang="en-US" altLang="zh-CN" dirty="0"/>
              <a:t>Choose...</a:t>
            </a:r>
            <a:r>
              <a:rPr lang="zh-CN" altLang="zh-CN" dirty="0"/>
              <a:t>”按钮继续。</a:t>
            </a:r>
          </a:p>
          <a:p>
            <a:pPr indent="446088"/>
            <a:endParaRPr lang="zh-CN" altLang="en-US" dirty="0"/>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04864"/>
            <a:ext cx="6108751"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879007"/>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96944" cy="923330"/>
          </a:xfrm>
          <a:prstGeom prst="rect">
            <a:avLst/>
          </a:prstGeom>
          <a:noFill/>
        </p:spPr>
        <p:txBody>
          <a:bodyPr wrap="square" rtlCol="0">
            <a:spAutoFit/>
          </a:bodyPr>
          <a:lstStyle/>
          <a:p>
            <a:pPr indent="446088"/>
            <a:r>
              <a:rPr lang="zh-CN" altLang="zh-CN" dirty="0"/>
              <a:t>接下来在如图</a:t>
            </a:r>
            <a:r>
              <a:rPr lang="en-US" altLang="zh-CN" dirty="0"/>
              <a:t>13.4</a:t>
            </a:r>
            <a:r>
              <a:rPr lang="zh-CN" altLang="zh-CN" dirty="0"/>
              <a:t>所示的对话框中，模板选择“</a:t>
            </a:r>
            <a:r>
              <a:rPr lang="en-US" altLang="zh-CN" dirty="0"/>
              <a:t>Dialog without Buttons</a:t>
            </a:r>
            <a:r>
              <a:rPr lang="zh-CN" altLang="zh-CN" dirty="0"/>
              <a:t>”，单击“下一步”按钮继续。</a:t>
            </a:r>
          </a:p>
          <a:p>
            <a:endParaRPr lang="zh-CN" altLang="en-US" dirty="0"/>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844823"/>
            <a:ext cx="5688632" cy="425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1760355"/>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251520" y="1052736"/>
            <a:ext cx="8568952" cy="1477328"/>
          </a:xfrm>
          <a:prstGeom prst="rect">
            <a:avLst/>
          </a:prstGeom>
          <a:noFill/>
        </p:spPr>
        <p:txBody>
          <a:bodyPr wrap="square" rtlCol="0">
            <a:spAutoFit/>
          </a:bodyPr>
          <a:lstStyle/>
          <a:p>
            <a:pPr indent="446088"/>
            <a:r>
              <a:rPr lang="zh-CN" altLang="zh-CN" dirty="0"/>
              <a:t>类名设置为“</a:t>
            </a:r>
            <a:r>
              <a:rPr lang="en-US" altLang="zh-CN" dirty="0" err="1"/>
              <a:t>ConnDlg</a:t>
            </a:r>
            <a:r>
              <a:rPr lang="zh-CN" altLang="zh-CN" dirty="0"/>
              <a:t>”，在“头文件”后面的文本框中输入“</a:t>
            </a:r>
            <a:r>
              <a:rPr lang="en-US" altLang="zh-CN" dirty="0" err="1"/>
              <a:t>connectdlg.h</a:t>
            </a:r>
            <a:r>
              <a:rPr lang="zh-CN" altLang="zh-CN" dirty="0"/>
              <a:t>”；在“源文件”后面的文本框中输入“</a:t>
            </a:r>
            <a:r>
              <a:rPr lang="en-US" altLang="zh-CN" dirty="0"/>
              <a:t>connectdlg.cpp</a:t>
            </a:r>
            <a:r>
              <a:rPr lang="zh-CN" altLang="zh-CN" dirty="0"/>
              <a:t>”；在“界面文件”后面的文本框中输入“</a:t>
            </a:r>
            <a:r>
              <a:rPr lang="en-US" altLang="zh-CN" dirty="0" err="1"/>
              <a:t>connectdlg.ui</a:t>
            </a:r>
            <a:r>
              <a:rPr lang="zh-CN" altLang="zh-CN" dirty="0"/>
              <a:t>”，如图</a:t>
            </a:r>
            <a:r>
              <a:rPr lang="en-US" altLang="zh-CN" dirty="0"/>
              <a:t>13.5</a:t>
            </a:r>
            <a:r>
              <a:rPr lang="zh-CN" altLang="zh-CN" dirty="0"/>
              <a:t>所示，单击“下一步”按钮，单击“完成”按钮。</a:t>
            </a:r>
          </a:p>
          <a:p>
            <a:endParaRPr lang="zh-CN" altLang="en-US" dirty="0"/>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060848"/>
            <a:ext cx="5400600" cy="404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9616431"/>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484784"/>
            <a:ext cx="8496944" cy="923330"/>
          </a:xfrm>
          <a:prstGeom prst="rect">
            <a:avLst/>
          </a:prstGeom>
          <a:noFill/>
        </p:spPr>
        <p:txBody>
          <a:bodyPr wrap="square" rtlCol="0">
            <a:spAutoFit/>
          </a:bodyPr>
          <a:lstStyle/>
          <a:p>
            <a:pPr indent="446088"/>
            <a:r>
              <a:rPr lang="zh-CN" altLang="zh-CN" dirty="0"/>
              <a:t>打开“</a:t>
            </a:r>
            <a:r>
              <a:rPr lang="en-US" altLang="zh-CN" dirty="0" err="1"/>
              <a:t>connectdlg.ui</a:t>
            </a:r>
            <a:r>
              <a:rPr lang="zh-CN" altLang="zh-CN" dirty="0"/>
              <a:t>”，单击“</a:t>
            </a:r>
            <a:r>
              <a:rPr lang="en-US" altLang="zh-CN" dirty="0"/>
              <a:t>Form</a:t>
            </a:r>
            <a:r>
              <a:rPr lang="zh-CN" altLang="zh-CN" dirty="0"/>
              <a:t>”的空白处修改“</a:t>
            </a:r>
            <a:r>
              <a:rPr lang="en-US" altLang="zh-CN" dirty="0" err="1"/>
              <a:t>QDialog</a:t>
            </a:r>
            <a:r>
              <a:rPr lang="zh-CN" altLang="zh-CN" dirty="0"/>
              <a:t>”的“</a:t>
            </a:r>
            <a:r>
              <a:rPr lang="en-US" altLang="zh-CN" dirty="0" err="1"/>
              <a:t>objectName</a:t>
            </a:r>
            <a:r>
              <a:rPr lang="en-US" altLang="zh-CN" dirty="0"/>
              <a:t>: </a:t>
            </a:r>
            <a:r>
              <a:rPr lang="en-US" altLang="zh-CN" dirty="0" err="1"/>
              <a:t>QSqlConnectionDialogUi</a:t>
            </a:r>
            <a:r>
              <a:rPr lang="zh-CN" altLang="zh-CN" dirty="0"/>
              <a:t>”。最后添加如图</a:t>
            </a:r>
            <a:r>
              <a:rPr lang="en-US" altLang="zh-CN" dirty="0"/>
              <a:t>13.6</a:t>
            </a:r>
            <a:r>
              <a:rPr lang="zh-CN" altLang="zh-CN" dirty="0"/>
              <a:t>所示的控件。</a:t>
            </a:r>
          </a:p>
          <a:p>
            <a:endParaRPr lang="zh-CN" altLang="en-US" dirty="0"/>
          </a:p>
        </p:txBody>
      </p:sp>
      <p:pic>
        <p:nvPicPr>
          <p:cNvPr id="11266" name="Picture 2" descr="13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4801" y="2408114"/>
            <a:ext cx="3609997" cy="322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12560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zh-CN" dirty="0"/>
              <a:t>数据库基本概念</a:t>
            </a:r>
            <a:endParaRPr lang="zh-CN" altLang="en-US" dirty="0"/>
          </a:p>
        </p:txBody>
      </p:sp>
      <p:sp>
        <p:nvSpPr>
          <p:cNvPr id="3" name="TextBox 2"/>
          <p:cNvSpPr txBox="1"/>
          <p:nvPr/>
        </p:nvSpPr>
        <p:spPr>
          <a:xfrm>
            <a:off x="395536" y="1124744"/>
            <a:ext cx="8352928" cy="5027017"/>
          </a:xfrm>
          <a:prstGeom prst="rect">
            <a:avLst/>
          </a:prstGeom>
          <a:noFill/>
        </p:spPr>
        <p:txBody>
          <a:bodyPr wrap="square" rtlCol="0">
            <a:spAutoFit/>
          </a:bodyPr>
          <a:lstStyle/>
          <a:p>
            <a:pPr indent="446088">
              <a:lnSpc>
                <a:spcPct val="150000"/>
              </a:lnSpc>
            </a:pPr>
            <a:r>
              <a:rPr lang="en-US" altLang="zh-CN" b="1" dirty="0">
                <a:solidFill>
                  <a:srgbClr val="00B0F0"/>
                </a:solidFill>
              </a:rPr>
              <a:t>3</a:t>
            </a:r>
            <a:r>
              <a:rPr lang="zh-CN" altLang="zh-CN" b="1" dirty="0">
                <a:solidFill>
                  <a:srgbClr val="00B0F0"/>
                </a:solidFill>
              </a:rPr>
              <a:t>．结构化查询语言</a:t>
            </a:r>
            <a:r>
              <a:rPr lang="en-US" altLang="zh-CN" b="1" dirty="0">
                <a:solidFill>
                  <a:srgbClr val="00B0F0"/>
                </a:solidFill>
              </a:rPr>
              <a:t>SQL</a:t>
            </a:r>
            <a:endParaRPr lang="zh-CN" altLang="zh-CN" b="1" dirty="0">
              <a:solidFill>
                <a:srgbClr val="00B0F0"/>
              </a:solidFill>
            </a:endParaRPr>
          </a:p>
          <a:p>
            <a:pPr indent="446088">
              <a:lnSpc>
                <a:spcPct val="150000"/>
              </a:lnSpc>
            </a:pPr>
            <a:r>
              <a:rPr lang="zh-CN" altLang="zh-CN" dirty="0"/>
              <a:t>结构化查询语言（</a:t>
            </a:r>
            <a:r>
              <a:rPr lang="en-US" altLang="zh-CN" dirty="0"/>
              <a:t>Structured Query Language</a:t>
            </a:r>
            <a:r>
              <a:rPr lang="zh-CN" altLang="zh-CN" dirty="0"/>
              <a:t>，</a:t>
            </a:r>
            <a:r>
              <a:rPr lang="en-US" altLang="zh-CN" dirty="0"/>
              <a:t>SQL</a:t>
            </a:r>
            <a:r>
              <a:rPr lang="zh-CN" altLang="zh-CN" dirty="0"/>
              <a:t>）是用于关系数据库操作的标准语言，最早由</a:t>
            </a:r>
            <a:r>
              <a:rPr lang="en-US" altLang="zh-CN" dirty="0"/>
              <a:t>Boyce</a:t>
            </a:r>
            <a:r>
              <a:rPr lang="zh-CN" altLang="zh-CN" dirty="0"/>
              <a:t>和</a:t>
            </a:r>
            <a:r>
              <a:rPr lang="en-US" altLang="zh-CN" dirty="0" err="1"/>
              <a:t>Chambedin</a:t>
            </a:r>
            <a:r>
              <a:rPr lang="zh-CN" altLang="zh-CN" dirty="0"/>
              <a:t>在</a:t>
            </a:r>
            <a:r>
              <a:rPr lang="en-US" altLang="zh-CN" dirty="0"/>
              <a:t>1974</a:t>
            </a:r>
            <a:r>
              <a:rPr lang="zh-CN" altLang="zh-CN" dirty="0"/>
              <a:t>年提出，称为</a:t>
            </a:r>
            <a:r>
              <a:rPr lang="en-US" altLang="zh-CN" dirty="0"/>
              <a:t>SEQUEL</a:t>
            </a:r>
            <a:r>
              <a:rPr lang="zh-CN" altLang="zh-CN" dirty="0"/>
              <a:t>语言。</a:t>
            </a:r>
          </a:p>
          <a:p>
            <a:pPr indent="446088">
              <a:lnSpc>
                <a:spcPct val="150000"/>
              </a:lnSpc>
            </a:pPr>
            <a:r>
              <a:rPr lang="en-US" altLang="zh-CN" dirty="0"/>
              <a:t>SQL</a:t>
            </a:r>
            <a:r>
              <a:rPr lang="zh-CN" altLang="zh-CN" dirty="0"/>
              <a:t>语言由以下三部分组成。</a:t>
            </a:r>
          </a:p>
          <a:p>
            <a:pPr indent="446088">
              <a:lnSpc>
                <a:spcPct val="150000"/>
              </a:lnSpc>
            </a:pPr>
            <a:r>
              <a:rPr lang="zh-CN" altLang="zh-CN" dirty="0"/>
              <a:t>（</a:t>
            </a:r>
            <a:r>
              <a:rPr lang="en-US" altLang="zh-CN" dirty="0"/>
              <a:t>1</a:t>
            </a:r>
            <a:r>
              <a:rPr lang="zh-CN" altLang="zh-CN" dirty="0"/>
              <a:t>）数据定义语言（</a:t>
            </a:r>
            <a:r>
              <a:rPr lang="en-US" altLang="zh-CN" dirty="0"/>
              <a:t>Data Description Language</a:t>
            </a:r>
            <a:r>
              <a:rPr lang="zh-CN" altLang="zh-CN" dirty="0"/>
              <a:t>，</a:t>
            </a:r>
            <a:r>
              <a:rPr lang="en-US" altLang="zh-CN" dirty="0"/>
              <a:t>DDL</a:t>
            </a:r>
            <a:r>
              <a:rPr lang="zh-CN" altLang="zh-CN" dirty="0"/>
              <a:t>），用于执行数据库定义的任务，对数据库及数据库中的各种对象进行创建、删除和修改等操作。数据库对象主要包括表、默认约束、规则、视图、触发器和存储过程等。</a:t>
            </a:r>
          </a:p>
          <a:p>
            <a:pPr indent="446088">
              <a:lnSpc>
                <a:spcPct val="150000"/>
              </a:lnSpc>
            </a:pPr>
            <a:r>
              <a:rPr lang="zh-CN" altLang="zh-CN" dirty="0"/>
              <a:t>（</a:t>
            </a:r>
            <a:r>
              <a:rPr lang="en-US" altLang="zh-CN" dirty="0"/>
              <a:t>2</a:t>
            </a:r>
            <a:r>
              <a:rPr lang="zh-CN" altLang="zh-CN" dirty="0"/>
              <a:t>）数据操纵语言（</a:t>
            </a:r>
            <a:r>
              <a:rPr lang="en-US" altLang="zh-CN" dirty="0"/>
              <a:t>Data Manipulation Language</a:t>
            </a:r>
            <a:r>
              <a:rPr lang="zh-CN" altLang="zh-CN" dirty="0"/>
              <a:t>，</a:t>
            </a:r>
            <a:r>
              <a:rPr lang="en-US" altLang="zh-CN" dirty="0"/>
              <a:t>DML</a:t>
            </a:r>
            <a:r>
              <a:rPr lang="zh-CN" altLang="zh-CN" dirty="0"/>
              <a:t>），用于操纵数据库中各种对象，检索和修改数据。</a:t>
            </a:r>
          </a:p>
          <a:p>
            <a:pPr indent="446088">
              <a:lnSpc>
                <a:spcPct val="150000"/>
              </a:lnSpc>
            </a:pPr>
            <a:r>
              <a:rPr lang="zh-CN" altLang="zh-CN" dirty="0"/>
              <a:t>（</a:t>
            </a:r>
            <a:r>
              <a:rPr lang="en-US" altLang="zh-CN" dirty="0"/>
              <a:t>3</a:t>
            </a:r>
            <a:r>
              <a:rPr lang="zh-CN" altLang="zh-CN" dirty="0"/>
              <a:t>）数据控制语言（</a:t>
            </a:r>
            <a:r>
              <a:rPr lang="en-US" altLang="zh-CN" dirty="0"/>
              <a:t>Data Control Language</a:t>
            </a:r>
            <a:r>
              <a:rPr lang="zh-CN" altLang="zh-CN" dirty="0"/>
              <a:t>，</a:t>
            </a:r>
            <a:r>
              <a:rPr lang="en-US" altLang="zh-CN" dirty="0"/>
              <a:t>DCL</a:t>
            </a:r>
            <a:r>
              <a:rPr lang="zh-CN" altLang="zh-CN" dirty="0"/>
              <a:t>），用于安全管理，确定哪些用户可以查看或修改数据库中的数据。</a:t>
            </a:r>
          </a:p>
          <a:p>
            <a:pPr indent="446088">
              <a:lnSpc>
                <a:spcPct val="150000"/>
              </a:lnSpc>
            </a:pPr>
            <a:endParaRPr lang="zh-CN" altLang="en-US" dirty="0"/>
          </a:p>
        </p:txBody>
      </p:sp>
    </p:spTree>
    <p:extLst>
      <p:ext uri="{BB962C8B-B14F-4D97-AF65-F5344CB8AC3E}">
        <p14:creationId xmlns:p14="http://schemas.microsoft.com/office/powerpoint/2010/main" val="715936959"/>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矩形 2"/>
          <p:cNvSpPr/>
          <p:nvPr/>
        </p:nvSpPr>
        <p:spPr>
          <a:xfrm>
            <a:off x="827584" y="1340768"/>
            <a:ext cx="2935419" cy="297517"/>
          </a:xfrm>
          <a:prstGeom prst="rect">
            <a:avLst/>
          </a:prstGeom>
        </p:spPr>
        <p:txBody>
          <a:bodyPr wrap="none">
            <a:spAutoFit/>
          </a:bodyPr>
          <a:lstStyle/>
          <a:p>
            <a:pPr indent="266700" algn="just">
              <a:lnSpc>
                <a:spcPts val="1560"/>
              </a:lnSpc>
              <a:spcAft>
                <a:spcPts val="0"/>
              </a:spcAft>
            </a:pPr>
            <a:r>
              <a:rPr lang="zh-CN" altLang="zh-CN" kern="100" dirty="0" smtClean="0">
                <a:effectLst/>
                <a:latin typeface="Times New Roman"/>
                <a:ea typeface="宋体"/>
              </a:rPr>
              <a:t>各控件的属性见表</a:t>
            </a:r>
            <a:r>
              <a:rPr lang="en-US" altLang="zh-CN" kern="100" dirty="0" smtClean="0">
                <a:effectLst/>
                <a:latin typeface="Times New Roman"/>
                <a:ea typeface="宋体"/>
              </a:rPr>
              <a:t>13.6</a:t>
            </a:r>
            <a:r>
              <a:rPr lang="zh-CN" altLang="zh-CN" kern="100" dirty="0" smtClean="0">
                <a:effectLst/>
                <a:latin typeface="Times New Roman"/>
                <a:ea typeface="宋体"/>
              </a:rPr>
              <a:t>。</a:t>
            </a:r>
            <a:endParaRPr lang="zh-CN" altLang="zh-CN" kern="100" dirty="0">
              <a:effectLst/>
              <a:latin typeface="Times New Roman"/>
              <a:ea typeface="宋体"/>
            </a:endParaRPr>
          </a:p>
        </p:txBody>
      </p:sp>
      <p:graphicFrame>
        <p:nvGraphicFramePr>
          <p:cNvPr id="5" name="表格 4"/>
          <p:cNvGraphicFramePr>
            <a:graphicFrameLocks noGrp="1"/>
          </p:cNvGraphicFramePr>
          <p:nvPr>
            <p:extLst>
              <p:ext uri="{D42A27DB-BD31-4B8C-83A1-F6EECF244321}">
                <p14:modId xmlns:p14="http://schemas.microsoft.com/office/powerpoint/2010/main" val="2672872268"/>
              </p:ext>
            </p:extLst>
          </p:nvPr>
        </p:nvGraphicFramePr>
        <p:xfrm>
          <a:off x="683568" y="1772816"/>
          <a:ext cx="7776864" cy="2987901"/>
        </p:xfrm>
        <a:graphic>
          <a:graphicData uri="http://schemas.openxmlformats.org/drawingml/2006/table">
            <a:tbl>
              <a:tblPr firstRow="1" firstCol="1" bandRow="1"/>
              <a:tblGrid>
                <a:gridCol w="1272792"/>
                <a:gridCol w="1285529"/>
                <a:gridCol w="1008239"/>
                <a:gridCol w="1289449"/>
                <a:gridCol w="1357056"/>
                <a:gridCol w="1563799"/>
              </a:tblGrid>
              <a:tr h="331989">
                <a:tc>
                  <a:txBody>
                    <a:bodyPr/>
                    <a:lstStyle/>
                    <a:p>
                      <a:pPr algn="ctr">
                        <a:lnSpc>
                          <a:spcPts val="1400"/>
                        </a:lnSpc>
                        <a:spcAft>
                          <a:spcPts val="0"/>
                        </a:spcAft>
                      </a:pPr>
                      <a:r>
                        <a:rPr lang="zh-CN" sz="1200" kern="100">
                          <a:effectLst/>
                          <a:latin typeface="Arial"/>
                          <a:ea typeface="黑体"/>
                          <a:cs typeface="Arial"/>
                        </a:rPr>
                        <a:t>类</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200" kern="100">
                          <a:effectLst/>
                          <a:latin typeface="Arial"/>
                          <a:ea typeface="黑体"/>
                          <a:cs typeface="Arial"/>
                        </a:rPr>
                        <a:t>名字</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200" kern="100">
                          <a:effectLst/>
                          <a:latin typeface="Arial"/>
                          <a:ea typeface="黑体"/>
                          <a:cs typeface="Arial"/>
                        </a:rPr>
                        <a:t>显示文本</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200" kern="100">
                          <a:effectLst/>
                          <a:latin typeface="Arial"/>
                          <a:ea typeface="黑体"/>
                          <a:cs typeface="Arial"/>
                        </a:rPr>
                        <a:t>类</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200" kern="100">
                          <a:effectLst/>
                          <a:latin typeface="Arial"/>
                          <a:ea typeface="黑体"/>
                          <a:cs typeface="Arial"/>
                        </a:rPr>
                        <a:t>名字</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400"/>
                        </a:lnSpc>
                        <a:spcAft>
                          <a:spcPts val="0"/>
                        </a:spcAft>
                      </a:pPr>
                      <a:r>
                        <a:rPr lang="zh-CN" sz="1200" kern="100">
                          <a:effectLst/>
                          <a:latin typeface="Arial"/>
                          <a:ea typeface="黑体"/>
                          <a:cs typeface="Arial"/>
                        </a:rPr>
                        <a:t>显示文本</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31989">
                <a:tc>
                  <a:txBody>
                    <a:bodyPr/>
                    <a:lstStyle/>
                    <a:p>
                      <a:pPr algn="ctr">
                        <a:lnSpc>
                          <a:spcPts val="1400"/>
                        </a:lnSpc>
                        <a:spcAft>
                          <a:spcPts val="0"/>
                        </a:spcAft>
                      </a:pPr>
                      <a:r>
                        <a:rPr lang="en-US" sz="1200" kern="100">
                          <a:effectLst/>
                          <a:latin typeface="Times New Roman"/>
                          <a:ea typeface="宋体"/>
                          <a:cs typeface="Times New Roman"/>
                        </a:rPr>
                        <a:t>QLabel</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status_label</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状态：</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QLineEdit</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editDatabase</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89">
                <a:tc>
                  <a:txBody>
                    <a:bodyPr/>
                    <a:lstStyle/>
                    <a:p>
                      <a:pPr algn="ctr">
                        <a:lnSpc>
                          <a:spcPts val="1400"/>
                        </a:lnSpc>
                        <a:spcAft>
                          <a:spcPts val="0"/>
                        </a:spcAft>
                      </a:pPr>
                      <a:r>
                        <a:rPr lang="en-US" sz="1200" kern="100">
                          <a:effectLst/>
                          <a:latin typeface="Times New Roman"/>
                          <a:ea typeface="宋体"/>
                          <a:cs typeface="Times New Roman"/>
                        </a:rPr>
                        <a:t>QLabel</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textLabel2</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驱动：</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QLineEdit</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editUsername</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89">
                <a:tc>
                  <a:txBody>
                    <a:bodyPr/>
                    <a:lstStyle/>
                    <a:p>
                      <a:pPr algn="ctr">
                        <a:lnSpc>
                          <a:spcPts val="1400"/>
                        </a:lnSpc>
                        <a:spcAft>
                          <a:spcPts val="0"/>
                        </a:spcAft>
                      </a:pPr>
                      <a:r>
                        <a:rPr lang="en-US" sz="1200" kern="100">
                          <a:effectLst/>
                          <a:latin typeface="Times New Roman"/>
                          <a:ea typeface="宋体"/>
                          <a:cs typeface="Times New Roman"/>
                        </a:rPr>
                        <a:t>QLabel</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textLabel3</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数据库名：</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QLineEdit</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editPassword</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89">
                <a:tc>
                  <a:txBody>
                    <a:bodyPr/>
                    <a:lstStyle/>
                    <a:p>
                      <a:pPr algn="ctr">
                        <a:lnSpc>
                          <a:spcPts val="1400"/>
                        </a:lnSpc>
                        <a:spcAft>
                          <a:spcPts val="0"/>
                        </a:spcAft>
                      </a:pPr>
                      <a:r>
                        <a:rPr lang="en-US" sz="1200" kern="100">
                          <a:effectLst/>
                          <a:latin typeface="Times New Roman"/>
                          <a:ea typeface="宋体"/>
                          <a:cs typeface="Times New Roman"/>
                        </a:rPr>
                        <a:t>QLabel</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textLabel4</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用户名：</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QLineEdit</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editHostname</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89">
                <a:tc>
                  <a:txBody>
                    <a:bodyPr/>
                    <a:lstStyle/>
                    <a:p>
                      <a:pPr algn="ctr">
                        <a:lnSpc>
                          <a:spcPts val="1400"/>
                        </a:lnSpc>
                        <a:spcAft>
                          <a:spcPts val="0"/>
                        </a:spcAft>
                      </a:pPr>
                      <a:r>
                        <a:rPr lang="en-US" sz="1200" kern="100">
                          <a:effectLst/>
                          <a:latin typeface="Times New Roman"/>
                          <a:ea typeface="宋体"/>
                          <a:cs typeface="Times New Roman"/>
                        </a:rPr>
                        <a:t>QLabel</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textLabel4_2</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密码：</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QSpinBox</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portSpinBox</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89">
                <a:tc>
                  <a:txBody>
                    <a:bodyPr/>
                    <a:lstStyle/>
                    <a:p>
                      <a:pPr algn="ctr">
                        <a:lnSpc>
                          <a:spcPts val="1400"/>
                        </a:lnSpc>
                        <a:spcAft>
                          <a:spcPts val="0"/>
                        </a:spcAft>
                      </a:pPr>
                      <a:r>
                        <a:rPr lang="en-US" sz="1200" kern="100">
                          <a:effectLst/>
                          <a:latin typeface="Times New Roman"/>
                          <a:ea typeface="宋体"/>
                          <a:cs typeface="Times New Roman"/>
                        </a:rPr>
                        <a:t>QLabel</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textLabel5</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主机名：</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QPushButton</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okButton</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连接</a:t>
                      </a: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89">
                <a:tc>
                  <a:txBody>
                    <a:bodyPr/>
                    <a:lstStyle/>
                    <a:p>
                      <a:pPr algn="ctr">
                        <a:lnSpc>
                          <a:spcPts val="1400"/>
                        </a:lnSpc>
                        <a:spcAft>
                          <a:spcPts val="0"/>
                        </a:spcAft>
                      </a:pPr>
                      <a:r>
                        <a:rPr lang="en-US" sz="1200" kern="100">
                          <a:effectLst/>
                          <a:latin typeface="Times New Roman"/>
                          <a:ea typeface="宋体"/>
                          <a:cs typeface="Times New Roman"/>
                        </a:rPr>
                        <a:t>QLabel</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textLabel5_2</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端口：</a:t>
                      </a: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QPushButton</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cancelButton</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a:effectLst/>
                          <a:latin typeface="Times New Roman"/>
                          <a:ea typeface="宋体"/>
                          <a:cs typeface="Times New Roman"/>
                        </a:rPr>
                        <a:t>退出</a:t>
                      </a: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1989">
                <a:tc>
                  <a:txBody>
                    <a:bodyPr/>
                    <a:lstStyle/>
                    <a:p>
                      <a:pPr algn="ctr">
                        <a:lnSpc>
                          <a:spcPts val="1400"/>
                        </a:lnSpc>
                        <a:spcAft>
                          <a:spcPts val="0"/>
                        </a:spcAft>
                      </a:pPr>
                      <a:r>
                        <a:rPr lang="en-US" sz="1200" kern="100">
                          <a:effectLst/>
                          <a:latin typeface="Times New Roman"/>
                          <a:ea typeface="宋体"/>
                          <a:cs typeface="Times New Roman"/>
                        </a:rPr>
                        <a:t>QComboBox</a:t>
                      </a:r>
                      <a:endParaRPr lang="zh-CN" sz="1200" kern="100">
                        <a:effectLst/>
                        <a:latin typeface="Times New Roman"/>
                        <a:ea typeface="宋体"/>
                        <a:cs typeface="Times New Roman"/>
                      </a:endParaRPr>
                    </a:p>
                  </a:txBody>
                  <a:tcPr marL="36195" marR="36195"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comboDriver</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 </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QGroupBox</a:t>
                      </a:r>
                      <a:endParaRPr lang="zh-CN" sz="1200" kern="100">
                        <a:effectLst/>
                        <a:latin typeface="Times New Roman"/>
                        <a:ea typeface="宋体"/>
                        <a:cs typeface="Times New Roman"/>
                      </a:endParaRPr>
                    </a:p>
                  </a:txBody>
                  <a:tcPr marL="36195" marR="36195" marT="0" marB="0" anchor="ctr">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en-US" sz="1200" kern="100">
                          <a:effectLst/>
                          <a:latin typeface="Times New Roman"/>
                          <a:ea typeface="宋体"/>
                          <a:cs typeface="Times New Roman"/>
                        </a:rPr>
                        <a:t>connGroupBox</a:t>
                      </a:r>
                      <a:endParaRPr lang="zh-CN" sz="1200" kern="100">
                        <a:effectLst/>
                        <a:latin typeface="Times New Roman"/>
                        <a:ea typeface="宋体"/>
                        <a:cs typeface="Times New Roman"/>
                      </a:endParaRPr>
                    </a:p>
                  </a:txBody>
                  <a:tcPr marL="36195" marR="361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400"/>
                        </a:lnSpc>
                        <a:spcAft>
                          <a:spcPts val="0"/>
                        </a:spcAft>
                      </a:pPr>
                      <a:r>
                        <a:rPr lang="zh-CN" sz="1200" kern="100" dirty="0">
                          <a:effectLst/>
                          <a:latin typeface="Times New Roman"/>
                          <a:ea typeface="宋体"/>
                          <a:cs typeface="Times New Roman"/>
                        </a:rPr>
                        <a:t>数据库连接设置</a:t>
                      </a:r>
                    </a:p>
                  </a:txBody>
                  <a:tcPr marL="36195" marR="36195"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9192576"/>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2852936"/>
            <a:ext cx="8568952" cy="345638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568952" cy="5478423"/>
          </a:xfrm>
          <a:prstGeom prst="rect">
            <a:avLst/>
          </a:prstGeom>
          <a:noFill/>
        </p:spPr>
        <p:txBody>
          <a:bodyPr wrap="square" rtlCol="0">
            <a:spAutoFit/>
          </a:bodyPr>
          <a:lstStyle/>
          <a:p>
            <a:pPr indent="446088"/>
            <a:r>
              <a:rPr lang="zh-CN" altLang="zh-CN" dirty="0"/>
              <a:t>（</a:t>
            </a:r>
            <a:r>
              <a:rPr lang="en-US" altLang="zh-CN" dirty="0"/>
              <a:t>2</a:t>
            </a:r>
            <a:r>
              <a:rPr lang="zh-CN" altLang="zh-CN" dirty="0"/>
              <a:t>）在头文件“</a:t>
            </a:r>
            <a:r>
              <a:rPr lang="en-US" altLang="zh-CN" dirty="0" err="1"/>
              <a:t>connectdlg.h</a:t>
            </a:r>
            <a:r>
              <a:rPr lang="zh-CN" altLang="zh-CN" dirty="0"/>
              <a:t>”中，</a:t>
            </a:r>
            <a:r>
              <a:rPr lang="en-US" altLang="zh-CN" dirty="0" err="1"/>
              <a:t>ConnDlg</a:t>
            </a:r>
            <a:r>
              <a:rPr lang="zh-CN" altLang="zh-CN" dirty="0"/>
              <a:t>类继承自</a:t>
            </a:r>
            <a:r>
              <a:rPr lang="en-US" altLang="zh-CN" dirty="0" err="1"/>
              <a:t>QDialog</a:t>
            </a:r>
            <a:r>
              <a:rPr lang="zh-CN" altLang="zh-CN" dirty="0"/>
              <a:t>类，主要完成从界面获取用户设置的连接参数信息。</a:t>
            </a:r>
            <a:r>
              <a:rPr lang="en-US" altLang="zh-CN" dirty="0" err="1"/>
              <a:t>ConnDlg</a:t>
            </a:r>
            <a:r>
              <a:rPr lang="zh-CN" altLang="zh-CN" dirty="0"/>
              <a:t>类的</a:t>
            </a:r>
            <a:r>
              <a:rPr lang="zh-CN" altLang="zh-CN" dirty="0">
                <a:hlinkClick r:id="rId2" action="ppaction://hlinkfile"/>
              </a:rPr>
              <a:t>定义中声明了需要的各种函数，其具体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r>
              <a:rPr lang="zh-CN" altLang="zh-CN" dirty="0"/>
              <a:t>（</a:t>
            </a:r>
            <a:r>
              <a:rPr lang="en-US" altLang="zh-CN" dirty="0"/>
              <a:t>3</a:t>
            </a:r>
            <a:r>
              <a:rPr lang="zh-CN" altLang="zh-CN" dirty="0"/>
              <a:t>）在源文件“</a:t>
            </a:r>
            <a:r>
              <a:rPr lang="en-US" altLang="zh-CN" dirty="0"/>
              <a:t>connectdlg.cpp</a:t>
            </a:r>
            <a:r>
              <a:rPr lang="zh-CN" altLang="zh-CN" dirty="0"/>
              <a:t>”中，</a:t>
            </a:r>
            <a:r>
              <a:rPr lang="en-US" altLang="zh-CN" dirty="0" err="1"/>
              <a:t>ConnDlg</a:t>
            </a:r>
            <a:r>
              <a:rPr lang="zh-CN" altLang="zh-CN" dirty="0"/>
              <a:t>类的构造函数完成了初始化</a:t>
            </a:r>
            <a:r>
              <a:rPr lang="en-US" altLang="zh-CN" dirty="0" err="1"/>
              <a:t>ui</a:t>
            </a:r>
            <a:r>
              <a:rPr lang="zh-CN" altLang="zh-CN" dirty="0"/>
              <a:t>界面及查找当前所有可用的</a:t>
            </a:r>
            <a:r>
              <a:rPr lang="en-US" altLang="zh-CN" dirty="0" err="1"/>
              <a:t>Qt</a:t>
            </a:r>
            <a:r>
              <a:rPr lang="zh-CN" altLang="zh-CN" dirty="0"/>
              <a:t>数据库驱动，并将其加入</a:t>
            </a:r>
            <a:r>
              <a:rPr lang="en-US" altLang="zh-CN" dirty="0" err="1"/>
              <a:t>ui</a:t>
            </a:r>
            <a:r>
              <a:rPr lang="zh-CN" altLang="zh-CN" dirty="0"/>
              <a:t>界面的驱动组合框中，以及其他一些功能，其具体代码如下：</a:t>
            </a:r>
          </a:p>
          <a:p>
            <a:pPr indent="446088"/>
            <a:r>
              <a:rPr lang="en-US" altLang="zh-CN" sz="1600" dirty="0"/>
              <a:t>#include "</a:t>
            </a:r>
            <a:r>
              <a:rPr lang="en-US" altLang="zh-CN" sz="1600" dirty="0" err="1"/>
              <a:t>connectdlg.h</a:t>
            </a:r>
            <a:r>
              <a:rPr lang="en-US" altLang="zh-CN" sz="1600" dirty="0"/>
              <a:t>"</a:t>
            </a:r>
            <a:endParaRPr lang="zh-CN" altLang="zh-CN" sz="1600" dirty="0"/>
          </a:p>
          <a:p>
            <a:pPr indent="446088"/>
            <a:r>
              <a:rPr lang="en-US" altLang="zh-CN" sz="1600" dirty="0"/>
              <a:t>#include "</a:t>
            </a:r>
            <a:r>
              <a:rPr lang="en-US" altLang="zh-CN" sz="1600" dirty="0" err="1"/>
              <a:t>ui_connectdlg.h</a:t>
            </a:r>
            <a:r>
              <a:rPr lang="en-US" altLang="zh-CN" sz="1600" dirty="0"/>
              <a:t>"</a:t>
            </a:r>
            <a:endParaRPr lang="zh-CN" altLang="zh-CN" sz="1600" dirty="0"/>
          </a:p>
          <a:p>
            <a:pPr indent="446088"/>
            <a:r>
              <a:rPr lang="en-US" altLang="zh-CN" sz="1600" dirty="0"/>
              <a:t>#include &lt;</a:t>
            </a:r>
            <a:r>
              <a:rPr lang="en-US" altLang="zh-CN" sz="1600" dirty="0" err="1"/>
              <a:t>QSqlDatabase</a:t>
            </a:r>
            <a:r>
              <a:rPr lang="en-US" altLang="zh-CN" sz="1600" dirty="0"/>
              <a:t>&gt;</a:t>
            </a:r>
            <a:endParaRPr lang="zh-CN" altLang="zh-CN" sz="1600" dirty="0"/>
          </a:p>
          <a:p>
            <a:pPr indent="446088"/>
            <a:r>
              <a:rPr lang="en-US" altLang="zh-CN" sz="1600" dirty="0"/>
              <a:t>#include &lt;</a:t>
            </a:r>
            <a:r>
              <a:rPr lang="en-US" altLang="zh-CN" sz="1600" dirty="0" err="1"/>
              <a:t>QtSql</a:t>
            </a:r>
            <a:r>
              <a:rPr lang="en-US" altLang="zh-CN" sz="1600" dirty="0"/>
              <a:t>&gt;</a:t>
            </a:r>
            <a:endParaRPr lang="zh-CN" altLang="zh-CN" sz="1600" dirty="0"/>
          </a:p>
          <a:p>
            <a:pPr indent="446088"/>
            <a:r>
              <a:rPr lang="en-US" altLang="zh-CN" sz="1600" dirty="0" err="1"/>
              <a:t>ConnDlg</a:t>
            </a:r>
            <a:r>
              <a:rPr lang="en-US" altLang="zh-CN" sz="1600" dirty="0"/>
              <a:t>::</a:t>
            </a:r>
            <a:r>
              <a:rPr lang="en-US" altLang="zh-CN" sz="1600" dirty="0" err="1"/>
              <a:t>ConnDlg</a:t>
            </a:r>
            <a:r>
              <a:rPr lang="en-US" altLang="zh-CN" sz="1600" dirty="0"/>
              <a:t>(</a:t>
            </a:r>
            <a:r>
              <a:rPr lang="en-US" altLang="zh-CN" sz="1600" dirty="0" err="1"/>
              <a:t>QWidget</a:t>
            </a:r>
            <a:r>
              <a:rPr lang="en-US" altLang="zh-CN" sz="1600" dirty="0"/>
              <a:t> *parent)</a:t>
            </a:r>
            <a:endParaRPr lang="zh-CN" altLang="zh-CN" sz="1600" dirty="0"/>
          </a:p>
          <a:p>
            <a:pPr indent="446088"/>
            <a:r>
              <a:rPr lang="en-US" altLang="zh-CN" sz="1600" dirty="0"/>
              <a:t>    : </a:t>
            </a:r>
            <a:r>
              <a:rPr lang="en-US" altLang="zh-CN" sz="1600" dirty="0" err="1"/>
              <a:t>QDialog</a:t>
            </a:r>
            <a:r>
              <a:rPr lang="en-US" altLang="zh-CN" sz="1600" dirty="0"/>
              <a:t>(parent)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ui.setupUi</a:t>
            </a:r>
            <a:r>
              <a:rPr lang="en-US" altLang="zh-CN" sz="1600" dirty="0"/>
              <a:t>(this);</a:t>
            </a:r>
            <a:endParaRPr lang="zh-CN" altLang="zh-CN" sz="1600" dirty="0"/>
          </a:p>
          <a:p>
            <a:pPr indent="446088"/>
            <a:r>
              <a:rPr lang="en-US" altLang="zh-CN" sz="1600" dirty="0"/>
              <a:t>     </a:t>
            </a:r>
            <a:r>
              <a:rPr lang="en-US" altLang="zh-CN" sz="1600" dirty="0" err="1"/>
              <a:t>QStringList</a:t>
            </a:r>
            <a:r>
              <a:rPr lang="en-US" altLang="zh-CN" sz="1600" dirty="0"/>
              <a:t> drivers = </a:t>
            </a:r>
            <a:r>
              <a:rPr lang="en-US" altLang="zh-CN" sz="1600" dirty="0" err="1"/>
              <a:t>QSqlDatabase</a:t>
            </a:r>
            <a:r>
              <a:rPr lang="en-US" altLang="zh-CN" sz="1600" dirty="0"/>
              <a:t>::drivers();		//(a)</a:t>
            </a:r>
            <a:endParaRPr lang="zh-CN" altLang="zh-CN" sz="1600" dirty="0"/>
          </a:p>
          <a:p>
            <a:pPr indent="446088"/>
            <a:r>
              <a:rPr lang="en-US" altLang="zh-CN" sz="1600" dirty="0"/>
              <a:t>     </a:t>
            </a:r>
            <a:r>
              <a:rPr lang="en-US" altLang="zh-CN" sz="1600" dirty="0" err="1"/>
              <a:t>ui.comboDriver</a:t>
            </a:r>
            <a:r>
              <a:rPr lang="en-US" altLang="zh-CN" sz="1600" dirty="0"/>
              <a:t>-&gt;</a:t>
            </a:r>
            <a:r>
              <a:rPr lang="en-US" altLang="zh-CN" sz="1600" dirty="0" err="1"/>
              <a:t>addItems</a:t>
            </a:r>
            <a:r>
              <a:rPr lang="en-US" altLang="zh-CN" sz="1600" dirty="0"/>
              <a:t>(drivers);			</a:t>
            </a:r>
            <a:r>
              <a:rPr lang="en-US" altLang="zh-CN" sz="1600" dirty="0" smtClean="0"/>
              <a:t>//(</a:t>
            </a:r>
            <a:r>
              <a:rPr lang="en-US" altLang="zh-CN" sz="1600" dirty="0"/>
              <a:t>b)</a:t>
            </a:r>
            <a:endParaRPr lang="zh-CN" altLang="zh-CN" sz="1600" dirty="0"/>
          </a:p>
          <a:p>
            <a:pPr indent="446088"/>
            <a:r>
              <a:rPr lang="en-US" altLang="zh-CN" sz="1600" dirty="0"/>
              <a:t>     connect(</a:t>
            </a:r>
            <a:r>
              <a:rPr lang="en-US" altLang="zh-CN" sz="1600" dirty="0" err="1"/>
              <a:t>ui.comboDriver,SIGNAL</a:t>
            </a:r>
            <a:r>
              <a:rPr lang="en-US" altLang="zh-CN" sz="1600" dirty="0"/>
              <a:t>(</a:t>
            </a:r>
            <a:r>
              <a:rPr lang="en-US" altLang="zh-CN" sz="1600" dirty="0" err="1"/>
              <a:t>currentIndexChanged</a:t>
            </a:r>
            <a:r>
              <a:rPr lang="en-US" altLang="zh-CN" sz="1600" dirty="0"/>
              <a:t>( </a:t>
            </a:r>
            <a:r>
              <a:rPr lang="en-US" altLang="zh-CN" sz="1600" dirty="0" err="1"/>
              <a:t>const</a:t>
            </a:r>
            <a:r>
              <a:rPr lang="en-US" altLang="zh-CN" sz="1600" dirty="0"/>
              <a:t> </a:t>
            </a:r>
            <a:r>
              <a:rPr lang="en-US" altLang="zh-CN" sz="1600" dirty="0" err="1"/>
              <a:t>QString</a:t>
            </a:r>
            <a:r>
              <a:rPr lang="en-US" altLang="zh-CN" sz="1600" dirty="0"/>
              <a:t> &amp; )),</a:t>
            </a:r>
            <a:r>
              <a:rPr lang="en-US" altLang="zh-CN" sz="1600" dirty="0" err="1"/>
              <a:t>this,SLOT</a:t>
            </a:r>
            <a:r>
              <a:rPr lang="en-US" altLang="zh-CN" sz="1600" dirty="0"/>
              <a:t>(</a:t>
            </a:r>
            <a:r>
              <a:rPr lang="en-US" altLang="zh-CN" sz="1600" dirty="0" err="1"/>
              <a:t>driverChanged</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			//(c)</a:t>
            </a:r>
            <a:endParaRPr lang="zh-CN" altLang="zh-CN" sz="1600" dirty="0"/>
          </a:p>
          <a:p>
            <a:pPr indent="446088"/>
            <a:r>
              <a:rPr lang="en-US" altLang="zh-CN" sz="1600" dirty="0"/>
              <a:t>	</a:t>
            </a:r>
            <a:r>
              <a:rPr lang="en-US" altLang="zh-CN" sz="1600" dirty="0" err="1"/>
              <a:t>ui.status_label</a:t>
            </a:r>
            <a:r>
              <a:rPr lang="en-US" altLang="zh-CN" sz="1600" dirty="0"/>
              <a:t>-&gt;</a:t>
            </a:r>
            <a:r>
              <a:rPr lang="en-US" altLang="zh-CN" sz="1600" dirty="0" err="1"/>
              <a:t>setText</a:t>
            </a:r>
            <a:r>
              <a:rPr lang="en-US" altLang="zh-CN" sz="1600" dirty="0"/>
              <a:t>(</a:t>
            </a:r>
            <a:r>
              <a:rPr lang="en-US" altLang="zh-CN" sz="1600" dirty="0" err="1"/>
              <a:t>tr</a:t>
            </a:r>
            <a:r>
              <a:rPr lang="en-US" altLang="zh-CN" sz="1600" dirty="0"/>
              <a:t>("</a:t>
            </a:r>
            <a:r>
              <a:rPr lang="zh-CN" altLang="zh-CN" sz="1600" dirty="0"/>
              <a:t>准备连接数据库！</a:t>
            </a:r>
            <a:r>
              <a:rPr lang="en-US" altLang="zh-CN" sz="1600" dirty="0"/>
              <a:t>"));		//(d)</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4061784500"/>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484784"/>
            <a:ext cx="8136904" cy="47525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95536" y="1124744"/>
            <a:ext cx="8424936" cy="5355312"/>
          </a:xfrm>
          <a:prstGeom prst="rect">
            <a:avLst/>
          </a:prstGeom>
          <a:noFill/>
        </p:spPr>
        <p:txBody>
          <a:bodyPr wrap="square" rtlCol="0">
            <a:spAutoFit/>
          </a:bodyPr>
          <a:lstStyle/>
          <a:p>
            <a:pPr indent="446088"/>
            <a:r>
              <a:rPr lang="zh-CN" altLang="zh-CN" dirty="0"/>
              <a:t>槽函数</a:t>
            </a:r>
            <a:r>
              <a:rPr lang="en-US" altLang="zh-CN" dirty="0" err="1"/>
              <a:t>driverChanged</a:t>
            </a:r>
            <a:r>
              <a:rPr lang="en-US" altLang="zh-CN" dirty="0"/>
              <a:t>()</a:t>
            </a:r>
            <a:r>
              <a:rPr lang="zh-CN" altLang="zh-CN" dirty="0"/>
              <a:t>的具体代码如下：</a:t>
            </a:r>
          </a:p>
          <a:p>
            <a:pPr indent="446088"/>
            <a:r>
              <a:rPr lang="en-US" altLang="zh-CN" sz="1600" dirty="0"/>
              <a:t>void </a:t>
            </a:r>
            <a:r>
              <a:rPr lang="en-US" altLang="zh-CN" sz="1600" dirty="0" err="1"/>
              <a:t>ConnDlg</a:t>
            </a:r>
            <a:r>
              <a:rPr lang="en-US" altLang="zh-CN" sz="1600" dirty="0"/>
              <a:t>::</a:t>
            </a:r>
            <a:r>
              <a:rPr lang="en-US" altLang="zh-CN" sz="1600" dirty="0" err="1"/>
              <a:t>driverChanged</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&amp;text)</a:t>
            </a:r>
            <a:endParaRPr lang="zh-CN" altLang="zh-CN" sz="1600" dirty="0"/>
          </a:p>
          <a:p>
            <a:pPr indent="446088"/>
            <a:r>
              <a:rPr lang="en-US" altLang="zh-CN" sz="1600" dirty="0"/>
              <a:t>{</a:t>
            </a:r>
            <a:endParaRPr lang="zh-CN" altLang="zh-CN" sz="1600" dirty="0"/>
          </a:p>
          <a:p>
            <a:pPr indent="446088"/>
            <a:r>
              <a:rPr lang="en-US" altLang="zh-CN" sz="1600" dirty="0"/>
              <a:t>	if(text =="QSQLITE")			</a:t>
            </a:r>
            <a:r>
              <a:rPr lang="en-US" altLang="zh-CN" sz="1600" dirty="0" smtClean="0"/>
              <a:t>//(</a:t>
            </a:r>
            <a:r>
              <a:rPr lang="en-US" altLang="zh-CN" sz="1600" dirty="0"/>
              <a:t>a)</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ui.editDatabase</a:t>
            </a:r>
            <a:r>
              <a:rPr lang="en-US" altLang="zh-CN" sz="1600" dirty="0"/>
              <a:t>-&gt;</a:t>
            </a:r>
            <a:r>
              <a:rPr lang="en-US" altLang="zh-CN" sz="1600" dirty="0" err="1"/>
              <a:t>setEnabled</a:t>
            </a:r>
            <a:r>
              <a:rPr lang="en-US" altLang="zh-CN" sz="1600" dirty="0"/>
              <a:t>(false);</a:t>
            </a:r>
            <a:endParaRPr lang="zh-CN" altLang="zh-CN" sz="1600" dirty="0"/>
          </a:p>
          <a:p>
            <a:pPr indent="446088"/>
            <a:r>
              <a:rPr lang="en-US" altLang="zh-CN" sz="1600" dirty="0"/>
              <a:t>		</a:t>
            </a:r>
            <a:r>
              <a:rPr lang="en-US" altLang="zh-CN" sz="1600" dirty="0" err="1"/>
              <a:t>ui.editUsername</a:t>
            </a:r>
            <a:r>
              <a:rPr lang="en-US" altLang="zh-CN" sz="1600" dirty="0"/>
              <a:t>-&gt;</a:t>
            </a:r>
            <a:r>
              <a:rPr lang="en-US" altLang="zh-CN" sz="1600" dirty="0" err="1"/>
              <a:t>setEnabled</a:t>
            </a:r>
            <a:r>
              <a:rPr lang="en-US" altLang="zh-CN" sz="1600" dirty="0"/>
              <a:t>(false);</a:t>
            </a:r>
            <a:endParaRPr lang="zh-CN" altLang="zh-CN" sz="1600" dirty="0"/>
          </a:p>
          <a:p>
            <a:pPr indent="446088"/>
            <a:r>
              <a:rPr lang="en-US" altLang="zh-CN" sz="1600" dirty="0"/>
              <a:t>		</a:t>
            </a:r>
            <a:r>
              <a:rPr lang="en-US" altLang="zh-CN" sz="1600" dirty="0" err="1"/>
              <a:t>ui.editPassword</a:t>
            </a:r>
            <a:r>
              <a:rPr lang="en-US" altLang="zh-CN" sz="1600" dirty="0"/>
              <a:t>-&gt;</a:t>
            </a:r>
            <a:r>
              <a:rPr lang="en-US" altLang="zh-CN" sz="1600" dirty="0" err="1"/>
              <a:t>setEnabled</a:t>
            </a:r>
            <a:r>
              <a:rPr lang="en-US" altLang="zh-CN" sz="1600" dirty="0"/>
              <a:t>(false);</a:t>
            </a:r>
            <a:endParaRPr lang="zh-CN" altLang="zh-CN" sz="1600" dirty="0"/>
          </a:p>
          <a:p>
            <a:pPr indent="446088"/>
            <a:r>
              <a:rPr lang="en-US" altLang="zh-CN" sz="1600" dirty="0"/>
              <a:t>		</a:t>
            </a:r>
            <a:r>
              <a:rPr lang="en-US" altLang="zh-CN" sz="1600" dirty="0" err="1"/>
              <a:t>ui.editHostname</a:t>
            </a:r>
            <a:r>
              <a:rPr lang="en-US" altLang="zh-CN" sz="1600" dirty="0"/>
              <a:t>-&gt;</a:t>
            </a:r>
            <a:r>
              <a:rPr lang="en-US" altLang="zh-CN" sz="1600" dirty="0" err="1"/>
              <a:t>setEnabled</a:t>
            </a:r>
            <a:r>
              <a:rPr lang="en-US" altLang="zh-CN" sz="1600" dirty="0"/>
              <a:t>(false);</a:t>
            </a:r>
            <a:endParaRPr lang="zh-CN" altLang="zh-CN" sz="1600" dirty="0"/>
          </a:p>
          <a:p>
            <a:pPr indent="446088"/>
            <a:r>
              <a:rPr lang="en-US" altLang="zh-CN" sz="1600" dirty="0"/>
              <a:t>		</a:t>
            </a:r>
            <a:r>
              <a:rPr lang="en-US" altLang="zh-CN" sz="1600" dirty="0" err="1"/>
              <a:t>ui.portSpinBox</a:t>
            </a:r>
            <a:r>
              <a:rPr lang="en-US" altLang="zh-CN" sz="1600" dirty="0"/>
              <a:t>-&gt;</a:t>
            </a:r>
            <a:r>
              <a:rPr lang="en-US" altLang="zh-CN" sz="1600" dirty="0" err="1"/>
              <a:t>setEnabled</a:t>
            </a:r>
            <a:r>
              <a:rPr lang="en-US" altLang="zh-CN" sz="1600" dirty="0"/>
              <a:t>(false);</a:t>
            </a:r>
            <a:endParaRPr lang="zh-CN" altLang="zh-CN" sz="1600" dirty="0"/>
          </a:p>
          <a:p>
            <a:pPr indent="446088"/>
            <a:r>
              <a:rPr lang="en-US" altLang="zh-CN" sz="1600" dirty="0"/>
              <a:t>	}</a:t>
            </a:r>
            <a:endParaRPr lang="zh-CN" altLang="zh-CN" sz="1600" dirty="0"/>
          </a:p>
          <a:p>
            <a:pPr indent="446088"/>
            <a:r>
              <a:rPr lang="en-US" altLang="zh-CN" sz="1600" dirty="0"/>
              <a:t>	else</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ui.editDatabase</a:t>
            </a:r>
            <a:r>
              <a:rPr lang="en-US" altLang="zh-CN" sz="1600" dirty="0"/>
              <a:t>-&gt;</a:t>
            </a:r>
            <a:r>
              <a:rPr lang="en-US" altLang="zh-CN" sz="1600" dirty="0" err="1"/>
              <a:t>setEnabled</a:t>
            </a:r>
            <a:r>
              <a:rPr lang="en-US" altLang="zh-CN" sz="1600" dirty="0"/>
              <a:t>(true);</a:t>
            </a:r>
            <a:endParaRPr lang="zh-CN" altLang="zh-CN" sz="1600" dirty="0"/>
          </a:p>
          <a:p>
            <a:pPr indent="446088"/>
            <a:r>
              <a:rPr lang="en-US" altLang="zh-CN" sz="1600" dirty="0"/>
              <a:t>		</a:t>
            </a:r>
            <a:r>
              <a:rPr lang="en-US" altLang="zh-CN" sz="1600" dirty="0" err="1"/>
              <a:t>ui.editUsername</a:t>
            </a:r>
            <a:r>
              <a:rPr lang="en-US" altLang="zh-CN" sz="1600" dirty="0"/>
              <a:t>-&gt;</a:t>
            </a:r>
            <a:r>
              <a:rPr lang="en-US" altLang="zh-CN" sz="1600" dirty="0" err="1"/>
              <a:t>setEnabled</a:t>
            </a:r>
            <a:r>
              <a:rPr lang="en-US" altLang="zh-CN" sz="1600" dirty="0"/>
              <a:t>(true);</a:t>
            </a:r>
            <a:endParaRPr lang="zh-CN" altLang="zh-CN" sz="1600" dirty="0"/>
          </a:p>
          <a:p>
            <a:pPr indent="446088"/>
            <a:r>
              <a:rPr lang="en-US" altLang="zh-CN" sz="1600" dirty="0"/>
              <a:t>		</a:t>
            </a:r>
            <a:r>
              <a:rPr lang="en-US" altLang="zh-CN" sz="1600" dirty="0" err="1"/>
              <a:t>ui.editPassword</a:t>
            </a:r>
            <a:r>
              <a:rPr lang="en-US" altLang="zh-CN" sz="1600" dirty="0"/>
              <a:t>-&gt;</a:t>
            </a:r>
            <a:r>
              <a:rPr lang="en-US" altLang="zh-CN" sz="1600" dirty="0" err="1"/>
              <a:t>setEnabled</a:t>
            </a:r>
            <a:r>
              <a:rPr lang="en-US" altLang="zh-CN" sz="1600" dirty="0"/>
              <a:t>(true);</a:t>
            </a:r>
            <a:endParaRPr lang="zh-CN" altLang="zh-CN" sz="1600" dirty="0"/>
          </a:p>
          <a:p>
            <a:pPr indent="446088"/>
            <a:r>
              <a:rPr lang="en-US" altLang="zh-CN" sz="1600" dirty="0"/>
              <a:t>		</a:t>
            </a:r>
            <a:r>
              <a:rPr lang="en-US" altLang="zh-CN" sz="1600" dirty="0" err="1"/>
              <a:t>ui.editHostname</a:t>
            </a:r>
            <a:r>
              <a:rPr lang="en-US" altLang="zh-CN" sz="1600" dirty="0"/>
              <a:t>-&gt;</a:t>
            </a:r>
            <a:r>
              <a:rPr lang="en-US" altLang="zh-CN" sz="1600" dirty="0" err="1"/>
              <a:t>setEnabled</a:t>
            </a:r>
            <a:r>
              <a:rPr lang="en-US" altLang="zh-CN" sz="1600" dirty="0"/>
              <a:t>(true);</a:t>
            </a:r>
            <a:endParaRPr lang="zh-CN" altLang="zh-CN" sz="1600" dirty="0"/>
          </a:p>
          <a:p>
            <a:pPr indent="446088"/>
            <a:r>
              <a:rPr lang="en-US" altLang="zh-CN" sz="1600" dirty="0"/>
              <a:t>		</a:t>
            </a:r>
            <a:r>
              <a:rPr lang="en-US" altLang="zh-CN" sz="1600" dirty="0" err="1"/>
              <a:t>ui.portSpinBox</a:t>
            </a:r>
            <a:r>
              <a:rPr lang="en-US" altLang="zh-CN" sz="1600" dirty="0"/>
              <a:t>-&gt;</a:t>
            </a:r>
            <a:r>
              <a:rPr lang="en-US" altLang="zh-CN" sz="1600" dirty="0" err="1"/>
              <a:t>setEnabled</a:t>
            </a:r>
            <a:r>
              <a:rPr lang="en-US" altLang="zh-CN" sz="1600" dirty="0"/>
              <a:t>(true);</a:t>
            </a:r>
            <a:endParaRPr lang="zh-CN" altLang="zh-CN" sz="1600" dirty="0"/>
          </a:p>
          <a:p>
            <a:pPr indent="446088"/>
            <a:r>
              <a:rPr lang="en-US" altLang="zh-CN" sz="1600" dirty="0"/>
              <a:t>	}</a:t>
            </a:r>
            <a:endParaRPr lang="zh-CN" altLang="zh-CN" sz="1600"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658947539"/>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683568" y="4208898"/>
            <a:ext cx="8136904" cy="10801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683568" y="2846841"/>
            <a:ext cx="8136904" cy="10801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484784"/>
            <a:ext cx="8136904" cy="10801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96944" cy="4524315"/>
          </a:xfrm>
          <a:prstGeom prst="rect">
            <a:avLst/>
          </a:prstGeom>
          <a:noFill/>
        </p:spPr>
        <p:txBody>
          <a:bodyPr wrap="square" rtlCol="0">
            <a:spAutoFit/>
          </a:bodyPr>
          <a:lstStyle/>
          <a:p>
            <a:pPr indent="446088"/>
            <a:r>
              <a:rPr lang="en-US" altLang="zh-CN" dirty="0" err="1"/>
              <a:t>driverName</a:t>
            </a:r>
            <a:r>
              <a:rPr lang="en-US" altLang="zh-CN" dirty="0"/>
              <a:t>()</a:t>
            </a:r>
            <a:r>
              <a:rPr lang="zh-CN" altLang="zh-CN" dirty="0"/>
              <a:t>函数的具体代码如下：</a:t>
            </a:r>
          </a:p>
          <a:p>
            <a:pPr indent="446088"/>
            <a:r>
              <a:rPr lang="en-US" altLang="zh-CN" dirty="0" err="1"/>
              <a:t>QString</a:t>
            </a:r>
            <a:r>
              <a:rPr lang="en-US" altLang="zh-CN" dirty="0"/>
              <a:t> </a:t>
            </a:r>
            <a:r>
              <a:rPr lang="en-US" altLang="zh-CN" dirty="0" err="1"/>
              <a:t>ConnDlg</a:t>
            </a:r>
            <a:r>
              <a:rPr lang="en-US" altLang="zh-CN" dirty="0"/>
              <a:t>::</a:t>
            </a:r>
            <a:r>
              <a:rPr lang="en-US" altLang="zh-CN" dirty="0" err="1"/>
              <a:t>driverName</a:t>
            </a:r>
            <a:r>
              <a:rPr lang="en-US" altLang="zh-CN" dirty="0"/>
              <a:t>() </a:t>
            </a:r>
            <a:r>
              <a:rPr lang="en-US" altLang="zh-CN" dirty="0" err="1"/>
              <a:t>const</a:t>
            </a:r>
            <a:endParaRPr lang="zh-CN" altLang="zh-CN" dirty="0"/>
          </a:p>
          <a:p>
            <a:pPr indent="446088"/>
            <a:r>
              <a:rPr lang="en-US" altLang="zh-CN" dirty="0"/>
              <a:t>{</a:t>
            </a:r>
            <a:endParaRPr lang="zh-CN" altLang="zh-CN" dirty="0"/>
          </a:p>
          <a:p>
            <a:pPr indent="446088"/>
            <a:r>
              <a:rPr lang="en-US" altLang="zh-CN" dirty="0"/>
              <a:t>	return </a:t>
            </a:r>
            <a:r>
              <a:rPr lang="en-US" altLang="zh-CN" dirty="0" err="1"/>
              <a:t>ui.comboDriver</a:t>
            </a:r>
            <a:r>
              <a:rPr lang="en-US" altLang="zh-CN" dirty="0"/>
              <a:t>-&gt;</a:t>
            </a:r>
            <a:r>
              <a:rPr lang="en-US" altLang="zh-CN" dirty="0" err="1"/>
              <a:t>currentText</a:t>
            </a:r>
            <a:r>
              <a:rPr lang="en-US" altLang="zh-CN" dirty="0"/>
              <a:t>();</a:t>
            </a:r>
            <a:endParaRPr lang="zh-CN" altLang="zh-CN" dirty="0"/>
          </a:p>
          <a:p>
            <a:pPr indent="446088"/>
            <a:r>
              <a:rPr lang="en-US" altLang="zh-CN" dirty="0"/>
              <a:t>}</a:t>
            </a:r>
            <a:endParaRPr lang="zh-CN" altLang="zh-CN" dirty="0"/>
          </a:p>
          <a:p>
            <a:pPr indent="446088"/>
            <a:r>
              <a:rPr lang="en-US" altLang="zh-CN" dirty="0" err="1"/>
              <a:t>databaseName</a:t>
            </a:r>
            <a:r>
              <a:rPr lang="en-US" altLang="zh-CN" dirty="0"/>
              <a:t>()</a:t>
            </a:r>
            <a:r>
              <a:rPr lang="zh-CN" altLang="zh-CN" dirty="0"/>
              <a:t>函数的具体代码如下：</a:t>
            </a:r>
          </a:p>
          <a:p>
            <a:pPr indent="446088"/>
            <a:r>
              <a:rPr lang="en-US" altLang="zh-CN" dirty="0" err="1"/>
              <a:t>QString</a:t>
            </a:r>
            <a:r>
              <a:rPr lang="en-US" altLang="zh-CN" dirty="0"/>
              <a:t> </a:t>
            </a:r>
            <a:r>
              <a:rPr lang="en-US" altLang="zh-CN" dirty="0" err="1"/>
              <a:t>ConnDlg</a:t>
            </a:r>
            <a:r>
              <a:rPr lang="en-US" altLang="zh-CN" dirty="0"/>
              <a:t>::</a:t>
            </a:r>
            <a:r>
              <a:rPr lang="en-US" altLang="zh-CN" dirty="0" err="1"/>
              <a:t>databaseName</a:t>
            </a:r>
            <a:r>
              <a:rPr lang="en-US" altLang="zh-CN" dirty="0"/>
              <a:t>() </a:t>
            </a:r>
            <a:r>
              <a:rPr lang="en-US" altLang="zh-CN" dirty="0" err="1"/>
              <a:t>const</a:t>
            </a:r>
            <a:endParaRPr lang="zh-CN" altLang="zh-CN" dirty="0"/>
          </a:p>
          <a:p>
            <a:pPr indent="446088"/>
            <a:r>
              <a:rPr lang="en-US" altLang="zh-CN" dirty="0"/>
              <a:t>{</a:t>
            </a:r>
            <a:endParaRPr lang="zh-CN" altLang="zh-CN" dirty="0"/>
          </a:p>
          <a:p>
            <a:pPr indent="446088"/>
            <a:r>
              <a:rPr lang="en-US" altLang="zh-CN" dirty="0"/>
              <a:t>     return </a:t>
            </a:r>
            <a:r>
              <a:rPr lang="en-US" altLang="zh-CN" dirty="0" err="1"/>
              <a:t>ui.editDatabase</a:t>
            </a:r>
            <a:r>
              <a:rPr lang="en-US" altLang="zh-CN" dirty="0"/>
              <a:t>-&gt;text();</a:t>
            </a:r>
            <a:endParaRPr lang="zh-CN" altLang="zh-CN" dirty="0"/>
          </a:p>
          <a:p>
            <a:pPr indent="446088"/>
            <a:r>
              <a:rPr lang="en-US" altLang="zh-CN" dirty="0"/>
              <a:t>}</a:t>
            </a:r>
            <a:endParaRPr lang="zh-CN" altLang="zh-CN" dirty="0"/>
          </a:p>
          <a:p>
            <a:pPr indent="446088"/>
            <a:r>
              <a:rPr lang="en-US" altLang="zh-CN" dirty="0" err="1"/>
              <a:t>userName</a:t>
            </a:r>
            <a:r>
              <a:rPr lang="en-US" altLang="zh-CN" dirty="0"/>
              <a:t>()</a:t>
            </a:r>
            <a:r>
              <a:rPr lang="zh-CN" altLang="zh-CN" dirty="0"/>
              <a:t>函数的具体代码如下：</a:t>
            </a:r>
          </a:p>
          <a:p>
            <a:pPr indent="446088"/>
            <a:r>
              <a:rPr lang="en-US" altLang="zh-CN" dirty="0" err="1"/>
              <a:t>QString</a:t>
            </a:r>
            <a:r>
              <a:rPr lang="en-US" altLang="zh-CN" dirty="0"/>
              <a:t> </a:t>
            </a:r>
            <a:r>
              <a:rPr lang="en-US" altLang="zh-CN" dirty="0" err="1"/>
              <a:t>ConnDlg</a:t>
            </a:r>
            <a:r>
              <a:rPr lang="en-US" altLang="zh-CN" dirty="0"/>
              <a:t>::</a:t>
            </a:r>
            <a:r>
              <a:rPr lang="en-US" altLang="zh-CN" dirty="0" err="1"/>
              <a:t>userName</a:t>
            </a:r>
            <a:r>
              <a:rPr lang="en-US" altLang="zh-CN" dirty="0"/>
              <a:t>() </a:t>
            </a:r>
            <a:r>
              <a:rPr lang="en-US" altLang="zh-CN" dirty="0" err="1"/>
              <a:t>const</a:t>
            </a:r>
            <a:endParaRPr lang="zh-CN" altLang="zh-CN" dirty="0"/>
          </a:p>
          <a:p>
            <a:pPr indent="446088"/>
            <a:r>
              <a:rPr lang="en-US" altLang="zh-CN" dirty="0"/>
              <a:t>{</a:t>
            </a:r>
            <a:endParaRPr lang="zh-CN" altLang="zh-CN" dirty="0"/>
          </a:p>
          <a:p>
            <a:pPr indent="446088"/>
            <a:r>
              <a:rPr lang="en-US" altLang="zh-CN" dirty="0"/>
              <a:t>	 return </a:t>
            </a:r>
            <a:r>
              <a:rPr lang="en-US" altLang="zh-CN" dirty="0" err="1"/>
              <a:t>ui.editUsername</a:t>
            </a:r>
            <a:r>
              <a:rPr lang="en-US" altLang="zh-CN" dirty="0"/>
              <a:t>-&gt;text();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536107664"/>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755576" y="4293096"/>
            <a:ext cx="8064896" cy="11521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5" name="矩形 4"/>
          <p:cNvSpPr/>
          <p:nvPr/>
        </p:nvSpPr>
        <p:spPr bwMode="auto">
          <a:xfrm>
            <a:off x="755576" y="2852936"/>
            <a:ext cx="8064896" cy="11521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1484784"/>
            <a:ext cx="8064896" cy="11521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95536" y="1196752"/>
            <a:ext cx="8424936" cy="5078313"/>
          </a:xfrm>
          <a:prstGeom prst="rect">
            <a:avLst/>
          </a:prstGeom>
          <a:noFill/>
        </p:spPr>
        <p:txBody>
          <a:bodyPr wrap="square" rtlCol="0">
            <a:spAutoFit/>
          </a:bodyPr>
          <a:lstStyle/>
          <a:p>
            <a:pPr indent="446088"/>
            <a:r>
              <a:rPr lang="en-US" altLang="zh-CN" dirty="0"/>
              <a:t>password()</a:t>
            </a:r>
            <a:r>
              <a:rPr lang="zh-CN" altLang="zh-CN" dirty="0"/>
              <a:t>函数的具体代码如下：</a:t>
            </a:r>
          </a:p>
          <a:p>
            <a:pPr indent="446088"/>
            <a:r>
              <a:rPr lang="en-US" altLang="zh-CN" dirty="0" err="1"/>
              <a:t>QString</a:t>
            </a:r>
            <a:r>
              <a:rPr lang="en-US" altLang="zh-CN" dirty="0"/>
              <a:t> </a:t>
            </a:r>
            <a:r>
              <a:rPr lang="en-US" altLang="zh-CN" dirty="0" err="1"/>
              <a:t>ConnDlg</a:t>
            </a:r>
            <a:r>
              <a:rPr lang="en-US" altLang="zh-CN" dirty="0"/>
              <a:t>::password() </a:t>
            </a:r>
            <a:r>
              <a:rPr lang="en-US" altLang="zh-CN" dirty="0" err="1"/>
              <a:t>const</a:t>
            </a:r>
            <a:endParaRPr lang="zh-CN" altLang="zh-CN" dirty="0"/>
          </a:p>
          <a:p>
            <a:pPr indent="446088"/>
            <a:r>
              <a:rPr lang="en-US" altLang="zh-CN" dirty="0"/>
              <a:t>{</a:t>
            </a:r>
            <a:endParaRPr lang="zh-CN" altLang="zh-CN" dirty="0"/>
          </a:p>
          <a:p>
            <a:pPr indent="446088"/>
            <a:r>
              <a:rPr lang="en-US" altLang="zh-CN" dirty="0"/>
              <a:t>	return </a:t>
            </a:r>
            <a:r>
              <a:rPr lang="en-US" altLang="zh-CN" dirty="0" err="1"/>
              <a:t>ui.editPassword</a:t>
            </a:r>
            <a:r>
              <a:rPr lang="en-US" altLang="zh-CN" dirty="0"/>
              <a:t>-&gt;text();</a:t>
            </a:r>
            <a:endParaRPr lang="zh-CN" altLang="zh-CN" dirty="0"/>
          </a:p>
          <a:p>
            <a:pPr indent="446088"/>
            <a:r>
              <a:rPr lang="en-US" altLang="zh-CN" dirty="0"/>
              <a:t>}</a:t>
            </a:r>
            <a:endParaRPr lang="zh-CN" altLang="zh-CN" dirty="0"/>
          </a:p>
          <a:p>
            <a:pPr indent="446088"/>
            <a:r>
              <a:rPr lang="en-US" altLang="zh-CN" dirty="0" err="1"/>
              <a:t>hostName</a:t>
            </a:r>
            <a:r>
              <a:rPr lang="en-US" altLang="zh-CN" dirty="0"/>
              <a:t>()</a:t>
            </a:r>
            <a:r>
              <a:rPr lang="zh-CN" altLang="zh-CN" dirty="0"/>
              <a:t>函数的具体代码如下：</a:t>
            </a:r>
          </a:p>
          <a:p>
            <a:pPr indent="446088"/>
            <a:r>
              <a:rPr lang="en-US" altLang="zh-CN" dirty="0" err="1"/>
              <a:t>QString</a:t>
            </a:r>
            <a:r>
              <a:rPr lang="en-US" altLang="zh-CN" dirty="0"/>
              <a:t> </a:t>
            </a:r>
            <a:r>
              <a:rPr lang="en-US" altLang="zh-CN" dirty="0" err="1"/>
              <a:t>ConnDlg</a:t>
            </a:r>
            <a:r>
              <a:rPr lang="en-US" altLang="zh-CN" dirty="0"/>
              <a:t>::</a:t>
            </a:r>
            <a:r>
              <a:rPr lang="en-US" altLang="zh-CN" dirty="0" err="1"/>
              <a:t>hostName</a:t>
            </a:r>
            <a:r>
              <a:rPr lang="en-US" altLang="zh-CN" dirty="0"/>
              <a:t>() </a:t>
            </a:r>
            <a:r>
              <a:rPr lang="en-US" altLang="zh-CN" dirty="0" err="1"/>
              <a:t>const</a:t>
            </a:r>
            <a:endParaRPr lang="zh-CN" altLang="zh-CN" dirty="0"/>
          </a:p>
          <a:p>
            <a:pPr indent="446088"/>
            <a:r>
              <a:rPr lang="en-US" altLang="zh-CN" dirty="0"/>
              <a:t>{</a:t>
            </a:r>
            <a:endParaRPr lang="zh-CN" altLang="zh-CN" dirty="0"/>
          </a:p>
          <a:p>
            <a:pPr indent="446088"/>
            <a:r>
              <a:rPr lang="en-US" altLang="zh-CN" dirty="0"/>
              <a:t>	return </a:t>
            </a:r>
            <a:r>
              <a:rPr lang="en-US" altLang="zh-CN" dirty="0" err="1"/>
              <a:t>ui.editHostname</a:t>
            </a:r>
            <a:r>
              <a:rPr lang="en-US" altLang="zh-CN" dirty="0"/>
              <a:t>-&gt;text();</a:t>
            </a:r>
            <a:endParaRPr lang="zh-CN" altLang="zh-CN" dirty="0"/>
          </a:p>
          <a:p>
            <a:pPr indent="446088"/>
            <a:r>
              <a:rPr lang="en-US" altLang="zh-CN" dirty="0"/>
              <a:t>}</a:t>
            </a:r>
            <a:endParaRPr lang="zh-CN" altLang="zh-CN" dirty="0"/>
          </a:p>
          <a:p>
            <a:pPr indent="446088"/>
            <a:r>
              <a:rPr lang="en-US" altLang="zh-CN" dirty="0"/>
              <a:t>port()</a:t>
            </a:r>
            <a:r>
              <a:rPr lang="zh-CN" altLang="zh-CN" dirty="0"/>
              <a:t>函数的具体代码如下：</a:t>
            </a:r>
          </a:p>
          <a:p>
            <a:pPr indent="446088"/>
            <a:r>
              <a:rPr lang="en-US" altLang="zh-CN" dirty="0" err="1"/>
              <a:t>int</a:t>
            </a:r>
            <a:r>
              <a:rPr lang="en-US" altLang="zh-CN" dirty="0"/>
              <a:t> </a:t>
            </a:r>
            <a:r>
              <a:rPr lang="en-US" altLang="zh-CN" dirty="0" err="1"/>
              <a:t>ConnDlg</a:t>
            </a:r>
            <a:r>
              <a:rPr lang="en-US" altLang="zh-CN" dirty="0"/>
              <a:t>::port() </a:t>
            </a:r>
            <a:r>
              <a:rPr lang="en-US" altLang="zh-CN" dirty="0" err="1"/>
              <a:t>const</a:t>
            </a:r>
            <a:endParaRPr lang="zh-CN" altLang="zh-CN" dirty="0"/>
          </a:p>
          <a:p>
            <a:pPr indent="446088"/>
            <a:r>
              <a:rPr lang="en-US" altLang="zh-CN" dirty="0"/>
              <a:t>{</a:t>
            </a:r>
            <a:endParaRPr lang="zh-CN" altLang="zh-CN" dirty="0"/>
          </a:p>
          <a:p>
            <a:pPr indent="446088"/>
            <a:r>
              <a:rPr lang="en-US" altLang="zh-CN" dirty="0"/>
              <a:t>	return </a:t>
            </a:r>
            <a:r>
              <a:rPr lang="en-US" altLang="zh-CN" dirty="0" err="1"/>
              <a:t>ui.portSpinBox</a:t>
            </a:r>
            <a:r>
              <a:rPr lang="en-US" altLang="zh-CN" dirty="0"/>
              <a:t>-&gt;value();</a:t>
            </a:r>
            <a:endParaRPr lang="zh-CN" altLang="zh-CN" dirty="0"/>
          </a:p>
          <a:p>
            <a:pPr indent="446088"/>
            <a:r>
              <a:rPr lang="en-US" altLang="zh-CN" dirty="0"/>
              <a:t>}</a:t>
            </a:r>
            <a:endParaRPr lang="zh-CN" altLang="zh-CN" dirty="0"/>
          </a:p>
          <a:p>
            <a:pPr indent="446088"/>
            <a:r>
              <a:rPr lang="en-US" altLang="zh-CN" dirty="0" err="1"/>
              <a:t>on_okButton_clicked</a:t>
            </a:r>
            <a:r>
              <a:rPr lang="en-US" altLang="zh-CN" dirty="0"/>
              <a:t>()</a:t>
            </a:r>
            <a:r>
              <a:rPr lang="zh-CN" altLang="zh-CN" dirty="0"/>
              <a:t>函数，当用户单击“连接”</a:t>
            </a:r>
            <a:r>
              <a:rPr lang="zh-CN" altLang="zh-CN" dirty="0">
                <a:hlinkClick r:id="rId2" action="ppaction://hlinkfile"/>
              </a:rPr>
              <a:t>按钮时，此函数被调用，其具体实现</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endParaRPr lang="zh-CN" altLang="en-US" dirty="0"/>
          </a:p>
        </p:txBody>
      </p:sp>
    </p:spTree>
    <p:extLst>
      <p:ext uri="{BB962C8B-B14F-4D97-AF65-F5344CB8AC3E}">
        <p14:creationId xmlns:p14="http://schemas.microsoft.com/office/powerpoint/2010/main" val="69151895"/>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1484784"/>
            <a:ext cx="8352928" cy="37444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96752"/>
            <a:ext cx="8496944" cy="4339650"/>
          </a:xfrm>
          <a:prstGeom prst="rect">
            <a:avLst/>
          </a:prstGeom>
          <a:noFill/>
        </p:spPr>
        <p:txBody>
          <a:bodyPr wrap="square" rtlCol="0">
            <a:spAutoFit/>
          </a:bodyPr>
          <a:lstStyle/>
          <a:p>
            <a:pPr indent="446088"/>
            <a:r>
              <a:rPr lang="zh-CN" altLang="zh-CN" dirty="0"/>
              <a:t>函数</a:t>
            </a:r>
            <a:r>
              <a:rPr lang="en-US" altLang="zh-CN" dirty="0" err="1"/>
              <a:t>addConnection</a:t>
            </a:r>
            <a:r>
              <a:rPr lang="en-US" altLang="zh-CN" dirty="0"/>
              <a:t>()</a:t>
            </a:r>
            <a:r>
              <a:rPr lang="zh-CN" altLang="zh-CN" dirty="0"/>
              <a:t>用来建立一条数据库连接，其具体实现内容如下：</a:t>
            </a:r>
          </a:p>
          <a:p>
            <a:pPr indent="446088"/>
            <a:r>
              <a:rPr lang="en-US" altLang="zh-CN" sz="1600" dirty="0" err="1"/>
              <a:t>QSqlError</a:t>
            </a:r>
            <a:r>
              <a:rPr lang="en-US" altLang="zh-CN" sz="1600" dirty="0"/>
              <a:t> </a:t>
            </a:r>
            <a:r>
              <a:rPr lang="en-US" altLang="zh-CN" sz="1600" dirty="0" err="1"/>
              <a:t>ConnDlg</a:t>
            </a:r>
            <a:r>
              <a:rPr lang="en-US" altLang="zh-CN" sz="1600" dirty="0"/>
              <a:t>::</a:t>
            </a:r>
            <a:r>
              <a:rPr lang="en-US" altLang="zh-CN" sz="1600" dirty="0" err="1"/>
              <a:t>addConnection</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&amp;driver, </a:t>
            </a:r>
            <a:r>
              <a:rPr lang="en-US" altLang="zh-CN" sz="1600" dirty="0" err="1"/>
              <a:t>const</a:t>
            </a:r>
            <a:r>
              <a:rPr lang="en-US" altLang="zh-CN" sz="1600" dirty="0"/>
              <a:t> </a:t>
            </a:r>
            <a:r>
              <a:rPr lang="en-US" altLang="zh-CN" sz="1600" dirty="0" err="1"/>
              <a:t>QString</a:t>
            </a:r>
            <a:r>
              <a:rPr lang="en-US" altLang="zh-CN" sz="1600" dirty="0"/>
              <a:t> &amp;</a:t>
            </a:r>
            <a:r>
              <a:rPr lang="en-US" altLang="zh-CN" sz="1600" dirty="0" err="1"/>
              <a:t>dbName</a:t>
            </a:r>
            <a:r>
              <a:rPr lang="en-US" altLang="zh-CN" sz="1600" dirty="0"/>
              <a:t>, </a:t>
            </a:r>
            <a:r>
              <a:rPr lang="en-US" altLang="zh-CN" sz="1600" dirty="0" err="1"/>
              <a:t>const</a:t>
            </a:r>
            <a:r>
              <a:rPr lang="en-US" altLang="zh-CN" sz="1600" dirty="0"/>
              <a:t> </a:t>
            </a:r>
            <a:r>
              <a:rPr lang="en-US" altLang="zh-CN" sz="1600" dirty="0" err="1"/>
              <a:t>QString</a:t>
            </a:r>
            <a:r>
              <a:rPr lang="en-US" altLang="zh-CN" sz="1600" dirty="0"/>
              <a:t> &amp;</a:t>
            </a:r>
            <a:r>
              <a:rPr lang="en-US" altLang="zh-CN" sz="1600" dirty="0" err="1"/>
              <a:t>host,const</a:t>
            </a:r>
            <a:r>
              <a:rPr lang="en-US" altLang="zh-CN" sz="1600" dirty="0"/>
              <a:t> </a:t>
            </a:r>
            <a:r>
              <a:rPr lang="en-US" altLang="zh-CN" sz="1600" dirty="0" err="1"/>
              <a:t>QString</a:t>
            </a:r>
            <a:r>
              <a:rPr lang="en-US" altLang="zh-CN" sz="1600" dirty="0"/>
              <a:t> &amp;user, </a:t>
            </a:r>
            <a:r>
              <a:rPr lang="en-US" altLang="zh-CN" sz="1600" dirty="0" err="1"/>
              <a:t>const</a:t>
            </a:r>
            <a:r>
              <a:rPr lang="en-US" altLang="zh-CN" sz="1600" dirty="0"/>
              <a:t> </a:t>
            </a:r>
            <a:r>
              <a:rPr lang="en-US" altLang="zh-CN" sz="1600" dirty="0" err="1"/>
              <a:t>QString</a:t>
            </a:r>
            <a:r>
              <a:rPr lang="en-US" altLang="zh-CN" sz="1600" dirty="0"/>
              <a:t> &amp;</a:t>
            </a:r>
            <a:r>
              <a:rPr lang="en-US" altLang="zh-CN" sz="1600" dirty="0" err="1"/>
              <a:t>passwd</a:t>
            </a:r>
            <a:r>
              <a:rPr lang="en-US" altLang="zh-CN" sz="1600" dirty="0"/>
              <a:t>, </a:t>
            </a:r>
            <a:r>
              <a:rPr lang="en-US" altLang="zh-CN" sz="1600" dirty="0" err="1"/>
              <a:t>int</a:t>
            </a:r>
            <a:r>
              <a:rPr lang="en-US" altLang="zh-CN" sz="1600" dirty="0"/>
              <a:t> port)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QSqlError</a:t>
            </a:r>
            <a:r>
              <a:rPr lang="en-US" altLang="zh-CN" sz="1600" dirty="0"/>
              <a:t> err;</a:t>
            </a:r>
            <a:endParaRPr lang="zh-CN" altLang="zh-CN" sz="1600" dirty="0"/>
          </a:p>
          <a:p>
            <a:pPr indent="446088"/>
            <a:r>
              <a:rPr lang="en-US" altLang="zh-CN" sz="1600" dirty="0"/>
              <a:t>    	</a:t>
            </a:r>
            <a:r>
              <a:rPr lang="en-US" altLang="zh-CN" sz="1600" dirty="0" err="1"/>
              <a:t>QSqlDatabase</a:t>
            </a:r>
            <a:r>
              <a:rPr lang="en-US" altLang="zh-CN" sz="1600" dirty="0"/>
              <a:t> </a:t>
            </a:r>
            <a:r>
              <a:rPr lang="en-US" altLang="zh-CN" sz="1600" dirty="0" err="1"/>
              <a:t>db</a:t>
            </a:r>
            <a:r>
              <a:rPr lang="en-US" altLang="zh-CN" sz="1600" dirty="0"/>
              <a:t> = </a:t>
            </a:r>
            <a:r>
              <a:rPr lang="en-US" altLang="zh-CN" sz="1600" dirty="0" err="1"/>
              <a:t>QSqlDatabase</a:t>
            </a:r>
            <a:r>
              <a:rPr lang="en-US" altLang="zh-CN" sz="1600" dirty="0"/>
              <a:t>::</a:t>
            </a:r>
            <a:r>
              <a:rPr lang="en-US" altLang="zh-CN" sz="1600" dirty="0" err="1"/>
              <a:t>addDatabase</a:t>
            </a:r>
            <a:r>
              <a:rPr lang="en-US" altLang="zh-CN" sz="1600" dirty="0"/>
              <a:t>(driver);</a:t>
            </a:r>
            <a:endParaRPr lang="zh-CN" altLang="zh-CN" sz="1600" dirty="0"/>
          </a:p>
          <a:p>
            <a:pPr indent="446088"/>
            <a:r>
              <a:rPr lang="en-US" altLang="zh-CN" sz="1600" dirty="0"/>
              <a:t>    	</a:t>
            </a:r>
            <a:r>
              <a:rPr lang="en-US" altLang="zh-CN" sz="1600" dirty="0" err="1"/>
              <a:t>db.setDatabaseName</a:t>
            </a:r>
            <a:r>
              <a:rPr lang="en-US" altLang="zh-CN" sz="1600" dirty="0"/>
              <a:t>(</a:t>
            </a:r>
            <a:r>
              <a:rPr lang="en-US" altLang="zh-CN" sz="1600" dirty="0" err="1"/>
              <a:t>dbName</a:t>
            </a:r>
            <a:r>
              <a:rPr lang="en-US" altLang="zh-CN" sz="1600" dirty="0"/>
              <a:t>);</a:t>
            </a:r>
            <a:endParaRPr lang="zh-CN" altLang="zh-CN" sz="1600" dirty="0"/>
          </a:p>
          <a:p>
            <a:pPr indent="446088"/>
            <a:r>
              <a:rPr lang="en-US" altLang="zh-CN" sz="1600" dirty="0"/>
              <a:t>    	</a:t>
            </a:r>
            <a:r>
              <a:rPr lang="en-US" altLang="zh-CN" sz="1600" dirty="0" err="1"/>
              <a:t>db.setHostName</a:t>
            </a:r>
            <a:r>
              <a:rPr lang="en-US" altLang="zh-CN" sz="1600" dirty="0"/>
              <a:t>(host);</a:t>
            </a:r>
            <a:endParaRPr lang="zh-CN" altLang="zh-CN" sz="1600" dirty="0"/>
          </a:p>
          <a:p>
            <a:pPr indent="446088"/>
            <a:r>
              <a:rPr lang="en-US" altLang="zh-CN" sz="1600" dirty="0"/>
              <a:t>    	</a:t>
            </a:r>
            <a:r>
              <a:rPr lang="en-US" altLang="zh-CN" sz="1600" dirty="0" err="1"/>
              <a:t>db.setPort</a:t>
            </a:r>
            <a:r>
              <a:rPr lang="en-US" altLang="zh-CN" sz="1600" dirty="0"/>
              <a:t>(port);</a:t>
            </a:r>
            <a:endParaRPr lang="zh-CN" altLang="zh-CN" sz="1600" dirty="0"/>
          </a:p>
          <a:p>
            <a:pPr indent="446088"/>
            <a:r>
              <a:rPr lang="en-US" altLang="zh-CN" sz="1600" dirty="0"/>
              <a:t>    	if(!</a:t>
            </a:r>
            <a:r>
              <a:rPr lang="en-US" altLang="zh-CN" sz="1600" dirty="0" err="1"/>
              <a:t>db.open</a:t>
            </a:r>
            <a:r>
              <a:rPr lang="en-US" altLang="zh-CN" sz="1600" dirty="0"/>
              <a:t>(user, </a:t>
            </a:r>
            <a:r>
              <a:rPr lang="en-US" altLang="zh-CN" sz="1600" dirty="0" err="1"/>
              <a:t>passwd</a:t>
            </a:r>
            <a:r>
              <a:rPr lang="en-US" altLang="zh-CN" sz="1600" dirty="0"/>
              <a:t>))						//(a)</a:t>
            </a:r>
            <a:endParaRPr lang="zh-CN" altLang="zh-CN" sz="1600" dirty="0"/>
          </a:p>
          <a:p>
            <a:pPr indent="446088"/>
            <a:r>
              <a:rPr lang="en-US" altLang="zh-CN" sz="1600" dirty="0"/>
              <a:t>	{</a:t>
            </a:r>
            <a:endParaRPr lang="zh-CN" altLang="zh-CN" sz="1600" dirty="0"/>
          </a:p>
          <a:p>
            <a:pPr indent="446088"/>
            <a:r>
              <a:rPr lang="en-US" altLang="zh-CN" sz="1600" dirty="0"/>
              <a:t>		err = </a:t>
            </a:r>
            <a:r>
              <a:rPr lang="en-US" altLang="zh-CN" sz="1600" dirty="0" err="1"/>
              <a:t>db.lastError</a:t>
            </a:r>
            <a:r>
              <a:rPr lang="en-US" altLang="zh-CN" sz="1600" dirty="0"/>
              <a:t>();</a:t>
            </a:r>
            <a:endParaRPr lang="zh-CN" altLang="zh-CN" sz="1600" dirty="0"/>
          </a:p>
          <a:p>
            <a:pPr indent="446088"/>
            <a:r>
              <a:rPr lang="en-US" altLang="zh-CN" sz="1600" dirty="0"/>
              <a:t>    	}</a:t>
            </a:r>
            <a:endParaRPr lang="zh-CN" altLang="zh-CN" sz="1600" dirty="0"/>
          </a:p>
          <a:p>
            <a:pPr indent="446088"/>
            <a:r>
              <a:rPr lang="en-US" altLang="zh-CN" sz="1600" dirty="0"/>
              <a:t>    	return err;					</a:t>
            </a:r>
            <a:r>
              <a:rPr lang="en-US" altLang="zh-CN" sz="1600" dirty="0" smtClean="0"/>
              <a:t>//</a:t>
            </a:r>
            <a:r>
              <a:rPr lang="zh-CN" altLang="zh-CN" sz="1600" dirty="0"/>
              <a:t>返回这个错误信息</a:t>
            </a:r>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3071183520"/>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204864"/>
            <a:ext cx="8136904" cy="309634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281753" y="1412776"/>
            <a:ext cx="8568952" cy="4247317"/>
          </a:xfrm>
          <a:prstGeom prst="rect">
            <a:avLst/>
          </a:prstGeom>
          <a:noFill/>
        </p:spPr>
        <p:txBody>
          <a:bodyPr wrap="square" rtlCol="0">
            <a:spAutoFit/>
          </a:bodyPr>
          <a:lstStyle/>
          <a:p>
            <a:pPr indent="446088">
              <a:lnSpc>
                <a:spcPct val="150000"/>
              </a:lnSpc>
            </a:pPr>
            <a:r>
              <a:rPr lang="en-US" altLang="zh-CN" dirty="0" err="1"/>
              <a:t>addSqliteConnection</a:t>
            </a:r>
            <a:r>
              <a:rPr lang="en-US" altLang="zh-CN" dirty="0"/>
              <a:t>()</a:t>
            </a:r>
            <a:r>
              <a:rPr lang="zh-CN" altLang="zh-CN" dirty="0"/>
              <a:t>函数建立一条</a:t>
            </a:r>
            <a:r>
              <a:rPr lang="en-US" altLang="zh-CN" dirty="0"/>
              <a:t>QSQLITE</a:t>
            </a:r>
            <a:r>
              <a:rPr lang="zh-CN" altLang="zh-CN" dirty="0"/>
              <a:t>数据库驱动对应的</a:t>
            </a:r>
            <a:r>
              <a:rPr lang="en-US" altLang="zh-CN" dirty="0" err="1"/>
              <a:t>sqlite</a:t>
            </a:r>
            <a:r>
              <a:rPr lang="zh-CN" altLang="zh-CN" dirty="0"/>
              <a:t>数据库连接，其具体内容如下：</a:t>
            </a:r>
          </a:p>
          <a:p>
            <a:pPr indent="446088"/>
            <a:r>
              <a:rPr lang="en-US" altLang="zh-CN" dirty="0"/>
              <a:t>void </a:t>
            </a:r>
            <a:r>
              <a:rPr lang="en-US" altLang="zh-CN" dirty="0" err="1"/>
              <a:t>ConnDlg</a:t>
            </a:r>
            <a:r>
              <a:rPr lang="en-US" altLang="zh-CN" dirty="0"/>
              <a:t>::</a:t>
            </a:r>
            <a:r>
              <a:rPr lang="en-US" altLang="zh-CN" dirty="0" err="1"/>
              <a:t>addSqliteConnection</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QSqlDatabase</a:t>
            </a:r>
            <a:r>
              <a:rPr lang="en-US" altLang="zh-CN" dirty="0"/>
              <a:t> </a:t>
            </a:r>
            <a:r>
              <a:rPr lang="en-US" altLang="zh-CN" dirty="0" err="1"/>
              <a:t>db</a:t>
            </a:r>
            <a:r>
              <a:rPr lang="en-US" altLang="zh-CN" dirty="0"/>
              <a:t> = </a:t>
            </a:r>
            <a:r>
              <a:rPr lang="en-US" altLang="zh-CN" dirty="0" err="1"/>
              <a:t>QSqlDatabase</a:t>
            </a:r>
            <a:r>
              <a:rPr lang="en-US" altLang="zh-CN" dirty="0"/>
              <a:t>::</a:t>
            </a:r>
            <a:r>
              <a:rPr lang="en-US" altLang="zh-CN" dirty="0" err="1"/>
              <a:t>addDatabase</a:t>
            </a:r>
            <a:r>
              <a:rPr lang="en-US" altLang="zh-CN" dirty="0"/>
              <a:t>("QSQLITE");</a:t>
            </a:r>
            <a:endParaRPr lang="zh-CN" altLang="zh-CN" dirty="0"/>
          </a:p>
          <a:p>
            <a:pPr indent="446088"/>
            <a:r>
              <a:rPr lang="en-US" altLang="zh-CN" dirty="0"/>
              <a:t>	</a:t>
            </a:r>
            <a:r>
              <a:rPr lang="en-US" altLang="zh-CN" dirty="0" err="1"/>
              <a:t>db.setDatabaseName</a:t>
            </a:r>
            <a:r>
              <a:rPr lang="en-US" altLang="zh-CN" dirty="0"/>
              <a:t>("</a:t>
            </a:r>
            <a:r>
              <a:rPr lang="en-US" altLang="zh-CN" dirty="0" err="1"/>
              <a:t>databasefile</a:t>
            </a:r>
            <a:r>
              <a:rPr lang="en-US" altLang="zh-CN" dirty="0"/>
              <a:t>");</a:t>
            </a:r>
            <a:endParaRPr lang="zh-CN" altLang="zh-CN" dirty="0"/>
          </a:p>
          <a:p>
            <a:pPr indent="446088"/>
            <a:r>
              <a:rPr lang="en-US" altLang="zh-CN" dirty="0"/>
              <a:t>	if(!</a:t>
            </a:r>
            <a:r>
              <a:rPr lang="en-US" altLang="zh-CN" dirty="0" err="1"/>
              <a:t>db.open</a:t>
            </a:r>
            <a:r>
              <a:rPr lang="en-US" altLang="zh-CN" dirty="0"/>
              <a:t>())</a:t>
            </a:r>
            <a:endParaRPr lang="zh-CN" altLang="zh-CN" dirty="0"/>
          </a:p>
          <a:p>
            <a:pPr indent="446088"/>
            <a:r>
              <a:rPr lang="en-US" altLang="zh-CN" dirty="0"/>
              <a:t>	{</a:t>
            </a:r>
            <a:endParaRPr lang="zh-CN" altLang="zh-CN" dirty="0"/>
          </a:p>
          <a:p>
            <a:pPr indent="446088"/>
            <a:r>
              <a:rPr lang="en-US" altLang="zh-CN" dirty="0"/>
              <a:t>		</a:t>
            </a:r>
            <a:r>
              <a:rPr lang="en-US" altLang="zh-CN" dirty="0" err="1"/>
              <a:t>ui.status_label</a:t>
            </a:r>
            <a:r>
              <a:rPr lang="en-US" altLang="zh-CN" dirty="0"/>
              <a:t>-&gt;</a:t>
            </a:r>
            <a:r>
              <a:rPr lang="en-US" altLang="zh-CN" dirty="0" err="1"/>
              <a:t>setText</a:t>
            </a:r>
            <a:r>
              <a:rPr lang="en-US" altLang="zh-CN" dirty="0"/>
              <a:t>(</a:t>
            </a:r>
            <a:r>
              <a:rPr lang="en-US" altLang="zh-CN" dirty="0" err="1"/>
              <a:t>db.lastError</a:t>
            </a:r>
            <a:r>
              <a:rPr lang="en-US" altLang="zh-CN" dirty="0"/>
              <a:t>().text());</a:t>
            </a:r>
            <a:endParaRPr lang="zh-CN" altLang="zh-CN" dirty="0"/>
          </a:p>
          <a:p>
            <a:pPr indent="446088"/>
            <a:r>
              <a:rPr lang="en-US" altLang="zh-CN" dirty="0"/>
              <a:t>		return;</a:t>
            </a:r>
            <a:endParaRPr lang="zh-CN" altLang="zh-CN" dirty="0"/>
          </a:p>
          <a:p>
            <a:pPr indent="446088"/>
            <a:r>
              <a:rPr lang="en-US" altLang="zh-CN" dirty="0"/>
              <a:t>	}</a:t>
            </a:r>
            <a:endParaRPr lang="zh-CN" altLang="zh-CN" dirty="0"/>
          </a:p>
          <a:p>
            <a:pPr indent="446088"/>
            <a:r>
              <a:rPr lang="en-US" altLang="zh-CN" dirty="0"/>
              <a:t>	</a:t>
            </a:r>
            <a:r>
              <a:rPr lang="en-US" altLang="zh-CN" dirty="0" err="1"/>
              <a:t>ui.status_label</a:t>
            </a:r>
            <a:r>
              <a:rPr lang="en-US" altLang="zh-CN" dirty="0"/>
              <a:t>-&gt;</a:t>
            </a:r>
            <a:r>
              <a:rPr lang="en-US" altLang="zh-CN" dirty="0" err="1"/>
              <a:t>setText</a:t>
            </a:r>
            <a:r>
              <a:rPr lang="en-US" altLang="zh-CN" dirty="0"/>
              <a:t>(</a:t>
            </a:r>
            <a:r>
              <a:rPr lang="en-US" altLang="zh-CN" dirty="0" err="1"/>
              <a:t>tr</a:t>
            </a:r>
            <a:r>
              <a:rPr lang="en-US" altLang="zh-CN" dirty="0"/>
              <a:t>("</a:t>
            </a:r>
            <a:r>
              <a:rPr lang="zh-CN" altLang="zh-CN" dirty="0"/>
              <a:t>创建</a:t>
            </a:r>
            <a:r>
              <a:rPr lang="en-US" altLang="zh-CN" dirty="0" err="1"/>
              <a:t>sqlite</a:t>
            </a:r>
            <a:r>
              <a:rPr lang="zh-CN" altLang="zh-CN" dirty="0"/>
              <a:t>数据库成功</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1403137566"/>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1700808"/>
            <a:ext cx="8568952" cy="47525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568952" cy="5570756"/>
          </a:xfrm>
          <a:prstGeom prst="rect">
            <a:avLst/>
          </a:prstGeom>
          <a:noFill/>
        </p:spPr>
        <p:txBody>
          <a:bodyPr wrap="square" rtlCol="0">
            <a:spAutoFit/>
          </a:bodyPr>
          <a:lstStyle/>
          <a:p>
            <a:pPr indent="446088"/>
            <a:r>
              <a:rPr lang="en-US" altLang="zh-CN" dirty="0" err="1"/>
              <a:t>ConnDlg</a:t>
            </a:r>
            <a:r>
              <a:rPr lang="en-US" altLang="zh-CN" dirty="0"/>
              <a:t>::</a:t>
            </a:r>
            <a:r>
              <a:rPr lang="en-US" altLang="zh-CN" dirty="0" err="1"/>
              <a:t>creatDB</a:t>
            </a:r>
            <a:r>
              <a:rPr lang="en-US" altLang="zh-CN" dirty="0"/>
              <a:t>()</a:t>
            </a:r>
            <a:r>
              <a:rPr lang="zh-CN" altLang="zh-CN" dirty="0"/>
              <a:t>函数创建了相关的两张数据表，并在其中插入适当信息。其具体代码如下：</a:t>
            </a:r>
          </a:p>
          <a:p>
            <a:pPr indent="446088"/>
            <a:r>
              <a:rPr lang="en-US" altLang="zh-CN" sz="1600" dirty="0"/>
              <a:t>void </a:t>
            </a:r>
            <a:r>
              <a:rPr lang="en-US" altLang="zh-CN" sz="1600" dirty="0" err="1"/>
              <a:t>ConnDlg</a:t>
            </a:r>
            <a:r>
              <a:rPr lang="en-US" altLang="zh-CN" sz="1600" dirty="0"/>
              <a:t>::</a:t>
            </a:r>
            <a:r>
              <a:rPr lang="en-US" altLang="zh-CN" sz="1600" dirty="0" err="1"/>
              <a:t>creatDB</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QSqlQuery</a:t>
            </a:r>
            <a:r>
              <a:rPr lang="en-US" altLang="zh-CN" sz="1600" dirty="0"/>
              <a:t> query;				</a:t>
            </a:r>
            <a:r>
              <a:rPr lang="en-US" altLang="zh-CN" sz="1600" dirty="0" smtClean="0"/>
              <a:t>//(</a:t>
            </a:r>
            <a:r>
              <a:rPr lang="en-US" altLang="zh-CN" sz="1600" dirty="0"/>
              <a:t>a)</a:t>
            </a:r>
            <a:endParaRPr lang="zh-CN" altLang="zh-CN" sz="1600" dirty="0"/>
          </a:p>
          <a:p>
            <a:pPr indent="446088"/>
            <a:r>
              <a:rPr lang="en-US" altLang="zh-CN" sz="1600" dirty="0"/>
              <a:t>   	</a:t>
            </a:r>
            <a:r>
              <a:rPr lang="en-US" altLang="zh-CN" sz="1600" dirty="0" err="1"/>
              <a:t>query.exec</a:t>
            </a:r>
            <a:r>
              <a:rPr lang="en-US" altLang="zh-CN" sz="1600" dirty="0"/>
              <a:t>("create table factory (id </a:t>
            </a:r>
            <a:r>
              <a:rPr lang="en-US" altLang="zh-CN" sz="1600" dirty="0" err="1"/>
              <a:t>int</a:t>
            </a:r>
            <a:r>
              <a:rPr lang="en-US" altLang="zh-CN" sz="1600" dirty="0"/>
              <a:t> primary </a:t>
            </a:r>
            <a:r>
              <a:rPr lang="en-US" altLang="zh-CN" sz="1600" dirty="0" err="1"/>
              <a:t>key,manufactory</a:t>
            </a:r>
            <a:r>
              <a:rPr lang="en-US" altLang="zh-CN" sz="1600" dirty="0"/>
              <a:t> </a:t>
            </a:r>
            <a:r>
              <a:rPr lang="en-US" altLang="zh-CN" sz="1600" dirty="0" err="1"/>
              <a:t>varchar</a:t>
            </a:r>
            <a:r>
              <a:rPr lang="en-US" altLang="zh-CN" sz="1600" dirty="0"/>
              <a:t>(40), address </a:t>
            </a:r>
            <a:r>
              <a:rPr lang="en-US" altLang="zh-CN" sz="1600" dirty="0" err="1"/>
              <a:t>varchar</a:t>
            </a:r>
            <a:r>
              <a:rPr lang="en-US" altLang="zh-CN" sz="1600" dirty="0"/>
              <a:t>(40))");				//(b)</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factory values(1, '</a:t>
            </a:r>
            <a:r>
              <a:rPr lang="zh-CN" altLang="zh-CN" sz="1600" dirty="0"/>
              <a:t>一汽大众</a:t>
            </a:r>
            <a:r>
              <a:rPr lang="en-US" altLang="zh-CN" sz="1600" dirty="0"/>
              <a:t>', '</a:t>
            </a:r>
            <a:r>
              <a:rPr lang="zh-CN" altLang="zh-CN" sz="1600" dirty="0"/>
              <a:t>长春</a:t>
            </a:r>
            <a:r>
              <a:rPr lang="en-US" altLang="zh-CN" sz="1600" dirty="0"/>
              <a:t>')"));</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factory values(2, '</a:t>
            </a:r>
            <a:r>
              <a:rPr lang="zh-CN" altLang="zh-CN" sz="1600" dirty="0"/>
              <a:t>二汽神龙</a:t>
            </a:r>
            <a:r>
              <a:rPr lang="en-US" altLang="zh-CN" sz="1600" dirty="0"/>
              <a:t>', '</a:t>
            </a:r>
            <a:r>
              <a:rPr lang="zh-CN" altLang="zh-CN" sz="1600" dirty="0"/>
              <a:t>武汉</a:t>
            </a:r>
            <a:r>
              <a:rPr lang="en-US" altLang="zh-CN" sz="1600" dirty="0"/>
              <a:t>')"));</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factory values(3, '</a:t>
            </a:r>
            <a:r>
              <a:rPr lang="zh-CN" altLang="zh-CN" sz="1600" dirty="0"/>
              <a:t>上海大众</a:t>
            </a:r>
            <a:r>
              <a:rPr lang="en-US" altLang="zh-CN" sz="1600" dirty="0"/>
              <a:t>', '</a:t>
            </a:r>
            <a:r>
              <a:rPr lang="zh-CN" altLang="zh-CN" sz="1600" dirty="0"/>
              <a:t>上海</a:t>
            </a:r>
            <a:r>
              <a:rPr lang="en-US" altLang="zh-CN" sz="1600" dirty="0"/>
              <a:t>')"));</a:t>
            </a:r>
            <a:endParaRPr lang="zh-CN" altLang="zh-CN" sz="1600" dirty="0"/>
          </a:p>
          <a:p>
            <a:pPr indent="446088"/>
            <a:r>
              <a:rPr lang="en-US" altLang="zh-CN" sz="1600" dirty="0"/>
              <a:t>    	</a:t>
            </a:r>
            <a:r>
              <a:rPr lang="en-US" altLang="zh-CN" sz="1600" dirty="0" err="1"/>
              <a:t>query.exec</a:t>
            </a:r>
            <a:r>
              <a:rPr lang="en-US" altLang="zh-CN" sz="1600" dirty="0"/>
              <a:t>("create table cars (</a:t>
            </a:r>
            <a:r>
              <a:rPr lang="en-US" altLang="zh-CN" sz="1600" dirty="0" err="1"/>
              <a:t>carid</a:t>
            </a:r>
            <a:r>
              <a:rPr lang="en-US" altLang="zh-CN" sz="1600" dirty="0"/>
              <a:t> </a:t>
            </a:r>
            <a:r>
              <a:rPr lang="en-US" altLang="zh-CN" sz="1600" dirty="0" err="1"/>
              <a:t>int</a:t>
            </a:r>
            <a:r>
              <a:rPr lang="en-US" altLang="zh-CN" sz="1600" dirty="0"/>
              <a:t> primary key, name </a:t>
            </a:r>
            <a:r>
              <a:rPr lang="en-US" altLang="zh-CN" sz="1600" dirty="0" err="1"/>
              <a:t>varchar</a:t>
            </a:r>
            <a:r>
              <a:rPr lang="en-US" altLang="zh-CN" sz="1600" dirty="0"/>
              <a:t>(50), </a:t>
            </a:r>
            <a:r>
              <a:rPr lang="en-US" altLang="zh-CN" sz="1600" dirty="0" err="1"/>
              <a:t>factoryid</a:t>
            </a:r>
            <a:r>
              <a:rPr lang="en-US" altLang="zh-CN" sz="1600" dirty="0"/>
              <a:t> </a:t>
            </a:r>
            <a:r>
              <a:rPr lang="en-US" altLang="zh-CN" sz="1600" dirty="0" err="1"/>
              <a:t>int</a:t>
            </a:r>
            <a:r>
              <a:rPr lang="en-US" altLang="zh-CN" sz="1600" dirty="0"/>
              <a:t>, year </a:t>
            </a:r>
            <a:r>
              <a:rPr lang="en-US" altLang="zh-CN" sz="1600" dirty="0" err="1"/>
              <a:t>int</a:t>
            </a:r>
            <a:r>
              <a:rPr lang="en-US" altLang="zh-CN" sz="1600" dirty="0"/>
              <a:t>, foreign key(</a:t>
            </a:r>
            <a:r>
              <a:rPr lang="en-US" altLang="zh-CN" sz="1600" dirty="0" err="1"/>
              <a:t>factoryid</a:t>
            </a:r>
            <a:r>
              <a:rPr lang="en-US" altLang="zh-CN" sz="1600" dirty="0"/>
              <a:t>) references factory)");	</a:t>
            </a:r>
            <a:r>
              <a:rPr lang="en-US" altLang="zh-CN" sz="1600" dirty="0" smtClean="0"/>
              <a:t>//(</a:t>
            </a:r>
            <a:r>
              <a:rPr lang="en-US" altLang="zh-CN" sz="1600" dirty="0"/>
              <a:t>c)</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values(1,'</a:t>
            </a:r>
            <a:r>
              <a:rPr lang="zh-CN" altLang="zh-CN" sz="1600" dirty="0"/>
              <a:t>奥迪</a:t>
            </a:r>
            <a:r>
              <a:rPr lang="en-US" altLang="zh-CN" sz="1600" dirty="0"/>
              <a:t>A6',1,2005)"));</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values(2, '</a:t>
            </a:r>
            <a:r>
              <a:rPr lang="zh-CN" altLang="zh-CN" sz="1600" dirty="0"/>
              <a:t>捷达</a:t>
            </a:r>
            <a:r>
              <a:rPr lang="en-US" altLang="zh-CN" sz="1600" dirty="0"/>
              <a:t>', 1, 1993)"));</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values(3, '</a:t>
            </a:r>
            <a:r>
              <a:rPr lang="zh-CN" altLang="zh-CN" sz="1600" dirty="0"/>
              <a:t>宝来</a:t>
            </a:r>
            <a:r>
              <a:rPr lang="en-US" altLang="zh-CN" sz="1600" dirty="0"/>
              <a:t>', 1, 2000)"));</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values(4, '</a:t>
            </a:r>
            <a:r>
              <a:rPr lang="zh-CN" altLang="zh-CN" sz="1600" dirty="0"/>
              <a:t>毕加索</a:t>
            </a:r>
            <a:r>
              <a:rPr lang="en-US" altLang="zh-CN" sz="1600" dirty="0"/>
              <a:t>',2, 1999)"));</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values(5, '</a:t>
            </a:r>
            <a:r>
              <a:rPr lang="zh-CN" altLang="zh-CN" sz="1600" dirty="0"/>
              <a:t>富康</a:t>
            </a:r>
            <a:r>
              <a:rPr lang="en-US" altLang="zh-CN" sz="1600" dirty="0"/>
              <a:t>', 2, 2004)"));</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values(6, '</a:t>
            </a:r>
            <a:r>
              <a:rPr lang="zh-CN" altLang="zh-CN" sz="1600" dirty="0"/>
              <a:t>标致</a:t>
            </a:r>
            <a:r>
              <a:rPr lang="en-US" altLang="zh-CN" sz="1600" dirty="0"/>
              <a:t>307',2, 2001)"));</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values(7, '</a:t>
            </a:r>
            <a:r>
              <a:rPr lang="zh-CN" altLang="zh-CN" sz="1600" dirty="0"/>
              <a:t>桑塔纳</a:t>
            </a:r>
            <a:r>
              <a:rPr lang="en-US" altLang="zh-CN" sz="1600" dirty="0"/>
              <a:t>',3, 1995)"));</a:t>
            </a:r>
            <a:endParaRPr lang="zh-CN" altLang="zh-CN" sz="1600" dirty="0"/>
          </a:p>
          <a:p>
            <a:pPr indent="446088"/>
            <a:r>
              <a:rPr lang="en-US" altLang="zh-CN" sz="1600" dirty="0"/>
              <a:t>    	</a:t>
            </a:r>
            <a:r>
              <a:rPr lang="en-US" altLang="zh-CN" sz="1600" dirty="0" err="1"/>
              <a:t>query.exec</a:t>
            </a:r>
            <a:r>
              <a:rPr lang="en-US" altLang="zh-CN" sz="1600" dirty="0"/>
              <a:t>(</a:t>
            </a:r>
            <a:r>
              <a:rPr lang="en-US" altLang="zh-CN" sz="1600" dirty="0" err="1"/>
              <a:t>QObject</a:t>
            </a:r>
            <a:r>
              <a:rPr lang="en-US" altLang="zh-CN" sz="1600" dirty="0"/>
              <a:t>::</a:t>
            </a:r>
            <a:r>
              <a:rPr lang="en-US" altLang="zh-CN" sz="1600" dirty="0" err="1"/>
              <a:t>tr</a:t>
            </a:r>
            <a:r>
              <a:rPr lang="en-US" altLang="zh-CN" sz="1600" dirty="0"/>
              <a:t>("insert into cars values(8, '</a:t>
            </a:r>
            <a:r>
              <a:rPr lang="zh-CN" altLang="zh-CN" sz="1600" dirty="0"/>
              <a:t>帕萨特</a:t>
            </a:r>
            <a:r>
              <a:rPr lang="en-US" altLang="zh-CN" sz="1600" dirty="0"/>
              <a:t>',3, 2000)"));</a:t>
            </a:r>
            <a:endParaRPr lang="zh-CN" altLang="zh-CN" sz="1600" dirty="0"/>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1091734768"/>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484784"/>
            <a:ext cx="8208912" cy="367240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568952" cy="4247317"/>
          </a:xfrm>
          <a:prstGeom prst="rect">
            <a:avLst/>
          </a:prstGeom>
          <a:noFill/>
        </p:spPr>
        <p:txBody>
          <a:bodyPr wrap="square" rtlCol="0">
            <a:spAutoFit/>
          </a:bodyPr>
          <a:lstStyle/>
          <a:p>
            <a:pPr indent="446088"/>
            <a:r>
              <a:rPr lang="zh-CN" altLang="zh-CN" dirty="0"/>
              <a:t>（</a:t>
            </a:r>
            <a:r>
              <a:rPr lang="en-US" altLang="zh-CN" dirty="0"/>
              <a:t>4</a:t>
            </a:r>
            <a:r>
              <a:rPr lang="zh-CN" altLang="zh-CN" dirty="0"/>
              <a:t>）修改“</a:t>
            </a:r>
            <a:r>
              <a:rPr lang="en-US" altLang="zh-CN" dirty="0"/>
              <a:t>main.cpp</a:t>
            </a:r>
            <a:r>
              <a:rPr lang="zh-CN" altLang="zh-CN" dirty="0"/>
              <a:t>”的代码如下：</a:t>
            </a:r>
          </a:p>
          <a:p>
            <a:pPr indent="446088"/>
            <a:r>
              <a:rPr lang="en-US" altLang="zh-CN" dirty="0"/>
              <a:t>#include "</a:t>
            </a:r>
            <a:r>
              <a:rPr lang="en-US" altLang="zh-CN" dirty="0" err="1"/>
              <a:t>mainwindow.h</a:t>
            </a:r>
            <a:r>
              <a:rPr lang="en-US" altLang="zh-CN" dirty="0"/>
              <a:t>"</a:t>
            </a:r>
            <a:endParaRPr lang="zh-CN" altLang="zh-CN" dirty="0"/>
          </a:p>
          <a:p>
            <a:pPr indent="446088"/>
            <a:r>
              <a:rPr lang="en-US" altLang="zh-CN" dirty="0"/>
              <a:t>#include &lt;</a:t>
            </a:r>
            <a:r>
              <a:rPr lang="en-US" altLang="zh-CN" dirty="0" err="1"/>
              <a:t>QApplication</a:t>
            </a:r>
            <a:r>
              <a:rPr lang="en-US" altLang="zh-CN" dirty="0"/>
              <a:t>&gt;</a:t>
            </a:r>
            <a:endParaRPr lang="zh-CN" altLang="zh-CN" dirty="0"/>
          </a:p>
          <a:p>
            <a:pPr indent="446088"/>
            <a:r>
              <a:rPr lang="en-US" altLang="zh-CN" dirty="0"/>
              <a:t>#include &lt;</a:t>
            </a:r>
            <a:r>
              <a:rPr lang="en-US" altLang="zh-CN" dirty="0" err="1"/>
              <a:t>QDialog</a:t>
            </a:r>
            <a:r>
              <a:rPr lang="en-US" altLang="zh-CN" dirty="0"/>
              <a:t>&gt;</a:t>
            </a:r>
            <a:endParaRPr lang="zh-CN" altLang="zh-CN" dirty="0"/>
          </a:p>
          <a:p>
            <a:pPr indent="446088"/>
            <a:r>
              <a:rPr lang="en-US" altLang="zh-CN" dirty="0"/>
              <a:t>#include "</a:t>
            </a:r>
            <a:r>
              <a:rPr lang="en-US" altLang="zh-CN" dirty="0" err="1"/>
              <a:t>connectdlg.h</a:t>
            </a:r>
            <a:r>
              <a:rPr lang="en-US" altLang="zh-CN" dirty="0"/>
              <a:t>"</a:t>
            </a:r>
            <a:endParaRPr lang="zh-CN" altLang="zh-CN" dirty="0"/>
          </a:p>
          <a:p>
            <a:pPr indent="446088"/>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pPr indent="446088"/>
            <a:r>
              <a:rPr lang="en-US" altLang="zh-CN" dirty="0"/>
              <a:t>    </a:t>
            </a:r>
            <a:r>
              <a:rPr lang="en-US" altLang="zh-CN" dirty="0" err="1"/>
              <a:t>ConnDlg</a:t>
            </a:r>
            <a:r>
              <a:rPr lang="en-US" altLang="zh-CN" dirty="0"/>
              <a:t> dialog;</a:t>
            </a:r>
            <a:endParaRPr lang="zh-CN" altLang="zh-CN" dirty="0"/>
          </a:p>
          <a:p>
            <a:pPr indent="446088"/>
            <a:r>
              <a:rPr lang="en-US" altLang="zh-CN" dirty="0"/>
              <a:t>    if(</a:t>
            </a:r>
            <a:r>
              <a:rPr lang="en-US" altLang="zh-CN" dirty="0" err="1"/>
              <a:t>dialog.exec</a:t>
            </a:r>
            <a:r>
              <a:rPr lang="en-US" altLang="zh-CN" dirty="0"/>
              <a:t>() != </a:t>
            </a:r>
            <a:r>
              <a:rPr lang="en-US" altLang="zh-CN" dirty="0" err="1"/>
              <a:t>QDialog</a:t>
            </a:r>
            <a:r>
              <a:rPr lang="en-US" altLang="zh-CN" dirty="0"/>
              <a:t>::Accepted)</a:t>
            </a:r>
            <a:endParaRPr lang="zh-CN" altLang="zh-CN" dirty="0"/>
          </a:p>
          <a:p>
            <a:pPr indent="446088"/>
            <a:r>
              <a:rPr lang="en-US" altLang="zh-CN" dirty="0"/>
              <a:t>        return -1;</a:t>
            </a:r>
            <a:endParaRPr lang="zh-CN" altLang="zh-CN" dirty="0"/>
          </a:p>
          <a:p>
            <a:pPr indent="446088"/>
            <a:r>
              <a:rPr lang="en-US" altLang="zh-CN" dirty="0"/>
              <a:t>    </a:t>
            </a:r>
            <a:r>
              <a:rPr lang="en-US" altLang="zh-CN" dirty="0" err="1"/>
              <a:t>dialog.show</a:t>
            </a:r>
            <a:r>
              <a:rPr lang="en-US" altLang="zh-CN" dirty="0"/>
              <a:t>();</a:t>
            </a:r>
            <a:endParaRPr lang="zh-CN" altLang="zh-CN" dirty="0"/>
          </a:p>
          <a:p>
            <a:pPr indent="446088"/>
            <a:r>
              <a:rPr lang="en-US" altLang="zh-CN" dirty="0"/>
              <a:t>    return </a:t>
            </a:r>
            <a:r>
              <a:rPr lang="en-US" altLang="zh-CN" dirty="0" err="1"/>
              <a:t>a.exec</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1066923298"/>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916832"/>
            <a:ext cx="8064896" cy="36004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95536" y="1412776"/>
            <a:ext cx="8424936" cy="1285032"/>
          </a:xfrm>
          <a:prstGeom prst="rect">
            <a:avLst/>
          </a:prstGeom>
          <a:noFill/>
        </p:spPr>
        <p:txBody>
          <a:bodyPr wrap="square" rtlCol="0">
            <a:spAutoFit/>
          </a:bodyPr>
          <a:lstStyle/>
          <a:p>
            <a:pPr indent="446088">
              <a:lnSpc>
                <a:spcPct val="150000"/>
              </a:lnSpc>
            </a:pPr>
            <a:r>
              <a:rPr lang="zh-CN" altLang="zh-CN" dirty="0"/>
              <a:t>（</a:t>
            </a:r>
            <a:r>
              <a:rPr lang="en-US" altLang="zh-CN" dirty="0"/>
              <a:t>5</a:t>
            </a:r>
            <a:r>
              <a:rPr lang="zh-CN" altLang="zh-CN" dirty="0"/>
              <a:t>）在“</a:t>
            </a:r>
            <a:r>
              <a:rPr lang="en-US" altLang="zh-CN" dirty="0"/>
              <a:t>SQLEx.pro</a:t>
            </a:r>
            <a:r>
              <a:rPr lang="zh-CN" altLang="zh-CN" dirty="0"/>
              <a:t>”文件中添加如下内容：</a:t>
            </a:r>
          </a:p>
          <a:p>
            <a:pPr indent="446088">
              <a:lnSpc>
                <a:spcPct val="150000"/>
              </a:lnSpc>
            </a:pPr>
            <a:r>
              <a:rPr lang="en-US" altLang="zh-CN" dirty="0"/>
              <a:t>QT += </a:t>
            </a:r>
            <a:r>
              <a:rPr lang="en-US" altLang="zh-CN" dirty="0" err="1"/>
              <a:t>sql</a:t>
            </a:r>
            <a:endParaRPr lang="zh-CN" altLang="zh-CN" dirty="0"/>
          </a:p>
          <a:p>
            <a:pPr indent="446088">
              <a:lnSpc>
                <a:spcPct val="150000"/>
              </a:lnSpc>
            </a:pPr>
            <a:r>
              <a:rPr lang="zh-CN" altLang="zh-CN" dirty="0"/>
              <a:t>（</a:t>
            </a:r>
            <a:r>
              <a:rPr lang="en-US" altLang="zh-CN" dirty="0"/>
              <a:t>6</a:t>
            </a:r>
            <a:r>
              <a:rPr lang="zh-CN" altLang="zh-CN" dirty="0"/>
              <a:t>）运行程序，出现如图</a:t>
            </a:r>
            <a:r>
              <a:rPr lang="en-US" altLang="zh-CN" dirty="0"/>
              <a:t>13.7</a:t>
            </a:r>
            <a:r>
              <a:rPr lang="zh-CN" altLang="zh-CN" dirty="0"/>
              <a:t>所示的界面。</a:t>
            </a:r>
          </a:p>
        </p:txBody>
      </p:sp>
      <p:pic>
        <p:nvPicPr>
          <p:cNvPr id="13314" name="Picture 2" descr="13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8231" y="2732015"/>
            <a:ext cx="3579586" cy="3435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9345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zh-CN" dirty="0"/>
              <a:t>数据库基本概念</a:t>
            </a:r>
            <a:endParaRPr lang="zh-CN" altLang="en-US" dirty="0"/>
          </a:p>
        </p:txBody>
      </p:sp>
      <p:sp>
        <p:nvSpPr>
          <p:cNvPr id="3" name="TextBox 2"/>
          <p:cNvSpPr txBox="1"/>
          <p:nvPr/>
        </p:nvSpPr>
        <p:spPr>
          <a:xfrm>
            <a:off x="323528" y="1124744"/>
            <a:ext cx="8496944" cy="1477328"/>
          </a:xfrm>
          <a:prstGeom prst="rect">
            <a:avLst/>
          </a:prstGeom>
          <a:noFill/>
        </p:spPr>
        <p:txBody>
          <a:bodyPr wrap="square" rtlCol="0">
            <a:spAutoFit/>
          </a:bodyPr>
          <a:lstStyle/>
          <a:p>
            <a:pPr indent="446088"/>
            <a:r>
              <a:rPr lang="en-US" altLang="zh-CN" b="1" dirty="0">
                <a:solidFill>
                  <a:srgbClr val="00B0F0"/>
                </a:solidFill>
              </a:rPr>
              <a:t>4</a:t>
            </a:r>
            <a:r>
              <a:rPr lang="zh-CN" altLang="zh-CN" b="1" dirty="0">
                <a:solidFill>
                  <a:srgbClr val="00B0F0"/>
                </a:solidFill>
              </a:rPr>
              <a:t>．表和视图</a:t>
            </a:r>
          </a:p>
          <a:p>
            <a:pPr indent="446088"/>
            <a:r>
              <a:rPr lang="zh-CN" altLang="zh-CN" b="1" dirty="0">
                <a:solidFill>
                  <a:srgbClr val="00B050"/>
                </a:solidFill>
              </a:rPr>
              <a:t>（</a:t>
            </a:r>
            <a:r>
              <a:rPr lang="en-US" altLang="zh-CN" b="1" dirty="0">
                <a:solidFill>
                  <a:srgbClr val="00B050"/>
                </a:solidFill>
              </a:rPr>
              <a:t>1</a:t>
            </a:r>
            <a:r>
              <a:rPr lang="zh-CN" altLang="zh-CN" b="1" dirty="0">
                <a:solidFill>
                  <a:srgbClr val="00B050"/>
                </a:solidFill>
              </a:rPr>
              <a:t>）表（</a:t>
            </a:r>
            <a:r>
              <a:rPr lang="en-US" altLang="zh-CN" b="1" dirty="0">
                <a:solidFill>
                  <a:srgbClr val="00B050"/>
                </a:solidFill>
              </a:rPr>
              <a:t>Table</a:t>
            </a:r>
            <a:r>
              <a:rPr lang="zh-CN" altLang="zh-CN" b="1" dirty="0">
                <a:solidFill>
                  <a:srgbClr val="00B050"/>
                </a:solidFill>
              </a:rPr>
              <a:t>）。</a:t>
            </a:r>
          </a:p>
          <a:p>
            <a:pPr indent="446088"/>
            <a:r>
              <a:rPr lang="zh-CN" altLang="zh-CN" dirty="0"/>
              <a:t>表是在日常工作和生活中经常使用的一种表示数据及其关系的形式，如表</a:t>
            </a:r>
            <a:r>
              <a:rPr lang="en-US" altLang="zh-CN" dirty="0"/>
              <a:t>13.1</a:t>
            </a:r>
            <a:r>
              <a:rPr lang="zh-CN" altLang="zh-CN" dirty="0"/>
              <a:t>为一个学生表。</a:t>
            </a:r>
          </a:p>
          <a:p>
            <a:pPr indent="446088"/>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30648303"/>
              </p:ext>
            </p:extLst>
          </p:nvPr>
        </p:nvGraphicFramePr>
        <p:xfrm>
          <a:off x="1475656" y="2492896"/>
          <a:ext cx="6840761" cy="1836020"/>
        </p:xfrm>
        <a:graphic>
          <a:graphicData uri="http://schemas.openxmlformats.org/drawingml/2006/table">
            <a:tbl>
              <a:tblPr firstRow="1" firstCol="1" bandRow="1" bandCol="1"/>
              <a:tblGrid>
                <a:gridCol w="1367805"/>
                <a:gridCol w="1367805"/>
                <a:gridCol w="1368673"/>
                <a:gridCol w="1367805"/>
                <a:gridCol w="1368673"/>
              </a:tblGrid>
              <a:tr h="367204">
                <a:tc>
                  <a:txBody>
                    <a:bodyPr/>
                    <a:lstStyle/>
                    <a:p>
                      <a:pPr indent="266700" algn="ctr">
                        <a:lnSpc>
                          <a:spcPts val="1400"/>
                        </a:lnSpc>
                        <a:spcAft>
                          <a:spcPts val="0"/>
                        </a:spcAft>
                      </a:pPr>
                      <a:r>
                        <a:rPr lang="zh-CN" sz="1400" kern="100">
                          <a:effectLst/>
                          <a:latin typeface="Arial"/>
                          <a:ea typeface="黑体"/>
                          <a:cs typeface="Arial"/>
                        </a:rPr>
                        <a:t>学</a:t>
                      </a:r>
                      <a:r>
                        <a:rPr lang="en-US" sz="1400" kern="100">
                          <a:effectLst/>
                          <a:latin typeface="Arial"/>
                          <a:ea typeface="黑体"/>
                        </a:rPr>
                        <a:t>    </a:t>
                      </a:r>
                      <a:r>
                        <a:rPr lang="zh-CN" sz="1400" kern="100">
                          <a:effectLst/>
                          <a:latin typeface="Arial"/>
                          <a:ea typeface="黑体"/>
                          <a:cs typeface="Arial"/>
                        </a:rPr>
                        <a:t>号</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姓</a:t>
                      </a:r>
                      <a:r>
                        <a:rPr lang="en-US" sz="1400" kern="100">
                          <a:effectLst/>
                          <a:latin typeface="Arial"/>
                          <a:ea typeface="黑体"/>
                        </a:rPr>
                        <a:t>    </a:t>
                      </a:r>
                      <a:r>
                        <a:rPr lang="zh-CN" sz="1400" kern="100">
                          <a:effectLst/>
                          <a:latin typeface="Arial"/>
                          <a:ea typeface="黑体"/>
                          <a:cs typeface="Arial"/>
                        </a:rPr>
                        <a:t>名</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专</a:t>
                      </a:r>
                      <a:r>
                        <a:rPr lang="en-US" sz="1400" kern="100">
                          <a:effectLst/>
                          <a:latin typeface="Arial"/>
                          <a:ea typeface="黑体"/>
                        </a:rPr>
                        <a:t>  </a:t>
                      </a:r>
                      <a:r>
                        <a:rPr lang="zh-CN" sz="1400" kern="100">
                          <a:effectLst/>
                          <a:latin typeface="Arial"/>
                          <a:ea typeface="黑体"/>
                          <a:cs typeface="Arial"/>
                        </a:rPr>
                        <a:t>业</a:t>
                      </a:r>
                      <a:r>
                        <a:rPr lang="en-US" sz="1400" kern="100">
                          <a:effectLst/>
                          <a:latin typeface="Arial"/>
                          <a:ea typeface="黑体"/>
                        </a:rPr>
                        <a:t>  </a:t>
                      </a:r>
                      <a:r>
                        <a:rPr lang="zh-CN" sz="1400" kern="100">
                          <a:effectLst/>
                          <a:latin typeface="Arial"/>
                          <a:ea typeface="黑体"/>
                          <a:cs typeface="Arial"/>
                        </a:rPr>
                        <a:t>名</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性</a:t>
                      </a:r>
                      <a:r>
                        <a:rPr lang="en-US" sz="1400" kern="100">
                          <a:effectLst/>
                          <a:latin typeface="Arial"/>
                          <a:ea typeface="黑体"/>
                        </a:rPr>
                        <a:t>    </a:t>
                      </a:r>
                      <a:r>
                        <a:rPr lang="zh-CN" sz="1400" kern="100">
                          <a:effectLst/>
                          <a:latin typeface="Arial"/>
                          <a:ea typeface="黑体"/>
                          <a:cs typeface="Arial"/>
                        </a:rPr>
                        <a:t>别</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6700" algn="ctr">
                        <a:lnSpc>
                          <a:spcPts val="1400"/>
                        </a:lnSpc>
                        <a:spcAft>
                          <a:spcPts val="0"/>
                        </a:spcAft>
                      </a:pPr>
                      <a:r>
                        <a:rPr lang="zh-CN" sz="1400" kern="100">
                          <a:effectLst/>
                          <a:latin typeface="Arial"/>
                          <a:ea typeface="黑体"/>
                          <a:cs typeface="Arial"/>
                        </a:rPr>
                        <a:t>出</a:t>
                      </a:r>
                      <a:r>
                        <a:rPr lang="zh-CN" sz="1400" kern="100">
                          <a:effectLst/>
                          <a:latin typeface="Times New Roman"/>
                          <a:ea typeface="Arial"/>
                        </a:rPr>
                        <a:t> </a:t>
                      </a:r>
                      <a:r>
                        <a:rPr lang="zh-CN" sz="1400" kern="100">
                          <a:effectLst/>
                          <a:latin typeface="Arial"/>
                          <a:ea typeface="黑体"/>
                          <a:cs typeface="Arial"/>
                        </a:rPr>
                        <a:t>生</a:t>
                      </a:r>
                      <a:r>
                        <a:rPr lang="zh-CN" sz="1400" kern="100">
                          <a:effectLst/>
                          <a:latin typeface="Times New Roman"/>
                          <a:ea typeface="Arial"/>
                        </a:rPr>
                        <a:t> </a:t>
                      </a:r>
                      <a:r>
                        <a:rPr lang="zh-CN" sz="1400" kern="100">
                          <a:effectLst/>
                          <a:latin typeface="Arial"/>
                          <a:ea typeface="黑体"/>
                          <a:cs typeface="Arial"/>
                        </a:rPr>
                        <a:t>时</a:t>
                      </a:r>
                      <a:r>
                        <a:rPr lang="zh-CN" sz="1400" kern="100">
                          <a:effectLst/>
                          <a:latin typeface="Times New Roman"/>
                          <a:ea typeface="Arial"/>
                        </a:rPr>
                        <a:t> </a:t>
                      </a:r>
                      <a:r>
                        <a:rPr lang="zh-CN" sz="1400" kern="100">
                          <a:effectLst/>
                          <a:latin typeface="Arial"/>
                          <a:ea typeface="黑体"/>
                          <a:cs typeface="Arial"/>
                        </a:rPr>
                        <a:t>间</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67204">
                <a:tc>
                  <a:txBody>
                    <a:bodyPr/>
                    <a:lstStyle/>
                    <a:p>
                      <a:pPr indent="266700" algn="ctr">
                        <a:lnSpc>
                          <a:spcPts val="1400"/>
                        </a:lnSpc>
                        <a:spcAft>
                          <a:spcPts val="0"/>
                        </a:spcAft>
                      </a:pPr>
                      <a:r>
                        <a:rPr lang="en-US" sz="1400" kern="100">
                          <a:effectLst/>
                          <a:latin typeface="Times New Roman"/>
                          <a:ea typeface="宋体"/>
                        </a:rPr>
                        <a:t>170201</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王</a:t>
                      </a:r>
                      <a:r>
                        <a:rPr lang="en-US" sz="1400" kern="100">
                          <a:effectLst/>
                          <a:latin typeface="Times New Roman"/>
                          <a:ea typeface="宋体"/>
                        </a:rPr>
                        <a:t>  </a:t>
                      </a:r>
                      <a:r>
                        <a:rPr lang="zh-CN" sz="1400" kern="100">
                          <a:effectLst/>
                          <a:latin typeface="Times New Roman"/>
                          <a:ea typeface="宋体"/>
                        </a:rPr>
                        <a:t>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计算机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a:effectLst/>
                          <a:latin typeface="Times New Roman"/>
                          <a:ea typeface="宋体"/>
                        </a:rPr>
                        <a:t>1998/10/01</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204">
                <a:tc>
                  <a:txBody>
                    <a:bodyPr/>
                    <a:lstStyle/>
                    <a:p>
                      <a:pPr indent="266700" algn="ctr">
                        <a:lnSpc>
                          <a:spcPts val="1400"/>
                        </a:lnSpc>
                        <a:spcAft>
                          <a:spcPts val="0"/>
                        </a:spcAft>
                      </a:pPr>
                      <a:r>
                        <a:rPr lang="en-US" sz="1400" kern="100">
                          <a:effectLst/>
                          <a:latin typeface="Times New Roman"/>
                          <a:ea typeface="宋体"/>
                        </a:rPr>
                        <a:t>170202</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王</a:t>
                      </a:r>
                      <a:r>
                        <a:rPr lang="en-US" sz="1400" kern="100">
                          <a:effectLst/>
                          <a:latin typeface="Times New Roman"/>
                          <a:ea typeface="宋体"/>
                        </a:rPr>
                        <a:t>  </a:t>
                      </a:r>
                      <a:r>
                        <a:rPr lang="zh-CN" sz="1400" kern="100">
                          <a:effectLst/>
                          <a:latin typeface="Times New Roman"/>
                          <a:ea typeface="宋体"/>
                        </a:rPr>
                        <a:t>巍</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计算机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a:effectLst/>
                          <a:latin typeface="Times New Roman"/>
                          <a:ea typeface="宋体"/>
                        </a:rPr>
                        <a:t>1999/02/08</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204">
                <a:tc>
                  <a:txBody>
                    <a:bodyPr/>
                    <a:lstStyle/>
                    <a:p>
                      <a:pPr indent="266700" algn="ctr">
                        <a:lnSpc>
                          <a:spcPts val="1400"/>
                        </a:lnSpc>
                        <a:spcAft>
                          <a:spcPts val="0"/>
                        </a:spcAft>
                      </a:pPr>
                      <a:r>
                        <a:rPr lang="en-US" sz="1400" kern="100">
                          <a:effectLst/>
                          <a:latin typeface="Times New Roman"/>
                          <a:ea typeface="宋体"/>
                        </a:rPr>
                        <a:t>170302</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林</a:t>
                      </a:r>
                      <a:r>
                        <a:rPr lang="en-US" sz="1400" kern="100">
                          <a:effectLst/>
                          <a:latin typeface="Times New Roman"/>
                          <a:ea typeface="宋体"/>
                        </a:rPr>
                        <a:t>  </a:t>
                      </a:r>
                      <a:r>
                        <a:rPr lang="zh-CN" sz="1400" kern="100">
                          <a:effectLst/>
                          <a:latin typeface="Times New Roman"/>
                          <a:ea typeface="宋体"/>
                        </a:rPr>
                        <a:t>滔</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电子工程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a:effectLst/>
                          <a:latin typeface="Times New Roman"/>
                          <a:ea typeface="宋体"/>
                        </a:rPr>
                        <a:t>1998/04/06</a:t>
                      </a:r>
                      <a:endParaRPr lang="zh-CN" sz="140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204">
                <a:tc>
                  <a:txBody>
                    <a:bodyPr/>
                    <a:lstStyle/>
                    <a:p>
                      <a:pPr indent="266700" algn="ctr">
                        <a:lnSpc>
                          <a:spcPts val="1400"/>
                        </a:lnSpc>
                        <a:spcAft>
                          <a:spcPts val="0"/>
                        </a:spcAft>
                      </a:pPr>
                      <a:r>
                        <a:rPr lang="en-US" sz="1400" kern="100">
                          <a:effectLst/>
                          <a:latin typeface="Times New Roman"/>
                          <a:ea typeface="宋体"/>
                        </a:rPr>
                        <a:t>170303</a:t>
                      </a:r>
                      <a:endParaRPr lang="zh-CN" sz="1400" kern="100">
                        <a:effectLst/>
                        <a:latin typeface="Times New Roman"/>
                        <a:ea typeface="宋体"/>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江为中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电子工程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zh-CN" sz="1400" kern="100">
                          <a:effectLst/>
                          <a:latin typeface="Times New Roman"/>
                          <a:ea typeface="宋体"/>
                        </a:rPr>
                        <a:t>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ts val="1400"/>
                        </a:lnSpc>
                        <a:spcAft>
                          <a:spcPts val="0"/>
                        </a:spcAft>
                      </a:pPr>
                      <a:r>
                        <a:rPr lang="en-US" sz="1400" kern="100" dirty="0">
                          <a:effectLst/>
                          <a:latin typeface="Times New Roman"/>
                          <a:ea typeface="宋体"/>
                        </a:rPr>
                        <a:t>2001/12/08</a:t>
                      </a:r>
                      <a:endParaRPr lang="zh-CN" sz="1400" kern="100" dirty="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4863027"/>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1988840"/>
            <a:ext cx="8424936" cy="424847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24936" cy="5355312"/>
          </a:xfrm>
          <a:prstGeom prst="rect">
            <a:avLst/>
          </a:prstGeom>
          <a:noFill/>
        </p:spPr>
        <p:txBody>
          <a:bodyPr wrap="square" rtlCol="0">
            <a:spAutoFit/>
          </a:bodyPr>
          <a:lstStyle/>
          <a:p>
            <a:pPr indent="446088"/>
            <a:r>
              <a:rPr lang="en-US" altLang="zh-CN" b="1" dirty="0">
                <a:solidFill>
                  <a:srgbClr val="00B0F0"/>
                </a:solidFill>
              </a:rPr>
              <a:t>3</a:t>
            </a:r>
            <a:r>
              <a:rPr lang="zh-CN" altLang="zh-CN" b="1" dirty="0">
                <a:solidFill>
                  <a:srgbClr val="00B0F0"/>
                </a:solidFill>
              </a:rPr>
              <a:t>．主</a:t>
            </a:r>
            <a:r>
              <a:rPr lang="en-US" altLang="zh-CN" b="1" dirty="0">
                <a:solidFill>
                  <a:srgbClr val="00B0F0"/>
                </a:solidFill>
              </a:rPr>
              <a:t>/</a:t>
            </a:r>
            <a:r>
              <a:rPr lang="zh-CN" altLang="zh-CN" b="1" dirty="0">
                <a:solidFill>
                  <a:srgbClr val="00B0F0"/>
                </a:solidFill>
              </a:rPr>
              <a:t>从视图应用</a:t>
            </a:r>
          </a:p>
          <a:p>
            <a:pPr indent="446088"/>
            <a:r>
              <a:rPr lang="zh-CN" altLang="zh-CN" dirty="0"/>
              <a:t>（</a:t>
            </a:r>
            <a:r>
              <a:rPr lang="en-US" altLang="zh-CN" dirty="0"/>
              <a:t>1</a:t>
            </a:r>
            <a:r>
              <a:rPr lang="zh-CN" altLang="zh-CN" dirty="0"/>
              <a:t>）</a:t>
            </a:r>
            <a:r>
              <a:rPr lang="zh-CN" altLang="zh-CN" dirty="0">
                <a:hlinkClick r:id="rId2" action="ppaction://hlinkfile"/>
              </a:rPr>
              <a:t>在头文件“</a:t>
            </a:r>
            <a:r>
              <a:rPr lang="en-US" altLang="zh-CN" dirty="0" err="1">
                <a:hlinkClick r:id="rId2" action="ppaction://hlinkfile"/>
              </a:rPr>
              <a:t>mainwindow.h</a:t>
            </a:r>
            <a:r>
              <a:rPr lang="zh-CN" altLang="zh-CN" dirty="0">
                <a:hlinkClick r:id="rId2" action="ppaction://hlinkfile"/>
              </a:rPr>
              <a:t>”中添加如下</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r>
              <a:rPr lang="zh-CN" altLang="zh-CN" dirty="0"/>
              <a:t>（</a:t>
            </a:r>
            <a:r>
              <a:rPr lang="en-US" altLang="zh-CN" dirty="0"/>
              <a:t>2</a:t>
            </a:r>
            <a:r>
              <a:rPr lang="zh-CN" altLang="zh-CN" dirty="0"/>
              <a:t>）在源文件“</a:t>
            </a:r>
            <a:r>
              <a:rPr lang="en-US" altLang="zh-CN" dirty="0"/>
              <a:t>mainwindow.cpp</a:t>
            </a:r>
            <a:r>
              <a:rPr lang="zh-CN" altLang="zh-CN" dirty="0"/>
              <a:t>”中添加如下代码：</a:t>
            </a:r>
          </a:p>
          <a:p>
            <a:pPr indent="446088"/>
            <a:r>
              <a:rPr lang="en-US" altLang="zh-CN" sz="1600" dirty="0"/>
              <a:t>#include &lt;</a:t>
            </a:r>
            <a:r>
              <a:rPr lang="en-US" altLang="zh-CN" sz="1600" dirty="0" err="1"/>
              <a:t>QMessageBox</a:t>
            </a:r>
            <a:r>
              <a:rPr lang="en-US" altLang="zh-CN" sz="1600" dirty="0"/>
              <a:t>&gt;</a:t>
            </a:r>
            <a:endParaRPr lang="zh-CN" altLang="zh-CN" sz="1600" dirty="0"/>
          </a:p>
          <a:p>
            <a:pPr indent="446088"/>
            <a:r>
              <a:rPr lang="en-US" altLang="zh-CN" sz="1600" dirty="0"/>
              <a:t>#include &lt;</a:t>
            </a:r>
            <a:r>
              <a:rPr lang="en-US" altLang="zh-CN" sz="1600" dirty="0" err="1"/>
              <a:t>QSqlRecord</a:t>
            </a:r>
            <a:r>
              <a:rPr lang="en-US" altLang="zh-CN" sz="1600" dirty="0"/>
              <a:t>&gt;</a:t>
            </a:r>
            <a:endParaRPr lang="zh-CN" altLang="zh-CN" sz="1600" dirty="0"/>
          </a:p>
          <a:p>
            <a:pPr indent="446088"/>
            <a:r>
              <a:rPr lang="en-US" altLang="zh-CN" sz="1600" dirty="0" err="1"/>
              <a:t>MainWindow</a:t>
            </a:r>
            <a:r>
              <a:rPr lang="en-US" altLang="zh-CN" sz="1600" dirty="0"/>
              <a:t>::</a:t>
            </a:r>
            <a:r>
              <a:rPr lang="en-US" altLang="zh-CN" sz="1600" dirty="0" err="1"/>
              <a:t>MainWindow</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a:t>
            </a:r>
            <a:r>
              <a:rPr lang="en-US" altLang="zh-CN" sz="1600" dirty="0" err="1"/>
              <a:t>factoryTable</a:t>
            </a:r>
            <a:r>
              <a:rPr lang="en-US" altLang="zh-CN" sz="1600" dirty="0"/>
              <a:t>, </a:t>
            </a:r>
            <a:r>
              <a:rPr lang="en-US" altLang="zh-CN" sz="1600" dirty="0" err="1"/>
              <a:t>const</a:t>
            </a:r>
            <a:r>
              <a:rPr lang="en-US" altLang="zh-CN" sz="1600" dirty="0"/>
              <a:t> </a:t>
            </a:r>
            <a:r>
              <a:rPr lang="en-US" altLang="zh-CN" sz="1600" dirty="0" err="1"/>
              <a:t>QString</a:t>
            </a:r>
            <a:r>
              <a:rPr lang="en-US" altLang="zh-CN" sz="1600" dirty="0"/>
              <a:t> &amp;car Table, </a:t>
            </a:r>
            <a:r>
              <a:rPr lang="en-US" altLang="zh-CN" sz="1600" dirty="0" err="1"/>
              <a:t>QFile</a:t>
            </a:r>
            <a:r>
              <a:rPr lang="en-US" altLang="zh-CN" sz="1600" dirty="0"/>
              <a:t> *</a:t>
            </a:r>
            <a:r>
              <a:rPr lang="en-US" altLang="zh-CN" sz="1600" dirty="0" err="1"/>
              <a:t>carDetails</a:t>
            </a:r>
            <a:r>
              <a:rPr lang="en-US" altLang="zh-CN" sz="1600" dirty="0"/>
              <a:t>, </a:t>
            </a:r>
            <a:r>
              <a:rPr lang="en-US" altLang="zh-CN" sz="1600" dirty="0" err="1"/>
              <a:t>QWidget</a:t>
            </a:r>
            <a:r>
              <a:rPr lang="en-US" altLang="zh-CN" sz="1600" dirty="0"/>
              <a:t> *parent) : </a:t>
            </a:r>
            <a:r>
              <a:rPr lang="en-US" altLang="zh-CN" sz="1600" dirty="0" err="1"/>
              <a:t>QMainWindow</a:t>
            </a:r>
            <a:r>
              <a:rPr lang="en-US" altLang="zh-CN" sz="1600" dirty="0"/>
              <a:t>(parent)</a:t>
            </a:r>
            <a:endParaRPr lang="zh-CN" altLang="zh-CN" sz="1600" dirty="0"/>
          </a:p>
          <a:p>
            <a:pPr indent="446088"/>
            <a:r>
              <a:rPr lang="en-US" altLang="zh-CN" sz="1600" dirty="0"/>
              <a:t>{</a:t>
            </a:r>
            <a:endParaRPr lang="zh-CN" altLang="zh-CN" sz="1600" dirty="0"/>
          </a:p>
          <a:p>
            <a:pPr indent="446088"/>
            <a:r>
              <a:rPr lang="en-US" altLang="zh-CN" sz="1600" dirty="0"/>
              <a:t>    file = </a:t>
            </a:r>
            <a:r>
              <a:rPr lang="en-US" altLang="zh-CN" sz="1600" dirty="0" err="1"/>
              <a:t>carDetails</a:t>
            </a:r>
            <a:r>
              <a:rPr lang="en-US" altLang="zh-CN" sz="1600" dirty="0"/>
              <a:t>;</a:t>
            </a:r>
            <a:endParaRPr lang="zh-CN" altLang="zh-CN" sz="1600" dirty="0"/>
          </a:p>
          <a:p>
            <a:pPr indent="446088"/>
            <a:r>
              <a:rPr lang="en-US" altLang="zh-CN" sz="1600" dirty="0"/>
              <a:t>    </a:t>
            </a:r>
            <a:r>
              <a:rPr lang="en-US" altLang="zh-CN" sz="1600" dirty="0" err="1"/>
              <a:t>readCarData</a:t>
            </a:r>
            <a:r>
              <a:rPr lang="en-US" altLang="zh-CN" sz="1600" dirty="0"/>
              <a:t>();					</a:t>
            </a:r>
            <a:r>
              <a:rPr lang="en-US" altLang="zh-CN" sz="1600" dirty="0" smtClean="0"/>
              <a:t>//(</a:t>
            </a:r>
            <a:r>
              <a:rPr lang="en-US" altLang="zh-CN" sz="1600" dirty="0"/>
              <a:t>a)</a:t>
            </a:r>
            <a:endParaRPr lang="zh-CN" altLang="zh-CN" sz="1600" dirty="0"/>
          </a:p>
          <a:p>
            <a:pPr indent="446088"/>
            <a:r>
              <a:rPr lang="en-US" altLang="zh-CN" sz="1600" dirty="0"/>
              <a:t>    </a:t>
            </a:r>
            <a:r>
              <a:rPr lang="en-US" altLang="zh-CN" sz="1600" dirty="0" err="1"/>
              <a:t>carModel</a:t>
            </a:r>
            <a:r>
              <a:rPr lang="en-US" altLang="zh-CN" sz="1600" dirty="0"/>
              <a:t> = new </a:t>
            </a:r>
            <a:r>
              <a:rPr lang="en-US" altLang="zh-CN" sz="1600" dirty="0" err="1"/>
              <a:t>QSqlRelationalTableModel</a:t>
            </a:r>
            <a:r>
              <a:rPr lang="en-US" altLang="zh-CN" sz="1600" dirty="0"/>
              <a:t>(this);		//(b)</a:t>
            </a:r>
            <a:endParaRPr lang="zh-CN" altLang="zh-CN" sz="1600" dirty="0"/>
          </a:p>
          <a:p>
            <a:pPr indent="446088"/>
            <a:r>
              <a:rPr lang="en-US" altLang="zh-CN" sz="1600" dirty="0"/>
              <a:t>    </a:t>
            </a:r>
            <a:r>
              <a:rPr lang="en-US" altLang="zh-CN" sz="1600" dirty="0" err="1"/>
              <a:t>carModel</a:t>
            </a:r>
            <a:r>
              <a:rPr lang="en-US" altLang="zh-CN" sz="1600" dirty="0"/>
              <a:t>-&gt;</a:t>
            </a:r>
            <a:r>
              <a:rPr lang="en-US" altLang="zh-CN" sz="1600" dirty="0" err="1"/>
              <a:t>setTable</a:t>
            </a:r>
            <a:r>
              <a:rPr lang="en-US" altLang="zh-CN" sz="1600" dirty="0"/>
              <a:t>(</a:t>
            </a:r>
            <a:r>
              <a:rPr lang="en-US" altLang="zh-CN" sz="1600" dirty="0" err="1"/>
              <a:t>carTable</a:t>
            </a:r>
            <a:r>
              <a:rPr lang="en-US" altLang="zh-CN" sz="1600" dirty="0"/>
              <a:t>);</a:t>
            </a:r>
            <a:endParaRPr lang="zh-CN" altLang="zh-CN" sz="1600" dirty="0"/>
          </a:p>
          <a:p>
            <a:pPr indent="446088"/>
            <a:r>
              <a:rPr lang="en-US" altLang="zh-CN" sz="1600" dirty="0"/>
              <a:t>    </a:t>
            </a:r>
            <a:r>
              <a:rPr lang="en-US" altLang="zh-CN" sz="1600" dirty="0" err="1"/>
              <a:t>carModel</a:t>
            </a:r>
            <a:r>
              <a:rPr lang="en-US" altLang="zh-CN" sz="1600" dirty="0"/>
              <a:t>-&gt;</a:t>
            </a:r>
            <a:r>
              <a:rPr lang="en-US" altLang="zh-CN" sz="1600" dirty="0" err="1"/>
              <a:t>setRelation</a:t>
            </a:r>
            <a:r>
              <a:rPr lang="en-US" altLang="zh-CN" sz="1600" dirty="0"/>
              <a:t>(2, </a:t>
            </a:r>
            <a:r>
              <a:rPr lang="en-US" altLang="zh-CN" sz="1600" dirty="0" err="1"/>
              <a:t>QSqlRelation</a:t>
            </a:r>
            <a:r>
              <a:rPr lang="en-US" altLang="zh-CN" sz="1600" dirty="0"/>
              <a:t>(</a:t>
            </a:r>
            <a:r>
              <a:rPr lang="en-US" altLang="zh-CN" sz="1600" dirty="0" err="1"/>
              <a:t>factoryTable</a:t>
            </a:r>
            <a:r>
              <a:rPr lang="en-US" altLang="zh-CN" sz="1600" dirty="0"/>
              <a:t>, "id",</a:t>
            </a:r>
            <a:br>
              <a:rPr lang="en-US" altLang="zh-CN" sz="1600" dirty="0"/>
            </a:br>
            <a:r>
              <a:rPr lang="en-US" altLang="zh-CN" sz="1600" dirty="0"/>
              <a:t> "manufactory"));						</a:t>
            </a:r>
            <a:r>
              <a:rPr lang="en-US" altLang="zh-CN" sz="1600" dirty="0" smtClean="0"/>
              <a:t>//(</a:t>
            </a:r>
            <a:r>
              <a:rPr lang="en-US" altLang="zh-CN" sz="1600" dirty="0"/>
              <a:t>c)</a:t>
            </a:r>
            <a:endParaRPr lang="zh-CN" altLang="zh-CN" sz="1600" dirty="0"/>
          </a:p>
          <a:p>
            <a:pPr indent="446088"/>
            <a:r>
              <a:rPr lang="en-US" altLang="zh-CN" sz="1600" dirty="0"/>
              <a:t>    </a:t>
            </a:r>
            <a:r>
              <a:rPr lang="en-US" altLang="zh-CN" sz="1600" dirty="0" err="1"/>
              <a:t>carModel</a:t>
            </a:r>
            <a:r>
              <a:rPr lang="en-US" altLang="zh-CN" sz="1600" dirty="0"/>
              <a:t>-&gt;select();</a:t>
            </a:r>
            <a:endParaRPr lang="zh-CN" altLang="zh-CN" sz="1600" dirty="0"/>
          </a:p>
          <a:p>
            <a:pPr indent="446088"/>
            <a:r>
              <a:rPr lang="en-US" altLang="zh-CN" sz="1600" dirty="0"/>
              <a:t>    </a:t>
            </a:r>
            <a:r>
              <a:rPr lang="en-US" altLang="zh-CN" sz="1600" dirty="0" err="1"/>
              <a:t>factoryModel</a:t>
            </a:r>
            <a:r>
              <a:rPr lang="en-US" altLang="zh-CN" sz="1600" dirty="0"/>
              <a:t> = new </a:t>
            </a:r>
            <a:r>
              <a:rPr lang="en-US" altLang="zh-CN" sz="1600" dirty="0" err="1"/>
              <a:t>QSqlTableModel</a:t>
            </a:r>
            <a:r>
              <a:rPr lang="en-US" altLang="zh-CN" sz="1600" dirty="0"/>
              <a:t>(this);			//(d)</a:t>
            </a:r>
            <a:endParaRPr lang="zh-CN" altLang="zh-CN" sz="1600" dirty="0"/>
          </a:p>
          <a:p>
            <a:pPr indent="446088"/>
            <a:r>
              <a:rPr lang="en-US" altLang="zh-CN" sz="1600" dirty="0"/>
              <a:t>    </a:t>
            </a:r>
            <a:r>
              <a:rPr lang="en-US" altLang="zh-CN" sz="1600" dirty="0" err="1"/>
              <a:t>factoryModel</a:t>
            </a:r>
            <a:r>
              <a:rPr lang="en-US" altLang="zh-CN" sz="1600" dirty="0"/>
              <a:t>-&gt;</a:t>
            </a:r>
            <a:r>
              <a:rPr lang="en-US" altLang="zh-CN" sz="1600" dirty="0" err="1"/>
              <a:t>setTable</a:t>
            </a:r>
            <a:r>
              <a:rPr lang="en-US" altLang="zh-CN" sz="1600" dirty="0"/>
              <a:t>(</a:t>
            </a:r>
            <a:r>
              <a:rPr lang="en-US" altLang="zh-CN" sz="1600" dirty="0" err="1"/>
              <a:t>factoryTable</a:t>
            </a:r>
            <a:r>
              <a:rPr lang="en-US" altLang="zh-CN" sz="1600" dirty="0"/>
              <a:t>);</a:t>
            </a:r>
            <a:endParaRPr lang="zh-CN" altLang="zh-CN" sz="1600" dirty="0"/>
          </a:p>
          <a:p>
            <a:pPr indent="446088"/>
            <a:r>
              <a:rPr lang="en-US" altLang="zh-CN" sz="1600" dirty="0"/>
              <a:t>    </a:t>
            </a:r>
            <a:r>
              <a:rPr lang="en-US" altLang="zh-CN" sz="1600" dirty="0" err="1"/>
              <a:t>factoryModel</a:t>
            </a:r>
            <a:r>
              <a:rPr lang="en-US" altLang="zh-CN" sz="1600" dirty="0"/>
              <a:t>-&gt;select();</a:t>
            </a:r>
            <a:endParaRPr lang="zh-CN" altLang="zh-CN" sz="1600" dirty="0"/>
          </a:p>
          <a:p>
            <a:pPr indent="446088"/>
            <a:r>
              <a:rPr lang="en-US" altLang="zh-CN" sz="1600" dirty="0"/>
              <a:t>…</a:t>
            </a:r>
            <a:endParaRPr lang="zh-CN" altLang="zh-CN" sz="1600" dirty="0"/>
          </a:p>
          <a:p>
            <a:pPr indent="446088"/>
            <a:r>
              <a:rPr lang="en-US" altLang="zh-CN" sz="1600" dirty="0"/>
              <a:t>}</a:t>
            </a:r>
            <a:endParaRPr lang="zh-CN" altLang="zh-CN" sz="1600" dirty="0"/>
          </a:p>
          <a:p>
            <a:endParaRPr lang="zh-CN" altLang="en-US" sz="1600" dirty="0"/>
          </a:p>
        </p:txBody>
      </p:sp>
    </p:spTree>
    <p:extLst>
      <p:ext uri="{BB962C8B-B14F-4D97-AF65-F5344CB8AC3E}">
        <p14:creationId xmlns:p14="http://schemas.microsoft.com/office/powerpoint/2010/main" val="1533798352"/>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772816"/>
            <a:ext cx="8064896" cy="20882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340768"/>
            <a:ext cx="8424936" cy="2723823"/>
          </a:xfrm>
          <a:prstGeom prst="rect">
            <a:avLst/>
          </a:prstGeom>
          <a:noFill/>
        </p:spPr>
        <p:txBody>
          <a:bodyPr wrap="square" rtlCol="0">
            <a:spAutoFit/>
          </a:bodyPr>
          <a:lstStyle/>
          <a:p>
            <a:pPr indent="446088">
              <a:lnSpc>
                <a:spcPct val="150000"/>
              </a:lnSpc>
            </a:pPr>
            <a:r>
              <a:rPr lang="en-US" altLang="zh-CN" dirty="0" err="1"/>
              <a:t>changeFactory</a:t>
            </a:r>
            <a:r>
              <a:rPr lang="en-US" altLang="zh-CN" dirty="0"/>
              <a:t>()</a:t>
            </a:r>
            <a:r>
              <a:rPr lang="zh-CN" altLang="zh-CN" dirty="0"/>
              <a:t>函数的具体代码如下：</a:t>
            </a:r>
          </a:p>
          <a:p>
            <a:pPr indent="446088"/>
            <a:r>
              <a:rPr lang="en-US" altLang="zh-CN" dirty="0"/>
              <a:t>void </a:t>
            </a:r>
            <a:r>
              <a:rPr lang="en-US" altLang="zh-CN" dirty="0" err="1"/>
              <a:t>MainWindow</a:t>
            </a:r>
            <a:r>
              <a:rPr lang="en-US" altLang="zh-CN" dirty="0"/>
              <a:t>::</a:t>
            </a:r>
            <a:r>
              <a:rPr lang="en-US" altLang="zh-CN" dirty="0" err="1"/>
              <a:t>changeFactory</a:t>
            </a:r>
            <a:r>
              <a:rPr lang="en-US" altLang="zh-CN" dirty="0"/>
              <a:t>(</a:t>
            </a:r>
            <a:r>
              <a:rPr lang="en-US" altLang="zh-CN" dirty="0" err="1"/>
              <a:t>QModelIndex</a:t>
            </a:r>
            <a:r>
              <a:rPr lang="en-US" altLang="zh-CN" dirty="0"/>
              <a:t>  index)</a:t>
            </a:r>
            <a:endParaRPr lang="zh-CN" altLang="zh-CN" dirty="0"/>
          </a:p>
          <a:p>
            <a:pPr indent="446088"/>
            <a:r>
              <a:rPr lang="en-US" altLang="zh-CN" dirty="0"/>
              <a:t>{</a:t>
            </a:r>
            <a:endParaRPr lang="zh-CN" altLang="zh-CN" dirty="0"/>
          </a:p>
          <a:p>
            <a:pPr indent="446088"/>
            <a:r>
              <a:rPr lang="en-US" altLang="zh-CN" dirty="0"/>
              <a:t>    </a:t>
            </a:r>
            <a:r>
              <a:rPr lang="en-US" altLang="zh-CN" dirty="0" err="1"/>
              <a:t>QSqlRecord</a:t>
            </a:r>
            <a:r>
              <a:rPr lang="en-US" altLang="zh-CN" dirty="0"/>
              <a:t> record = </a:t>
            </a:r>
            <a:r>
              <a:rPr lang="en-US" altLang="zh-CN" dirty="0" err="1"/>
              <a:t>factoryModel</a:t>
            </a:r>
            <a:r>
              <a:rPr lang="en-US" altLang="zh-CN" dirty="0"/>
              <a:t>-&gt;record(</a:t>
            </a:r>
            <a:r>
              <a:rPr lang="en-US" altLang="zh-CN" dirty="0" err="1"/>
              <a:t>index.row</a:t>
            </a:r>
            <a:r>
              <a:rPr lang="en-US" altLang="zh-CN" dirty="0"/>
              <a:t>());	//(a)</a:t>
            </a:r>
            <a:endParaRPr lang="zh-CN" altLang="zh-CN" dirty="0"/>
          </a:p>
          <a:p>
            <a:pPr indent="446088"/>
            <a:r>
              <a:rPr lang="en-US" altLang="zh-CN" dirty="0"/>
              <a:t>    </a:t>
            </a:r>
            <a:r>
              <a:rPr lang="en-US" altLang="zh-CN" dirty="0" err="1"/>
              <a:t>QString</a:t>
            </a:r>
            <a:r>
              <a:rPr lang="en-US" altLang="zh-CN" dirty="0"/>
              <a:t> </a:t>
            </a:r>
            <a:r>
              <a:rPr lang="en-US" altLang="zh-CN" dirty="0" err="1"/>
              <a:t>factoryId</a:t>
            </a:r>
            <a:r>
              <a:rPr lang="en-US" altLang="zh-CN" dirty="0"/>
              <a:t> = </a:t>
            </a:r>
            <a:r>
              <a:rPr lang="en-US" altLang="zh-CN" dirty="0" err="1"/>
              <a:t>record.value</a:t>
            </a:r>
            <a:r>
              <a:rPr lang="en-US" altLang="zh-CN" dirty="0"/>
              <a:t>("id").</a:t>
            </a:r>
            <a:r>
              <a:rPr lang="en-US" altLang="zh-CN" dirty="0" err="1"/>
              <a:t>toString</a:t>
            </a:r>
            <a:r>
              <a:rPr lang="en-US" altLang="zh-CN" dirty="0"/>
              <a:t>();		//(b)</a:t>
            </a:r>
            <a:endParaRPr lang="zh-CN" altLang="zh-CN" dirty="0"/>
          </a:p>
          <a:p>
            <a:pPr indent="446088"/>
            <a:r>
              <a:rPr lang="en-US" altLang="zh-CN" dirty="0"/>
              <a:t>    </a:t>
            </a:r>
            <a:r>
              <a:rPr lang="en-US" altLang="zh-CN" dirty="0" err="1"/>
              <a:t>carModel</a:t>
            </a:r>
            <a:r>
              <a:rPr lang="en-US" altLang="zh-CN" dirty="0"/>
              <a:t>-&gt;</a:t>
            </a:r>
            <a:r>
              <a:rPr lang="en-US" altLang="zh-CN" dirty="0" err="1"/>
              <a:t>setFilter</a:t>
            </a:r>
            <a:r>
              <a:rPr lang="en-US" altLang="zh-CN" dirty="0"/>
              <a:t>("id = '"+ </a:t>
            </a:r>
            <a:r>
              <a:rPr lang="en-US" altLang="zh-CN" dirty="0" err="1"/>
              <a:t>factoryId</a:t>
            </a:r>
            <a:r>
              <a:rPr lang="en-US" altLang="zh-CN" dirty="0"/>
              <a:t> +"'") ;			//(c)</a:t>
            </a:r>
            <a:endParaRPr lang="zh-CN" altLang="zh-CN" dirty="0"/>
          </a:p>
          <a:p>
            <a:pPr indent="446088"/>
            <a:r>
              <a:rPr lang="en-US" altLang="zh-CN" dirty="0"/>
              <a:t>    </a:t>
            </a:r>
            <a:r>
              <a:rPr lang="en-US" altLang="zh-CN" dirty="0" err="1"/>
              <a:t>showFactorytProfile</a:t>
            </a:r>
            <a:r>
              <a:rPr lang="en-US" altLang="zh-CN" dirty="0"/>
              <a:t>(index);					</a:t>
            </a:r>
            <a:r>
              <a:rPr lang="en-US" altLang="zh-CN" dirty="0" smtClean="0"/>
              <a:t>//(</a:t>
            </a:r>
            <a:r>
              <a:rPr lang="en-US" altLang="zh-CN" dirty="0"/>
              <a:t>d)</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323100276"/>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772816"/>
            <a:ext cx="8280920" cy="28803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96752"/>
            <a:ext cx="8568952" cy="3631763"/>
          </a:xfrm>
          <a:prstGeom prst="rect">
            <a:avLst/>
          </a:prstGeom>
          <a:noFill/>
        </p:spPr>
        <p:txBody>
          <a:bodyPr wrap="square" rtlCol="0">
            <a:spAutoFit/>
          </a:bodyPr>
          <a:lstStyle/>
          <a:p>
            <a:pPr indent="446088"/>
            <a:r>
              <a:rPr lang="zh-CN" altLang="zh-CN" dirty="0"/>
              <a:t>在“详细信息”中显示所选汽车制造商的信息函数</a:t>
            </a:r>
            <a:r>
              <a:rPr lang="en-US" altLang="zh-CN" dirty="0" err="1"/>
              <a:t>showFactorytProfile</a:t>
            </a:r>
            <a:r>
              <a:rPr lang="en-US" altLang="zh-CN" dirty="0"/>
              <a:t>()</a:t>
            </a:r>
            <a:r>
              <a:rPr lang="zh-CN" altLang="zh-CN" dirty="0"/>
              <a:t>的具体代码如下：</a:t>
            </a:r>
          </a:p>
          <a:p>
            <a:pPr indent="446088"/>
            <a:r>
              <a:rPr lang="en-US" altLang="zh-CN" sz="1600" dirty="0"/>
              <a:t>void </a:t>
            </a:r>
            <a:r>
              <a:rPr lang="en-US" altLang="zh-CN" sz="1600" dirty="0" err="1"/>
              <a:t>MainWindow</a:t>
            </a:r>
            <a:r>
              <a:rPr lang="en-US" altLang="zh-CN" sz="1600" dirty="0"/>
              <a:t>::</a:t>
            </a:r>
            <a:r>
              <a:rPr lang="en-US" altLang="zh-CN" sz="1600" dirty="0" err="1"/>
              <a:t>showFactorytProfile</a:t>
            </a:r>
            <a:r>
              <a:rPr lang="en-US" altLang="zh-CN" sz="1600" dirty="0"/>
              <a:t>(</a:t>
            </a:r>
            <a:r>
              <a:rPr lang="en-US" altLang="zh-CN" sz="1600" dirty="0" err="1"/>
              <a:t>QModelIndex</a:t>
            </a:r>
            <a:r>
              <a:rPr lang="en-US" altLang="zh-CN" sz="1600" dirty="0"/>
              <a:t> index)</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QSqlRecord</a:t>
            </a:r>
            <a:r>
              <a:rPr lang="en-US" altLang="zh-CN" sz="1600" dirty="0"/>
              <a:t> record = </a:t>
            </a:r>
            <a:r>
              <a:rPr lang="en-US" altLang="zh-CN" sz="1600" dirty="0" err="1"/>
              <a:t>factoryModel</a:t>
            </a:r>
            <a:r>
              <a:rPr lang="en-US" altLang="zh-CN" sz="1600" dirty="0"/>
              <a:t>-&gt;record(</a:t>
            </a:r>
            <a:r>
              <a:rPr lang="en-US" altLang="zh-CN" sz="1600" dirty="0" err="1"/>
              <a:t>index.row</a:t>
            </a:r>
            <a:r>
              <a:rPr lang="en-US" altLang="zh-CN" sz="1600" dirty="0"/>
              <a:t>());	//(a)</a:t>
            </a:r>
            <a:endParaRPr lang="zh-CN" altLang="zh-CN" sz="1600" dirty="0"/>
          </a:p>
          <a:p>
            <a:pPr indent="446088"/>
            <a:r>
              <a:rPr lang="en-US" altLang="zh-CN" sz="1600" dirty="0"/>
              <a:t>     </a:t>
            </a:r>
            <a:r>
              <a:rPr lang="en-US" altLang="zh-CN" sz="1600" dirty="0" err="1"/>
              <a:t>QString</a:t>
            </a:r>
            <a:r>
              <a:rPr lang="en-US" altLang="zh-CN" sz="1600" dirty="0"/>
              <a:t> name = </a:t>
            </a:r>
            <a:r>
              <a:rPr lang="en-US" altLang="zh-CN" sz="1600" dirty="0" err="1"/>
              <a:t>record.value</a:t>
            </a:r>
            <a:r>
              <a:rPr lang="en-US" altLang="zh-CN" sz="1600" dirty="0"/>
              <a:t>("manufactory").</a:t>
            </a:r>
            <a:r>
              <a:rPr lang="en-US" altLang="zh-CN" sz="1600" dirty="0" err="1"/>
              <a:t>toString</a:t>
            </a:r>
            <a:r>
              <a:rPr lang="en-US" altLang="zh-CN" sz="1600" dirty="0"/>
              <a:t>();	//(b)</a:t>
            </a:r>
            <a:endParaRPr lang="zh-CN" altLang="zh-CN" sz="1600" dirty="0"/>
          </a:p>
          <a:p>
            <a:pPr indent="446088"/>
            <a:r>
              <a:rPr lang="en-US" altLang="zh-CN" sz="1600" dirty="0"/>
              <a:t>     </a:t>
            </a:r>
            <a:r>
              <a:rPr lang="en-US" altLang="zh-CN" sz="1600" dirty="0" err="1"/>
              <a:t>int</a:t>
            </a:r>
            <a:r>
              <a:rPr lang="en-US" altLang="zh-CN" sz="1600" dirty="0"/>
              <a:t> count = </a:t>
            </a:r>
            <a:r>
              <a:rPr lang="en-US" altLang="zh-CN" sz="1600" dirty="0" err="1"/>
              <a:t>carModel</a:t>
            </a:r>
            <a:r>
              <a:rPr lang="en-US" altLang="zh-CN" sz="1600" dirty="0"/>
              <a:t>-&gt;</a:t>
            </a:r>
            <a:r>
              <a:rPr lang="en-US" altLang="zh-CN" sz="1600" dirty="0" err="1"/>
              <a:t>rowCount</a:t>
            </a:r>
            <a:r>
              <a:rPr lang="en-US" altLang="zh-CN" sz="1600" dirty="0"/>
              <a:t>();			</a:t>
            </a:r>
            <a:r>
              <a:rPr lang="en-US" altLang="zh-CN" sz="1600" dirty="0" smtClean="0"/>
              <a:t>//(</a:t>
            </a:r>
            <a:r>
              <a:rPr lang="en-US" altLang="zh-CN" sz="1600" dirty="0"/>
              <a:t>c)</a:t>
            </a:r>
            <a:endParaRPr lang="zh-CN" altLang="zh-CN" sz="1600" dirty="0"/>
          </a:p>
          <a:p>
            <a:pPr indent="446088"/>
            <a:r>
              <a:rPr lang="en-US" altLang="zh-CN" sz="1600" dirty="0"/>
              <a:t>     </a:t>
            </a:r>
            <a:r>
              <a:rPr lang="en-US" altLang="zh-CN" sz="1600" dirty="0" err="1"/>
              <a:t>profileLabel</a:t>
            </a:r>
            <a:r>
              <a:rPr lang="en-US" altLang="zh-CN" sz="1600" dirty="0"/>
              <a:t>-&gt;</a:t>
            </a:r>
            <a:r>
              <a:rPr lang="en-US" altLang="zh-CN" sz="1600" dirty="0" err="1"/>
              <a:t>setText</a:t>
            </a:r>
            <a:r>
              <a:rPr lang="en-US" altLang="zh-CN" sz="1600" dirty="0"/>
              <a:t>(</a:t>
            </a:r>
            <a:r>
              <a:rPr lang="en-US" altLang="zh-CN" sz="1600" dirty="0" err="1"/>
              <a:t>tr</a:t>
            </a:r>
            <a:r>
              <a:rPr lang="en-US" altLang="zh-CN" sz="1600" dirty="0"/>
              <a:t>("</a:t>
            </a:r>
            <a:r>
              <a:rPr lang="zh-CN" altLang="zh-CN" sz="1600" dirty="0"/>
              <a:t>汽车制造商</a:t>
            </a:r>
            <a:r>
              <a:rPr lang="en-US" altLang="zh-CN" sz="1600" dirty="0"/>
              <a:t>:%1\n</a:t>
            </a:r>
            <a:r>
              <a:rPr lang="zh-CN" altLang="zh-CN" sz="1600" dirty="0"/>
              <a:t>产品数量</a:t>
            </a:r>
            <a:r>
              <a:rPr lang="en-US" altLang="zh-CN" sz="1600" dirty="0"/>
              <a:t>: %2").</a:t>
            </a:r>
            <a:r>
              <a:rPr lang="en-US" altLang="zh-CN" sz="1600" dirty="0" err="1"/>
              <a:t>arg</a:t>
            </a:r>
            <a:r>
              <a:rPr lang="en-US" altLang="zh-CN" sz="1600" dirty="0"/>
              <a:t>(name). </a:t>
            </a:r>
            <a:r>
              <a:rPr lang="en-US" altLang="zh-CN" sz="1600" dirty="0" err="1"/>
              <a:t>arg</a:t>
            </a:r>
            <a:r>
              <a:rPr lang="en-US" altLang="zh-CN" sz="1600" dirty="0"/>
              <a:t>(count));								</a:t>
            </a:r>
            <a:r>
              <a:rPr lang="en-US" altLang="zh-CN" sz="1600" dirty="0" smtClean="0"/>
              <a:t>//(</a:t>
            </a:r>
            <a:r>
              <a:rPr lang="en-US" altLang="zh-CN" sz="1600" dirty="0"/>
              <a:t>d)</a:t>
            </a:r>
            <a:endParaRPr lang="zh-CN" altLang="zh-CN" sz="1600" dirty="0"/>
          </a:p>
          <a:p>
            <a:pPr indent="446088"/>
            <a:r>
              <a:rPr lang="en-US" altLang="zh-CN" sz="1600" dirty="0"/>
              <a:t>     </a:t>
            </a:r>
            <a:r>
              <a:rPr lang="en-US" altLang="zh-CN" sz="1600" dirty="0" err="1"/>
              <a:t>profileLabel</a:t>
            </a:r>
            <a:r>
              <a:rPr lang="en-US" altLang="zh-CN" sz="1600" dirty="0"/>
              <a:t>-&gt;show();</a:t>
            </a:r>
            <a:endParaRPr lang="zh-CN" altLang="zh-CN" sz="1600" dirty="0"/>
          </a:p>
          <a:p>
            <a:pPr indent="446088"/>
            <a:r>
              <a:rPr lang="en-US" altLang="zh-CN" sz="1600" dirty="0"/>
              <a:t>     </a:t>
            </a:r>
            <a:r>
              <a:rPr lang="en-US" altLang="zh-CN" sz="1600" dirty="0" err="1"/>
              <a:t>titleLabel</a:t>
            </a:r>
            <a:r>
              <a:rPr lang="en-US" altLang="zh-CN" sz="1600" dirty="0"/>
              <a:t>-&gt;hide();</a:t>
            </a:r>
            <a:endParaRPr lang="zh-CN" altLang="zh-CN" sz="1600" dirty="0"/>
          </a:p>
          <a:p>
            <a:pPr indent="446088"/>
            <a:r>
              <a:rPr lang="en-US" altLang="zh-CN" sz="1600" dirty="0"/>
              <a:t>     </a:t>
            </a:r>
            <a:r>
              <a:rPr lang="en-US" altLang="zh-CN" sz="1600" dirty="0" err="1"/>
              <a:t>attribList</a:t>
            </a:r>
            <a:r>
              <a:rPr lang="en-US" altLang="zh-CN" sz="1600" dirty="0"/>
              <a:t>-&gt;hide();</a:t>
            </a:r>
            <a:endParaRPr lang="zh-CN" altLang="zh-CN" sz="1600" dirty="0"/>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3092023332"/>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412776"/>
            <a:ext cx="8208912" cy="518457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052736"/>
            <a:ext cx="8568952" cy="5755422"/>
          </a:xfrm>
          <a:prstGeom prst="rect">
            <a:avLst/>
          </a:prstGeom>
          <a:noFill/>
        </p:spPr>
        <p:txBody>
          <a:bodyPr wrap="square" rtlCol="0">
            <a:spAutoFit/>
          </a:bodyPr>
          <a:lstStyle/>
          <a:p>
            <a:pPr indent="446088"/>
            <a:r>
              <a:rPr lang="en-US" altLang="zh-CN" dirty="0" err="1"/>
              <a:t>showCarDetails</a:t>
            </a:r>
            <a:r>
              <a:rPr lang="en-US" altLang="zh-CN" dirty="0"/>
              <a:t>()</a:t>
            </a:r>
            <a:r>
              <a:rPr lang="zh-CN" altLang="zh-CN" dirty="0"/>
              <a:t>函数的具体代码如下：</a:t>
            </a:r>
          </a:p>
          <a:p>
            <a:pPr indent="446088"/>
            <a:r>
              <a:rPr lang="en-US" altLang="zh-CN" sz="1400" dirty="0"/>
              <a:t>void </a:t>
            </a:r>
            <a:r>
              <a:rPr lang="en-US" altLang="zh-CN" sz="1400" dirty="0" err="1"/>
              <a:t>MainWindow</a:t>
            </a:r>
            <a:r>
              <a:rPr lang="en-US" altLang="zh-CN" sz="1400" dirty="0"/>
              <a:t>::</a:t>
            </a:r>
            <a:r>
              <a:rPr lang="en-US" altLang="zh-CN" sz="1400" dirty="0" err="1"/>
              <a:t>showCarDetails</a:t>
            </a:r>
            <a:r>
              <a:rPr lang="en-US" altLang="zh-CN" sz="1400" dirty="0"/>
              <a:t>(</a:t>
            </a:r>
            <a:r>
              <a:rPr lang="en-US" altLang="zh-CN" sz="1400" dirty="0" err="1"/>
              <a:t>QModelIndex</a:t>
            </a:r>
            <a:r>
              <a:rPr lang="en-US" altLang="zh-CN" sz="1400" dirty="0"/>
              <a:t> index)</a:t>
            </a:r>
            <a:endParaRPr lang="zh-CN" altLang="zh-CN" sz="1400" dirty="0"/>
          </a:p>
          <a:p>
            <a:pPr indent="446088"/>
            <a:r>
              <a:rPr lang="en-US" altLang="zh-CN" sz="1400" dirty="0"/>
              <a:t>{</a:t>
            </a:r>
            <a:endParaRPr lang="zh-CN" altLang="zh-CN" sz="1400" dirty="0"/>
          </a:p>
          <a:p>
            <a:pPr indent="446088"/>
            <a:r>
              <a:rPr lang="en-US" altLang="zh-CN" sz="1400" dirty="0"/>
              <a:t>    	</a:t>
            </a:r>
            <a:r>
              <a:rPr lang="en-US" altLang="zh-CN" sz="1400" dirty="0" err="1"/>
              <a:t>QSqlRecord</a:t>
            </a:r>
            <a:r>
              <a:rPr lang="en-US" altLang="zh-CN" sz="1400" dirty="0"/>
              <a:t> record = </a:t>
            </a:r>
            <a:r>
              <a:rPr lang="en-US" altLang="zh-CN" sz="1400" dirty="0" err="1"/>
              <a:t>carModel</a:t>
            </a:r>
            <a:r>
              <a:rPr lang="en-US" altLang="zh-CN" sz="1400" dirty="0"/>
              <a:t>-&gt;record(</a:t>
            </a:r>
            <a:r>
              <a:rPr lang="en-US" altLang="zh-CN" sz="1400" dirty="0" err="1"/>
              <a:t>index.row</a:t>
            </a:r>
            <a:r>
              <a:rPr lang="en-US" altLang="zh-CN" sz="1400" dirty="0"/>
              <a:t>());		//(a)</a:t>
            </a:r>
            <a:endParaRPr lang="zh-CN" altLang="zh-CN" sz="1400" dirty="0"/>
          </a:p>
          <a:p>
            <a:pPr indent="446088"/>
            <a:r>
              <a:rPr lang="en-US" altLang="zh-CN" sz="1400" dirty="0"/>
              <a:t>    	</a:t>
            </a:r>
            <a:r>
              <a:rPr lang="en-US" altLang="zh-CN" sz="1400" dirty="0" err="1"/>
              <a:t>QString</a:t>
            </a:r>
            <a:r>
              <a:rPr lang="en-US" altLang="zh-CN" sz="1400" dirty="0"/>
              <a:t> factory = </a:t>
            </a:r>
            <a:r>
              <a:rPr lang="en-US" altLang="zh-CN" sz="1400" dirty="0" err="1"/>
              <a:t>record.value</a:t>
            </a:r>
            <a:r>
              <a:rPr lang="en-US" altLang="zh-CN" sz="1400" dirty="0"/>
              <a:t>("manufactory").</a:t>
            </a:r>
            <a:r>
              <a:rPr lang="en-US" altLang="zh-CN" sz="1400" dirty="0" err="1"/>
              <a:t>toString</a:t>
            </a:r>
            <a:r>
              <a:rPr lang="en-US" altLang="zh-CN" sz="1400" dirty="0" smtClean="0"/>
              <a:t>();		//(</a:t>
            </a:r>
            <a:r>
              <a:rPr lang="en-US" altLang="zh-CN" sz="1400" dirty="0"/>
              <a:t>b)</a:t>
            </a:r>
            <a:endParaRPr lang="zh-CN" altLang="zh-CN" sz="1400" dirty="0"/>
          </a:p>
          <a:p>
            <a:pPr indent="446088"/>
            <a:r>
              <a:rPr lang="en-US" altLang="zh-CN" sz="1400" dirty="0"/>
              <a:t>    	</a:t>
            </a:r>
            <a:r>
              <a:rPr lang="en-US" altLang="zh-CN" sz="1400" dirty="0" err="1"/>
              <a:t>QString</a:t>
            </a:r>
            <a:r>
              <a:rPr lang="en-US" altLang="zh-CN" sz="1400" dirty="0"/>
              <a:t> name = </a:t>
            </a:r>
            <a:r>
              <a:rPr lang="en-US" altLang="zh-CN" sz="1400" dirty="0" err="1"/>
              <a:t>record.value</a:t>
            </a:r>
            <a:r>
              <a:rPr lang="en-US" altLang="zh-CN" sz="1400" dirty="0"/>
              <a:t>("name").</a:t>
            </a:r>
            <a:r>
              <a:rPr lang="en-US" altLang="zh-CN" sz="1400" dirty="0" err="1"/>
              <a:t>toString</a:t>
            </a:r>
            <a:r>
              <a:rPr lang="en-US" altLang="zh-CN" sz="1400" dirty="0"/>
              <a:t>();		//(c)</a:t>
            </a:r>
            <a:endParaRPr lang="zh-CN" altLang="zh-CN" sz="1400" dirty="0"/>
          </a:p>
          <a:p>
            <a:pPr indent="446088"/>
            <a:r>
              <a:rPr lang="en-US" altLang="zh-CN" sz="1400" dirty="0"/>
              <a:t>    	</a:t>
            </a:r>
            <a:r>
              <a:rPr lang="en-US" altLang="zh-CN" sz="1400" dirty="0" err="1"/>
              <a:t>QString</a:t>
            </a:r>
            <a:r>
              <a:rPr lang="en-US" altLang="zh-CN" sz="1400" dirty="0"/>
              <a:t> year = </a:t>
            </a:r>
            <a:r>
              <a:rPr lang="en-US" altLang="zh-CN" sz="1400" dirty="0" err="1"/>
              <a:t>record.value</a:t>
            </a:r>
            <a:r>
              <a:rPr lang="en-US" altLang="zh-CN" sz="1400" dirty="0"/>
              <a:t>("year").</a:t>
            </a:r>
            <a:r>
              <a:rPr lang="en-US" altLang="zh-CN" sz="1400" dirty="0" err="1"/>
              <a:t>toString</a:t>
            </a:r>
            <a:r>
              <a:rPr lang="en-US" altLang="zh-CN" sz="1400" dirty="0"/>
              <a:t>();		</a:t>
            </a:r>
            <a:r>
              <a:rPr lang="en-US" altLang="zh-CN" sz="1400" dirty="0" smtClean="0"/>
              <a:t>	//(</a:t>
            </a:r>
            <a:r>
              <a:rPr lang="en-US" altLang="zh-CN" sz="1400" dirty="0"/>
              <a:t>d)</a:t>
            </a:r>
            <a:endParaRPr lang="zh-CN" altLang="zh-CN" sz="1400" dirty="0"/>
          </a:p>
          <a:p>
            <a:pPr indent="446088"/>
            <a:r>
              <a:rPr lang="en-US" altLang="zh-CN" sz="1400" dirty="0"/>
              <a:t>    	</a:t>
            </a:r>
            <a:r>
              <a:rPr lang="en-US" altLang="zh-CN" sz="1400" dirty="0" err="1"/>
              <a:t>QString</a:t>
            </a:r>
            <a:r>
              <a:rPr lang="en-US" altLang="zh-CN" sz="1400" dirty="0"/>
              <a:t> </a:t>
            </a:r>
            <a:r>
              <a:rPr lang="en-US" altLang="zh-CN" sz="1400" dirty="0" err="1"/>
              <a:t>carId</a:t>
            </a:r>
            <a:r>
              <a:rPr lang="en-US" altLang="zh-CN" sz="1400" dirty="0"/>
              <a:t> = </a:t>
            </a:r>
            <a:r>
              <a:rPr lang="en-US" altLang="zh-CN" sz="1400" dirty="0" err="1"/>
              <a:t>record.value</a:t>
            </a:r>
            <a:r>
              <a:rPr lang="en-US" altLang="zh-CN" sz="1400" dirty="0"/>
              <a:t>("</a:t>
            </a:r>
            <a:r>
              <a:rPr lang="en-US" altLang="zh-CN" sz="1400" dirty="0" err="1"/>
              <a:t>carid</a:t>
            </a:r>
            <a:r>
              <a:rPr lang="en-US" altLang="zh-CN" sz="1400" dirty="0"/>
              <a:t>").</a:t>
            </a:r>
            <a:r>
              <a:rPr lang="en-US" altLang="zh-CN" sz="1400" dirty="0" err="1"/>
              <a:t>toString</a:t>
            </a:r>
            <a:r>
              <a:rPr lang="en-US" altLang="zh-CN" sz="1400" dirty="0"/>
              <a:t>();		//(e)</a:t>
            </a:r>
            <a:endParaRPr lang="zh-CN" altLang="zh-CN" sz="1400" dirty="0"/>
          </a:p>
          <a:p>
            <a:pPr indent="446088"/>
            <a:r>
              <a:rPr lang="en-US" altLang="zh-CN" sz="1400" dirty="0"/>
              <a:t>    	</a:t>
            </a:r>
            <a:r>
              <a:rPr lang="en-US" altLang="zh-CN" sz="1400" dirty="0" err="1"/>
              <a:t>showFactorytProfile</a:t>
            </a:r>
            <a:r>
              <a:rPr lang="en-US" altLang="zh-CN" sz="1400" dirty="0"/>
              <a:t>(</a:t>
            </a:r>
            <a:r>
              <a:rPr lang="en-US" altLang="zh-CN" sz="1400" dirty="0" err="1"/>
              <a:t>indexOfFactory</a:t>
            </a:r>
            <a:r>
              <a:rPr lang="en-US" altLang="zh-CN" sz="1400" dirty="0"/>
              <a:t>(factory));			//(f)</a:t>
            </a:r>
            <a:endParaRPr lang="zh-CN" altLang="zh-CN" sz="1400" dirty="0"/>
          </a:p>
          <a:p>
            <a:pPr indent="446088"/>
            <a:r>
              <a:rPr lang="en-US" altLang="zh-CN" sz="1400" dirty="0"/>
              <a:t>    	</a:t>
            </a:r>
            <a:r>
              <a:rPr lang="en-US" altLang="zh-CN" sz="1400" dirty="0" err="1"/>
              <a:t>titleLabel</a:t>
            </a:r>
            <a:r>
              <a:rPr lang="en-US" altLang="zh-CN" sz="1400" dirty="0"/>
              <a:t>-&gt;</a:t>
            </a:r>
            <a:r>
              <a:rPr lang="en-US" altLang="zh-CN" sz="1400" dirty="0" err="1"/>
              <a:t>setText</a:t>
            </a:r>
            <a:r>
              <a:rPr lang="en-US" altLang="zh-CN" sz="1400" dirty="0"/>
              <a:t>(</a:t>
            </a:r>
            <a:r>
              <a:rPr lang="en-US" altLang="zh-CN" sz="1400" dirty="0" err="1"/>
              <a:t>tr</a:t>
            </a:r>
            <a:r>
              <a:rPr lang="en-US" altLang="zh-CN" sz="1400" dirty="0"/>
              <a:t>("</a:t>
            </a:r>
            <a:r>
              <a:rPr lang="zh-CN" altLang="zh-CN" sz="1400" dirty="0"/>
              <a:t>品牌</a:t>
            </a:r>
            <a:r>
              <a:rPr lang="en-US" altLang="zh-CN" sz="1400" dirty="0"/>
              <a:t>: %1 (%2)").</a:t>
            </a:r>
            <a:r>
              <a:rPr lang="en-US" altLang="zh-CN" sz="1400" dirty="0" err="1"/>
              <a:t>arg</a:t>
            </a:r>
            <a:r>
              <a:rPr lang="en-US" altLang="zh-CN" sz="1400" dirty="0"/>
              <a:t>(name).</a:t>
            </a:r>
            <a:r>
              <a:rPr lang="en-US" altLang="zh-CN" sz="1400" dirty="0" err="1"/>
              <a:t>arg</a:t>
            </a:r>
            <a:r>
              <a:rPr lang="en-US" altLang="zh-CN" sz="1400" dirty="0"/>
              <a:t>(year</a:t>
            </a:r>
            <a:r>
              <a:rPr lang="en-US" altLang="zh-CN" sz="1400" dirty="0" smtClean="0"/>
              <a:t>));	//(</a:t>
            </a:r>
            <a:r>
              <a:rPr lang="en-US" altLang="zh-CN" sz="1400" dirty="0"/>
              <a:t>g)</a:t>
            </a:r>
            <a:endParaRPr lang="zh-CN" altLang="zh-CN" sz="1400" dirty="0"/>
          </a:p>
          <a:p>
            <a:pPr indent="446088"/>
            <a:r>
              <a:rPr lang="en-US" altLang="zh-CN" sz="1400" dirty="0"/>
              <a:t>    	</a:t>
            </a:r>
            <a:r>
              <a:rPr lang="en-US" altLang="zh-CN" sz="1400" dirty="0" err="1"/>
              <a:t>titleLabel</a:t>
            </a:r>
            <a:r>
              <a:rPr lang="en-US" altLang="zh-CN" sz="1400" dirty="0"/>
              <a:t>-&gt;show();</a:t>
            </a:r>
            <a:endParaRPr lang="zh-CN" altLang="zh-CN" sz="1400" dirty="0"/>
          </a:p>
          <a:p>
            <a:pPr indent="446088"/>
            <a:r>
              <a:rPr lang="en-US" altLang="zh-CN" sz="1400" dirty="0"/>
              <a:t>    	</a:t>
            </a:r>
            <a:r>
              <a:rPr lang="en-US" altLang="zh-CN" sz="1400" dirty="0" err="1"/>
              <a:t>QDomNodeList</a:t>
            </a:r>
            <a:r>
              <a:rPr lang="en-US" altLang="zh-CN" sz="1400" dirty="0"/>
              <a:t> cars = </a:t>
            </a:r>
            <a:r>
              <a:rPr lang="en-US" altLang="zh-CN" sz="1400" dirty="0" err="1"/>
              <a:t>carData.elementsByTagName</a:t>
            </a:r>
            <a:r>
              <a:rPr lang="en-US" altLang="zh-CN" sz="1400" dirty="0"/>
              <a:t>("car");	//(h)</a:t>
            </a:r>
            <a:endParaRPr lang="zh-CN" altLang="zh-CN" sz="1400" dirty="0"/>
          </a:p>
          <a:p>
            <a:pPr indent="446088"/>
            <a:r>
              <a:rPr lang="en-US" altLang="zh-CN" sz="1400" dirty="0"/>
              <a:t>    	for(</a:t>
            </a:r>
            <a:r>
              <a:rPr lang="en-US" altLang="zh-CN" sz="1400" dirty="0" err="1"/>
              <a:t>int</a:t>
            </a:r>
            <a:r>
              <a:rPr lang="en-US" altLang="zh-CN" sz="1400" dirty="0"/>
              <a:t> i = 0; i &lt; </a:t>
            </a:r>
            <a:r>
              <a:rPr lang="en-US" altLang="zh-CN" sz="1400" dirty="0" err="1"/>
              <a:t>cars.count</a:t>
            </a:r>
            <a:r>
              <a:rPr lang="en-US" altLang="zh-CN" sz="1400" dirty="0"/>
              <a:t>(); i++)			//</a:t>
            </a:r>
            <a:r>
              <a:rPr lang="zh-CN" altLang="zh-CN" sz="1400" dirty="0"/>
              <a:t>找出所有</a:t>
            </a:r>
            <a:r>
              <a:rPr lang="en-US" altLang="zh-CN" sz="1400" dirty="0"/>
              <a:t>car</a:t>
            </a:r>
            <a:r>
              <a:rPr lang="zh-CN" altLang="zh-CN" sz="1400" dirty="0"/>
              <a:t>标签</a:t>
            </a:r>
          </a:p>
          <a:p>
            <a:pPr indent="446088"/>
            <a:r>
              <a:rPr lang="en-US" altLang="zh-CN" sz="1400" dirty="0"/>
              <a:t>    	{</a:t>
            </a:r>
            <a:endParaRPr lang="zh-CN" altLang="zh-CN" sz="1400" dirty="0"/>
          </a:p>
          <a:p>
            <a:pPr indent="446088"/>
            <a:r>
              <a:rPr lang="en-US" altLang="zh-CN" sz="1400" dirty="0"/>
              <a:t>       	</a:t>
            </a:r>
            <a:r>
              <a:rPr lang="en-US" altLang="zh-CN" sz="1400" dirty="0" err="1"/>
              <a:t>QDomNode</a:t>
            </a:r>
            <a:r>
              <a:rPr lang="en-US" altLang="zh-CN" sz="1400" dirty="0"/>
              <a:t> car = </a:t>
            </a:r>
            <a:r>
              <a:rPr lang="en-US" altLang="zh-CN" sz="1400" dirty="0" err="1"/>
              <a:t>cars.item</a:t>
            </a:r>
            <a:r>
              <a:rPr lang="en-US" altLang="zh-CN" sz="1400" dirty="0"/>
              <a:t>(i);</a:t>
            </a:r>
            <a:endParaRPr lang="zh-CN" altLang="zh-CN" sz="1400" dirty="0"/>
          </a:p>
          <a:p>
            <a:pPr indent="446088"/>
            <a:r>
              <a:rPr lang="en-US" altLang="zh-CN" sz="1400" dirty="0"/>
              <a:t>        	if(</a:t>
            </a:r>
            <a:r>
              <a:rPr lang="en-US" altLang="zh-CN" sz="1400" dirty="0" err="1"/>
              <a:t>car.toElement</a:t>
            </a:r>
            <a:r>
              <a:rPr lang="en-US" altLang="zh-CN" sz="1400" dirty="0"/>
              <a:t>().attribute("id") == </a:t>
            </a:r>
            <a:r>
              <a:rPr lang="en-US" altLang="zh-CN" sz="1400" dirty="0" err="1"/>
              <a:t>carId</a:t>
            </a:r>
            <a:r>
              <a:rPr lang="en-US" altLang="zh-CN" sz="1400" dirty="0"/>
              <a:t>)		</a:t>
            </a:r>
            <a:r>
              <a:rPr lang="en-US" altLang="zh-CN" sz="1400" dirty="0" smtClean="0"/>
              <a:t>	//(</a:t>
            </a:r>
            <a:r>
              <a:rPr lang="en-US" altLang="zh-CN" sz="1400" dirty="0"/>
              <a:t>i) </a:t>
            </a:r>
            <a:endParaRPr lang="zh-CN" altLang="zh-CN" sz="1400" dirty="0"/>
          </a:p>
          <a:p>
            <a:pPr indent="446088"/>
            <a:r>
              <a:rPr lang="en-US" altLang="zh-CN" sz="1400" dirty="0"/>
              <a:t>         	{</a:t>
            </a:r>
            <a:endParaRPr lang="zh-CN" altLang="zh-CN" sz="1400" dirty="0"/>
          </a:p>
          <a:p>
            <a:pPr indent="446088"/>
            <a:r>
              <a:rPr lang="en-US" altLang="zh-CN" sz="1400" dirty="0"/>
              <a:t>            	</a:t>
            </a:r>
            <a:r>
              <a:rPr lang="en-US" altLang="zh-CN" sz="1400" dirty="0" err="1"/>
              <a:t>getAttribList</a:t>
            </a:r>
            <a:r>
              <a:rPr lang="en-US" altLang="zh-CN" sz="1400" dirty="0"/>
              <a:t>(</a:t>
            </a:r>
            <a:r>
              <a:rPr lang="en-US" altLang="zh-CN" sz="1400" dirty="0" err="1"/>
              <a:t>car.toElement</a:t>
            </a:r>
            <a:r>
              <a:rPr lang="en-US" altLang="zh-CN" sz="1400" dirty="0"/>
              <a:t>());					//(j)</a:t>
            </a:r>
            <a:endParaRPr lang="zh-CN" altLang="zh-CN" sz="1400" dirty="0"/>
          </a:p>
          <a:p>
            <a:pPr indent="446088"/>
            <a:r>
              <a:rPr lang="en-US" altLang="zh-CN" sz="1400" dirty="0"/>
              <a:t>            	break;</a:t>
            </a:r>
            <a:endParaRPr lang="zh-CN" altLang="zh-CN" sz="1400" dirty="0"/>
          </a:p>
          <a:p>
            <a:pPr indent="446088"/>
            <a:r>
              <a:rPr lang="en-US" altLang="zh-CN" sz="1400" dirty="0"/>
              <a:t>        	}</a:t>
            </a:r>
            <a:endParaRPr lang="zh-CN" altLang="zh-CN" sz="1400" dirty="0"/>
          </a:p>
          <a:p>
            <a:pPr indent="446088"/>
            <a:r>
              <a:rPr lang="en-US" altLang="zh-CN" sz="1400" dirty="0"/>
              <a:t>    	}</a:t>
            </a:r>
            <a:endParaRPr lang="zh-CN" altLang="zh-CN" sz="1400" dirty="0"/>
          </a:p>
          <a:p>
            <a:pPr indent="446088"/>
            <a:r>
              <a:rPr lang="en-US" altLang="zh-CN" sz="1400" dirty="0"/>
              <a:t>    	if(!</a:t>
            </a:r>
            <a:r>
              <a:rPr lang="en-US" altLang="zh-CN" sz="1400" dirty="0" err="1"/>
              <a:t>attribList</a:t>
            </a:r>
            <a:r>
              <a:rPr lang="en-US" altLang="zh-CN" sz="1400" dirty="0"/>
              <a:t>-&gt;count() == 0)</a:t>
            </a:r>
            <a:endParaRPr lang="zh-CN" altLang="zh-CN" sz="1400" dirty="0"/>
          </a:p>
          <a:p>
            <a:pPr indent="446088"/>
            <a:r>
              <a:rPr lang="en-US" altLang="zh-CN" sz="1400" dirty="0"/>
              <a:t>      	</a:t>
            </a:r>
            <a:r>
              <a:rPr lang="en-US" altLang="zh-CN" sz="1400" dirty="0" err="1"/>
              <a:t>attribList</a:t>
            </a:r>
            <a:r>
              <a:rPr lang="en-US" altLang="zh-CN" sz="1400" dirty="0"/>
              <a:t>-&gt;show();</a:t>
            </a:r>
            <a:endParaRPr lang="zh-CN" altLang="zh-CN" sz="1400" dirty="0"/>
          </a:p>
          <a:p>
            <a:pPr indent="446088"/>
            <a:r>
              <a:rPr lang="en-US" altLang="zh-CN" sz="1400" dirty="0"/>
              <a:t>}</a:t>
            </a:r>
            <a:endParaRPr lang="zh-CN" altLang="zh-CN" sz="1400" dirty="0"/>
          </a:p>
          <a:p>
            <a:pPr indent="446088"/>
            <a:endParaRPr lang="zh-CN" altLang="en-US" sz="1400" dirty="0"/>
          </a:p>
        </p:txBody>
      </p:sp>
    </p:spTree>
    <p:extLst>
      <p:ext uri="{BB962C8B-B14F-4D97-AF65-F5344CB8AC3E}">
        <p14:creationId xmlns:p14="http://schemas.microsoft.com/office/powerpoint/2010/main" val="1251377464"/>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11560" y="5949280"/>
            <a:ext cx="8208912" cy="27964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1988840"/>
            <a:ext cx="8208912" cy="367240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568952" cy="5940088"/>
          </a:xfrm>
          <a:prstGeom prst="rect">
            <a:avLst/>
          </a:prstGeom>
          <a:noFill/>
        </p:spPr>
        <p:txBody>
          <a:bodyPr wrap="square" rtlCol="0">
            <a:spAutoFit/>
          </a:bodyPr>
          <a:lstStyle/>
          <a:p>
            <a:pPr indent="446088"/>
            <a:r>
              <a:rPr lang="zh-CN" altLang="zh-CN" dirty="0"/>
              <a:t>函数</a:t>
            </a:r>
            <a:r>
              <a:rPr lang="en-US" altLang="zh-CN" dirty="0" err="1"/>
              <a:t>getAttribList</a:t>
            </a:r>
            <a:r>
              <a:rPr lang="en-US" altLang="zh-CN" dirty="0"/>
              <a:t>()</a:t>
            </a:r>
            <a:r>
              <a:rPr lang="zh-CN" altLang="zh-CN" dirty="0"/>
              <a:t>检索以上获得的</a:t>
            </a:r>
            <a:r>
              <a:rPr lang="en-US" altLang="zh-CN" dirty="0"/>
              <a:t>car</a:t>
            </a:r>
            <a:r>
              <a:rPr lang="zh-CN" altLang="zh-CN" dirty="0"/>
              <a:t>标签下的所有子节点，将这些子节点的信息在“详细信息”的</a:t>
            </a:r>
            <a:r>
              <a:rPr lang="en-US" altLang="zh-CN" dirty="0" err="1"/>
              <a:t>QListWidget</a:t>
            </a:r>
            <a:r>
              <a:rPr lang="zh-CN" altLang="zh-CN" dirty="0"/>
              <a:t>窗体中显示。这些信息包括信息编号</a:t>
            </a:r>
            <a:r>
              <a:rPr lang="en-US" altLang="zh-CN" dirty="0"/>
              <a:t>number</a:t>
            </a:r>
            <a:r>
              <a:rPr lang="zh-CN" altLang="zh-CN" dirty="0"/>
              <a:t>和该编号下的信息内容，其具体代码如下：</a:t>
            </a:r>
          </a:p>
          <a:p>
            <a:pPr indent="446088"/>
            <a:r>
              <a:rPr lang="en-US" altLang="zh-CN" sz="1600" dirty="0"/>
              <a:t>void </a:t>
            </a:r>
            <a:r>
              <a:rPr lang="en-US" altLang="zh-CN" sz="1600" dirty="0" err="1"/>
              <a:t>MainWindow</a:t>
            </a:r>
            <a:r>
              <a:rPr lang="en-US" altLang="zh-CN" sz="1600" dirty="0"/>
              <a:t>::</a:t>
            </a:r>
            <a:r>
              <a:rPr lang="en-US" altLang="zh-CN" sz="1600" dirty="0" err="1"/>
              <a:t>getAttribList</a:t>
            </a:r>
            <a:r>
              <a:rPr lang="en-US" altLang="zh-CN" sz="1600" dirty="0"/>
              <a:t>(</a:t>
            </a:r>
            <a:r>
              <a:rPr lang="en-US" altLang="zh-CN" sz="1600" dirty="0" err="1"/>
              <a:t>QDomNode</a:t>
            </a:r>
            <a:r>
              <a:rPr lang="en-US" altLang="zh-CN" sz="1600" dirty="0"/>
              <a:t> car)</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attribList</a:t>
            </a:r>
            <a:r>
              <a:rPr lang="en-US" altLang="zh-CN" sz="1600" dirty="0"/>
              <a:t>-&gt;clear();</a:t>
            </a:r>
            <a:endParaRPr lang="zh-CN" altLang="zh-CN" sz="1600" dirty="0"/>
          </a:p>
          <a:p>
            <a:pPr indent="446088"/>
            <a:r>
              <a:rPr lang="en-US" altLang="zh-CN" sz="1600" dirty="0"/>
              <a:t>    	</a:t>
            </a:r>
            <a:r>
              <a:rPr lang="en-US" altLang="zh-CN" sz="1600" dirty="0" err="1"/>
              <a:t>QDomNodeList</a:t>
            </a:r>
            <a:r>
              <a:rPr lang="en-US" altLang="zh-CN" sz="1600" dirty="0"/>
              <a:t> </a:t>
            </a:r>
            <a:r>
              <a:rPr lang="en-US" altLang="zh-CN" sz="1600" dirty="0" err="1"/>
              <a:t>attribs</a:t>
            </a:r>
            <a:r>
              <a:rPr lang="en-US" altLang="zh-CN" sz="1600" dirty="0"/>
              <a:t> = </a:t>
            </a:r>
            <a:r>
              <a:rPr lang="en-US" altLang="zh-CN" sz="1600" dirty="0" err="1"/>
              <a:t>car.childNodes</a:t>
            </a:r>
            <a:r>
              <a:rPr lang="en-US" altLang="zh-CN" sz="1600" dirty="0"/>
              <a:t>();</a:t>
            </a:r>
            <a:endParaRPr lang="zh-CN" altLang="zh-CN" sz="1600" dirty="0"/>
          </a:p>
          <a:p>
            <a:pPr indent="446088"/>
            <a:r>
              <a:rPr lang="en-US" altLang="zh-CN" sz="1600" dirty="0"/>
              <a:t>    	</a:t>
            </a:r>
            <a:r>
              <a:rPr lang="en-US" altLang="zh-CN" sz="1600" dirty="0" err="1"/>
              <a:t>QDomNode</a:t>
            </a:r>
            <a:r>
              <a:rPr lang="en-US" altLang="zh-CN" sz="1600" dirty="0"/>
              <a:t> node;</a:t>
            </a:r>
            <a:endParaRPr lang="zh-CN" altLang="zh-CN" sz="1600" dirty="0"/>
          </a:p>
          <a:p>
            <a:pPr indent="446088"/>
            <a:r>
              <a:rPr lang="en-US" altLang="zh-CN" sz="1600" dirty="0"/>
              <a:t>    	</a:t>
            </a:r>
            <a:r>
              <a:rPr lang="en-US" altLang="zh-CN" sz="1600" dirty="0" err="1"/>
              <a:t>QString</a:t>
            </a:r>
            <a:r>
              <a:rPr lang="en-US" altLang="zh-CN" sz="1600" dirty="0"/>
              <a:t> </a:t>
            </a:r>
            <a:r>
              <a:rPr lang="en-US" altLang="zh-CN" sz="1600" dirty="0" err="1"/>
              <a:t>attribNumber</a:t>
            </a:r>
            <a:r>
              <a:rPr lang="en-US" altLang="zh-CN" sz="1600" dirty="0"/>
              <a:t>;</a:t>
            </a:r>
            <a:endParaRPr lang="zh-CN" altLang="zh-CN" sz="1600" dirty="0"/>
          </a:p>
          <a:p>
            <a:pPr indent="446088"/>
            <a:r>
              <a:rPr lang="en-US" altLang="zh-CN" sz="1600" dirty="0"/>
              <a:t>    	for (</a:t>
            </a:r>
            <a:r>
              <a:rPr lang="en-US" altLang="zh-CN" sz="1600" dirty="0" err="1"/>
              <a:t>int</a:t>
            </a:r>
            <a:r>
              <a:rPr lang="en-US" altLang="zh-CN" sz="1600" dirty="0"/>
              <a:t> j = 0; j &lt; </a:t>
            </a:r>
            <a:r>
              <a:rPr lang="en-US" altLang="zh-CN" sz="1600" dirty="0" err="1"/>
              <a:t>attribs.count</a:t>
            </a:r>
            <a:r>
              <a:rPr lang="en-US" altLang="zh-CN" sz="1600" dirty="0"/>
              <a:t>(); j++) </a:t>
            </a:r>
            <a:endParaRPr lang="zh-CN" altLang="zh-CN" sz="1600" dirty="0"/>
          </a:p>
          <a:p>
            <a:pPr indent="446088"/>
            <a:r>
              <a:rPr lang="en-US" altLang="zh-CN" sz="1600" dirty="0"/>
              <a:t>    	{</a:t>
            </a:r>
            <a:endParaRPr lang="zh-CN" altLang="zh-CN" sz="1600" dirty="0"/>
          </a:p>
          <a:p>
            <a:pPr indent="446088"/>
            <a:r>
              <a:rPr lang="en-US" altLang="zh-CN" sz="1600" dirty="0"/>
              <a:t>        	  node = </a:t>
            </a:r>
            <a:r>
              <a:rPr lang="en-US" altLang="zh-CN" sz="1600" dirty="0" err="1"/>
              <a:t>attribs.item</a:t>
            </a:r>
            <a:r>
              <a:rPr lang="en-US" altLang="zh-CN" sz="1600" dirty="0"/>
              <a:t>(j);</a:t>
            </a:r>
            <a:endParaRPr lang="zh-CN" altLang="zh-CN" sz="1600" dirty="0"/>
          </a:p>
          <a:p>
            <a:pPr indent="446088"/>
            <a:r>
              <a:rPr lang="en-US" altLang="zh-CN" sz="1600" dirty="0"/>
              <a:t>        	  </a:t>
            </a:r>
            <a:r>
              <a:rPr lang="en-US" altLang="zh-CN" sz="1600" dirty="0" err="1"/>
              <a:t>attribNumber</a:t>
            </a:r>
            <a:r>
              <a:rPr lang="en-US" altLang="zh-CN" sz="1600" dirty="0"/>
              <a:t> = </a:t>
            </a:r>
            <a:r>
              <a:rPr lang="en-US" altLang="zh-CN" sz="1600" dirty="0" err="1"/>
              <a:t>node.toElement</a:t>
            </a:r>
            <a:r>
              <a:rPr lang="en-US" altLang="zh-CN" sz="1600" dirty="0"/>
              <a:t>().attribute("number");</a:t>
            </a:r>
            <a:endParaRPr lang="zh-CN" altLang="zh-CN" sz="1600" dirty="0"/>
          </a:p>
          <a:p>
            <a:pPr indent="446088"/>
            <a:r>
              <a:rPr lang="en-US" altLang="zh-CN" sz="1600" dirty="0"/>
              <a:t>        	  </a:t>
            </a:r>
            <a:r>
              <a:rPr lang="en-US" altLang="zh-CN" sz="1600" dirty="0" err="1"/>
              <a:t>QListWidgetItem</a:t>
            </a:r>
            <a:r>
              <a:rPr lang="en-US" altLang="zh-CN" sz="1600" dirty="0"/>
              <a:t> *item = new </a:t>
            </a:r>
            <a:r>
              <a:rPr lang="en-US" altLang="zh-CN" sz="1600" dirty="0" err="1"/>
              <a:t>QListWidgetItem</a:t>
            </a:r>
            <a:r>
              <a:rPr lang="en-US" altLang="zh-CN" sz="1600" dirty="0"/>
              <a:t>(</a:t>
            </a:r>
            <a:r>
              <a:rPr lang="en-US" altLang="zh-CN" sz="1600" dirty="0" err="1"/>
              <a:t>attribList</a:t>
            </a:r>
            <a:r>
              <a:rPr lang="en-US" altLang="zh-CN" sz="1600" dirty="0"/>
              <a:t>);</a:t>
            </a:r>
            <a:endParaRPr lang="zh-CN" altLang="zh-CN" sz="1600" dirty="0"/>
          </a:p>
          <a:p>
            <a:pPr indent="446088"/>
            <a:r>
              <a:rPr lang="en-US" altLang="zh-CN" sz="1600" dirty="0"/>
              <a:t>        	  </a:t>
            </a:r>
            <a:r>
              <a:rPr lang="en-US" altLang="zh-CN" sz="1600" dirty="0" err="1"/>
              <a:t>QString</a:t>
            </a:r>
            <a:r>
              <a:rPr lang="en-US" altLang="zh-CN" sz="1600" dirty="0"/>
              <a:t> </a:t>
            </a:r>
            <a:r>
              <a:rPr lang="en-US" altLang="zh-CN" sz="1600" dirty="0" err="1"/>
              <a:t>showText</a:t>
            </a:r>
            <a:r>
              <a:rPr lang="en-US" altLang="zh-CN" sz="1600" dirty="0"/>
              <a:t>(</a:t>
            </a:r>
            <a:r>
              <a:rPr lang="en-US" altLang="zh-CN" sz="1600" dirty="0" err="1"/>
              <a:t>attribNumber</a:t>
            </a:r>
            <a:r>
              <a:rPr lang="en-US" altLang="zh-CN" sz="1600" dirty="0"/>
              <a:t> + ": " + </a:t>
            </a:r>
            <a:r>
              <a:rPr lang="en-US" altLang="zh-CN" sz="1600" dirty="0" err="1"/>
              <a:t>node.toElement</a:t>
            </a:r>
            <a:r>
              <a:rPr lang="en-US" altLang="zh-CN" sz="1600" dirty="0"/>
              <a:t>().text());</a:t>
            </a:r>
            <a:endParaRPr lang="zh-CN" altLang="zh-CN" sz="1600" dirty="0"/>
          </a:p>
          <a:p>
            <a:pPr indent="446088"/>
            <a:r>
              <a:rPr lang="en-US" altLang="zh-CN" sz="1600" dirty="0"/>
              <a:t>        	  item-&gt;</a:t>
            </a:r>
            <a:r>
              <a:rPr lang="en-US" altLang="zh-CN" sz="1600" dirty="0" err="1"/>
              <a:t>setText</a:t>
            </a:r>
            <a:r>
              <a:rPr lang="en-US" altLang="zh-CN" sz="1600" dirty="0"/>
              <a:t>(</a:t>
            </a:r>
            <a:r>
              <a:rPr lang="en-US" altLang="zh-CN" sz="1600" dirty="0" err="1"/>
              <a:t>tr</a:t>
            </a:r>
            <a:r>
              <a:rPr lang="en-US" altLang="zh-CN" sz="1600" dirty="0"/>
              <a:t>("%1").</a:t>
            </a:r>
            <a:r>
              <a:rPr lang="en-US" altLang="zh-CN" sz="1600" dirty="0" err="1"/>
              <a:t>arg</a:t>
            </a:r>
            <a:r>
              <a:rPr lang="en-US" altLang="zh-CN" sz="1600" dirty="0"/>
              <a:t>(</a:t>
            </a:r>
            <a:r>
              <a:rPr lang="en-US" altLang="zh-CN" sz="1600" dirty="0" err="1"/>
              <a:t>showText</a:t>
            </a:r>
            <a:r>
              <a:rPr lang="en-US" altLang="zh-CN" sz="1600" dirty="0"/>
              <a:t>));</a:t>
            </a:r>
            <a:endParaRPr lang="zh-CN" altLang="zh-CN" sz="1600" dirty="0"/>
          </a:p>
          <a:p>
            <a:pPr indent="446088"/>
            <a:r>
              <a:rPr lang="en-US" altLang="zh-CN" sz="1600" dirty="0"/>
              <a:t>    	}</a:t>
            </a:r>
            <a:endParaRPr lang="zh-CN" altLang="zh-CN" sz="1600" dirty="0"/>
          </a:p>
          <a:p>
            <a:pPr indent="446088"/>
            <a:r>
              <a:rPr lang="en-US" altLang="zh-CN" sz="1600" dirty="0"/>
              <a:t>}</a:t>
            </a:r>
            <a:endParaRPr lang="zh-CN" altLang="zh-CN" sz="1600" dirty="0"/>
          </a:p>
          <a:p>
            <a:pPr indent="446088"/>
            <a:r>
              <a:rPr lang="zh-CN" altLang="zh-CN" dirty="0"/>
              <a:t>因为</a:t>
            </a:r>
            <a:r>
              <a:rPr lang="en-US" altLang="zh-CN" dirty="0" err="1"/>
              <a:t>addCar</a:t>
            </a:r>
            <a:r>
              <a:rPr lang="en-US" altLang="zh-CN" dirty="0"/>
              <a:t>()</a:t>
            </a:r>
            <a:r>
              <a:rPr lang="zh-CN" altLang="zh-CN" dirty="0"/>
              <a:t>函数此时还没有实现具体的功能，所以代码部分暂时为空：</a:t>
            </a:r>
          </a:p>
          <a:p>
            <a:pPr indent="446088"/>
            <a:r>
              <a:rPr lang="en-US" altLang="zh-CN" dirty="0"/>
              <a:t>void </a:t>
            </a:r>
            <a:r>
              <a:rPr lang="en-US" altLang="zh-CN" dirty="0" err="1"/>
              <a:t>MainWindow</a:t>
            </a:r>
            <a:r>
              <a:rPr lang="en-US" altLang="zh-CN" dirty="0"/>
              <a:t>::</a:t>
            </a:r>
            <a:r>
              <a:rPr lang="en-US" altLang="zh-CN" dirty="0" err="1"/>
              <a:t>addCar</a:t>
            </a:r>
            <a:r>
              <a:rPr lang="en-US" altLang="zh-CN" dirty="0"/>
              <a:t>(){}</a:t>
            </a:r>
            <a:endParaRPr lang="zh-CN" altLang="zh-CN" dirty="0"/>
          </a:p>
          <a:p>
            <a:pPr indent="446088"/>
            <a:r>
              <a:rPr lang="en-US" altLang="zh-CN" dirty="0" err="1">
                <a:hlinkClick r:id="rId2" action="ppaction://hlinkfile"/>
              </a:rPr>
              <a:t>delCar</a:t>
            </a:r>
            <a:r>
              <a:rPr lang="en-US" altLang="zh-CN" dirty="0">
                <a:hlinkClick r:id="rId2" action="ppaction://hlinkfile"/>
              </a:rPr>
              <a:t>()</a:t>
            </a:r>
            <a:r>
              <a:rPr lang="zh-CN" altLang="zh-CN" dirty="0">
                <a:hlinkClick r:id="rId2" action="ppaction://hlinkfile"/>
              </a:rPr>
              <a:t>函数的具体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endParaRPr lang="zh-CN" altLang="en-US" dirty="0"/>
          </a:p>
        </p:txBody>
      </p:sp>
    </p:spTree>
    <p:extLst>
      <p:ext uri="{BB962C8B-B14F-4D97-AF65-F5344CB8AC3E}">
        <p14:creationId xmlns:p14="http://schemas.microsoft.com/office/powerpoint/2010/main" val="414805959"/>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772816"/>
            <a:ext cx="8136904" cy="38884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96944" cy="4801314"/>
          </a:xfrm>
          <a:prstGeom prst="rect">
            <a:avLst/>
          </a:prstGeom>
          <a:noFill/>
        </p:spPr>
        <p:txBody>
          <a:bodyPr wrap="square" rtlCol="0">
            <a:spAutoFit/>
          </a:bodyPr>
          <a:lstStyle/>
          <a:p>
            <a:pPr indent="446088"/>
            <a:r>
              <a:rPr lang="en-US" altLang="zh-CN" dirty="0" err="1"/>
              <a:t>removeCarFromFile</a:t>
            </a:r>
            <a:r>
              <a:rPr lang="en-US" altLang="zh-CN" dirty="0"/>
              <a:t>()</a:t>
            </a:r>
            <a:r>
              <a:rPr lang="zh-CN" altLang="zh-CN" dirty="0"/>
              <a:t>函数遍历</a:t>
            </a:r>
            <a:r>
              <a:rPr lang="en-US" altLang="zh-CN" dirty="0"/>
              <a:t>XML</a:t>
            </a:r>
            <a:r>
              <a:rPr lang="zh-CN" altLang="zh-CN" dirty="0"/>
              <a:t>文件中的所有</a:t>
            </a:r>
            <a:r>
              <a:rPr lang="en-US" altLang="zh-CN" dirty="0"/>
              <a:t>car</a:t>
            </a:r>
            <a:r>
              <a:rPr lang="zh-CN" altLang="zh-CN" dirty="0"/>
              <a:t>标签，首先找出</a:t>
            </a:r>
            <a:r>
              <a:rPr lang="en-US" altLang="zh-CN" dirty="0"/>
              <a:t>id</a:t>
            </a:r>
            <a:r>
              <a:rPr lang="zh-CN" altLang="zh-CN" dirty="0"/>
              <a:t>属性与汽车表中所选记录主键相同的节点，然后将其删除。其具体代码如下：</a:t>
            </a:r>
          </a:p>
          <a:p>
            <a:pPr indent="446088"/>
            <a:r>
              <a:rPr lang="en-US" altLang="zh-CN" dirty="0"/>
              <a:t>void </a:t>
            </a:r>
            <a:r>
              <a:rPr lang="en-US" altLang="zh-CN" dirty="0" err="1"/>
              <a:t>MainWindow</a:t>
            </a:r>
            <a:r>
              <a:rPr lang="en-US" altLang="zh-CN" dirty="0"/>
              <a:t>::</a:t>
            </a:r>
            <a:r>
              <a:rPr lang="en-US" altLang="zh-CN" dirty="0" err="1"/>
              <a:t>removeCarFromFile</a:t>
            </a:r>
            <a:r>
              <a:rPr lang="en-US" altLang="zh-CN" dirty="0"/>
              <a:t>(</a:t>
            </a:r>
            <a:r>
              <a:rPr lang="en-US" altLang="zh-CN" dirty="0" err="1"/>
              <a:t>int</a:t>
            </a:r>
            <a:r>
              <a:rPr lang="en-US" altLang="zh-CN" dirty="0"/>
              <a:t> id)</a:t>
            </a:r>
            <a:endParaRPr lang="zh-CN" altLang="zh-CN" dirty="0"/>
          </a:p>
          <a:p>
            <a:pPr indent="446088"/>
            <a:r>
              <a:rPr lang="en-US" altLang="zh-CN" dirty="0"/>
              <a:t>{</a:t>
            </a:r>
            <a:endParaRPr lang="zh-CN" altLang="zh-CN" dirty="0"/>
          </a:p>
          <a:p>
            <a:pPr indent="446088"/>
            <a:r>
              <a:rPr lang="en-US" altLang="zh-CN" dirty="0"/>
              <a:t>    	</a:t>
            </a:r>
            <a:r>
              <a:rPr lang="en-US" altLang="zh-CN" dirty="0" err="1"/>
              <a:t>QDomNodeList</a:t>
            </a:r>
            <a:r>
              <a:rPr lang="en-US" altLang="zh-CN" dirty="0"/>
              <a:t> cars = </a:t>
            </a:r>
            <a:r>
              <a:rPr lang="en-US" altLang="zh-CN" dirty="0" err="1"/>
              <a:t>carData.elementsByTagName</a:t>
            </a:r>
            <a:r>
              <a:rPr lang="en-US" altLang="zh-CN" dirty="0"/>
              <a:t>("car");</a:t>
            </a:r>
            <a:endParaRPr lang="zh-CN" altLang="zh-CN" dirty="0"/>
          </a:p>
          <a:p>
            <a:pPr indent="446088"/>
            <a:r>
              <a:rPr lang="en-US" altLang="zh-CN" dirty="0"/>
              <a:t>    	for(</a:t>
            </a:r>
            <a:r>
              <a:rPr lang="en-US" altLang="zh-CN" dirty="0" err="1"/>
              <a:t>int</a:t>
            </a:r>
            <a:r>
              <a:rPr lang="en-US" altLang="zh-CN" dirty="0"/>
              <a:t> i = 0; i&lt; </a:t>
            </a:r>
            <a:r>
              <a:rPr lang="en-US" altLang="zh-CN" dirty="0" err="1"/>
              <a:t>cars.count</a:t>
            </a:r>
            <a:r>
              <a:rPr lang="en-US" altLang="zh-CN" dirty="0"/>
              <a:t>(); i++) </a:t>
            </a:r>
            <a:endParaRPr lang="zh-CN" altLang="zh-CN" dirty="0"/>
          </a:p>
          <a:p>
            <a:pPr indent="446088"/>
            <a:r>
              <a:rPr lang="en-US" altLang="zh-CN" dirty="0"/>
              <a:t>    	{</a:t>
            </a:r>
            <a:endParaRPr lang="zh-CN" altLang="zh-CN" dirty="0"/>
          </a:p>
          <a:p>
            <a:pPr indent="446088"/>
            <a:r>
              <a:rPr lang="en-US" altLang="zh-CN" dirty="0"/>
              <a:t>      	</a:t>
            </a:r>
            <a:r>
              <a:rPr lang="en-US" altLang="zh-CN" dirty="0" err="1"/>
              <a:t>QDomNode</a:t>
            </a:r>
            <a:r>
              <a:rPr lang="en-US" altLang="zh-CN" dirty="0"/>
              <a:t> node = </a:t>
            </a:r>
            <a:r>
              <a:rPr lang="en-US" altLang="zh-CN" dirty="0" err="1"/>
              <a:t>cars.item</a:t>
            </a:r>
            <a:r>
              <a:rPr lang="en-US" altLang="zh-CN" dirty="0"/>
              <a:t>(i);</a:t>
            </a:r>
            <a:endParaRPr lang="zh-CN" altLang="zh-CN" dirty="0"/>
          </a:p>
          <a:p>
            <a:pPr indent="446088"/>
            <a:r>
              <a:rPr lang="en-US" altLang="zh-CN" dirty="0"/>
              <a:t>        	if(</a:t>
            </a:r>
            <a:r>
              <a:rPr lang="en-US" altLang="zh-CN" dirty="0" err="1"/>
              <a:t>node.toElement</a:t>
            </a:r>
            <a:r>
              <a:rPr lang="en-US" altLang="zh-CN" dirty="0"/>
              <a:t>().attribute("id").</a:t>
            </a:r>
            <a:r>
              <a:rPr lang="en-US" altLang="zh-CN" dirty="0" err="1"/>
              <a:t>toInt</a:t>
            </a:r>
            <a:r>
              <a:rPr lang="en-US" altLang="zh-CN" dirty="0"/>
              <a:t>() == id) </a:t>
            </a:r>
            <a:endParaRPr lang="zh-CN" altLang="zh-CN" dirty="0"/>
          </a:p>
          <a:p>
            <a:pPr indent="446088"/>
            <a:r>
              <a:rPr lang="en-US" altLang="zh-CN" dirty="0"/>
              <a:t>        	{</a:t>
            </a:r>
            <a:endParaRPr lang="zh-CN" altLang="zh-CN" dirty="0"/>
          </a:p>
          <a:p>
            <a:pPr indent="446088"/>
            <a:r>
              <a:rPr lang="en-US" altLang="zh-CN" dirty="0"/>
              <a:t>			</a:t>
            </a:r>
            <a:r>
              <a:rPr lang="en-US" altLang="zh-CN" dirty="0" err="1"/>
              <a:t>carData.elementsByTagName</a:t>
            </a:r>
            <a:endParaRPr lang="zh-CN" altLang="zh-CN" dirty="0"/>
          </a:p>
          <a:p>
            <a:pPr indent="446088"/>
            <a:r>
              <a:rPr lang="en-US" altLang="zh-CN" dirty="0"/>
              <a:t>                   ("archive").item(0).</a:t>
            </a:r>
            <a:r>
              <a:rPr lang="en-US" altLang="zh-CN" dirty="0" err="1"/>
              <a:t>removeChild</a:t>
            </a:r>
            <a:r>
              <a:rPr lang="en-US" altLang="zh-CN" dirty="0"/>
              <a:t>(node);</a:t>
            </a:r>
            <a:endParaRPr lang="zh-CN" altLang="zh-CN" dirty="0"/>
          </a:p>
          <a:p>
            <a:pPr indent="446088"/>
            <a:r>
              <a:rPr lang="en-US" altLang="zh-CN" dirty="0"/>
              <a:t>              break;</a:t>
            </a:r>
            <a:endParaRPr lang="zh-CN" altLang="zh-CN" dirty="0"/>
          </a:p>
          <a:p>
            <a:pPr indent="446088"/>
            <a:r>
              <a:rPr lang="en-US" altLang="zh-CN" dirty="0"/>
              <a:t>      	}</a:t>
            </a:r>
            <a:endParaRPr lang="zh-CN" altLang="zh-CN" dirty="0"/>
          </a:p>
          <a:p>
            <a:pPr indent="446088"/>
            <a:r>
              <a:rPr lang="en-US" altLang="zh-CN" dirty="0"/>
              <a:t>   	}</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21005842"/>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11560" y="1844824"/>
            <a:ext cx="8208912" cy="10717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3501008"/>
            <a:ext cx="8208912" cy="19442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251520" y="980728"/>
            <a:ext cx="8568952" cy="4801314"/>
          </a:xfrm>
          <a:prstGeom prst="rect">
            <a:avLst/>
          </a:prstGeom>
          <a:noFill/>
        </p:spPr>
        <p:txBody>
          <a:bodyPr wrap="square" rtlCol="0">
            <a:spAutoFit/>
          </a:bodyPr>
          <a:lstStyle/>
          <a:p>
            <a:pPr indent="446088"/>
            <a:r>
              <a:rPr lang="en-US" altLang="zh-CN" dirty="0" err="1"/>
              <a:t>removeCarFromDatabase</a:t>
            </a:r>
            <a:r>
              <a:rPr lang="en-US" altLang="zh-CN" dirty="0"/>
              <a:t>()</a:t>
            </a:r>
            <a:r>
              <a:rPr lang="zh-CN" altLang="zh-CN" dirty="0"/>
              <a:t>函数将汽车表中所选中的行从汽车表模型“</a:t>
            </a:r>
            <a:r>
              <a:rPr lang="en-US" altLang="zh-CN" dirty="0" err="1"/>
              <a:t>carModel</a:t>
            </a:r>
            <a:r>
              <a:rPr lang="zh-CN" altLang="zh-CN" dirty="0"/>
              <a:t>”中移除即可，这个模型将自动删除数据库表中的对应记录，其具体代码如下：</a:t>
            </a:r>
          </a:p>
          <a:p>
            <a:pPr indent="446088"/>
            <a:r>
              <a:rPr lang="en-US" altLang="zh-CN" dirty="0"/>
              <a:t>void </a:t>
            </a:r>
            <a:r>
              <a:rPr lang="en-US" altLang="zh-CN" dirty="0" err="1"/>
              <a:t>MainWindow</a:t>
            </a:r>
            <a:r>
              <a:rPr lang="en-US" altLang="zh-CN" dirty="0"/>
              <a:t>::</a:t>
            </a:r>
            <a:r>
              <a:rPr lang="en-US" altLang="zh-CN" dirty="0" err="1"/>
              <a:t>removeCarFromDatabase</a:t>
            </a:r>
            <a:r>
              <a:rPr lang="en-US" altLang="zh-CN" dirty="0"/>
              <a:t>(</a:t>
            </a:r>
            <a:r>
              <a:rPr lang="en-US" altLang="zh-CN" dirty="0" err="1"/>
              <a:t>QModelIndex</a:t>
            </a:r>
            <a:r>
              <a:rPr lang="en-US" altLang="zh-CN" dirty="0"/>
              <a:t> index)</a:t>
            </a:r>
            <a:endParaRPr lang="zh-CN" altLang="zh-CN" dirty="0"/>
          </a:p>
          <a:p>
            <a:pPr indent="446088"/>
            <a:r>
              <a:rPr lang="en-US" altLang="zh-CN" dirty="0"/>
              <a:t>{</a:t>
            </a:r>
            <a:endParaRPr lang="zh-CN" altLang="zh-CN" dirty="0"/>
          </a:p>
          <a:p>
            <a:pPr indent="446088"/>
            <a:r>
              <a:rPr lang="en-US" altLang="zh-CN" dirty="0"/>
              <a:t>	 </a:t>
            </a:r>
            <a:r>
              <a:rPr lang="en-US" altLang="zh-CN" dirty="0" err="1"/>
              <a:t>carModel</a:t>
            </a:r>
            <a:r>
              <a:rPr lang="en-US" altLang="zh-CN" dirty="0"/>
              <a:t>-&gt;</a:t>
            </a:r>
            <a:r>
              <a:rPr lang="en-US" altLang="zh-CN" dirty="0" err="1"/>
              <a:t>removeRow</a:t>
            </a:r>
            <a:r>
              <a:rPr lang="en-US" altLang="zh-CN" dirty="0"/>
              <a:t>(</a:t>
            </a:r>
            <a:r>
              <a:rPr lang="en-US" altLang="zh-CN" dirty="0" err="1"/>
              <a:t>index.row</a:t>
            </a:r>
            <a:r>
              <a:rPr lang="en-US" altLang="zh-CN" dirty="0"/>
              <a:t>());</a:t>
            </a:r>
            <a:endParaRPr lang="zh-CN" altLang="zh-CN" dirty="0"/>
          </a:p>
          <a:p>
            <a:pPr indent="446088"/>
            <a:r>
              <a:rPr lang="en-US" altLang="zh-CN" dirty="0"/>
              <a:t>}</a:t>
            </a:r>
            <a:endParaRPr lang="zh-CN" altLang="zh-CN" dirty="0"/>
          </a:p>
          <a:p>
            <a:pPr indent="446088"/>
            <a:r>
              <a:rPr lang="zh-CN" altLang="zh-CN" dirty="0"/>
              <a:t>删除了某个汽车制造商的全部产品后，需要删除这个汽车制造商，</a:t>
            </a:r>
            <a:r>
              <a:rPr lang="en-US" altLang="zh-CN" dirty="0" err="1"/>
              <a:t>decreaseCarCount</a:t>
            </a:r>
            <a:r>
              <a:rPr lang="en-US" altLang="zh-CN" dirty="0"/>
              <a:t>()</a:t>
            </a:r>
            <a:r>
              <a:rPr lang="zh-CN" altLang="zh-CN" dirty="0"/>
              <a:t>函数实现了此功能，其具体代码如下：</a:t>
            </a:r>
          </a:p>
          <a:p>
            <a:pPr indent="446088"/>
            <a:r>
              <a:rPr lang="en-US" altLang="zh-CN" dirty="0"/>
              <a:t>void </a:t>
            </a:r>
            <a:r>
              <a:rPr lang="en-US" altLang="zh-CN" dirty="0" err="1"/>
              <a:t>MainWindow</a:t>
            </a:r>
            <a:r>
              <a:rPr lang="en-US" altLang="zh-CN" dirty="0"/>
              <a:t>::</a:t>
            </a:r>
            <a:r>
              <a:rPr lang="en-US" altLang="zh-CN" dirty="0" err="1"/>
              <a:t>decreaseCarCount</a:t>
            </a:r>
            <a:r>
              <a:rPr lang="en-US" altLang="zh-CN" dirty="0"/>
              <a:t>(</a:t>
            </a:r>
            <a:r>
              <a:rPr lang="en-US" altLang="zh-CN" dirty="0" err="1"/>
              <a:t>QModelIndex</a:t>
            </a:r>
            <a:r>
              <a:rPr lang="en-US" altLang="zh-CN" dirty="0"/>
              <a:t> index)</a:t>
            </a:r>
            <a:endParaRPr lang="zh-CN" altLang="zh-CN" dirty="0"/>
          </a:p>
          <a:p>
            <a:pPr indent="446088"/>
            <a:r>
              <a:rPr lang="en-US" altLang="zh-CN" dirty="0"/>
              <a:t>{</a:t>
            </a:r>
            <a:endParaRPr lang="zh-CN" altLang="zh-CN" dirty="0"/>
          </a:p>
          <a:p>
            <a:pPr indent="446088"/>
            <a:r>
              <a:rPr lang="en-US" altLang="zh-CN" dirty="0"/>
              <a:t>	 </a:t>
            </a:r>
            <a:r>
              <a:rPr lang="en-US" altLang="zh-CN" dirty="0" err="1"/>
              <a:t>int</a:t>
            </a:r>
            <a:r>
              <a:rPr lang="en-US" altLang="zh-CN" dirty="0"/>
              <a:t> row = </a:t>
            </a:r>
            <a:r>
              <a:rPr lang="en-US" altLang="zh-CN" dirty="0" err="1"/>
              <a:t>index.row</a:t>
            </a:r>
            <a:r>
              <a:rPr lang="en-US" altLang="zh-CN" dirty="0"/>
              <a:t>();</a:t>
            </a:r>
            <a:endParaRPr lang="zh-CN" altLang="zh-CN" dirty="0"/>
          </a:p>
          <a:p>
            <a:pPr indent="446088"/>
            <a:r>
              <a:rPr lang="en-US" altLang="zh-CN" dirty="0"/>
              <a:t>    	 </a:t>
            </a:r>
            <a:r>
              <a:rPr lang="en-US" altLang="zh-CN" dirty="0" err="1"/>
              <a:t>int</a:t>
            </a:r>
            <a:r>
              <a:rPr lang="en-US" altLang="zh-CN" dirty="0"/>
              <a:t> count = </a:t>
            </a:r>
            <a:r>
              <a:rPr lang="en-US" altLang="zh-CN" dirty="0" err="1"/>
              <a:t>carModel</a:t>
            </a:r>
            <a:r>
              <a:rPr lang="en-US" altLang="zh-CN" dirty="0"/>
              <a:t>-&gt;</a:t>
            </a:r>
            <a:r>
              <a:rPr lang="en-US" altLang="zh-CN" dirty="0" err="1"/>
              <a:t>rowCount</a:t>
            </a:r>
            <a:r>
              <a:rPr lang="en-US" altLang="zh-CN" dirty="0"/>
              <a:t>();			//(a)</a:t>
            </a:r>
            <a:endParaRPr lang="zh-CN" altLang="zh-CN" dirty="0"/>
          </a:p>
          <a:p>
            <a:pPr indent="446088"/>
            <a:r>
              <a:rPr lang="en-US" altLang="zh-CN" dirty="0"/>
              <a:t>	  if(count == 0)					</a:t>
            </a:r>
            <a:r>
              <a:rPr lang="en-US" altLang="zh-CN" dirty="0" smtClean="0"/>
              <a:t>//(</a:t>
            </a:r>
            <a:r>
              <a:rPr lang="en-US" altLang="zh-CN" dirty="0"/>
              <a:t>b)</a:t>
            </a:r>
            <a:endParaRPr lang="zh-CN" altLang="zh-CN" dirty="0"/>
          </a:p>
          <a:p>
            <a:pPr indent="446088"/>
            <a:r>
              <a:rPr lang="en-US" altLang="zh-CN" dirty="0"/>
              <a:t>            </a:t>
            </a:r>
            <a:r>
              <a:rPr lang="en-US" altLang="zh-CN" dirty="0" err="1"/>
              <a:t>factoryModel</a:t>
            </a:r>
            <a:r>
              <a:rPr lang="en-US" altLang="zh-CN" dirty="0"/>
              <a:t>-&gt;</a:t>
            </a:r>
            <a:r>
              <a:rPr lang="en-US" altLang="zh-CN" dirty="0" err="1"/>
              <a:t>removeRow</a:t>
            </a:r>
            <a:r>
              <a:rPr lang="en-US" altLang="zh-CN" dirty="0"/>
              <a:t>(row);</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935672085"/>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93585" y="5085184"/>
            <a:ext cx="8064896" cy="9997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268760"/>
            <a:ext cx="8064896" cy="309634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980728"/>
            <a:ext cx="8568952" cy="5355312"/>
          </a:xfrm>
          <a:prstGeom prst="rect">
            <a:avLst/>
          </a:prstGeom>
          <a:noFill/>
        </p:spPr>
        <p:txBody>
          <a:bodyPr wrap="square" rtlCol="0">
            <a:spAutoFit/>
          </a:bodyPr>
          <a:lstStyle/>
          <a:p>
            <a:pPr indent="446088"/>
            <a:r>
              <a:rPr lang="en-US" altLang="zh-CN" dirty="0" err="1"/>
              <a:t>readCarData</a:t>
            </a:r>
            <a:r>
              <a:rPr lang="en-US" altLang="zh-CN" dirty="0"/>
              <a:t>()</a:t>
            </a:r>
            <a:r>
              <a:rPr lang="zh-CN" altLang="zh-CN" dirty="0"/>
              <a:t>函数的具体代码如下：</a:t>
            </a:r>
          </a:p>
          <a:p>
            <a:pPr indent="446088"/>
            <a:r>
              <a:rPr lang="en-US" altLang="zh-CN" dirty="0"/>
              <a:t>void </a:t>
            </a:r>
            <a:r>
              <a:rPr lang="en-US" altLang="zh-CN" dirty="0" err="1"/>
              <a:t>MainWindow</a:t>
            </a:r>
            <a:r>
              <a:rPr lang="en-US" altLang="zh-CN" dirty="0"/>
              <a:t>::</a:t>
            </a:r>
            <a:r>
              <a:rPr lang="en-US" altLang="zh-CN" dirty="0" err="1"/>
              <a:t>readCarData</a:t>
            </a:r>
            <a:r>
              <a:rPr lang="en-US" altLang="zh-CN" dirty="0"/>
              <a:t>()</a:t>
            </a:r>
            <a:endParaRPr lang="zh-CN" altLang="zh-CN" dirty="0"/>
          </a:p>
          <a:p>
            <a:pPr indent="446088"/>
            <a:r>
              <a:rPr lang="en-US" altLang="zh-CN" dirty="0"/>
              <a:t>{</a:t>
            </a:r>
            <a:endParaRPr lang="zh-CN" altLang="zh-CN" dirty="0"/>
          </a:p>
          <a:p>
            <a:pPr indent="446088"/>
            <a:r>
              <a:rPr lang="en-US" altLang="zh-CN" dirty="0"/>
              <a:t>	 if(!file-&gt;open(</a:t>
            </a:r>
            <a:r>
              <a:rPr lang="en-US" altLang="zh-CN" dirty="0" err="1"/>
              <a:t>QIODevice</a:t>
            </a:r>
            <a:r>
              <a:rPr lang="en-US" altLang="zh-CN" dirty="0"/>
              <a:t>::</a:t>
            </a:r>
            <a:r>
              <a:rPr lang="en-US" altLang="zh-CN" dirty="0" err="1"/>
              <a:t>ReadOnly</a:t>
            </a:r>
            <a:r>
              <a:rPr lang="en-US" altLang="zh-CN" dirty="0"/>
              <a:t>))</a:t>
            </a:r>
            <a:endParaRPr lang="zh-CN" altLang="zh-CN" dirty="0"/>
          </a:p>
          <a:p>
            <a:pPr indent="446088"/>
            <a:r>
              <a:rPr lang="en-US" altLang="zh-CN" dirty="0"/>
              <a:t>        	return;</a:t>
            </a:r>
            <a:endParaRPr lang="zh-CN" altLang="zh-CN" dirty="0"/>
          </a:p>
          <a:p>
            <a:pPr indent="446088"/>
            <a:r>
              <a:rPr lang="en-US" altLang="zh-CN" dirty="0"/>
              <a:t>	 if(!</a:t>
            </a:r>
            <a:r>
              <a:rPr lang="en-US" altLang="zh-CN" dirty="0" err="1"/>
              <a:t>carData.setContent</a:t>
            </a:r>
            <a:r>
              <a:rPr lang="en-US" altLang="zh-CN" dirty="0"/>
              <a:t>(file)) </a:t>
            </a:r>
            <a:endParaRPr lang="zh-CN" altLang="zh-CN" dirty="0"/>
          </a:p>
          <a:p>
            <a:pPr indent="446088"/>
            <a:r>
              <a:rPr lang="en-US" altLang="zh-CN" dirty="0"/>
              <a:t>	 {</a:t>
            </a:r>
            <a:endParaRPr lang="zh-CN" altLang="zh-CN" dirty="0"/>
          </a:p>
          <a:p>
            <a:pPr indent="446088"/>
            <a:r>
              <a:rPr lang="en-US" altLang="zh-CN" dirty="0"/>
              <a:t>	     file-&gt;close();</a:t>
            </a:r>
            <a:endParaRPr lang="zh-CN" altLang="zh-CN" dirty="0"/>
          </a:p>
          <a:p>
            <a:pPr indent="446088"/>
            <a:r>
              <a:rPr lang="en-US" altLang="zh-CN" dirty="0"/>
              <a:t>          return;</a:t>
            </a:r>
            <a:endParaRPr lang="zh-CN" altLang="zh-CN" dirty="0"/>
          </a:p>
          <a:p>
            <a:pPr indent="446088"/>
            <a:r>
              <a:rPr lang="en-US" altLang="zh-CN" dirty="0"/>
              <a:t>	 }</a:t>
            </a:r>
            <a:endParaRPr lang="zh-CN" altLang="zh-CN" dirty="0"/>
          </a:p>
          <a:p>
            <a:pPr indent="446088"/>
            <a:r>
              <a:rPr lang="en-US" altLang="zh-CN" dirty="0"/>
              <a:t>	 file-&gt;close();</a:t>
            </a:r>
            <a:endParaRPr lang="zh-CN" altLang="zh-CN" dirty="0"/>
          </a:p>
          <a:p>
            <a:pPr indent="446088"/>
            <a:r>
              <a:rPr lang="en-US" altLang="zh-CN" dirty="0"/>
              <a:t>}</a:t>
            </a:r>
            <a:endParaRPr lang="zh-CN" altLang="zh-CN" dirty="0"/>
          </a:p>
          <a:p>
            <a:pPr indent="446088"/>
            <a:r>
              <a:rPr lang="zh-CN" altLang="zh-CN" b="1" dirty="0"/>
              <a:t>其中，</a:t>
            </a:r>
            <a:r>
              <a:rPr lang="zh-CN" altLang="zh-CN" dirty="0"/>
              <a:t>在</a:t>
            </a:r>
            <a:r>
              <a:rPr lang="en-US" altLang="zh-CN" dirty="0" err="1"/>
              <a:t>QGroupBox</a:t>
            </a:r>
            <a:r>
              <a:rPr lang="en-US" altLang="zh-CN" dirty="0"/>
              <a:t>* </a:t>
            </a:r>
            <a:r>
              <a:rPr lang="en-US" altLang="zh-CN" dirty="0" err="1"/>
              <a:t>MainWindow</a:t>
            </a:r>
            <a:r>
              <a:rPr lang="en-US" altLang="zh-CN" dirty="0"/>
              <a:t>::</a:t>
            </a:r>
            <a:r>
              <a:rPr lang="en-US" altLang="zh-CN" dirty="0" err="1"/>
              <a:t>createFactoryGroupBox</a:t>
            </a:r>
            <a:r>
              <a:rPr lang="en-US" altLang="zh-CN" dirty="0"/>
              <a:t>()</a:t>
            </a:r>
            <a:r>
              <a:rPr lang="zh-CN" altLang="zh-CN" dirty="0"/>
              <a:t>函数的</a:t>
            </a:r>
            <a:r>
              <a:rPr lang="zh-CN" altLang="zh-CN" b="1" dirty="0"/>
              <a:t>“</a:t>
            </a:r>
            <a:r>
              <a:rPr lang="en-US" altLang="zh-CN" b="1" dirty="0" err="1"/>
              <a:t>factoryView</a:t>
            </a:r>
            <a:r>
              <a:rPr lang="en-US" altLang="zh-CN" b="1" dirty="0"/>
              <a:t>-&gt; </a:t>
            </a:r>
            <a:r>
              <a:rPr lang="en-US" altLang="zh-CN" b="1" dirty="0" err="1"/>
              <a:t>setAlternatingRowColors</a:t>
            </a:r>
            <a:r>
              <a:rPr lang="en-US" altLang="zh-CN" b="1" dirty="0"/>
              <a:t>(true)</a:t>
            </a:r>
            <a:r>
              <a:rPr lang="zh-CN" altLang="zh-CN" b="1" dirty="0"/>
              <a:t>和</a:t>
            </a:r>
            <a:r>
              <a:rPr lang="en-US" altLang="zh-CN" b="1" dirty="0" err="1"/>
              <a:t>QGroupBox</a:t>
            </a:r>
            <a:r>
              <a:rPr lang="en-US" altLang="zh-CN" b="1" dirty="0"/>
              <a:t> *box = new </a:t>
            </a:r>
            <a:r>
              <a:rPr lang="en-US" altLang="zh-CN" b="1" dirty="0" err="1"/>
              <a:t>QGroupBox</a:t>
            </a:r>
            <a:r>
              <a:rPr lang="en-US" altLang="zh-CN" b="1" dirty="0"/>
              <a:t> (</a:t>
            </a:r>
            <a:r>
              <a:rPr lang="en-US" altLang="zh-CN" b="1" dirty="0" err="1"/>
              <a:t>tr</a:t>
            </a:r>
            <a:r>
              <a:rPr lang="en-US" altLang="zh-CN" b="1" dirty="0"/>
              <a:t>("</a:t>
            </a:r>
            <a:r>
              <a:rPr lang="zh-CN" altLang="zh-CN" b="1" dirty="0"/>
              <a:t>汽车制造商</a:t>
            </a:r>
            <a:r>
              <a:rPr lang="en-US" altLang="zh-CN" b="1" dirty="0"/>
              <a:t>"))</a:t>
            </a:r>
            <a:r>
              <a:rPr lang="zh-CN" altLang="zh-CN" b="1" dirty="0"/>
              <a:t>”</a:t>
            </a:r>
            <a:r>
              <a:rPr lang="zh-CN" altLang="zh-CN" dirty="0"/>
              <a:t>语句之间添加以下代码：</a:t>
            </a:r>
          </a:p>
          <a:p>
            <a:pPr indent="446088"/>
            <a:r>
              <a:rPr lang="en-US" altLang="zh-CN" dirty="0" err="1"/>
              <a:t>factoryView</a:t>
            </a:r>
            <a:r>
              <a:rPr lang="en-US" altLang="zh-CN" dirty="0"/>
              <a:t>-&gt;</a:t>
            </a:r>
            <a:r>
              <a:rPr lang="en-US" altLang="zh-CN" dirty="0" err="1"/>
              <a:t>setModel</a:t>
            </a:r>
            <a:r>
              <a:rPr lang="en-US" altLang="zh-CN" dirty="0"/>
              <a:t>(</a:t>
            </a:r>
            <a:r>
              <a:rPr lang="en-US" altLang="zh-CN" dirty="0" err="1"/>
              <a:t>factoryModel</a:t>
            </a:r>
            <a:r>
              <a:rPr lang="en-US" altLang="zh-CN" dirty="0"/>
              <a:t>);</a:t>
            </a:r>
            <a:endParaRPr lang="zh-CN" altLang="zh-CN" dirty="0"/>
          </a:p>
          <a:p>
            <a:pPr indent="446088"/>
            <a:r>
              <a:rPr lang="en-US" altLang="zh-CN" dirty="0"/>
              <a:t>connect(</a:t>
            </a:r>
            <a:r>
              <a:rPr lang="en-US" altLang="zh-CN" dirty="0" err="1"/>
              <a:t>factoryView</a:t>
            </a:r>
            <a:r>
              <a:rPr lang="en-US" altLang="zh-CN" dirty="0"/>
              <a:t>, SIGNAL(clicked (</a:t>
            </a:r>
            <a:r>
              <a:rPr lang="en-US" altLang="zh-CN" dirty="0" err="1"/>
              <a:t>QModelIndex</a:t>
            </a:r>
            <a:r>
              <a:rPr lang="en-US" altLang="zh-CN" dirty="0"/>
              <a:t> )),</a:t>
            </a:r>
            <a:endParaRPr lang="zh-CN" altLang="zh-CN" dirty="0"/>
          </a:p>
          <a:p>
            <a:pPr indent="446088"/>
            <a:r>
              <a:rPr lang="en-US" altLang="zh-CN" dirty="0"/>
              <a:t>                 this, SLOT(</a:t>
            </a:r>
            <a:r>
              <a:rPr lang="en-US" altLang="zh-CN" dirty="0" err="1"/>
              <a:t>changeFactory</a:t>
            </a:r>
            <a:r>
              <a:rPr lang="en-US" altLang="zh-CN" dirty="0"/>
              <a:t>(</a:t>
            </a:r>
            <a:r>
              <a:rPr lang="en-US" altLang="zh-CN" dirty="0" err="1"/>
              <a:t>QModelIndex</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2744404369"/>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83568" y="4077072"/>
            <a:ext cx="8136904" cy="99972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2348880"/>
            <a:ext cx="8136904" cy="136815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052736"/>
            <a:ext cx="8496944" cy="4247317"/>
          </a:xfrm>
          <a:prstGeom prst="rect">
            <a:avLst/>
          </a:prstGeom>
          <a:noFill/>
        </p:spPr>
        <p:txBody>
          <a:bodyPr wrap="square" rtlCol="0">
            <a:spAutoFit/>
          </a:bodyPr>
          <a:lstStyle/>
          <a:p>
            <a:pPr indent="446088">
              <a:lnSpc>
                <a:spcPct val="150000"/>
              </a:lnSpc>
            </a:pPr>
            <a:r>
              <a:rPr lang="zh-CN" altLang="zh-CN" b="1" dirty="0"/>
              <a:t>其中，</a:t>
            </a:r>
            <a:r>
              <a:rPr lang="zh-CN" altLang="zh-CN" dirty="0"/>
              <a:t>在</a:t>
            </a:r>
            <a:r>
              <a:rPr lang="en-US" altLang="zh-CN" dirty="0" err="1"/>
              <a:t>QGroupBox</a:t>
            </a:r>
            <a:r>
              <a:rPr lang="en-US" altLang="zh-CN" dirty="0"/>
              <a:t>* </a:t>
            </a:r>
            <a:r>
              <a:rPr lang="en-US" altLang="zh-CN" dirty="0" err="1"/>
              <a:t>MainWindow</a:t>
            </a:r>
            <a:r>
              <a:rPr lang="en-US" altLang="zh-CN" dirty="0"/>
              <a:t>::</a:t>
            </a:r>
            <a:r>
              <a:rPr lang="en-US" altLang="zh-CN" dirty="0" err="1"/>
              <a:t>createCarGroupBox</a:t>
            </a:r>
            <a:r>
              <a:rPr lang="en-US" altLang="zh-CN" dirty="0"/>
              <a:t>() </a:t>
            </a:r>
            <a:r>
              <a:rPr lang="zh-CN" altLang="zh-CN" dirty="0"/>
              <a:t>函数的</a:t>
            </a:r>
            <a:r>
              <a:rPr lang="zh-CN" altLang="zh-CN" b="1" dirty="0"/>
              <a:t>“</a:t>
            </a:r>
            <a:r>
              <a:rPr lang="en-US" altLang="zh-CN" b="1" dirty="0" err="1"/>
              <a:t>carView</a:t>
            </a:r>
            <a:r>
              <a:rPr lang="en-US" altLang="zh-CN" b="1" dirty="0"/>
              <a:t>-&gt; set </a:t>
            </a:r>
            <a:r>
              <a:rPr lang="en-US" altLang="zh-CN" b="1" dirty="0" err="1"/>
              <a:t>AlternatingRowColors</a:t>
            </a:r>
            <a:r>
              <a:rPr lang="en-US" altLang="zh-CN" b="1" dirty="0"/>
              <a:t>(true)</a:t>
            </a:r>
            <a:r>
              <a:rPr lang="zh-CN" altLang="zh-CN" dirty="0"/>
              <a:t>和</a:t>
            </a:r>
            <a:r>
              <a:rPr lang="en-US" altLang="zh-CN" b="1" dirty="0" err="1"/>
              <a:t>QVBoxLayout</a:t>
            </a:r>
            <a:r>
              <a:rPr lang="en-US" altLang="zh-CN" b="1" dirty="0"/>
              <a:t> *layout = new </a:t>
            </a:r>
            <a:r>
              <a:rPr lang="en-US" altLang="zh-CN" b="1" dirty="0" err="1"/>
              <a:t>QVBoxLayout</a:t>
            </a:r>
            <a:r>
              <a:rPr lang="zh-CN" altLang="zh-CN" b="1" dirty="0"/>
              <a:t>”</a:t>
            </a:r>
            <a:r>
              <a:rPr lang="zh-CN" altLang="zh-CN" dirty="0"/>
              <a:t>语句之间添加以下代码：</a:t>
            </a:r>
          </a:p>
          <a:p>
            <a:pPr indent="446088"/>
            <a:r>
              <a:rPr lang="en-US" altLang="zh-CN" dirty="0" err="1"/>
              <a:t>carView</a:t>
            </a:r>
            <a:r>
              <a:rPr lang="en-US" altLang="zh-CN" dirty="0"/>
              <a:t>-&gt;</a:t>
            </a:r>
            <a:r>
              <a:rPr lang="en-US" altLang="zh-CN" dirty="0" err="1"/>
              <a:t>setModel</a:t>
            </a:r>
            <a:r>
              <a:rPr lang="en-US" altLang="zh-CN" dirty="0"/>
              <a:t>(</a:t>
            </a:r>
            <a:r>
              <a:rPr lang="en-US" altLang="zh-CN" dirty="0" err="1"/>
              <a:t>carModel</a:t>
            </a:r>
            <a:r>
              <a:rPr lang="en-US" altLang="zh-CN" dirty="0"/>
              <a:t>);</a:t>
            </a:r>
            <a:endParaRPr lang="zh-CN" altLang="zh-CN" dirty="0"/>
          </a:p>
          <a:p>
            <a:pPr indent="446088"/>
            <a:r>
              <a:rPr lang="en-US" altLang="zh-CN" dirty="0"/>
              <a:t>connect(</a:t>
            </a:r>
            <a:r>
              <a:rPr lang="en-US" altLang="zh-CN" dirty="0" err="1"/>
              <a:t>carView</a:t>
            </a:r>
            <a:r>
              <a:rPr lang="en-US" altLang="zh-CN" dirty="0"/>
              <a:t>, SIGNAL(clicked(</a:t>
            </a:r>
            <a:r>
              <a:rPr lang="en-US" altLang="zh-CN" dirty="0" err="1"/>
              <a:t>QModelIndex</a:t>
            </a:r>
            <a:r>
              <a:rPr lang="en-US" altLang="zh-CN" dirty="0"/>
              <a:t>)),</a:t>
            </a:r>
            <a:endParaRPr lang="zh-CN" altLang="zh-CN" dirty="0"/>
          </a:p>
          <a:p>
            <a:pPr indent="446088"/>
            <a:r>
              <a:rPr lang="en-US" altLang="zh-CN" dirty="0"/>
              <a:t>     this, SLOT(</a:t>
            </a:r>
            <a:r>
              <a:rPr lang="en-US" altLang="zh-CN" dirty="0" err="1"/>
              <a:t>showCarDetails</a:t>
            </a:r>
            <a:r>
              <a:rPr lang="en-US" altLang="zh-CN" dirty="0"/>
              <a:t>(</a:t>
            </a:r>
            <a:r>
              <a:rPr lang="en-US" altLang="zh-CN" dirty="0" err="1"/>
              <a:t>QModelIndex</a:t>
            </a:r>
            <a:r>
              <a:rPr lang="en-US" altLang="zh-CN" dirty="0"/>
              <a:t>)));</a:t>
            </a:r>
            <a:endParaRPr lang="zh-CN" altLang="zh-CN" dirty="0"/>
          </a:p>
          <a:p>
            <a:pPr indent="446088"/>
            <a:r>
              <a:rPr lang="en-US" altLang="zh-CN" dirty="0"/>
              <a:t>connect(</a:t>
            </a:r>
            <a:r>
              <a:rPr lang="en-US" altLang="zh-CN" dirty="0" err="1"/>
              <a:t>carView</a:t>
            </a:r>
            <a:r>
              <a:rPr lang="en-US" altLang="zh-CN" dirty="0"/>
              <a:t>, SIGNAL(activated(</a:t>
            </a:r>
            <a:r>
              <a:rPr lang="en-US" altLang="zh-CN" dirty="0" err="1"/>
              <a:t>QModelIndex</a:t>
            </a:r>
            <a:r>
              <a:rPr lang="en-US" altLang="zh-CN" dirty="0"/>
              <a:t>)),</a:t>
            </a:r>
            <a:endParaRPr lang="zh-CN" altLang="zh-CN" dirty="0"/>
          </a:p>
          <a:p>
            <a:pPr indent="446088"/>
            <a:r>
              <a:rPr lang="en-US" altLang="zh-CN" dirty="0"/>
              <a:t>     this, SLOT(</a:t>
            </a:r>
            <a:r>
              <a:rPr lang="en-US" altLang="zh-CN" dirty="0" err="1"/>
              <a:t>showCarDetails</a:t>
            </a:r>
            <a:r>
              <a:rPr lang="en-US" altLang="zh-CN" dirty="0"/>
              <a:t>(</a:t>
            </a:r>
            <a:r>
              <a:rPr lang="en-US" altLang="zh-CN" dirty="0" err="1"/>
              <a:t>QModelIndex</a:t>
            </a:r>
            <a:r>
              <a:rPr lang="en-US" altLang="zh-CN" dirty="0"/>
              <a:t>)));</a:t>
            </a:r>
            <a:endParaRPr lang="zh-CN" altLang="zh-CN" dirty="0"/>
          </a:p>
          <a:p>
            <a:pPr indent="446088">
              <a:lnSpc>
                <a:spcPct val="150000"/>
              </a:lnSpc>
            </a:pPr>
            <a:r>
              <a:rPr lang="zh-CN" altLang="zh-CN" b="1" dirty="0"/>
              <a:t>其中，</a:t>
            </a:r>
            <a:r>
              <a:rPr lang="zh-CN" altLang="zh-CN" dirty="0"/>
              <a:t>在</a:t>
            </a:r>
            <a:r>
              <a:rPr lang="en-US" altLang="zh-CN" dirty="0"/>
              <a:t>void </a:t>
            </a:r>
            <a:r>
              <a:rPr lang="en-US" altLang="zh-CN" dirty="0" err="1"/>
              <a:t>MainWindow</a:t>
            </a:r>
            <a:r>
              <a:rPr lang="en-US" altLang="zh-CN" dirty="0"/>
              <a:t>::</a:t>
            </a:r>
            <a:r>
              <a:rPr lang="en-US" altLang="zh-CN" dirty="0" err="1"/>
              <a:t>createMenuBar</a:t>
            </a:r>
            <a:r>
              <a:rPr lang="en-US" altLang="zh-CN" dirty="0"/>
              <a:t>()</a:t>
            </a:r>
            <a:r>
              <a:rPr lang="zh-CN" altLang="zh-CN" dirty="0"/>
              <a:t>函数的最后添加如下代码：</a:t>
            </a:r>
          </a:p>
          <a:p>
            <a:pPr indent="446088"/>
            <a:r>
              <a:rPr lang="en-US" altLang="zh-CN" dirty="0"/>
              <a:t>connect(</a:t>
            </a:r>
            <a:r>
              <a:rPr lang="en-US" altLang="zh-CN" dirty="0" err="1"/>
              <a:t>addAction</a:t>
            </a:r>
            <a:r>
              <a:rPr lang="en-US" altLang="zh-CN" dirty="0"/>
              <a:t>, SIGNAL(triggered(</a:t>
            </a:r>
            <a:r>
              <a:rPr lang="en-US" altLang="zh-CN" dirty="0" err="1"/>
              <a:t>bool</a:t>
            </a:r>
            <a:r>
              <a:rPr lang="en-US" altLang="zh-CN" dirty="0"/>
              <a:t>)), this, SLOT(</a:t>
            </a:r>
            <a:r>
              <a:rPr lang="en-US" altLang="zh-CN" dirty="0" err="1"/>
              <a:t>addCar</a:t>
            </a:r>
            <a:r>
              <a:rPr lang="en-US" altLang="zh-CN" dirty="0"/>
              <a:t>()));</a:t>
            </a:r>
            <a:endParaRPr lang="zh-CN" altLang="zh-CN" dirty="0"/>
          </a:p>
          <a:p>
            <a:pPr indent="446088"/>
            <a:r>
              <a:rPr lang="en-US" altLang="zh-CN" dirty="0"/>
              <a:t>connect(</a:t>
            </a:r>
            <a:r>
              <a:rPr lang="en-US" altLang="zh-CN" dirty="0" err="1"/>
              <a:t>deleteAction</a:t>
            </a:r>
            <a:r>
              <a:rPr lang="en-US" altLang="zh-CN" dirty="0"/>
              <a:t>, SIGNAL(triggered(</a:t>
            </a:r>
            <a:r>
              <a:rPr lang="en-US" altLang="zh-CN" dirty="0" err="1"/>
              <a:t>bool</a:t>
            </a:r>
            <a:r>
              <a:rPr lang="en-US" altLang="zh-CN" dirty="0"/>
              <a:t>)), this, SLOT(</a:t>
            </a:r>
            <a:r>
              <a:rPr lang="en-US" altLang="zh-CN" dirty="0" err="1"/>
              <a:t>delCar</a:t>
            </a:r>
            <a:r>
              <a:rPr lang="en-US" altLang="zh-CN" dirty="0"/>
              <a:t>()));</a:t>
            </a:r>
            <a:endParaRPr lang="zh-CN" altLang="zh-CN" dirty="0"/>
          </a:p>
          <a:p>
            <a:pPr indent="446088"/>
            <a:r>
              <a:rPr lang="en-US" altLang="zh-CN" dirty="0"/>
              <a:t>connect(</a:t>
            </a:r>
            <a:r>
              <a:rPr lang="en-US" altLang="zh-CN" dirty="0" err="1"/>
              <a:t>quitAction</a:t>
            </a:r>
            <a:r>
              <a:rPr lang="en-US" altLang="zh-CN" dirty="0"/>
              <a:t>, SIGNAL(triggered(</a:t>
            </a:r>
            <a:r>
              <a:rPr lang="en-US" altLang="zh-CN" dirty="0" err="1"/>
              <a:t>bool</a:t>
            </a:r>
            <a:r>
              <a:rPr lang="en-US" altLang="zh-CN" dirty="0"/>
              <a:t>)), this, SLOT(close()));</a:t>
            </a:r>
            <a:endParaRPr lang="zh-CN" altLang="zh-CN" dirty="0"/>
          </a:p>
          <a:p>
            <a:pPr indent="446088"/>
            <a:endParaRPr lang="zh-CN" altLang="en-US" dirty="0"/>
          </a:p>
        </p:txBody>
      </p:sp>
    </p:spTree>
    <p:extLst>
      <p:ext uri="{BB962C8B-B14F-4D97-AF65-F5344CB8AC3E}">
        <p14:creationId xmlns:p14="http://schemas.microsoft.com/office/powerpoint/2010/main" val="1570743213"/>
      </p:ext>
    </p:extLst>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844824"/>
            <a:ext cx="7992888" cy="27363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95536" y="1196752"/>
            <a:ext cx="8352928" cy="3693319"/>
          </a:xfrm>
          <a:prstGeom prst="rect">
            <a:avLst/>
          </a:prstGeom>
          <a:noFill/>
        </p:spPr>
        <p:txBody>
          <a:bodyPr wrap="square" rtlCol="0">
            <a:spAutoFit/>
          </a:bodyPr>
          <a:lstStyle/>
          <a:p>
            <a:pPr indent="446088"/>
            <a:r>
              <a:rPr lang="en-US" altLang="zh-CN" dirty="0" err="1"/>
              <a:t>indexOfFactory</a:t>
            </a:r>
            <a:r>
              <a:rPr lang="en-US" altLang="zh-CN" dirty="0"/>
              <a:t>()</a:t>
            </a:r>
            <a:r>
              <a:rPr lang="zh-CN" altLang="zh-CN" dirty="0"/>
              <a:t>函数通过制造商的名称进行检索，并返回一个匹配的模型索引</a:t>
            </a:r>
            <a:r>
              <a:rPr lang="en-US" altLang="zh-CN" dirty="0" err="1"/>
              <a:t>QModelIndex</a:t>
            </a:r>
            <a:r>
              <a:rPr lang="zh-CN" altLang="zh-CN" dirty="0"/>
              <a:t>，供汽车制造商表模型的其他操作使用，其具体代码如下：</a:t>
            </a:r>
          </a:p>
          <a:p>
            <a:pPr indent="446088"/>
            <a:r>
              <a:rPr lang="en-US" altLang="zh-CN" dirty="0" err="1"/>
              <a:t>QModelIndex</a:t>
            </a:r>
            <a:r>
              <a:rPr lang="en-US" altLang="zh-CN" dirty="0"/>
              <a:t> </a:t>
            </a:r>
            <a:r>
              <a:rPr lang="en-US" altLang="zh-CN" dirty="0" err="1"/>
              <a:t>MainWindow</a:t>
            </a:r>
            <a:r>
              <a:rPr lang="en-US" altLang="zh-CN" dirty="0"/>
              <a:t>::</a:t>
            </a:r>
            <a:r>
              <a:rPr lang="en-US" altLang="zh-CN" dirty="0" err="1"/>
              <a:t>indexOfFactory</a:t>
            </a:r>
            <a:r>
              <a:rPr lang="en-US" altLang="zh-CN" dirty="0"/>
              <a:t>(</a:t>
            </a:r>
            <a:r>
              <a:rPr lang="en-US" altLang="zh-CN" dirty="0" err="1"/>
              <a:t>const</a:t>
            </a:r>
            <a:r>
              <a:rPr lang="en-US" altLang="zh-CN" dirty="0"/>
              <a:t> </a:t>
            </a:r>
            <a:r>
              <a:rPr lang="en-US" altLang="zh-CN" dirty="0" err="1"/>
              <a:t>QString</a:t>
            </a:r>
            <a:r>
              <a:rPr lang="en-US" altLang="zh-CN" dirty="0"/>
              <a:t> &amp;factory)</a:t>
            </a:r>
            <a:endParaRPr lang="zh-CN" altLang="zh-CN" dirty="0"/>
          </a:p>
          <a:p>
            <a:pPr indent="446088"/>
            <a:r>
              <a:rPr lang="en-US" altLang="zh-CN" dirty="0"/>
              <a:t>{</a:t>
            </a:r>
            <a:endParaRPr lang="zh-CN" altLang="zh-CN" dirty="0"/>
          </a:p>
          <a:p>
            <a:pPr indent="446088"/>
            <a:r>
              <a:rPr lang="en-US" altLang="zh-CN" dirty="0"/>
              <a:t>    for(</a:t>
            </a:r>
            <a:r>
              <a:rPr lang="en-US" altLang="zh-CN" dirty="0" err="1"/>
              <a:t>int</a:t>
            </a:r>
            <a:r>
              <a:rPr lang="en-US" altLang="zh-CN" dirty="0"/>
              <a:t> i = 0; i &lt; </a:t>
            </a:r>
            <a:r>
              <a:rPr lang="en-US" altLang="zh-CN" dirty="0" err="1"/>
              <a:t>factoryModel</a:t>
            </a:r>
            <a:r>
              <a:rPr lang="en-US" altLang="zh-CN" dirty="0"/>
              <a:t>-&gt;</a:t>
            </a:r>
            <a:r>
              <a:rPr lang="en-US" altLang="zh-CN" dirty="0" err="1"/>
              <a:t>rowCount</a:t>
            </a:r>
            <a:r>
              <a:rPr lang="en-US" altLang="zh-CN" dirty="0"/>
              <a:t>(); i++) </a:t>
            </a:r>
            <a:endParaRPr lang="zh-CN" altLang="zh-CN" dirty="0"/>
          </a:p>
          <a:p>
            <a:pPr indent="446088"/>
            <a:r>
              <a:rPr lang="en-US" altLang="zh-CN" dirty="0"/>
              <a:t>    {</a:t>
            </a:r>
            <a:endParaRPr lang="zh-CN" altLang="zh-CN" dirty="0"/>
          </a:p>
          <a:p>
            <a:pPr indent="446088"/>
            <a:r>
              <a:rPr lang="en-US" altLang="zh-CN" dirty="0"/>
              <a:t>         </a:t>
            </a:r>
            <a:r>
              <a:rPr lang="en-US" altLang="zh-CN" dirty="0" err="1"/>
              <a:t>QSqlRecord</a:t>
            </a:r>
            <a:r>
              <a:rPr lang="en-US" altLang="zh-CN" dirty="0"/>
              <a:t> record =  </a:t>
            </a:r>
            <a:r>
              <a:rPr lang="en-US" altLang="zh-CN" dirty="0" err="1"/>
              <a:t>factoryModel</a:t>
            </a:r>
            <a:r>
              <a:rPr lang="en-US" altLang="zh-CN" dirty="0"/>
              <a:t>-&gt;record(i);</a:t>
            </a:r>
            <a:endParaRPr lang="zh-CN" altLang="zh-CN" dirty="0"/>
          </a:p>
          <a:p>
            <a:pPr indent="446088"/>
            <a:r>
              <a:rPr lang="en-US" altLang="zh-CN" dirty="0"/>
              <a:t>         if(</a:t>
            </a:r>
            <a:r>
              <a:rPr lang="en-US" altLang="zh-CN" dirty="0" err="1"/>
              <a:t>record.value</a:t>
            </a:r>
            <a:r>
              <a:rPr lang="en-US" altLang="zh-CN" dirty="0"/>
              <a:t>("manufactory") == factory)</a:t>
            </a:r>
            <a:endParaRPr lang="zh-CN" altLang="zh-CN" dirty="0"/>
          </a:p>
          <a:p>
            <a:pPr indent="446088"/>
            <a:r>
              <a:rPr lang="en-US" altLang="zh-CN" dirty="0"/>
              <a:t>              return </a:t>
            </a:r>
            <a:r>
              <a:rPr lang="en-US" altLang="zh-CN" dirty="0" err="1"/>
              <a:t>factoryModel</a:t>
            </a:r>
            <a:r>
              <a:rPr lang="en-US" altLang="zh-CN" dirty="0"/>
              <a:t>-&gt;index(i, 1);</a:t>
            </a:r>
            <a:endParaRPr lang="zh-CN" altLang="zh-CN" dirty="0"/>
          </a:p>
          <a:p>
            <a:pPr indent="446088"/>
            <a:r>
              <a:rPr lang="en-US" altLang="zh-CN" dirty="0"/>
              <a:t>    }</a:t>
            </a:r>
            <a:endParaRPr lang="zh-CN" altLang="zh-CN" dirty="0"/>
          </a:p>
          <a:p>
            <a:pPr indent="446088"/>
            <a:r>
              <a:rPr lang="en-US" altLang="zh-CN" dirty="0"/>
              <a:t>    return </a:t>
            </a:r>
            <a:r>
              <a:rPr lang="en-US" altLang="zh-CN" dirty="0" err="1"/>
              <a:t>QModelIndex</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99257780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zh-CN" dirty="0"/>
              <a:t>数据库基本概念</a:t>
            </a:r>
            <a:endParaRPr lang="zh-CN" altLang="en-US" dirty="0"/>
          </a:p>
        </p:txBody>
      </p:sp>
      <p:sp>
        <p:nvSpPr>
          <p:cNvPr id="3" name="TextBox 2"/>
          <p:cNvSpPr txBox="1"/>
          <p:nvPr/>
        </p:nvSpPr>
        <p:spPr>
          <a:xfrm>
            <a:off x="323528" y="1124744"/>
            <a:ext cx="8496944" cy="4524315"/>
          </a:xfrm>
          <a:prstGeom prst="rect">
            <a:avLst/>
          </a:prstGeom>
          <a:noFill/>
        </p:spPr>
        <p:txBody>
          <a:bodyPr wrap="square" rtlCol="0">
            <a:spAutoFit/>
          </a:bodyPr>
          <a:lstStyle/>
          <a:p>
            <a:pPr indent="446088"/>
            <a:r>
              <a:rPr lang="en-US" altLang="zh-CN" b="1" dirty="0">
                <a:solidFill>
                  <a:srgbClr val="00B050"/>
                </a:solidFill>
                <a:sym typeface="Wingdings"/>
              </a:rPr>
              <a:t></a:t>
            </a:r>
            <a:r>
              <a:rPr lang="en-US" altLang="zh-CN" b="1" dirty="0">
                <a:solidFill>
                  <a:srgbClr val="00B050"/>
                </a:solidFill>
              </a:rPr>
              <a:t> </a:t>
            </a:r>
            <a:r>
              <a:rPr lang="zh-CN" altLang="zh-CN" b="1" dirty="0">
                <a:solidFill>
                  <a:srgbClr val="00B050"/>
                </a:solidFill>
              </a:rPr>
              <a:t>表结构</a:t>
            </a:r>
          </a:p>
          <a:p>
            <a:pPr indent="446088"/>
            <a:r>
              <a:rPr lang="zh-CN" altLang="zh-CN" dirty="0"/>
              <a:t>每个数据库包含若干个表。每个表具有一定的结构，称为表的“型”。所谓表型是指组成表的各列的名称及数据类型，也就是日常表格的“栏目信息”。</a:t>
            </a:r>
          </a:p>
          <a:p>
            <a:pPr indent="446088"/>
            <a:r>
              <a:rPr lang="en-US" altLang="zh-CN" b="1" dirty="0">
                <a:solidFill>
                  <a:srgbClr val="00B050"/>
                </a:solidFill>
                <a:sym typeface="Wingdings"/>
              </a:rPr>
              <a:t></a:t>
            </a:r>
            <a:r>
              <a:rPr lang="en-US" altLang="zh-CN" b="1" dirty="0">
                <a:solidFill>
                  <a:srgbClr val="00B050"/>
                </a:solidFill>
              </a:rPr>
              <a:t> </a:t>
            </a:r>
            <a:r>
              <a:rPr lang="zh-CN" altLang="zh-CN" b="1" dirty="0">
                <a:solidFill>
                  <a:srgbClr val="00B050"/>
                </a:solidFill>
              </a:rPr>
              <a:t>记录</a:t>
            </a:r>
          </a:p>
          <a:p>
            <a:pPr indent="446088"/>
            <a:r>
              <a:rPr lang="zh-CN" altLang="zh-CN" dirty="0"/>
              <a:t>每个表包含若干行数据，它们是表的“值”，表中的一行称为一个记录（</a:t>
            </a:r>
            <a:r>
              <a:rPr lang="en-US" altLang="zh-CN" dirty="0"/>
              <a:t>Record</a:t>
            </a:r>
            <a:r>
              <a:rPr lang="zh-CN" altLang="zh-CN" dirty="0"/>
              <a:t>）。因此，表是记录的有限集合。</a:t>
            </a:r>
          </a:p>
          <a:p>
            <a:pPr indent="446088"/>
            <a:r>
              <a:rPr lang="en-US" altLang="zh-CN" b="1" dirty="0">
                <a:solidFill>
                  <a:srgbClr val="00B050"/>
                </a:solidFill>
                <a:sym typeface="Wingdings"/>
              </a:rPr>
              <a:t></a:t>
            </a:r>
            <a:r>
              <a:rPr lang="en-US" altLang="zh-CN" b="1" dirty="0">
                <a:solidFill>
                  <a:srgbClr val="00B050"/>
                </a:solidFill>
              </a:rPr>
              <a:t> </a:t>
            </a:r>
            <a:r>
              <a:rPr lang="zh-CN" altLang="zh-CN" b="1" dirty="0">
                <a:solidFill>
                  <a:srgbClr val="00B050"/>
                </a:solidFill>
              </a:rPr>
              <a:t>字段</a:t>
            </a:r>
          </a:p>
          <a:p>
            <a:pPr indent="446088"/>
            <a:r>
              <a:rPr lang="zh-CN" altLang="zh-CN" dirty="0"/>
              <a:t>每个记录由若干个数据项构成，将构成记录的每个数据项称为字段（</a:t>
            </a:r>
            <a:r>
              <a:rPr lang="en-US" altLang="zh-CN" dirty="0"/>
              <a:t>Field</a:t>
            </a:r>
            <a:r>
              <a:rPr lang="zh-CN" altLang="zh-CN" dirty="0"/>
              <a:t>）。字段包含的属性有字段名、字段数据类型、字段长度及是否为关键字等。其中，字段名是字段的标识，字段的数据类型可以是多样的，如整型、实型、字符型、日期型或二进制型等。</a:t>
            </a:r>
          </a:p>
          <a:p>
            <a:pPr indent="446088"/>
            <a:r>
              <a:rPr lang="en-US" altLang="zh-CN" b="1" dirty="0">
                <a:solidFill>
                  <a:srgbClr val="00B050"/>
                </a:solidFill>
                <a:sym typeface="Wingdings"/>
              </a:rPr>
              <a:t></a:t>
            </a:r>
            <a:r>
              <a:rPr lang="en-US" altLang="zh-CN" b="1" dirty="0">
                <a:solidFill>
                  <a:srgbClr val="00B050"/>
                </a:solidFill>
              </a:rPr>
              <a:t> </a:t>
            </a:r>
            <a:r>
              <a:rPr lang="zh-CN" altLang="zh-CN" b="1" dirty="0">
                <a:solidFill>
                  <a:srgbClr val="00B050"/>
                </a:solidFill>
              </a:rPr>
              <a:t>关键字</a:t>
            </a:r>
          </a:p>
          <a:p>
            <a:pPr indent="446088"/>
            <a:r>
              <a:rPr lang="zh-CN" altLang="zh-CN" dirty="0"/>
              <a:t>在学生表中，若不加以限制，则每条记录的姓名、专业名、性别和出生时间这四个字段的值都有可能相同，但是学号字段的值对表中所有记录来说则一定不同，即通过“学号”字段可以将表中的不同记录区分开来。</a:t>
            </a:r>
          </a:p>
          <a:p>
            <a:pPr indent="446088"/>
            <a:endParaRPr lang="zh-CN" altLang="en-US" dirty="0"/>
          </a:p>
        </p:txBody>
      </p:sp>
    </p:spTree>
    <p:extLst>
      <p:ext uri="{BB962C8B-B14F-4D97-AF65-F5344CB8AC3E}">
        <p14:creationId xmlns:p14="http://schemas.microsoft.com/office/powerpoint/2010/main" val="2612417164"/>
      </p:ext>
    </p:extLst>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412776"/>
            <a:ext cx="8136904" cy="45365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96944" cy="5078313"/>
          </a:xfrm>
          <a:prstGeom prst="rect">
            <a:avLst/>
          </a:prstGeom>
          <a:noFill/>
        </p:spPr>
        <p:txBody>
          <a:bodyPr wrap="square" rtlCol="0">
            <a:spAutoFit/>
          </a:bodyPr>
          <a:lstStyle/>
          <a:p>
            <a:pPr indent="446088"/>
            <a:r>
              <a:rPr lang="zh-CN" altLang="zh-CN" dirty="0"/>
              <a:t>（</a:t>
            </a:r>
            <a:r>
              <a:rPr lang="en-US" altLang="zh-CN" dirty="0"/>
              <a:t>3</a:t>
            </a:r>
            <a:r>
              <a:rPr lang="zh-CN" altLang="zh-CN" dirty="0"/>
              <a:t>）源文件“</a:t>
            </a:r>
            <a:r>
              <a:rPr lang="en-US" altLang="zh-CN" dirty="0"/>
              <a:t>main.cpp</a:t>
            </a:r>
            <a:r>
              <a:rPr lang="zh-CN" altLang="zh-CN" dirty="0"/>
              <a:t>”的具体代码如下：</a:t>
            </a:r>
          </a:p>
          <a:p>
            <a:pPr indent="446088"/>
            <a:r>
              <a:rPr lang="en-US" altLang="zh-CN" dirty="0"/>
              <a:t>#include &lt;</a:t>
            </a:r>
            <a:r>
              <a:rPr lang="en-US" altLang="zh-CN" dirty="0" err="1"/>
              <a:t>QDialog</a:t>
            </a:r>
            <a:r>
              <a:rPr lang="en-US" altLang="zh-CN" dirty="0"/>
              <a:t>&gt;</a:t>
            </a:r>
            <a:endParaRPr lang="zh-CN" altLang="zh-CN" dirty="0"/>
          </a:p>
          <a:p>
            <a:pPr indent="446088"/>
            <a:r>
              <a:rPr lang="en-US" altLang="zh-CN" dirty="0"/>
              <a:t>#include &lt;</a:t>
            </a:r>
            <a:r>
              <a:rPr lang="en-US" altLang="zh-CN" dirty="0" err="1"/>
              <a:t>QFile</a:t>
            </a:r>
            <a:r>
              <a:rPr lang="en-US" altLang="zh-CN" dirty="0"/>
              <a:t>&gt;</a:t>
            </a:r>
            <a:endParaRPr lang="zh-CN" altLang="zh-CN" dirty="0"/>
          </a:p>
          <a:p>
            <a:pPr indent="446088"/>
            <a:r>
              <a:rPr lang="en-US" altLang="zh-CN" dirty="0"/>
              <a:t>#include "</a:t>
            </a:r>
            <a:r>
              <a:rPr lang="en-US" altLang="zh-CN" dirty="0" err="1"/>
              <a:t>connectdlg.h</a:t>
            </a:r>
            <a:r>
              <a:rPr lang="en-US" altLang="zh-CN" dirty="0"/>
              <a:t>"</a:t>
            </a:r>
            <a:endParaRPr lang="zh-CN" altLang="zh-CN" dirty="0"/>
          </a:p>
          <a:p>
            <a:pPr indent="446088"/>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pPr indent="446088"/>
            <a:r>
              <a:rPr lang="en-US" altLang="zh-CN" dirty="0"/>
              <a:t>    	  //</a:t>
            </a:r>
            <a:r>
              <a:rPr lang="en-US" altLang="zh-CN" dirty="0" err="1"/>
              <a:t>MainWindow</a:t>
            </a:r>
            <a:r>
              <a:rPr lang="en-US" altLang="zh-CN" dirty="0"/>
              <a:t> w;</a:t>
            </a:r>
            <a:endParaRPr lang="zh-CN" altLang="zh-CN" dirty="0"/>
          </a:p>
          <a:p>
            <a:pPr indent="446088"/>
            <a:r>
              <a:rPr lang="en-US" altLang="zh-CN" dirty="0"/>
              <a:t>    	  //</a:t>
            </a:r>
            <a:r>
              <a:rPr lang="en-US" altLang="zh-CN" dirty="0" err="1"/>
              <a:t>w.show</a:t>
            </a:r>
            <a:r>
              <a:rPr lang="en-US" altLang="zh-CN" dirty="0"/>
              <a:t>();</a:t>
            </a:r>
            <a:endParaRPr lang="zh-CN" altLang="zh-CN" dirty="0"/>
          </a:p>
          <a:p>
            <a:pPr indent="446088"/>
            <a:r>
              <a:rPr lang="en-US" altLang="zh-CN" dirty="0"/>
              <a:t>    	  </a:t>
            </a:r>
            <a:r>
              <a:rPr lang="en-US" altLang="zh-CN" dirty="0" err="1"/>
              <a:t>ConnDlg</a:t>
            </a:r>
            <a:r>
              <a:rPr lang="en-US" altLang="zh-CN" dirty="0"/>
              <a:t> dialog;</a:t>
            </a:r>
            <a:endParaRPr lang="zh-CN" altLang="zh-CN" dirty="0"/>
          </a:p>
          <a:p>
            <a:pPr indent="446088"/>
            <a:r>
              <a:rPr lang="en-US" altLang="zh-CN" dirty="0"/>
              <a:t>    	  if(</a:t>
            </a:r>
            <a:r>
              <a:rPr lang="en-US" altLang="zh-CN" dirty="0" err="1"/>
              <a:t>dialog.exec</a:t>
            </a:r>
            <a:r>
              <a:rPr lang="en-US" altLang="zh-CN" dirty="0"/>
              <a:t>() != </a:t>
            </a:r>
            <a:r>
              <a:rPr lang="en-US" altLang="zh-CN" dirty="0" err="1"/>
              <a:t>QDialog</a:t>
            </a:r>
            <a:r>
              <a:rPr lang="en-US" altLang="zh-CN" dirty="0"/>
              <a:t>::Accepted)</a:t>
            </a:r>
            <a:endParaRPr lang="zh-CN" altLang="zh-CN" dirty="0"/>
          </a:p>
          <a:p>
            <a:pPr indent="446088"/>
            <a:r>
              <a:rPr lang="en-US" altLang="zh-CN" dirty="0"/>
              <a:t>	        return -1;</a:t>
            </a:r>
            <a:endParaRPr lang="zh-CN" altLang="zh-CN" dirty="0"/>
          </a:p>
          <a:p>
            <a:pPr indent="446088"/>
            <a:r>
              <a:rPr lang="en-US" altLang="zh-CN" dirty="0"/>
              <a:t>	  </a:t>
            </a:r>
            <a:r>
              <a:rPr lang="en-US" altLang="zh-CN" dirty="0" err="1"/>
              <a:t>QFile</a:t>
            </a:r>
            <a:r>
              <a:rPr lang="en-US" altLang="zh-CN" dirty="0"/>
              <a:t> *</a:t>
            </a:r>
            <a:r>
              <a:rPr lang="en-US" altLang="zh-CN" dirty="0" err="1"/>
              <a:t>carDetails</a:t>
            </a:r>
            <a:r>
              <a:rPr lang="en-US" altLang="zh-CN" dirty="0"/>
              <a:t> = new </a:t>
            </a:r>
            <a:r>
              <a:rPr lang="en-US" altLang="zh-CN" dirty="0" err="1"/>
              <a:t>QFile</a:t>
            </a:r>
            <a:r>
              <a:rPr lang="en-US" altLang="zh-CN" dirty="0"/>
              <a:t>("attribs.xml");</a:t>
            </a:r>
            <a:endParaRPr lang="zh-CN" altLang="zh-CN" dirty="0"/>
          </a:p>
          <a:p>
            <a:pPr indent="446088"/>
            <a:r>
              <a:rPr lang="en-US" altLang="zh-CN" dirty="0"/>
              <a:t>       </a:t>
            </a:r>
            <a:r>
              <a:rPr lang="en-US" altLang="zh-CN" dirty="0" err="1"/>
              <a:t>MainWindow</a:t>
            </a:r>
            <a:r>
              <a:rPr lang="en-US" altLang="zh-CN" dirty="0"/>
              <a:t> window("factory", "cars", </a:t>
            </a:r>
            <a:r>
              <a:rPr lang="en-US" altLang="zh-CN" dirty="0" err="1"/>
              <a:t>carDetails</a:t>
            </a:r>
            <a:r>
              <a:rPr lang="en-US" altLang="zh-CN" dirty="0"/>
              <a:t>);</a:t>
            </a:r>
            <a:endParaRPr lang="zh-CN" altLang="zh-CN" dirty="0"/>
          </a:p>
          <a:p>
            <a:pPr indent="446088"/>
            <a:r>
              <a:rPr lang="en-US" altLang="zh-CN" dirty="0"/>
              <a:t>       </a:t>
            </a:r>
            <a:r>
              <a:rPr lang="en-US" altLang="zh-CN" dirty="0" err="1"/>
              <a:t>window.show</a:t>
            </a:r>
            <a:r>
              <a:rPr lang="en-US" altLang="zh-CN" dirty="0"/>
              <a:t>();</a:t>
            </a:r>
            <a:endParaRPr lang="zh-CN" altLang="zh-CN" dirty="0"/>
          </a:p>
          <a:p>
            <a:pPr indent="446088"/>
            <a:r>
              <a:rPr lang="en-US" altLang="zh-CN" dirty="0"/>
              <a:t>       return </a:t>
            </a:r>
            <a:r>
              <a:rPr lang="en-US" altLang="zh-CN" dirty="0" err="1"/>
              <a:t>a.exec</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2821287109"/>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916832"/>
            <a:ext cx="7920880"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052736"/>
            <a:ext cx="8496944" cy="2031325"/>
          </a:xfrm>
          <a:prstGeom prst="rect">
            <a:avLst/>
          </a:prstGeom>
          <a:noFill/>
        </p:spPr>
        <p:txBody>
          <a:bodyPr wrap="square" rtlCol="0">
            <a:spAutoFit/>
          </a:bodyPr>
          <a:lstStyle/>
          <a:p>
            <a:pPr indent="446088"/>
            <a:r>
              <a:rPr lang="zh-CN" altLang="zh-CN" dirty="0"/>
              <a:t>（</a:t>
            </a:r>
            <a:r>
              <a:rPr lang="en-US" altLang="zh-CN" dirty="0"/>
              <a:t>4</a:t>
            </a:r>
            <a:r>
              <a:rPr lang="zh-CN" altLang="zh-CN" dirty="0"/>
              <a:t>）新建一个</a:t>
            </a:r>
            <a:r>
              <a:rPr lang="en-US" altLang="zh-CN" dirty="0"/>
              <a:t>XML</a:t>
            </a:r>
            <a:r>
              <a:rPr lang="zh-CN" altLang="zh-CN" dirty="0"/>
              <a:t>文件，将该文件</a:t>
            </a:r>
            <a:r>
              <a:rPr lang="zh-CN" altLang="zh-CN" dirty="0">
                <a:hlinkClick r:id="rId2" action="ppaction://hlinkfile"/>
              </a:rPr>
              <a:t>存放在该工程的目录下，以下是“</a:t>
            </a:r>
            <a:r>
              <a:rPr lang="en-US" altLang="zh-CN" dirty="0">
                <a:hlinkClick r:id="rId2" action="ppaction://hlinkfile"/>
              </a:rPr>
              <a:t>attribs.xml</a:t>
            </a:r>
            <a:r>
              <a:rPr lang="zh-CN" altLang="zh-CN" dirty="0">
                <a:hlinkClick r:id="rId2" action="ppaction://hlinkfile"/>
              </a:rPr>
              <a:t>”文件的详细</a:t>
            </a:r>
            <a:r>
              <a:rPr lang="zh-CN" altLang="zh-CN" dirty="0" smtClean="0">
                <a:hlinkClick r:id="rId2" action="ppaction://hlinkfile"/>
              </a:rPr>
              <a:t>内容</a:t>
            </a:r>
            <a:r>
              <a:rPr lang="zh-CN" altLang="en-US" dirty="0" smtClean="0">
                <a:hlinkClick r:id="rId2" action="ppaction://hlinkfile"/>
              </a:rPr>
              <a:t>。</a:t>
            </a:r>
            <a:endParaRPr lang="zh-CN" altLang="zh-CN" dirty="0"/>
          </a:p>
          <a:p>
            <a:pPr indent="446088"/>
            <a:r>
              <a:rPr lang="zh-CN" altLang="zh-CN" dirty="0"/>
              <a:t>（</a:t>
            </a:r>
            <a:r>
              <a:rPr lang="en-US" altLang="zh-CN" dirty="0"/>
              <a:t>5</a:t>
            </a:r>
            <a:r>
              <a:rPr lang="zh-CN" altLang="zh-CN" dirty="0"/>
              <a:t>）在“</a:t>
            </a:r>
            <a:r>
              <a:rPr lang="en-US" altLang="zh-CN" dirty="0"/>
              <a:t>SQLEx.pro</a:t>
            </a:r>
            <a:r>
              <a:rPr lang="zh-CN" altLang="zh-CN" dirty="0"/>
              <a:t>”文件中添加如下内容：</a:t>
            </a:r>
          </a:p>
          <a:p>
            <a:pPr indent="446088"/>
            <a:r>
              <a:rPr lang="en-US" altLang="zh-CN" dirty="0"/>
              <a:t>QT += xml</a:t>
            </a:r>
            <a:endParaRPr lang="zh-CN" altLang="zh-CN" dirty="0"/>
          </a:p>
          <a:p>
            <a:pPr indent="446088"/>
            <a:r>
              <a:rPr lang="zh-CN" altLang="zh-CN" dirty="0"/>
              <a:t>（</a:t>
            </a:r>
            <a:r>
              <a:rPr lang="en-US" altLang="zh-CN" dirty="0"/>
              <a:t>6</a:t>
            </a:r>
            <a:r>
              <a:rPr lang="zh-CN" altLang="zh-CN" dirty="0"/>
              <a:t>）此时运行程序，选择驱动</a:t>
            </a:r>
            <a:r>
              <a:rPr lang="en-US" altLang="zh-CN" dirty="0"/>
              <a:t>QSQLITE</a:t>
            </a:r>
            <a:r>
              <a:rPr lang="zh-CN" altLang="zh-CN" dirty="0"/>
              <a:t>，单击“连接”按钮，将弹出如图</a:t>
            </a:r>
            <a:r>
              <a:rPr lang="en-US" altLang="zh-CN" dirty="0"/>
              <a:t>13.8</a:t>
            </a:r>
            <a:r>
              <a:rPr lang="zh-CN" altLang="zh-CN" dirty="0"/>
              <a:t>所示的视图界面。</a:t>
            </a:r>
          </a:p>
          <a:p>
            <a:pPr indent="446088"/>
            <a:endParaRPr lang="zh-CN" altLang="en-US" dirty="0"/>
          </a:p>
        </p:txBody>
      </p:sp>
      <p:pic>
        <p:nvPicPr>
          <p:cNvPr id="143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413" y="2780928"/>
            <a:ext cx="5957190" cy="3009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659136"/>
      </p:ext>
    </p:extLst>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268760"/>
            <a:ext cx="8568952" cy="1287532"/>
          </a:xfrm>
          <a:prstGeom prst="rect">
            <a:avLst/>
          </a:prstGeom>
          <a:noFill/>
        </p:spPr>
        <p:txBody>
          <a:bodyPr wrap="square" rtlCol="0">
            <a:spAutoFit/>
          </a:bodyPr>
          <a:lstStyle/>
          <a:p>
            <a:pPr indent="446088">
              <a:lnSpc>
                <a:spcPct val="150000"/>
              </a:lnSpc>
            </a:pPr>
            <a:r>
              <a:rPr lang="zh-CN" altLang="zh-CN" dirty="0"/>
              <a:t>当用户在“操作菜单”中选择“删除”子菜单时，弹出如图</a:t>
            </a:r>
            <a:r>
              <a:rPr lang="en-US" altLang="zh-CN" dirty="0"/>
              <a:t>13.9</a:t>
            </a:r>
            <a:r>
              <a:rPr lang="zh-CN" altLang="zh-CN" dirty="0"/>
              <a:t>所示的“删除汽车记录”对话框。</a:t>
            </a:r>
          </a:p>
          <a:p>
            <a:pPr>
              <a:lnSpc>
                <a:spcPct val="150000"/>
              </a:lnSpc>
            </a:pPr>
            <a:endParaRPr lang="zh-CN" altLang="en-US" dirty="0"/>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556292"/>
            <a:ext cx="3671597"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252457"/>
      </p:ext>
    </p:extLst>
  </p:cSld>
  <p:clrMapOvr>
    <a:masterClrMapping/>
  </p:clrMapOvr>
  <p:transition spd="slow">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340768"/>
            <a:ext cx="8496944" cy="3000821"/>
          </a:xfrm>
          <a:prstGeom prst="rect">
            <a:avLst/>
          </a:prstGeom>
          <a:noFill/>
        </p:spPr>
        <p:txBody>
          <a:bodyPr wrap="square" rtlCol="0">
            <a:spAutoFit/>
          </a:bodyPr>
          <a:lstStyle/>
          <a:p>
            <a:pPr indent="446088">
              <a:lnSpc>
                <a:spcPct val="150000"/>
              </a:lnSpc>
            </a:pPr>
            <a:r>
              <a:rPr lang="en-US" altLang="zh-CN" b="1" dirty="0">
                <a:solidFill>
                  <a:srgbClr val="00B0F0"/>
                </a:solidFill>
              </a:rPr>
              <a:t>4</a:t>
            </a:r>
            <a:r>
              <a:rPr lang="zh-CN" altLang="zh-CN" b="1" dirty="0">
                <a:solidFill>
                  <a:srgbClr val="00B0F0"/>
                </a:solidFill>
              </a:rPr>
              <a:t>．添加记录功能</a:t>
            </a:r>
          </a:p>
          <a:p>
            <a:pPr indent="446088">
              <a:lnSpc>
                <a:spcPct val="150000"/>
              </a:lnSpc>
            </a:pPr>
            <a:r>
              <a:rPr lang="zh-CN" altLang="zh-CN" dirty="0"/>
              <a:t>（</a:t>
            </a:r>
            <a:r>
              <a:rPr lang="en-US" altLang="zh-CN" dirty="0"/>
              <a:t>1</a:t>
            </a:r>
            <a:r>
              <a:rPr lang="zh-CN" altLang="zh-CN" dirty="0"/>
              <a:t>）</a:t>
            </a:r>
            <a:r>
              <a:rPr lang="en-US" altLang="zh-CN" dirty="0"/>
              <a:t>Dialog</a:t>
            </a:r>
            <a:r>
              <a:rPr lang="zh-CN" altLang="zh-CN" dirty="0"/>
              <a:t>类继承自</a:t>
            </a:r>
            <a:r>
              <a:rPr lang="en-US" altLang="zh-CN" dirty="0" err="1"/>
              <a:t>QDialog</a:t>
            </a:r>
            <a:r>
              <a:rPr lang="zh-CN" altLang="zh-CN" dirty="0"/>
              <a:t>类，该类定义了“添加产品”对话框的界面及完成将新加入的记录分别插入汽车制造商表和汽车表，并且将详细的车型信息写入</a:t>
            </a:r>
            <a:r>
              <a:rPr lang="en-US" altLang="zh-CN" dirty="0"/>
              <a:t>XML</a:t>
            </a:r>
            <a:r>
              <a:rPr lang="zh-CN" altLang="zh-CN" dirty="0"/>
              <a:t>文件</a:t>
            </a:r>
            <a:r>
              <a:rPr lang="zh-CN" altLang="zh-CN" dirty="0">
                <a:hlinkClick r:id="rId2" action="ppaction://hlinkfile"/>
              </a:rPr>
              <a:t>中的功能，其头文件“</a:t>
            </a:r>
            <a:r>
              <a:rPr lang="en-US" altLang="zh-CN" dirty="0" err="1">
                <a:hlinkClick r:id="rId2" action="ppaction://hlinkfile"/>
              </a:rPr>
              <a:t>editdialog.h</a:t>
            </a:r>
            <a:r>
              <a:rPr lang="zh-CN" altLang="zh-CN" dirty="0">
                <a:hlinkClick r:id="rId2" action="ppaction://hlinkfile"/>
              </a:rPr>
              <a:t>”的具体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r>
              <a:rPr lang="zh-CN" altLang="zh-CN" dirty="0"/>
              <a:t>（</a:t>
            </a:r>
            <a:r>
              <a:rPr lang="en-US" altLang="zh-CN" dirty="0"/>
              <a:t>2</a:t>
            </a:r>
            <a:r>
              <a:rPr lang="zh-CN" altLang="zh-CN" dirty="0"/>
              <a:t>）</a:t>
            </a:r>
            <a:r>
              <a:rPr lang="zh-CN" altLang="zh-CN" dirty="0">
                <a:hlinkClick r:id="rId3" action="ppaction://hlinkfile"/>
              </a:rPr>
              <a:t>源文件“</a:t>
            </a:r>
            <a:r>
              <a:rPr lang="en-US" altLang="zh-CN" dirty="0">
                <a:hlinkClick r:id="rId3" action="ppaction://hlinkfile"/>
              </a:rPr>
              <a:t>editdialog.cpp</a:t>
            </a:r>
            <a:r>
              <a:rPr lang="zh-CN" altLang="zh-CN" dirty="0">
                <a:hlinkClick r:id="rId3" action="ppaction://hlinkfile"/>
              </a:rPr>
              <a:t>”的具体</a:t>
            </a:r>
            <a:r>
              <a:rPr lang="zh-CN" altLang="zh-CN" dirty="0" smtClean="0">
                <a:hlinkClick r:id="rId3" action="ppaction://hlinkfile"/>
              </a:rPr>
              <a:t>代码</a:t>
            </a:r>
            <a:r>
              <a:rPr lang="zh-CN" altLang="en-US" dirty="0" smtClean="0">
                <a:hlinkClick r:id="rId3" action="ppaction://hlinkfile"/>
              </a:rPr>
              <a:t>。</a:t>
            </a:r>
            <a:endParaRPr lang="en-US" altLang="zh-CN" dirty="0" smtClean="0"/>
          </a:p>
          <a:p>
            <a:pPr indent="446088">
              <a:lnSpc>
                <a:spcPct val="150000"/>
              </a:lnSpc>
            </a:pPr>
            <a:r>
              <a:rPr lang="en-US" altLang="zh-CN" dirty="0">
                <a:hlinkClick r:id="rId4" action="ppaction://hlinkfile"/>
              </a:rPr>
              <a:t>Dialog::submit()</a:t>
            </a:r>
            <a:r>
              <a:rPr lang="zh-CN" altLang="zh-CN" dirty="0">
                <a:hlinkClick r:id="rId4" action="ppaction://hlinkfile"/>
              </a:rPr>
              <a:t>函数的具体</a:t>
            </a:r>
            <a:r>
              <a:rPr lang="zh-CN" altLang="zh-CN" dirty="0" smtClean="0">
                <a:hlinkClick r:id="rId4" action="ppaction://hlinkfile"/>
              </a:rPr>
              <a:t>代码</a:t>
            </a:r>
            <a:r>
              <a:rPr lang="zh-CN" altLang="en-US" dirty="0" smtClean="0">
                <a:hlinkClick r:id="rId4" action="ppaction://hlinkfile"/>
              </a:rPr>
              <a:t>。</a:t>
            </a:r>
            <a:endParaRPr lang="zh-CN" altLang="zh-CN" dirty="0"/>
          </a:p>
          <a:p>
            <a:pPr indent="446088">
              <a:lnSpc>
                <a:spcPct val="150000"/>
              </a:lnSpc>
            </a:pPr>
            <a:endParaRPr lang="zh-CN" altLang="en-US" dirty="0"/>
          </a:p>
        </p:txBody>
      </p:sp>
    </p:spTree>
    <p:extLst>
      <p:ext uri="{BB962C8B-B14F-4D97-AF65-F5344CB8AC3E}">
        <p14:creationId xmlns:p14="http://schemas.microsoft.com/office/powerpoint/2010/main" val="3729474056"/>
      </p:ext>
    </p:extLst>
  </p:cSld>
  <p:clrMapOvr>
    <a:masterClrMapping/>
  </p:clrMapOvr>
  <p:transition spd="slow">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556792"/>
            <a:ext cx="8064896" cy="367240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96752"/>
            <a:ext cx="8424936" cy="4247317"/>
          </a:xfrm>
          <a:prstGeom prst="rect">
            <a:avLst/>
          </a:prstGeom>
          <a:noFill/>
        </p:spPr>
        <p:txBody>
          <a:bodyPr wrap="square" rtlCol="0">
            <a:spAutoFit/>
          </a:bodyPr>
          <a:lstStyle/>
          <a:p>
            <a:pPr indent="446088"/>
            <a:r>
              <a:rPr lang="en-US" altLang="zh-CN" dirty="0" err="1"/>
              <a:t>findFactoryId</a:t>
            </a:r>
            <a:r>
              <a:rPr lang="en-US" altLang="zh-CN" dirty="0"/>
              <a:t>()</a:t>
            </a:r>
            <a:r>
              <a:rPr lang="zh-CN" altLang="zh-CN" dirty="0"/>
              <a:t>函数的具体代码如下：</a:t>
            </a:r>
          </a:p>
          <a:p>
            <a:pPr indent="446088"/>
            <a:r>
              <a:rPr lang="en-US" altLang="zh-CN" dirty="0" err="1"/>
              <a:t>int</a:t>
            </a:r>
            <a:r>
              <a:rPr lang="en-US" altLang="zh-CN" dirty="0"/>
              <a:t> Dialog::</a:t>
            </a:r>
            <a:r>
              <a:rPr lang="en-US" altLang="zh-CN" dirty="0" err="1"/>
              <a:t>findFactoryId</a:t>
            </a:r>
            <a:r>
              <a:rPr lang="en-US" altLang="zh-CN" dirty="0"/>
              <a:t>(</a:t>
            </a:r>
            <a:r>
              <a:rPr lang="en-US" altLang="zh-CN" dirty="0" err="1"/>
              <a:t>const</a:t>
            </a:r>
            <a:r>
              <a:rPr lang="en-US" altLang="zh-CN" dirty="0"/>
              <a:t> </a:t>
            </a:r>
            <a:r>
              <a:rPr lang="en-US" altLang="zh-CN" dirty="0" err="1"/>
              <a:t>QString</a:t>
            </a:r>
            <a:r>
              <a:rPr lang="en-US" altLang="zh-CN" dirty="0"/>
              <a:t> &amp;factory)</a:t>
            </a:r>
            <a:endParaRPr lang="zh-CN" altLang="zh-CN" dirty="0"/>
          </a:p>
          <a:p>
            <a:pPr indent="446088"/>
            <a:r>
              <a:rPr lang="en-US" altLang="zh-CN" dirty="0"/>
              <a:t>{</a:t>
            </a:r>
            <a:endParaRPr lang="zh-CN" altLang="zh-CN" dirty="0"/>
          </a:p>
          <a:p>
            <a:pPr indent="446088"/>
            <a:r>
              <a:rPr lang="en-US" altLang="zh-CN" dirty="0"/>
              <a:t>     </a:t>
            </a:r>
            <a:r>
              <a:rPr lang="en-US" altLang="zh-CN" dirty="0" err="1"/>
              <a:t>int</a:t>
            </a:r>
            <a:r>
              <a:rPr lang="en-US" altLang="zh-CN" dirty="0"/>
              <a:t> row = 0;</a:t>
            </a:r>
            <a:endParaRPr lang="zh-CN" altLang="zh-CN" dirty="0"/>
          </a:p>
          <a:p>
            <a:pPr indent="446088"/>
            <a:r>
              <a:rPr lang="en-US" altLang="zh-CN" dirty="0"/>
              <a:t>      while (row &lt; </a:t>
            </a:r>
            <a:r>
              <a:rPr lang="en-US" altLang="zh-CN" dirty="0" err="1"/>
              <a:t>factoryModel</a:t>
            </a:r>
            <a:r>
              <a:rPr lang="en-US" altLang="zh-CN" dirty="0"/>
              <a:t>-&gt;</a:t>
            </a:r>
            <a:r>
              <a:rPr lang="en-US" altLang="zh-CN" dirty="0" err="1"/>
              <a:t>rowCount</a:t>
            </a:r>
            <a:r>
              <a:rPr lang="en-US" altLang="zh-CN" dirty="0"/>
              <a:t>()) </a:t>
            </a:r>
            <a:endParaRPr lang="zh-CN" altLang="zh-CN" dirty="0"/>
          </a:p>
          <a:p>
            <a:pPr indent="446088"/>
            <a:r>
              <a:rPr lang="en-US" altLang="zh-CN" dirty="0"/>
              <a:t>	 {</a:t>
            </a:r>
            <a:endParaRPr lang="zh-CN" altLang="zh-CN" dirty="0"/>
          </a:p>
          <a:p>
            <a:pPr indent="446088"/>
            <a:r>
              <a:rPr lang="en-US" altLang="zh-CN" dirty="0"/>
              <a:t>	      </a:t>
            </a:r>
            <a:r>
              <a:rPr lang="en-US" altLang="zh-CN" dirty="0" err="1"/>
              <a:t>QSqlRecord</a:t>
            </a:r>
            <a:r>
              <a:rPr lang="en-US" altLang="zh-CN" dirty="0"/>
              <a:t> record = </a:t>
            </a:r>
            <a:r>
              <a:rPr lang="en-US" altLang="zh-CN" dirty="0" err="1"/>
              <a:t>factoryModel</a:t>
            </a:r>
            <a:r>
              <a:rPr lang="en-US" altLang="zh-CN" dirty="0"/>
              <a:t>-&gt;record(row);		//(a)</a:t>
            </a:r>
            <a:endParaRPr lang="zh-CN" altLang="zh-CN" dirty="0"/>
          </a:p>
          <a:p>
            <a:pPr indent="446088"/>
            <a:r>
              <a:rPr lang="en-US" altLang="zh-CN" dirty="0"/>
              <a:t>           if(</a:t>
            </a:r>
            <a:r>
              <a:rPr lang="en-US" altLang="zh-CN" dirty="0" err="1"/>
              <a:t>record.value</a:t>
            </a:r>
            <a:r>
              <a:rPr lang="en-US" altLang="zh-CN" dirty="0"/>
              <a:t>("manufactory") == factory)			//(b)</a:t>
            </a:r>
            <a:endParaRPr lang="zh-CN" altLang="zh-CN" dirty="0"/>
          </a:p>
          <a:p>
            <a:pPr indent="446088"/>
            <a:r>
              <a:rPr lang="en-US" altLang="zh-CN" dirty="0"/>
              <a:t>	   	  	return </a:t>
            </a:r>
            <a:r>
              <a:rPr lang="en-US" altLang="zh-CN" dirty="0" err="1"/>
              <a:t>record.value</a:t>
            </a:r>
            <a:r>
              <a:rPr lang="en-US" altLang="zh-CN" dirty="0"/>
              <a:t>("id").</a:t>
            </a:r>
            <a:r>
              <a:rPr lang="en-US" altLang="zh-CN" dirty="0" err="1"/>
              <a:t>toInt</a:t>
            </a:r>
            <a:r>
              <a:rPr lang="en-US" altLang="zh-CN" dirty="0"/>
              <a:t>();		</a:t>
            </a:r>
            <a:r>
              <a:rPr lang="en-US" altLang="zh-CN" dirty="0" smtClean="0"/>
              <a:t>//(</a:t>
            </a:r>
            <a:r>
              <a:rPr lang="en-US" altLang="zh-CN" dirty="0"/>
              <a:t>c)</a:t>
            </a:r>
            <a:endParaRPr lang="zh-CN" altLang="zh-CN" dirty="0"/>
          </a:p>
          <a:p>
            <a:pPr indent="446088"/>
            <a:r>
              <a:rPr lang="en-US" altLang="zh-CN" dirty="0"/>
              <a:t>        	  else</a:t>
            </a:r>
            <a:endParaRPr lang="zh-CN" altLang="zh-CN" dirty="0"/>
          </a:p>
          <a:p>
            <a:pPr indent="446088"/>
            <a:r>
              <a:rPr lang="en-US" altLang="zh-CN" dirty="0"/>
              <a:t>      	 	row++;</a:t>
            </a:r>
            <a:endParaRPr lang="zh-CN" altLang="zh-CN" dirty="0"/>
          </a:p>
          <a:p>
            <a:pPr indent="446088"/>
            <a:r>
              <a:rPr lang="en-US" altLang="zh-CN" dirty="0"/>
              <a:t>    	 }</a:t>
            </a:r>
            <a:endParaRPr lang="zh-CN" altLang="zh-CN" dirty="0"/>
          </a:p>
          <a:p>
            <a:pPr indent="446088"/>
            <a:r>
              <a:rPr lang="en-US" altLang="zh-CN" dirty="0"/>
              <a:t>    	 return -1;			//</a:t>
            </a:r>
            <a:r>
              <a:rPr lang="zh-CN" altLang="zh-CN" dirty="0"/>
              <a:t>如果未查询到则返回“</a:t>
            </a:r>
            <a:r>
              <a:rPr lang="en-US" altLang="zh-CN" dirty="0"/>
              <a:t>-1</a:t>
            </a:r>
            <a:r>
              <a:rPr lang="zh-CN" altLang="zh-CN" dirty="0"/>
              <a:t>”</a:t>
            </a:r>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4089353889"/>
      </p:ext>
    </p:extLst>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628800"/>
            <a:ext cx="8136904" cy="439248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268760"/>
            <a:ext cx="8496944" cy="5047536"/>
          </a:xfrm>
          <a:prstGeom prst="rect">
            <a:avLst/>
          </a:prstGeom>
          <a:noFill/>
        </p:spPr>
        <p:txBody>
          <a:bodyPr wrap="square" rtlCol="0">
            <a:spAutoFit/>
          </a:bodyPr>
          <a:lstStyle/>
          <a:p>
            <a:pPr indent="446088"/>
            <a:r>
              <a:rPr lang="en-US" altLang="zh-CN" dirty="0" err="1"/>
              <a:t>addNewFactory</a:t>
            </a:r>
            <a:r>
              <a:rPr lang="en-US" altLang="zh-CN" dirty="0"/>
              <a:t> ()</a:t>
            </a:r>
            <a:r>
              <a:rPr lang="zh-CN" altLang="zh-CN" dirty="0"/>
              <a:t>函数的具体代码如下：</a:t>
            </a:r>
          </a:p>
          <a:p>
            <a:pPr indent="446088"/>
            <a:r>
              <a:rPr lang="en-US" altLang="zh-CN" sz="1600" dirty="0" err="1"/>
              <a:t>int</a:t>
            </a:r>
            <a:r>
              <a:rPr lang="en-US" altLang="zh-CN" sz="1600" dirty="0"/>
              <a:t> Dialog::</a:t>
            </a:r>
            <a:r>
              <a:rPr lang="en-US" altLang="zh-CN" sz="1600" dirty="0" err="1"/>
              <a:t>addNewFactory</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a:t>
            </a:r>
            <a:r>
              <a:rPr lang="en-US" altLang="zh-CN" sz="1600" dirty="0" err="1"/>
              <a:t>factory,const</a:t>
            </a:r>
            <a:r>
              <a:rPr lang="en-US" altLang="zh-CN" sz="1600" dirty="0"/>
              <a:t> </a:t>
            </a:r>
            <a:r>
              <a:rPr lang="en-US" altLang="zh-CN" sz="1600" dirty="0" err="1"/>
              <a:t>QString</a:t>
            </a:r>
            <a:r>
              <a:rPr lang="en-US" altLang="zh-CN" sz="1600" dirty="0"/>
              <a:t> &amp;address)</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QSqlRecord</a:t>
            </a:r>
            <a:r>
              <a:rPr lang="en-US" altLang="zh-CN" sz="1600" dirty="0"/>
              <a:t> record;</a:t>
            </a:r>
            <a:endParaRPr lang="zh-CN" altLang="zh-CN" sz="1600" dirty="0"/>
          </a:p>
          <a:p>
            <a:pPr indent="446088"/>
            <a:r>
              <a:rPr lang="en-US" altLang="zh-CN" sz="1600" dirty="0"/>
              <a:t>    	</a:t>
            </a:r>
            <a:r>
              <a:rPr lang="en-US" altLang="zh-CN" sz="1600" dirty="0" err="1"/>
              <a:t>int</a:t>
            </a:r>
            <a:r>
              <a:rPr lang="en-US" altLang="zh-CN" sz="1600" dirty="0"/>
              <a:t> id = </a:t>
            </a:r>
            <a:r>
              <a:rPr lang="en-US" altLang="zh-CN" sz="1600" dirty="0" err="1"/>
              <a:t>generateFactoryId</a:t>
            </a:r>
            <a:r>
              <a:rPr lang="en-US" altLang="zh-CN" sz="1600" dirty="0"/>
              <a:t>();		</a:t>
            </a:r>
            <a:r>
              <a:rPr lang="en-US" altLang="zh-CN" sz="1600" dirty="0" smtClean="0"/>
              <a:t>//</a:t>
            </a:r>
            <a:r>
              <a:rPr lang="zh-CN" altLang="zh-CN" sz="1600" dirty="0"/>
              <a:t>生成一个汽车制造商表的主键值</a:t>
            </a:r>
          </a:p>
          <a:p>
            <a:pPr indent="446088"/>
            <a:r>
              <a:rPr lang="en-US" altLang="zh-CN" sz="1600" dirty="0"/>
              <a:t>	/* </a:t>
            </a:r>
            <a:r>
              <a:rPr lang="zh-CN" altLang="zh-CN" sz="1600" dirty="0"/>
              <a:t>在汽车制造商表中插入一条新记录，厂名和地址由参数传入</a:t>
            </a:r>
            <a:r>
              <a:rPr lang="en-US" altLang="zh-CN" sz="1600" dirty="0"/>
              <a:t> */</a:t>
            </a:r>
            <a:endParaRPr lang="zh-CN" altLang="zh-CN" sz="1600" dirty="0"/>
          </a:p>
          <a:p>
            <a:pPr indent="446088"/>
            <a:r>
              <a:rPr lang="en-US" altLang="zh-CN" sz="1600" dirty="0"/>
              <a:t>     </a:t>
            </a:r>
            <a:r>
              <a:rPr lang="en-US" altLang="zh-CN" sz="1600" dirty="0" err="1"/>
              <a:t>QSqlField</a:t>
            </a:r>
            <a:r>
              <a:rPr lang="en-US" altLang="zh-CN" sz="1600" dirty="0"/>
              <a:t> f1("id", </a:t>
            </a:r>
            <a:r>
              <a:rPr lang="en-US" altLang="zh-CN" sz="1600" dirty="0" err="1"/>
              <a:t>QVariant</a:t>
            </a:r>
            <a:r>
              <a:rPr lang="en-US" altLang="zh-CN" sz="1600" dirty="0"/>
              <a:t>::</a:t>
            </a:r>
            <a:r>
              <a:rPr lang="en-US" altLang="zh-CN" sz="1600" dirty="0" err="1"/>
              <a:t>Int</a:t>
            </a:r>
            <a:r>
              <a:rPr lang="en-US" altLang="zh-CN" sz="1600" dirty="0"/>
              <a:t>);</a:t>
            </a:r>
            <a:endParaRPr lang="zh-CN" altLang="zh-CN" sz="1600" dirty="0"/>
          </a:p>
          <a:p>
            <a:pPr indent="446088"/>
            <a:r>
              <a:rPr lang="en-US" altLang="zh-CN" sz="1600" dirty="0"/>
              <a:t>     </a:t>
            </a:r>
            <a:r>
              <a:rPr lang="en-US" altLang="zh-CN" sz="1600" dirty="0" err="1"/>
              <a:t>QSqlField</a:t>
            </a:r>
            <a:r>
              <a:rPr lang="en-US" altLang="zh-CN" sz="1600" dirty="0"/>
              <a:t> f2("manufactory", </a:t>
            </a:r>
            <a:r>
              <a:rPr lang="en-US" altLang="zh-CN" sz="1600" dirty="0" err="1"/>
              <a:t>QVariant</a:t>
            </a:r>
            <a:r>
              <a:rPr lang="en-US" altLang="zh-CN" sz="1600" dirty="0"/>
              <a:t>::String);</a:t>
            </a:r>
            <a:endParaRPr lang="zh-CN" altLang="zh-CN" sz="1600" dirty="0"/>
          </a:p>
          <a:p>
            <a:pPr indent="446088"/>
            <a:r>
              <a:rPr lang="en-US" altLang="zh-CN" sz="1600" dirty="0"/>
              <a:t>     </a:t>
            </a:r>
            <a:r>
              <a:rPr lang="en-US" altLang="zh-CN" sz="1600" dirty="0" err="1"/>
              <a:t>QSqlField</a:t>
            </a:r>
            <a:r>
              <a:rPr lang="en-US" altLang="zh-CN" sz="1600" dirty="0"/>
              <a:t> f3("address", </a:t>
            </a:r>
            <a:r>
              <a:rPr lang="en-US" altLang="zh-CN" sz="1600" dirty="0" err="1"/>
              <a:t>QVariant</a:t>
            </a:r>
            <a:r>
              <a:rPr lang="en-US" altLang="zh-CN" sz="1600" dirty="0"/>
              <a:t>::String);</a:t>
            </a:r>
            <a:endParaRPr lang="zh-CN" altLang="zh-CN" sz="1600" dirty="0"/>
          </a:p>
          <a:p>
            <a:pPr indent="446088"/>
            <a:r>
              <a:rPr lang="en-US" altLang="zh-CN" sz="1600" dirty="0"/>
              <a:t>    	f1.setValue(</a:t>
            </a:r>
            <a:r>
              <a:rPr lang="en-US" altLang="zh-CN" sz="1600" dirty="0" err="1"/>
              <a:t>QVariant</a:t>
            </a:r>
            <a:r>
              <a:rPr lang="en-US" altLang="zh-CN" sz="1600" dirty="0"/>
              <a:t>(id));</a:t>
            </a:r>
            <a:endParaRPr lang="zh-CN" altLang="zh-CN" sz="1600" dirty="0"/>
          </a:p>
          <a:p>
            <a:pPr indent="446088"/>
            <a:r>
              <a:rPr lang="en-US" altLang="zh-CN" sz="1600" dirty="0"/>
              <a:t>    	f2.setValue(</a:t>
            </a:r>
            <a:r>
              <a:rPr lang="en-US" altLang="zh-CN" sz="1600" dirty="0" err="1"/>
              <a:t>QVariant</a:t>
            </a:r>
            <a:r>
              <a:rPr lang="en-US" altLang="zh-CN" sz="1600" dirty="0"/>
              <a:t>(factory));</a:t>
            </a:r>
            <a:endParaRPr lang="zh-CN" altLang="zh-CN" sz="1600" dirty="0"/>
          </a:p>
          <a:p>
            <a:pPr indent="446088"/>
            <a:r>
              <a:rPr lang="en-US" altLang="zh-CN" sz="1600" dirty="0"/>
              <a:t>    	f3.setValue(</a:t>
            </a:r>
            <a:r>
              <a:rPr lang="en-US" altLang="zh-CN" sz="1600" dirty="0" err="1"/>
              <a:t>QVariant</a:t>
            </a:r>
            <a:r>
              <a:rPr lang="en-US" altLang="zh-CN" sz="1600" dirty="0"/>
              <a:t>(address));</a:t>
            </a:r>
            <a:endParaRPr lang="zh-CN" altLang="zh-CN" sz="1600" dirty="0"/>
          </a:p>
          <a:p>
            <a:pPr indent="446088"/>
            <a:r>
              <a:rPr lang="en-US" altLang="zh-CN" sz="1600" dirty="0"/>
              <a:t>    	</a:t>
            </a:r>
            <a:r>
              <a:rPr lang="en-US" altLang="zh-CN" sz="1600" dirty="0" err="1"/>
              <a:t>record.append</a:t>
            </a:r>
            <a:r>
              <a:rPr lang="en-US" altLang="zh-CN" sz="1600" dirty="0"/>
              <a:t>(f1);</a:t>
            </a:r>
            <a:endParaRPr lang="zh-CN" altLang="zh-CN" sz="1600" dirty="0"/>
          </a:p>
          <a:p>
            <a:pPr indent="446088"/>
            <a:r>
              <a:rPr lang="en-US" altLang="zh-CN" sz="1600" dirty="0"/>
              <a:t>    	</a:t>
            </a:r>
            <a:r>
              <a:rPr lang="en-US" altLang="zh-CN" sz="1600" dirty="0" err="1"/>
              <a:t>record.append</a:t>
            </a:r>
            <a:r>
              <a:rPr lang="en-US" altLang="zh-CN" sz="1600" dirty="0"/>
              <a:t>(f2);</a:t>
            </a:r>
            <a:endParaRPr lang="zh-CN" altLang="zh-CN" sz="1600" dirty="0"/>
          </a:p>
          <a:p>
            <a:pPr indent="446088"/>
            <a:r>
              <a:rPr lang="en-US" altLang="zh-CN" sz="1600" dirty="0"/>
              <a:t>    	</a:t>
            </a:r>
            <a:r>
              <a:rPr lang="en-US" altLang="zh-CN" sz="1600" dirty="0" err="1"/>
              <a:t>record.append</a:t>
            </a:r>
            <a:r>
              <a:rPr lang="en-US" altLang="zh-CN" sz="1600" dirty="0"/>
              <a:t>(f3);</a:t>
            </a:r>
            <a:endParaRPr lang="zh-CN" altLang="zh-CN" sz="1600" dirty="0"/>
          </a:p>
          <a:p>
            <a:pPr indent="446088"/>
            <a:r>
              <a:rPr lang="en-US" altLang="zh-CN" sz="1600" dirty="0"/>
              <a:t>    	</a:t>
            </a:r>
            <a:r>
              <a:rPr lang="en-US" altLang="zh-CN" sz="1600" dirty="0" err="1"/>
              <a:t>factoryModel</a:t>
            </a:r>
            <a:r>
              <a:rPr lang="en-US" altLang="zh-CN" sz="1600" dirty="0"/>
              <a:t>-&gt;</a:t>
            </a:r>
            <a:r>
              <a:rPr lang="en-US" altLang="zh-CN" sz="1600" dirty="0" err="1"/>
              <a:t>insertRecord</a:t>
            </a:r>
            <a:r>
              <a:rPr lang="en-US" altLang="zh-CN" sz="1600" dirty="0"/>
              <a:t>(-1, record);</a:t>
            </a:r>
            <a:endParaRPr lang="zh-CN" altLang="zh-CN" sz="1600" dirty="0"/>
          </a:p>
          <a:p>
            <a:pPr indent="446088"/>
            <a:r>
              <a:rPr lang="en-US" altLang="zh-CN" sz="1600" dirty="0"/>
              <a:t>    	return id;								//</a:t>
            </a:r>
            <a:r>
              <a:rPr lang="zh-CN" altLang="zh-CN" sz="1600" dirty="0"/>
              <a:t>返回新记录的主键值</a:t>
            </a:r>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2421340419"/>
      </p:ext>
    </p:extLst>
  </p:cSld>
  <p:clrMapOvr>
    <a:masterClrMapping/>
  </p:clrMapOvr>
  <p:transition spd="slow">
    <p:randomBar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484784"/>
            <a:ext cx="8208912" cy="51125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24744"/>
            <a:ext cx="8496944" cy="5786199"/>
          </a:xfrm>
          <a:prstGeom prst="rect">
            <a:avLst/>
          </a:prstGeom>
          <a:noFill/>
        </p:spPr>
        <p:txBody>
          <a:bodyPr wrap="square" rtlCol="0">
            <a:spAutoFit/>
          </a:bodyPr>
          <a:lstStyle/>
          <a:p>
            <a:pPr indent="446088"/>
            <a:r>
              <a:rPr lang="en-US" altLang="zh-CN" dirty="0" err="1"/>
              <a:t>addNewCar</a:t>
            </a:r>
            <a:r>
              <a:rPr lang="en-US" altLang="zh-CN" dirty="0"/>
              <a:t>()</a:t>
            </a:r>
            <a:r>
              <a:rPr lang="zh-CN" altLang="zh-CN" dirty="0"/>
              <a:t>函数与</a:t>
            </a:r>
            <a:r>
              <a:rPr lang="en-US" altLang="zh-CN" dirty="0" err="1"/>
              <a:t>addNewFactory</a:t>
            </a:r>
            <a:r>
              <a:rPr lang="en-US" altLang="zh-CN" dirty="0"/>
              <a:t>()</a:t>
            </a:r>
            <a:r>
              <a:rPr lang="zh-CN" altLang="zh-CN" dirty="0"/>
              <a:t>函数的操作类似，其具体代码如下：</a:t>
            </a:r>
          </a:p>
          <a:p>
            <a:pPr indent="446088"/>
            <a:r>
              <a:rPr lang="en-US" altLang="zh-CN" sz="1600" dirty="0" err="1"/>
              <a:t>int</a:t>
            </a:r>
            <a:r>
              <a:rPr lang="en-US" altLang="zh-CN" sz="1600" dirty="0"/>
              <a:t> Dialog::</a:t>
            </a:r>
            <a:r>
              <a:rPr lang="en-US" altLang="zh-CN" sz="1600" dirty="0" err="1"/>
              <a:t>addNewCar</a:t>
            </a:r>
            <a:r>
              <a:rPr lang="en-US" altLang="zh-CN" sz="1600" dirty="0"/>
              <a:t>(</a:t>
            </a:r>
            <a:r>
              <a:rPr lang="en-US" altLang="zh-CN" sz="1600" dirty="0" err="1"/>
              <a:t>const</a:t>
            </a:r>
            <a:r>
              <a:rPr lang="en-US" altLang="zh-CN" sz="1600" dirty="0"/>
              <a:t> </a:t>
            </a:r>
            <a:r>
              <a:rPr lang="en-US" altLang="zh-CN" sz="1600" dirty="0" err="1"/>
              <a:t>QString</a:t>
            </a:r>
            <a:r>
              <a:rPr lang="en-US" altLang="zh-CN" sz="1600" dirty="0"/>
              <a:t> &amp;name, </a:t>
            </a:r>
            <a:r>
              <a:rPr lang="en-US" altLang="zh-CN" sz="1600" dirty="0" err="1"/>
              <a:t>int</a:t>
            </a:r>
            <a:r>
              <a:rPr lang="en-US" altLang="zh-CN" sz="1600" dirty="0"/>
              <a:t> </a:t>
            </a:r>
            <a:r>
              <a:rPr lang="en-US" altLang="zh-CN" sz="1600" dirty="0" err="1"/>
              <a:t>factoryId</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int</a:t>
            </a:r>
            <a:r>
              <a:rPr lang="en-US" altLang="zh-CN" sz="1600" dirty="0"/>
              <a:t> id = </a:t>
            </a:r>
            <a:r>
              <a:rPr lang="en-US" altLang="zh-CN" sz="1600" dirty="0" err="1"/>
              <a:t>generateCarId</a:t>
            </a:r>
            <a:r>
              <a:rPr lang="en-US" altLang="zh-CN" sz="1600" dirty="0"/>
              <a:t>();			</a:t>
            </a:r>
            <a:r>
              <a:rPr lang="en-US" altLang="zh-CN" sz="1600" dirty="0" smtClean="0"/>
              <a:t>//</a:t>
            </a:r>
            <a:r>
              <a:rPr lang="zh-CN" altLang="zh-CN" sz="1600" dirty="0"/>
              <a:t>生成一个汽车表的主键值</a:t>
            </a:r>
          </a:p>
          <a:p>
            <a:pPr indent="446088"/>
            <a:r>
              <a:rPr lang="en-US" altLang="zh-CN" sz="1600" dirty="0"/>
              <a:t>    	</a:t>
            </a:r>
            <a:r>
              <a:rPr lang="en-US" altLang="zh-CN" sz="1600" dirty="0" err="1"/>
              <a:t>QSqlRecord</a:t>
            </a:r>
            <a:r>
              <a:rPr lang="en-US" altLang="zh-CN" sz="1600" dirty="0"/>
              <a:t> record;</a:t>
            </a:r>
            <a:endParaRPr lang="zh-CN" altLang="zh-CN" sz="1600" dirty="0"/>
          </a:p>
          <a:p>
            <a:pPr indent="446088"/>
            <a:r>
              <a:rPr lang="en-US" altLang="zh-CN" sz="1600" dirty="0"/>
              <a:t>	/* </a:t>
            </a:r>
            <a:r>
              <a:rPr lang="zh-CN" altLang="zh-CN" sz="1600" dirty="0"/>
              <a:t>在汽车表中插入一条新记录</a:t>
            </a:r>
            <a:r>
              <a:rPr lang="en-US" altLang="zh-CN" sz="1600" dirty="0"/>
              <a:t> */</a:t>
            </a:r>
            <a:endParaRPr lang="zh-CN" altLang="zh-CN" sz="1600" dirty="0"/>
          </a:p>
          <a:p>
            <a:pPr indent="446088"/>
            <a:r>
              <a:rPr lang="en-US" altLang="zh-CN" sz="1600" dirty="0"/>
              <a:t>    	</a:t>
            </a:r>
            <a:r>
              <a:rPr lang="en-US" altLang="zh-CN" sz="1600" dirty="0" err="1"/>
              <a:t>QSqlField</a:t>
            </a:r>
            <a:r>
              <a:rPr lang="en-US" altLang="zh-CN" sz="1600" dirty="0"/>
              <a:t> f1("</a:t>
            </a:r>
            <a:r>
              <a:rPr lang="en-US" altLang="zh-CN" sz="1600" dirty="0" err="1"/>
              <a:t>carid</a:t>
            </a:r>
            <a:r>
              <a:rPr lang="en-US" altLang="zh-CN" sz="1600" dirty="0"/>
              <a:t>", </a:t>
            </a:r>
            <a:r>
              <a:rPr lang="en-US" altLang="zh-CN" sz="1600" dirty="0" err="1"/>
              <a:t>QVariant</a:t>
            </a:r>
            <a:r>
              <a:rPr lang="en-US" altLang="zh-CN" sz="1600" dirty="0"/>
              <a:t>::</a:t>
            </a:r>
            <a:r>
              <a:rPr lang="en-US" altLang="zh-CN" sz="1600" dirty="0" err="1"/>
              <a:t>Int</a:t>
            </a:r>
            <a:r>
              <a:rPr lang="en-US" altLang="zh-CN" sz="1600" dirty="0"/>
              <a:t>);</a:t>
            </a:r>
            <a:endParaRPr lang="zh-CN" altLang="zh-CN" sz="1600" dirty="0"/>
          </a:p>
          <a:p>
            <a:pPr indent="446088"/>
            <a:r>
              <a:rPr lang="en-US" altLang="zh-CN" sz="1600" dirty="0"/>
              <a:t>    	</a:t>
            </a:r>
            <a:r>
              <a:rPr lang="en-US" altLang="zh-CN" sz="1600" dirty="0" err="1"/>
              <a:t>QSqlField</a:t>
            </a:r>
            <a:r>
              <a:rPr lang="en-US" altLang="zh-CN" sz="1600" dirty="0"/>
              <a:t> f2("name", </a:t>
            </a:r>
            <a:r>
              <a:rPr lang="en-US" altLang="zh-CN" sz="1600" dirty="0" err="1"/>
              <a:t>QVariant</a:t>
            </a:r>
            <a:r>
              <a:rPr lang="en-US" altLang="zh-CN" sz="1600" dirty="0"/>
              <a:t>::String);</a:t>
            </a:r>
            <a:endParaRPr lang="zh-CN" altLang="zh-CN" sz="1600" dirty="0"/>
          </a:p>
          <a:p>
            <a:pPr indent="446088"/>
            <a:r>
              <a:rPr lang="en-US" altLang="zh-CN" sz="1600" dirty="0"/>
              <a:t>    	</a:t>
            </a:r>
            <a:r>
              <a:rPr lang="en-US" altLang="zh-CN" sz="1600" dirty="0" err="1"/>
              <a:t>QSqlField</a:t>
            </a:r>
            <a:r>
              <a:rPr lang="en-US" altLang="zh-CN" sz="1600" dirty="0"/>
              <a:t> f3("</a:t>
            </a:r>
            <a:r>
              <a:rPr lang="en-US" altLang="zh-CN" sz="1600" dirty="0" err="1"/>
              <a:t>factoryid</a:t>
            </a:r>
            <a:r>
              <a:rPr lang="en-US" altLang="zh-CN" sz="1600" dirty="0"/>
              <a:t>", </a:t>
            </a:r>
            <a:r>
              <a:rPr lang="en-US" altLang="zh-CN" sz="1600" dirty="0" err="1"/>
              <a:t>QVariant</a:t>
            </a:r>
            <a:r>
              <a:rPr lang="en-US" altLang="zh-CN" sz="1600" dirty="0"/>
              <a:t>::</a:t>
            </a:r>
            <a:r>
              <a:rPr lang="en-US" altLang="zh-CN" sz="1600" dirty="0" err="1"/>
              <a:t>Int</a:t>
            </a:r>
            <a:r>
              <a:rPr lang="en-US" altLang="zh-CN" sz="1600" dirty="0"/>
              <a:t>);</a:t>
            </a:r>
            <a:endParaRPr lang="zh-CN" altLang="zh-CN" sz="1600" dirty="0"/>
          </a:p>
          <a:p>
            <a:pPr indent="446088"/>
            <a:r>
              <a:rPr lang="en-US" altLang="zh-CN" sz="1600" dirty="0"/>
              <a:t>    	</a:t>
            </a:r>
            <a:r>
              <a:rPr lang="en-US" altLang="zh-CN" sz="1600" dirty="0" err="1"/>
              <a:t>QSqlField</a:t>
            </a:r>
            <a:r>
              <a:rPr lang="en-US" altLang="zh-CN" sz="1600" dirty="0"/>
              <a:t> f4("year", </a:t>
            </a:r>
            <a:r>
              <a:rPr lang="en-US" altLang="zh-CN" sz="1600" dirty="0" err="1"/>
              <a:t>QVariant</a:t>
            </a:r>
            <a:r>
              <a:rPr lang="en-US" altLang="zh-CN" sz="1600" dirty="0"/>
              <a:t>::</a:t>
            </a:r>
            <a:r>
              <a:rPr lang="en-US" altLang="zh-CN" sz="1600" dirty="0" err="1"/>
              <a:t>Int</a:t>
            </a:r>
            <a:r>
              <a:rPr lang="en-US" altLang="zh-CN" sz="1600" dirty="0"/>
              <a:t>);</a:t>
            </a:r>
            <a:endParaRPr lang="zh-CN" altLang="zh-CN" sz="1600" dirty="0"/>
          </a:p>
          <a:p>
            <a:pPr indent="446088"/>
            <a:r>
              <a:rPr lang="en-US" altLang="zh-CN" sz="1600" dirty="0"/>
              <a:t>    	f1.setValue(</a:t>
            </a:r>
            <a:r>
              <a:rPr lang="en-US" altLang="zh-CN" sz="1600" dirty="0" err="1"/>
              <a:t>QVariant</a:t>
            </a:r>
            <a:r>
              <a:rPr lang="en-US" altLang="zh-CN" sz="1600" dirty="0"/>
              <a:t>(id));</a:t>
            </a:r>
            <a:endParaRPr lang="zh-CN" altLang="zh-CN" sz="1600" dirty="0"/>
          </a:p>
          <a:p>
            <a:pPr indent="446088"/>
            <a:r>
              <a:rPr lang="en-US" altLang="zh-CN" sz="1600" dirty="0"/>
              <a:t>    	f2.setValue(</a:t>
            </a:r>
            <a:r>
              <a:rPr lang="en-US" altLang="zh-CN" sz="1600" dirty="0" err="1"/>
              <a:t>QVariant</a:t>
            </a:r>
            <a:r>
              <a:rPr lang="en-US" altLang="zh-CN" sz="1600" dirty="0"/>
              <a:t>(name));</a:t>
            </a:r>
            <a:endParaRPr lang="zh-CN" altLang="zh-CN" sz="1600" dirty="0"/>
          </a:p>
          <a:p>
            <a:pPr indent="446088"/>
            <a:r>
              <a:rPr lang="en-US" altLang="zh-CN" sz="1600" dirty="0"/>
              <a:t>    	f3.setValue(</a:t>
            </a:r>
            <a:r>
              <a:rPr lang="en-US" altLang="zh-CN" sz="1600" dirty="0" err="1"/>
              <a:t>QVariant</a:t>
            </a:r>
            <a:r>
              <a:rPr lang="en-US" altLang="zh-CN" sz="1600" dirty="0"/>
              <a:t>(</a:t>
            </a:r>
            <a:r>
              <a:rPr lang="en-US" altLang="zh-CN" sz="1600" dirty="0" err="1"/>
              <a:t>factoryId</a:t>
            </a:r>
            <a:r>
              <a:rPr lang="en-US" altLang="zh-CN" sz="1600" dirty="0"/>
              <a:t>));</a:t>
            </a:r>
            <a:endParaRPr lang="zh-CN" altLang="zh-CN" sz="1600" dirty="0"/>
          </a:p>
          <a:p>
            <a:pPr indent="446088"/>
            <a:r>
              <a:rPr lang="en-US" altLang="zh-CN" sz="1600" dirty="0"/>
              <a:t>    	f4.setValue(</a:t>
            </a:r>
            <a:r>
              <a:rPr lang="en-US" altLang="zh-CN" sz="1600" dirty="0" err="1"/>
              <a:t>QVariant</a:t>
            </a:r>
            <a:r>
              <a:rPr lang="en-US" altLang="zh-CN" sz="1600" dirty="0"/>
              <a:t>(</a:t>
            </a:r>
            <a:r>
              <a:rPr lang="en-US" altLang="zh-CN" sz="1600" dirty="0" err="1"/>
              <a:t>yearEditor</a:t>
            </a:r>
            <a:r>
              <a:rPr lang="en-US" altLang="zh-CN" sz="1600" dirty="0"/>
              <a:t>-&gt;value()));</a:t>
            </a:r>
            <a:endParaRPr lang="zh-CN" altLang="zh-CN" sz="1600" dirty="0"/>
          </a:p>
          <a:p>
            <a:pPr indent="446088"/>
            <a:r>
              <a:rPr lang="en-US" altLang="zh-CN" sz="1600" dirty="0"/>
              <a:t>    	</a:t>
            </a:r>
            <a:r>
              <a:rPr lang="en-US" altLang="zh-CN" sz="1600" dirty="0" err="1"/>
              <a:t>record.append</a:t>
            </a:r>
            <a:r>
              <a:rPr lang="en-US" altLang="zh-CN" sz="1600" dirty="0"/>
              <a:t>(f1);</a:t>
            </a:r>
            <a:endParaRPr lang="zh-CN" altLang="zh-CN" sz="1600" dirty="0"/>
          </a:p>
          <a:p>
            <a:pPr indent="446088"/>
            <a:r>
              <a:rPr lang="en-US" altLang="zh-CN" sz="1600" dirty="0"/>
              <a:t>    	</a:t>
            </a:r>
            <a:r>
              <a:rPr lang="en-US" altLang="zh-CN" sz="1600" dirty="0" err="1"/>
              <a:t>record.append</a:t>
            </a:r>
            <a:r>
              <a:rPr lang="en-US" altLang="zh-CN" sz="1600" dirty="0"/>
              <a:t>(f2);</a:t>
            </a:r>
            <a:endParaRPr lang="zh-CN" altLang="zh-CN" sz="1600" dirty="0"/>
          </a:p>
          <a:p>
            <a:pPr indent="446088"/>
            <a:r>
              <a:rPr lang="en-US" altLang="zh-CN" sz="1600" dirty="0"/>
              <a:t>    	</a:t>
            </a:r>
            <a:r>
              <a:rPr lang="en-US" altLang="zh-CN" sz="1600" dirty="0" err="1"/>
              <a:t>record.append</a:t>
            </a:r>
            <a:r>
              <a:rPr lang="en-US" altLang="zh-CN" sz="1600" dirty="0"/>
              <a:t>(f3);</a:t>
            </a:r>
            <a:endParaRPr lang="zh-CN" altLang="zh-CN" sz="1600" dirty="0"/>
          </a:p>
          <a:p>
            <a:pPr indent="446088"/>
            <a:r>
              <a:rPr lang="en-US" altLang="zh-CN" sz="1600" dirty="0"/>
              <a:t>    	</a:t>
            </a:r>
            <a:r>
              <a:rPr lang="en-US" altLang="zh-CN" sz="1600" dirty="0" err="1"/>
              <a:t>record.append</a:t>
            </a:r>
            <a:r>
              <a:rPr lang="en-US" altLang="zh-CN" sz="1600" dirty="0"/>
              <a:t>(f4);</a:t>
            </a:r>
            <a:endParaRPr lang="zh-CN" altLang="zh-CN" sz="1600" dirty="0"/>
          </a:p>
          <a:p>
            <a:pPr indent="446088"/>
            <a:r>
              <a:rPr lang="en-US" altLang="zh-CN" sz="1600" dirty="0"/>
              <a:t>    	</a:t>
            </a:r>
            <a:r>
              <a:rPr lang="en-US" altLang="zh-CN" sz="1600" dirty="0" err="1"/>
              <a:t>carModel</a:t>
            </a:r>
            <a:r>
              <a:rPr lang="en-US" altLang="zh-CN" sz="1600" dirty="0"/>
              <a:t>-&gt;</a:t>
            </a:r>
            <a:r>
              <a:rPr lang="en-US" altLang="zh-CN" sz="1600" dirty="0" err="1"/>
              <a:t>insertRecord</a:t>
            </a:r>
            <a:r>
              <a:rPr lang="en-US" altLang="zh-CN" sz="1600" dirty="0"/>
              <a:t>(-1, record);</a:t>
            </a:r>
            <a:endParaRPr lang="zh-CN" altLang="zh-CN" sz="1600" dirty="0"/>
          </a:p>
          <a:p>
            <a:pPr indent="446088"/>
            <a:r>
              <a:rPr lang="en-US" altLang="zh-CN" sz="1600" dirty="0"/>
              <a:t>    	return id;								//</a:t>
            </a:r>
            <a:r>
              <a:rPr lang="zh-CN" altLang="zh-CN" sz="1600" dirty="0"/>
              <a:t>返回这条新记录的主键值</a:t>
            </a:r>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1726534879"/>
      </p:ext>
    </p:extLst>
  </p:cSld>
  <p:clrMapOvr>
    <a:masterClrMapping/>
  </p:clrMapOvr>
  <p:transition spd="slow">
    <p:randomBar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988840"/>
            <a:ext cx="7776864" cy="237626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95536" y="1196752"/>
            <a:ext cx="8496944" cy="3416320"/>
          </a:xfrm>
          <a:prstGeom prst="rect">
            <a:avLst/>
          </a:prstGeom>
          <a:noFill/>
        </p:spPr>
        <p:txBody>
          <a:bodyPr wrap="square" rtlCol="0">
            <a:spAutoFit/>
          </a:bodyPr>
          <a:lstStyle/>
          <a:p>
            <a:pPr indent="446088">
              <a:lnSpc>
                <a:spcPct val="150000"/>
              </a:lnSpc>
            </a:pPr>
            <a:r>
              <a:rPr lang="en-US" altLang="zh-CN" dirty="0" err="1"/>
              <a:t>addAttribs</a:t>
            </a:r>
            <a:r>
              <a:rPr lang="en-US" altLang="zh-CN" dirty="0"/>
              <a:t>()</a:t>
            </a:r>
            <a:r>
              <a:rPr lang="zh-CN" altLang="zh-CN" dirty="0"/>
              <a:t>函数实现了将录入的</a:t>
            </a:r>
            <a:r>
              <a:rPr lang="zh-CN" altLang="zh-CN" dirty="0">
                <a:hlinkClick r:id="rId2" action="ppaction://hlinkfile"/>
              </a:rPr>
              <a:t>车型信息写入</a:t>
            </a:r>
            <a:r>
              <a:rPr lang="en-US" altLang="zh-CN" dirty="0">
                <a:hlinkClick r:id="rId2" action="ppaction://hlinkfile"/>
              </a:rPr>
              <a:t>XML</a:t>
            </a:r>
            <a:r>
              <a:rPr lang="zh-CN" altLang="zh-CN" dirty="0">
                <a:hlinkClick r:id="rId2" action="ppaction://hlinkfile"/>
              </a:rPr>
              <a:t>文件的功能，其具体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r>
              <a:rPr lang="en-US" altLang="zh-CN" dirty="0"/>
              <a:t>revert()</a:t>
            </a:r>
            <a:r>
              <a:rPr lang="zh-CN" altLang="zh-CN" dirty="0"/>
              <a:t>函数实现了撤销用户在界面中的录入信息功能，其具体代码如下：</a:t>
            </a:r>
          </a:p>
          <a:p>
            <a:pPr indent="446088"/>
            <a:r>
              <a:rPr lang="en-US" altLang="zh-CN" dirty="0"/>
              <a:t>void Dialog::revert()</a:t>
            </a:r>
            <a:endParaRPr lang="zh-CN" altLang="zh-CN" dirty="0"/>
          </a:p>
          <a:p>
            <a:pPr indent="446088"/>
            <a:r>
              <a:rPr lang="en-US" altLang="zh-CN" dirty="0"/>
              <a:t>{</a:t>
            </a:r>
            <a:endParaRPr lang="zh-CN" altLang="zh-CN" dirty="0"/>
          </a:p>
          <a:p>
            <a:pPr indent="446088"/>
            <a:r>
              <a:rPr lang="en-US" altLang="zh-CN" dirty="0"/>
              <a:t>    	 </a:t>
            </a:r>
            <a:r>
              <a:rPr lang="en-US" altLang="zh-CN" dirty="0" err="1"/>
              <a:t>factoryEditor</a:t>
            </a:r>
            <a:r>
              <a:rPr lang="en-US" altLang="zh-CN" dirty="0"/>
              <a:t>-&gt;clear();</a:t>
            </a:r>
            <a:endParaRPr lang="zh-CN" altLang="zh-CN" dirty="0"/>
          </a:p>
          <a:p>
            <a:pPr indent="446088"/>
            <a:r>
              <a:rPr lang="en-US" altLang="zh-CN" dirty="0"/>
              <a:t>    	 </a:t>
            </a:r>
            <a:r>
              <a:rPr lang="en-US" altLang="zh-CN" dirty="0" err="1"/>
              <a:t>addressEditor</a:t>
            </a:r>
            <a:r>
              <a:rPr lang="en-US" altLang="zh-CN" dirty="0"/>
              <a:t>-&gt;clear();</a:t>
            </a:r>
            <a:endParaRPr lang="zh-CN" altLang="zh-CN" dirty="0"/>
          </a:p>
          <a:p>
            <a:pPr indent="446088"/>
            <a:r>
              <a:rPr lang="en-US" altLang="zh-CN" dirty="0"/>
              <a:t>    	 </a:t>
            </a:r>
            <a:r>
              <a:rPr lang="en-US" altLang="zh-CN" dirty="0" err="1"/>
              <a:t>carEditor</a:t>
            </a:r>
            <a:r>
              <a:rPr lang="en-US" altLang="zh-CN" dirty="0"/>
              <a:t>-&gt;clear();</a:t>
            </a:r>
            <a:endParaRPr lang="zh-CN" altLang="zh-CN" dirty="0"/>
          </a:p>
          <a:p>
            <a:pPr indent="446088"/>
            <a:r>
              <a:rPr lang="en-US" altLang="zh-CN" dirty="0"/>
              <a:t>    	 </a:t>
            </a:r>
            <a:r>
              <a:rPr lang="en-US" altLang="zh-CN" dirty="0" err="1"/>
              <a:t>yearEditor</a:t>
            </a:r>
            <a:r>
              <a:rPr lang="en-US" altLang="zh-CN" dirty="0"/>
              <a:t>-&gt;</a:t>
            </a:r>
            <a:r>
              <a:rPr lang="en-US" altLang="zh-CN" dirty="0" err="1"/>
              <a:t>setValue</a:t>
            </a:r>
            <a:r>
              <a:rPr lang="en-US" altLang="zh-CN" dirty="0"/>
              <a:t>(</a:t>
            </a:r>
            <a:r>
              <a:rPr lang="en-US" altLang="zh-CN" dirty="0" err="1"/>
              <a:t>QDate</a:t>
            </a:r>
            <a:r>
              <a:rPr lang="en-US" altLang="zh-CN" dirty="0"/>
              <a:t>::</a:t>
            </a:r>
            <a:r>
              <a:rPr lang="en-US" altLang="zh-CN" dirty="0" err="1"/>
              <a:t>currentDate</a:t>
            </a:r>
            <a:r>
              <a:rPr lang="en-US" altLang="zh-CN" dirty="0"/>
              <a:t>().year());</a:t>
            </a:r>
            <a:endParaRPr lang="zh-CN" altLang="zh-CN" dirty="0"/>
          </a:p>
          <a:p>
            <a:pPr indent="446088"/>
            <a:r>
              <a:rPr lang="en-US" altLang="zh-CN" dirty="0"/>
              <a:t>    	 </a:t>
            </a:r>
            <a:r>
              <a:rPr lang="en-US" altLang="zh-CN" dirty="0" err="1"/>
              <a:t>attribEditor</a:t>
            </a:r>
            <a:r>
              <a:rPr lang="en-US" altLang="zh-CN" dirty="0"/>
              <a:t>-&gt;clear();</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898948347"/>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39552" y="1628800"/>
            <a:ext cx="8280920" cy="37444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052736"/>
            <a:ext cx="8496944" cy="4585871"/>
          </a:xfrm>
          <a:prstGeom prst="rect">
            <a:avLst/>
          </a:prstGeom>
          <a:noFill/>
        </p:spPr>
        <p:txBody>
          <a:bodyPr wrap="square" rtlCol="0">
            <a:spAutoFit/>
          </a:bodyPr>
          <a:lstStyle/>
          <a:p>
            <a:pPr indent="446088"/>
            <a:r>
              <a:rPr lang="en-US" altLang="zh-CN" dirty="0" err="1"/>
              <a:t>createInputWidgets</a:t>
            </a:r>
            <a:r>
              <a:rPr lang="en-US" altLang="zh-CN" dirty="0"/>
              <a:t>()</a:t>
            </a:r>
            <a:r>
              <a:rPr lang="zh-CN" altLang="zh-CN" dirty="0">
                <a:hlinkClick r:id="rId2" action="ppaction://hlinkfile"/>
              </a:rPr>
              <a:t>函数实现了输入界面的完成，其具体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r>
              <a:rPr lang="en-US" altLang="zh-CN" dirty="0" err="1"/>
              <a:t>createButtons</a:t>
            </a:r>
            <a:r>
              <a:rPr lang="en-US" altLang="zh-CN" dirty="0"/>
              <a:t>()</a:t>
            </a:r>
            <a:r>
              <a:rPr lang="zh-CN" altLang="zh-CN" dirty="0"/>
              <a:t>函数完成了按钮的组合功能，其具体代码如下：</a:t>
            </a:r>
          </a:p>
          <a:p>
            <a:pPr indent="446088"/>
            <a:r>
              <a:rPr lang="en-US" altLang="zh-CN" sz="1600" dirty="0" err="1"/>
              <a:t>QDialogButtonBox</a:t>
            </a:r>
            <a:r>
              <a:rPr lang="en-US" altLang="zh-CN" sz="1600" dirty="0"/>
              <a:t> *Dialog::</a:t>
            </a:r>
            <a:r>
              <a:rPr lang="en-US" altLang="zh-CN" sz="1600" dirty="0" err="1"/>
              <a:t>createButtons</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QPushButton</a:t>
            </a:r>
            <a:r>
              <a:rPr lang="en-US" altLang="zh-CN" sz="1600" dirty="0"/>
              <a:t> *</a:t>
            </a:r>
            <a:r>
              <a:rPr lang="en-US" altLang="zh-CN" sz="1600" dirty="0" err="1"/>
              <a:t>closeButton</a:t>
            </a:r>
            <a:r>
              <a:rPr lang="en-US" altLang="zh-CN" sz="1600" dirty="0"/>
              <a:t> = new </a:t>
            </a:r>
            <a:r>
              <a:rPr lang="en-US" altLang="zh-CN" sz="1600" dirty="0" err="1"/>
              <a:t>QPushButton</a:t>
            </a:r>
            <a:r>
              <a:rPr lang="en-US" altLang="zh-CN" sz="1600" dirty="0"/>
              <a:t>(</a:t>
            </a:r>
            <a:r>
              <a:rPr lang="en-US" altLang="zh-CN" sz="1600" dirty="0" err="1"/>
              <a:t>tr</a:t>
            </a:r>
            <a:r>
              <a:rPr lang="en-US" altLang="zh-CN" sz="1600" dirty="0"/>
              <a:t>("</a:t>
            </a:r>
            <a:r>
              <a:rPr lang="zh-CN" altLang="zh-CN" sz="1600" dirty="0"/>
              <a:t>关闭</a:t>
            </a:r>
            <a:r>
              <a:rPr lang="en-US" altLang="zh-CN" sz="1600" dirty="0"/>
              <a:t>"));</a:t>
            </a:r>
            <a:endParaRPr lang="zh-CN" altLang="zh-CN" sz="1600" dirty="0"/>
          </a:p>
          <a:p>
            <a:pPr indent="446088"/>
            <a:r>
              <a:rPr lang="en-US" altLang="zh-CN" sz="1600" dirty="0"/>
              <a:t>    	</a:t>
            </a:r>
            <a:r>
              <a:rPr lang="en-US" altLang="zh-CN" sz="1600" dirty="0" err="1"/>
              <a:t>QPushButton</a:t>
            </a:r>
            <a:r>
              <a:rPr lang="en-US" altLang="zh-CN" sz="1600" dirty="0"/>
              <a:t> *</a:t>
            </a:r>
            <a:r>
              <a:rPr lang="en-US" altLang="zh-CN" sz="1600" dirty="0" err="1"/>
              <a:t>revertButton</a:t>
            </a:r>
            <a:r>
              <a:rPr lang="en-US" altLang="zh-CN" sz="1600" dirty="0"/>
              <a:t> = new </a:t>
            </a:r>
            <a:r>
              <a:rPr lang="en-US" altLang="zh-CN" sz="1600" dirty="0" err="1"/>
              <a:t>QPushButton</a:t>
            </a:r>
            <a:r>
              <a:rPr lang="en-US" altLang="zh-CN" sz="1600" dirty="0"/>
              <a:t>(</a:t>
            </a:r>
            <a:r>
              <a:rPr lang="en-US" altLang="zh-CN" sz="1600" dirty="0" err="1"/>
              <a:t>tr</a:t>
            </a:r>
            <a:r>
              <a:rPr lang="en-US" altLang="zh-CN" sz="1600" dirty="0"/>
              <a:t>("</a:t>
            </a:r>
            <a:r>
              <a:rPr lang="zh-CN" altLang="zh-CN" sz="1600" dirty="0"/>
              <a:t>撤销</a:t>
            </a:r>
            <a:r>
              <a:rPr lang="en-US" altLang="zh-CN" sz="1600" dirty="0"/>
              <a:t>"));</a:t>
            </a:r>
            <a:endParaRPr lang="zh-CN" altLang="zh-CN" sz="1600" dirty="0"/>
          </a:p>
          <a:p>
            <a:pPr indent="446088"/>
            <a:r>
              <a:rPr lang="en-US" altLang="zh-CN" sz="1600" dirty="0"/>
              <a:t>    	</a:t>
            </a:r>
            <a:r>
              <a:rPr lang="en-US" altLang="zh-CN" sz="1600" dirty="0" err="1"/>
              <a:t>QPushButton</a:t>
            </a:r>
            <a:r>
              <a:rPr lang="en-US" altLang="zh-CN" sz="1600" dirty="0"/>
              <a:t> *</a:t>
            </a:r>
            <a:r>
              <a:rPr lang="en-US" altLang="zh-CN" sz="1600" dirty="0" err="1"/>
              <a:t>submitButton</a:t>
            </a:r>
            <a:r>
              <a:rPr lang="en-US" altLang="zh-CN" sz="1600" dirty="0"/>
              <a:t> = new </a:t>
            </a:r>
            <a:r>
              <a:rPr lang="en-US" altLang="zh-CN" sz="1600" dirty="0" err="1"/>
              <a:t>QPushButton</a:t>
            </a:r>
            <a:r>
              <a:rPr lang="en-US" altLang="zh-CN" sz="1600" dirty="0"/>
              <a:t>(</a:t>
            </a:r>
            <a:r>
              <a:rPr lang="en-US" altLang="zh-CN" sz="1600" dirty="0" err="1"/>
              <a:t>tr</a:t>
            </a:r>
            <a:r>
              <a:rPr lang="en-US" altLang="zh-CN" sz="1600" dirty="0"/>
              <a:t>("</a:t>
            </a:r>
            <a:r>
              <a:rPr lang="zh-CN" altLang="zh-CN" sz="1600" dirty="0"/>
              <a:t>提交</a:t>
            </a:r>
            <a:r>
              <a:rPr lang="en-US" altLang="zh-CN" sz="1600" dirty="0"/>
              <a:t>"));</a:t>
            </a:r>
            <a:endParaRPr lang="zh-CN" altLang="zh-CN" sz="1600" dirty="0"/>
          </a:p>
          <a:p>
            <a:pPr indent="446088"/>
            <a:r>
              <a:rPr lang="en-US" altLang="zh-CN" sz="1600" dirty="0"/>
              <a:t>    	</a:t>
            </a:r>
            <a:r>
              <a:rPr lang="en-US" altLang="zh-CN" sz="1600" dirty="0" err="1"/>
              <a:t>closeButton</a:t>
            </a:r>
            <a:r>
              <a:rPr lang="en-US" altLang="zh-CN" sz="1600" dirty="0"/>
              <a:t>-&gt;</a:t>
            </a:r>
            <a:r>
              <a:rPr lang="en-US" altLang="zh-CN" sz="1600" dirty="0" err="1"/>
              <a:t>setDefault</a:t>
            </a:r>
            <a:r>
              <a:rPr lang="en-US" altLang="zh-CN" sz="1600" dirty="0"/>
              <a:t>(true);</a:t>
            </a:r>
            <a:endParaRPr lang="zh-CN" altLang="zh-CN" sz="1600" dirty="0"/>
          </a:p>
          <a:p>
            <a:pPr indent="446088"/>
            <a:r>
              <a:rPr lang="en-US" altLang="zh-CN" sz="1600" dirty="0"/>
              <a:t>    	connect(</a:t>
            </a:r>
            <a:r>
              <a:rPr lang="en-US" altLang="zh-CN" sz="1600" dirty="0" err="1"/>
              <a:t>closeButton</a:t>
            </a:r>
            <a:r>
              <a:rPr lang="en-US" altLang="zh-CN" sz="1600" dirty="0"/>
              <a:t>, SIGNAL(clicked()), this, SLOT(close()));</a:t>
            </a:r>
            <a:endParaRPr lang="zh-CN" altLang="zh-CN" sz="1600" dirty="0"/>
          </a:p>
          <a:p>
            <a:pPr indent="446088"/>
            <a:r>
              <a:rPr lang="en-US" altLang="zh-CN" sz="1600" dirty="0"/>
              <a:t>    	connect(</a:t>
            </a:r>
            <a:r>
              <a:rPr lang="en-US" altLang="zh-CN" sz="1600" dirty="0" err="1"/>
              <a:t>revertButton</a:t>
            </a:r>
            <a:r>
              <a:rPr lang="en-US" altLang="zh-CN" sz="1600" dirty="0"/>
              <a:t>, SIGNAL(clicked()), this, SLOT(revert()));</a:t>
            </a:r>
            <a:endParaRPr lang="zh-CN" altLang="zh-CN" sz="1600" dirty="0"/>
          </a:p>
          <a:p>
            <a:pPr indent="446088"/>
            <a:r>
              <a:rPr lang="en-US" altLang="zh-CN" sz="1600" dirty="0"/>
              <a:t>    	connect(</a:t>
            </a:r>
            <a:r>
              <a:rPr lang="en-US" altLang="zh-CN" sz="1600" dirty="0" err="1"/>
              <a:t>submitButton</a:t>
            </a:r>
            <a:r>
              <a:rPr lang="en-US" altLang="zh-CN" sz="1600" dirty="0"/>
              <a:t>, SIGNAL(clicked()), this, SLOT(submit</a:t>
            </a:r>
            <a:r>
              <a:rPr lang="en-US" altLang="zh-CN" sz="1600" dirty="0" smtClean="0"/>
              <a:t>()));	//(</a:t>
            </a:r>
            <a:r>
              <a:rPr lang="en-US" altLang="zh-CN" sz="1600" dirty="0"/>
              <a:t>a)</a:t>
            </a:r>
            <a:endParaRPr lang="zh-CN" altLang="zh-CN" sz="1600" dirty="0"/>
          </a:p>
          <a:p>
            <a:pPr indent="446088"/>
            <a:r>
              <a:rPr lang="en-US" altLang="zh-CN" sz="1600" dirty="0"/>
              <a:t>    	</a:t>
            </a:r>
            <a:r>
              <a:rPr lang="en-US" altLang="zh-CN" sz="1600" dirty="0" err="1"/>
              <a:t>QDialogButtonBox</a:t>
            </a:r>
            <a:r>
              <a:rPr lang="en-US" altLang="zh-CN" sz="1600" dirty="0"/>
              <a:t> *</a:t>
            </a:r>
            <a:r>
              <a:rPr lang="en-US" altLang="zh-CN" sz="1600" dirty="0" err="1"/>
              <a:t>buttonBox</a:t>
            </a:r>
            <a:r>
              <a:rPr lang="en-US" altLang="zh-CN" sz="1600" dirty="0"/>
              <a:t> = new </a:t>
            </a:r>
            <a:r>
              <a:rPr lang="en-US" altLang="zh-CN" sz="1600" dirty="0" err="1"/>
              <a:t>QDialogButtonBox</a:t>
            </a:r>
            <a:r>
              <a:rPr lang="en-US" altLang="zh-CN" sz="1600" dirty="0"/>
              <a:t>;</a:t>
            </a:r>
            <a:endParaRPr lang="zh-CN" altLang="zh-CN" sz="1600" dirty="0"/>
          </a:p>
          <a:p>
            <a:pPr indent="446088"/>
            <a:r>
              <a:rPr lang="en-US" altLang="zh-CN" sz="1600" dirty="0"/>
              <a:t>    	</a:t>
            </a:r>
            <a:r>
              <a:rPr lang="en-US" altLang="zh-CN" sz="1600" dirty="0" err="1"/>
              <a:t>buttonBox</a:t>
            </a:r>
            <a:r>
              <a:rPr lang="en-US" altLang="zh-CN" sz="1600" dirty="0"/>
              <a:t>-&gt;</a:t>
            </a:r>
            <a:r>
              <a:rPr lang="en-US" altLang="zh-CN" sz="1600" dirty="0" err="1"/>
              <a:t>addButton</a:t>
            </a:r>
            <a:r>
              <a:rPr lang="en-US" altLang="zh-CN" sz="1600" dirty="0"/>
              <a:t>(</a:t>
            </a:r>
            <a:r>
              <a:rPr lang="en-US" altLang="zh-CN" sz="1600" dirty="0" err="1"/>
              <a:t>submitButton</a:t>
            </a:r>
            <a:r>
              <a:rPr lang="en-US" altLang="zh-CN" sz="1600" dirty="0"/>
              <a:t>, </a:t>
            </a:r>
            <a:r>
              <a:rPr lang="en-US" altLang="zh-CN" sz="1600" dirty="0" err="1"/>
              <a:t>QDialogButtonBox</a:t>
            </a:r>
            <a:r>
              <a:rPr lang="en-US" altLang="zh-CN" sz="1600" dirty="0"/>
              <a:t>::</a:t>
            </a:r>
            <a:r>
              <a:rPr lang="en-US" altLang="zh-CN" sz="1600" dirty="0" err="1"/>
              <a:t>ResetRole</a:t>
            </a:r>
            <a:r>
              <a:rPr lang="en-US" altLang="zh-CN" sz="1600" dirty="0"/>
              <a:t>);</a:t>
            </a:r>
            <a:endParaRPr lang="zh-CN" altLang="zh-CN" sz="1600" dirty="0"/>
          </a:p>
          <a:p>
            <a:pPr indent="446088"/>
            <a:r>
              <a:rPr lang="en-US" altLang="zh-CN" sz="1600" dirty="0"/>
              <a:t>    	</a:t>
            </a:r>
            <a:r>
              <a:rPr lang="en-US" altLang="zh-CN" sz="1600" dirty="0" err="1"/>
              <a:t>buttonBox</a:t>
            </a:r>
            <a:r>
              <a:rPr lang="en-US" altLang="zh-CN" sz="1600" dirty="0"/>
              <a:t>-&gt;</a:t>
            </a:r>
            <a:r>
              <a:rPr lang="en-US" altLang="zh-CN" sz="1600" dirty="0" err="1"/>
              <a:t>addButton</a:t>
            </a:r>
            <a:r>
              <a:rPr lang="en-US" altLang="zh-CN" sz="1600" dirty="0"/>
              <a:t>(</a:t>
            </a:r>
            <a:r>
              <a:rPr lang="en-US" altLang="zh-CN" sz="1600" dirty="0" err="1"/>
              <a:t>revertButton</a:t>
            </a:r>
            <a:r>
              <a:rPr lang="en-US" altLang="zh-CN" sz="1600" dirty="0"/>
              <a:t>, </a:t>
            </a:r>
            <a:r>
              <a:rPr lang="en-US" altLang="zh-CN" sz="1600" dirty="0" err="1"/>
              <a:t>QDialogButtonBox</a:t>
            </a:r>
            <a:r>
              <a:rPr lang="en-US" altLang="zh-CN" sz="1600" dirty="0"/>
              <a:t>::</a:t>
            </a:r>
            <a:r>
              <a:rPr lang="en-US" altLang="zh-CN" sz="1600" dirty="0" err="1"/>
              <a:t>ResetRole</a:t>
            </a:r>
            <a:r>
              <a:rPr lang="en-US" altLang="zh-CN" sz="1600" dirty="0"/>
              <a:t>);</a:t>
            </a:r>
            <a:endParaRPr lang="zh-CN" altLang="zh-CN" sz="1600" dirty="0"/>
          </a:p>
          <a:p>
            <a:pPr indent="446088"/>
            <a:r>
              <a:rPr lang="en-US" altLang="zh-CN" sz="1600" dirty="0"/>
              <a:t>    	</a:t>
            </a:r>
            <a:r>
              <a:rPr lang="en-US" altLang="zh-CN" sz="1600" dirty="0" err="1"/>
              <a:t>buttonBox</a:t>
            </a:r>
            <a:r>
              <a:rPr lang="en-US" altLang="zh-CN" sz="1600" dirty="0"/>
              <a:t>-&gt;</a:t>
            </a:r>
            <a:r>
              <a:rPr lang="en-US" altLang="zh-CN" sz="1600" dirty="0" err="1"/>
              <a:t>addButton</a:t>
            </a:r>
            <a:r>
              <a:rPr lang="en-US" altLang="zh-CN" sz="1600" dirty="0"/>
              <a:t>(</a:t>
            </a:r>
            <a:r>
              <a:rPr lang="en-US" altLang="zh-CN" sz="1600" dirty="0" err="1"/>
              <a:t>closeButton</a:t>
            </a:r>
            <a:r>
              <a:rPr lang="en-US" altLang="zh-CN" sz="1600" dirty="0"/>
              <a:t>, </a:t>
            </a:r>
            <a:r>
              <a:rPr lang="en-US" altLang="zh-CN" sz="1600" dirty="0" err="1"/>
              <a:t>QDialogButtonBox</a:t>
            </a:r>
            <a:r>
              <a:rPr lang="en-US" altLang="zh-CN" sz="1600" dirty="0"/>
              <a:t>::</a:t>
            </a:r>
            <a:r>
              <a:rPr lang="en-US" altLang="zh-CN" sz="1600" dirty="0" err="1"/>
              <a:t>RejectRole</a:t>
            </a:r>
            <a:r>
              <a:rPr lang="en-US" altLang="zh-CN" sz="1600" dirty="0"/>
              <a:t>);</a:t>
            </a:r>
            <a:endParaRPr lang="zh-CN" altLang="zh-CN" sz="1600" dirty="0"/>
          </a:p>
          <a:p>
            <a:pPr indent="446088"/>
            <a:r>
              <a:rPr lang="en-US" altLang="zh-CN" sz="1600" dirty="0"/>
              <a:t>    	return </a:t>
            </a:r>
            <a:r>
              <a:rPr lang="en-US" altLang="zh-CN" sz="1600" dirty="0" err="1"/>
              <a:t>buttonBox</a:t>
            </a:r>
            <a:r>
              <a:rPr lang="en-US" altLang="zh-CN" sz="1600" dirty="0"/>
              <a:t>;</a:t>
            </a:r>
            <a:endParaRPr lang="zh-CN" altLang="zh-CN" sz="1600" dirty="0"/>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1978731874"/>
      </p:ext>
    </p:extLst>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83568" y="3573016"/>
            <a:ext cx="8136904" cy="144016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628800"/>
            <a:ext cx="8136904" cy="144016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052736"/>
            <a:ext cx="8496944" cy="4247317"/>
          </a:xfrm>
          <a:prstGeom prst="rect">
            <a:avLst/>
          </a:prstGeom>
          <a:noFill/>
        </p:spPr>
        <p:txBody>
          <a:bodyPr wrap="square" rtlCol="0">
            <a:spAutoFit/>
          </a:bodyPr>
          <a:lstStyle/>
          <a:p>
            <a:pPr indent="446088"/>
            <a:r>
              <a:rPr lang="en-US" altLang="zh-CN" dirty="0" err="1"/>
              <a:t>generateFactoryId</a:t>
            </a:r>
            <a:r>
              <a:rPr lang="en-US" altLang="zh-CN" dirty="0"/>
              <a:t>()</a:t>
            </a:r>
            <a:r>
              <a:rPr lang="zh-CN" altLang="zh-CN" dirty="0"/>
              <a:t>函数将全局变量</a:t>
            </a:r>
            <a:r>
              <a:rPr lang="en-US" altLang="zh-CN" dirty="0" err="1"/>
              <a:t>uniqueFactoryId</a:t>
            </a:r>
            <a:r>
              <a:rPr lang="zh-CN" altLang="zh-CN" dirty="0"/>
              <a:t>以顺序加</a:t>
            </a:r>
            <a:r>
              <a:rPr lang="en-US" altLang="zh-CN" dirty="0"/>
              <a:t>1</a:t>
            </a:r>
            <a:r>
              <a:rPr lang="zh-CN" altLang="zh-CN" dirty="0"/>
              <a:t>的方式生成一个不重复的主键值，并将其返回供添加操作使用，其具体代码如下：</a:t>
            </a:r>
          </a:p>
          <a:p>
            <a:pPr indent="446088"/>
            <a:r>
              <a:rPr lang="en-US" altLang="zh-CN" dirty="0" err="1"/>
              <a:t>int</a:t>
            </a:r>
            <a:r>
              <a:rPr lang="en-US" altLang="zh-CN" dirty="0"/>
              <a:t> Dialog::</a:t>
            </a:r>
            <a:r>
              <a:rPr lang="en-US" altLang="zh-CN" dirty="0" err="1"/>
              <a:t>generateFactoryId</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uniqueFactoryId</a:t>
            </a:r>
            <a:r>
              <a:rPr lang="en-US" altLang="zh-CN" dirty="0"/>
              <a:t> += 1;</a:t>
            </a:r>
            <a:endParaRPr lang="zh-CN" altLang="zh-CN" dirty="0"/>
          </a:p>
          <a:p>
            <a:pPr indent="446088"/>
            <a:r>
              <a:rPr lang="en-US" altLang="zh-CN" dirty="0"/>
              <a:t>    	return </a:t>
            </a:r>
            <a:r>
              <a:rPr lang="en-US" altLang="zh-CN" dirty="0" err="1"/>
              <a:t>uniqueFactoryId</a:t>
            </a:r>
            <a:r>
              <a:rPr lang="en-US" altLang="zh-CN" dirty="0"/>
              <a:t>;</a:t>
            </a:r>
            <a:endParaRPr lang="zh-CN" altLang="zh-CN" dirty="0"/>
          </a:p>
          <a:p>
            <a:pPr indent="446088"/>
            <a:r>
              <a:rPr lang="en-US" altLang="zh-CN" dirty="0"/>
              <a:t>}</a:t>
            </a:r>
            <a:endParaRPr lang="zh-CN" altLang="zh-CN" dirty="0"/>
          </a:p>
          <a:p>
            <a:pPr indent="446088"/>
            <a:r>
              <a:rPr lang="en-US" altLang="zh-CN" dirty="0" err="1"/>
              <a:t>generateCarId</a:t>
            </a:r>
            <a:r>
              <a:rPr lang="en-US" altLang="zh-CN" dirty="0"/>
              <a:t>()</a:t>
            </a:r>
            <a:r>
              <a:rPr lang="zh-CN" altLang="zh-CN" dirty="0"/>
              <a:t>函数将全局变量</a:t>
            </a:r>
            <a:r>
              <a:rPr lang="en-US" altLang="zh-CN" dirty="0" err="1"/>
              <a:t>uniqueCarId</a:t>
            </a:r>
            <a:r>
              <a:rPr lang="zh-CN" altLang="zh-CN" dirty="0"/>
              <a:t>以顺序加</a:t>
            </a:r>
            <a:r>
              <a:rPr lang="en-US" altLang="zh-CN" dirty="0"/>
              <a:t>1</a:t>
            </a:r>
            <a:r>
              <a:rPr lang="zh-CN" altLang="zh-CN" dirty="0"/>
              <a:t>的方式生成一个不重复的主键值，并将其返回供添加操作使用，其具体内容如下：</a:t>
            </a:r>
          </a:p>
          <a:p>
            <a:pPr indent="446088"/>
            <a:r>
              <a:rPr lang="en-US" altLang="zh-CN" dirty="0" err="1"/>
              <a:t>int</a:t>
            </a:r>
            <a:r>
              <a:rPr lang="en-US" altLang="zh-CN" dirty="0"/>
              <a:t> Dialog::</a:t>
            </a:r>
            <a:r>
              <a:rPr lang="en-US" altLang="zh-CN" dirty="0" err="1"/>
              <a:t>generateCarId</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uniqueCarId</a:t>
            </a:r>
            <a:r>
              <a:rPr lang="en-US" altLang="zh-CN" dirty="0"/>
              <a:t> += 1;</a:t>
            </a:r>
            <a:endParaRPr lang="zh-CN" altLang="zh-CN" dirty="0"/>
          </a:p>
          <a:p>
            <a:pPr indent="446088"/>
            <a:r>
              <a:rPr lang="en-US" altLang="zh-CN" dirty="0"/>
              <a:t>    	return </a:t>
            </a:r>
            <a:r>
              <a:rPr lang="en-US" altLang="zh-CN" dirty="0" err="1"/>
              <a:t>uniqueCarId</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76482179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a:t>
            </a:r>
            <a:r>
              <a:rPr lang="zh-CN" altLang="zh-CN" dirty="0"/>
              <a:t>数据库基本概念</a:t>
            </a:r>
            <a:endParaRPr lang="zh-CN" altLang="en-US" dirty="0"/>
          </a:p>
        </p:txBody>
      </p:sp>
      <p:sp>
        <p:nvSpPr>
          <p:cNvPr id="3" name="TextBox 2"/>
          <p:cNvSpPr txBox="1"/>
          <p:nvPr/>
        </p:nvSpPr>
        <p:spPr>
          <a:xfrm>
            <a:off x="327012" y="1340768"/>
            <a:ext cx="8496944" cy="3000821"/>
          </a:xfrm>
          <a:prstGeom prst="rect">
            <a:avLst/>
          </a:prstGeom>
          <a:noFill/>
        </p:spPr>
        <p:txBody>
          <a:bodyPr wrap="square" rtlCol="0">
            <a:spAutoFit/>
          </a:bodyPr>
          <a:lstStyle/>
          <a:p>
            <a:pPr indent="446088">
              <a:lnSpc>
                <a:spcPct val="150000"/>
              </a:lnSpc>
            </a:pPr>
            <a:r>
              <a:rPr lang="zh-CN" altLang="zh-CN" b="1" dirty="0">
                <a:solidFill>
                  <a:srgbClr val="00B050"/>
                </a:solidFill>
              </a:rPr>
              <a:t>（</a:t>
            </a:r>
            <a:r>
              <a:rPr lang="en-US" altLang="zh-CN" b="1" dirty="0">
                <a:solidFill>
                  <a:srgbClr val="00B050"/>
                </a:solidFill>
              </a:rPr>
              <a:t>2</a:t>
            </a:r>
            <a:r>
              <a:rPr lang="zh-CN" altLang="zh-CN" b="1" dirty="0">
                <a:solidFill>
                  <a:srgbClr val="00B050"/>
                </a:solidFill>
              </a:rPr>
              <a:t>）视图（</a:t>
            </a:r>
            <a:r>
              <a:rPr lang="en-US" altLang="zh-CN" b="1" dirty="0">
                <a:solidFill>
                  <a:srgbClr val="00B050"/>
                </a:solidFill>
              </a:rPr>
              <a:t>View</a:t>
            </a:r>
            <a:r>
              <a:rPr lang="zh-CN" altLang="zh-CN" b="1" dirty="0">
                <a:solidFill>
                  <a:srgbClr val="00B050"/>
                </a:solidFill>
              </a:rPr>
              <a:t>）。</a:t>
            </a:r>
          </a:p>
          <a:p>
            <a:pPr indent="446088">
              <a:lnSpc>
                <a:spcPct val="150000"/>
              </a:lnSpc>
            </a:pPr>
            <a:r>
              <a:rPr lang="zh-CN" altLang="zh-CN" dirty="0"/>
              <a:t>视图是从一个或多个表（或视图）导出的表。</a:t>
            </a:r>
          </a:p>
          <a:p>
            <a:pPr indent="446088">
              <a:lnSpc>
                <a:spcPct val="150000"/>
              </a:lnSpc>
            </a:pPr>
            <a:r>
              <a:rPr lang="zh-CN" altLang="zh-CN" dirty="0"/>
              <a:t>视图与表不同，它是一个虚表，即视图所对应的数据不进行实际存储，数据库中只存储视图的定义，对视图的数据进行操作时，系统根据视图的定义操作与视图相关联的基本表。视图一经定义后，就可以像表一样被查询、修改、删除和更新。使用视图具有便于数据共享、简化用户权限管理和屏蔽数据库的复杂性等优点。</a:t>
            </a:r>
          </a:p>
          <a:p>
            <a:pPr indent="446088">
              <a:lnSpc>
                <a:spcPct val="150000"/>
              </a:lnSpc>
            </a:pPr>
            <a:endParaRPr lang="zh-CN" altLang="en-US" dirty="0"/>
          </a:p>
        </p:txBody>
      </p:sp>
    </p:spTree>
    <p:extLst>
      <p:ext uri="{BB962C8B-B14F-4D97-AF65-F5344CB8AC3E}">
        <p14:creationId xmlns:p14="http://schemas.microsoft.com/office/powerpoint/2010/main" val="4136138949"/>
      </p:ext>
    </p:extLst>
  </p:cSld>
  <p:clrMapOvr>
    <a:masterClrMapping/>
  </p:clrMapOvr>
  <p:transition spd="slow">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83568" y="3892992"/>
            <a:ext cx="8136904" cy="54412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772816"/>
            <a:ext cx="8136904"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340768"/>
            <a:ext cx="8496944" cy="3416320"/>
          </a:xfrm>
          <a:prstGeom prst="rect">
            <a:avLst/>
          </a:prstGeom>
          <a:noFill/>
        </p:spPr>
        <p:txBody>
          <a:bodyPr wrap="square" rtlCol="0">
            <a:spAutoFit/>
          </a:bodyPr>
          <a:lstStyle/>
          <a:p>
            <a:pPr indent="446088">
              <a:lnSpc>
                <a:spcPct val="150000"/>
              </a:lnSpc>
            </a:pPr>
            <a:r>
              <a:rPr lang="zh-CN" altLang="zh-CN" dirty="0"/>
              <a:t>（</a:t>
            </a:r>
            <a:r>
              <a:rPr lang="en-US" altLang="zh-CN" dirty="0"/>
              <a:t>3</a:t>
            </a:r>
            <a:r>
              <a:rPr lang="zh-CN" altLang="zh-CN" dirty="0"/>
              <a:t>）在源文件“</a:t>
            </a:r>
            <a:r>
              <a:rPr lang="en-US" altLang="zh-CN" dirty="0"/>
              <a:t>mainwindow.cpp</a:t>
            </a:r>
            <a:r>
              <a:rPr lang="zh-CN" altLang="zh-CN" dirty="0"/>
              <a:t>”中添加的代码如下：</a:t>
            </a:r>
          </a:p>
          <a:p>
            <a:pPr indent="446088"/>
            <a:r>
              <a:rPr lang="en-US" altLang="zh-CN" dirty="0"/>
              <a:t>#include "</a:t>
            </a:r>
            <a:r>
              <a:rPr lang="en-US" altLang="zh-CN" dirty="0" err="1"/>
              <a:t>editdialog.h</a:t>
            </a:r>
            <a:r>
              <a:rPr lang="en-US" altLang="zh-CN" dirty="0"/>
              <a:t>"</a:t>
            </a:r>
            <a:endParaRPr lang="zh-CN" altLang="zh-CN" dirty="0"/>
          </a:p>
          <a:p>
            <a:pPr indent="446088"/>
            <a:r>
              <a:rPr lang="en-US" altLang="zh-CN" dirty="0"/>
              <a:t>extern </a:t>
            </a:r>
            <a:r>
              <a:rPr lang="en-US" altLang="zh-CN" dirty="0" err="1"/>
              <a:t>int</a:t>
            </a:r>
            <a:r>
              <a:rPr lang="en-US" altLang="zh-CN" dirty="0"/>
              <a:t> </a:t>
            </a:r>
            <a:r>
              <a:rPr lang="en-US" altLang="zh-CN" dirty="0" err="1"/>
              <a:t>uniqueCarId</a:t>
            </a:r>
            <a:r>
              <a:rPr lang="en-US" altLang="zh-CN" dirty="0"/>
              <a:t>;</a:t>
            </a:r>
            <a:endParaRPr lang="zh-CN" altLang="zh-CN" dirty="0"/>
          </a:p>
          <a:p>
            <a:pPr indent="446088"/>
            <a:r>
              <a:rPr lang="en-US" altLang="zh-CN" dirty="0"/>
              <a:t>extern </a:t>
            </a:r>
            <a:r>
              <a:rPr lang="en-US" altLang="zh-CN" dirty="0" err="1"/>
              <a:t>int</a:t>
            </a:r>
            <a:r>
              <a:rPr lang="en-US" altLang="zh-CN" dirty="0"/>
              <a:t> </a:t>
            </a:r>
            <a:r>
              <a:rPr lang="en-US" altLang="zh-CN" dirty="0" err="1"/>
              <a:t>uniqueFactoryId</a:t>
            </a:r>
            <a:r>
              <a:rPr lang="en-US" altLang="zh-CN" dirty="0"/>
              <a:t>;</a:t>
            </a:r>
            <a:endParaRPr lang="zh-CN" altLang="zh-CN" dirty="0"/>
          </a:p>
          <a:p>
            <a:pPr indent="446088">
              <a:lnSpc>
                <a:spcPct val="150000"/>
              </a:lnSpc>
            </a:pPr>
            <a:r>
              <a:rPr lang="zh-CN" altLang="zh-CN" dirty="0"/>
              <a:t>在</a:t>
            </a:r>
            <a:r>
              <a:rPr lang="en-US" altLang="zh-CN" dirty="0" err="1"/>
              <a:t>MainWindow</a:t>
            </a:r>
            <a:r>
              <a:rPr lang="zh-CN" altLang="zh-CN" dirty="0"/>
              <a:t>构造函数中的</a:t>
            </a:r>
            <a:r>
              <a:rPr lang="en-US" altLang="zh-CN" b="1" dirty="0" err="1"/>
              <a:t>QGroupBox</a:t>
            </a:r>
            <a:r>
              <a:rPr lang="en-US" altLang="zh-CN" b="1" dirty="0"/>
              <a:t> *details = </a:t>
            </a:r>
            <a:r>
              <a:rPr lang="en-US" altLang="zh-CN" b="1" dirty="0" err="1"/>
              <a:t>createDetailsGroupBox</a:t>
            </a:r>
            <a:r>
              <a:rPr lang="en-US" altLang="zh-CN" b="1" dirty="0"/>
              <a:t>()</a:t>
            </a:r>
            <a:r>
              <a:rPr lang="zh-CN" altLang="zh-CN" dirty="0"/>
              <a:t>和</a:t>
            </a:r>
            <a:r>
              <a:rPr lang="en-US" altLang="zh-CN" b="1" dirty="0" err="1"/>
              <a:t>QGridLayout</a:t>
            </a:r>
            <a:r>
              <a:rPr lang="en-US" altLang="zh-CN" b="1" dirty="0"/>
              <a:t> *layout = new </a:t>
            </a:r>
            <a:r>
              <a:rPr lang="en-US" altLang="zh-CN" b="1" dirty="0" err="1"/>
              <a:t>QGridLayout</a:t>
            </a:r>
            <a:r>
              <a:rPr lang="zh-CN" altLang="zh-CN" dirty="0"/>
              <a:t>语句之间添加以下代码：</a:t>
            </a:r>
          </a:p>
          <a:p>
            <a:pPr indent="446088"/>
            <a:r>
              <a:rPr lang="en-US" altLang="zh-CN" dirty="0" err="1"/>
              <a:t>uniqueCarId</a:t>
            </a:r>
            <a:r>
              <a:rPr lang="en-US" altLang="zh-CN" dirty="0"/>
              <a:t> = </a:t>
            </a:r>
            <a:r>
              <a:rPr lang="en-US" altLang="zh-CN" dirty="0" err="1"/>
              <a:t>carModel</a:t>
            </a:r>
            <a:r>
              <a:rPr lang="en-US" altLang="zh-CN" dirty="0"/>
              <a:t>-&gt;</a:t>
            </a:r>
            <a:r>
              <a:rPr lang="en-US" altLang="zh-CN" dirty="0" err="1"/>
              <a:t>rowCount</a:t>
            </a:r>
            <a:r>
              <a:rPr lang="en-US" altLang="zh-CN" dirty="0"/>
              <a:t>();			</a:t>
            </a:r>
            <a:r>
              <a:rPr lang="en-US" altLang="zh-CN" dirty="0" smtClean="0"/>
              <a:t>//(</a:t>
            </a:r>
            <a:r>
              <a:rPr lang="en-US" altLang="zh-CN" dirty="0"/>
              <a:t>a)</a:t>
            </a:r>
            <a:endParaRPr lang="zh-CN" altLang="zh-CN" dirty="0"/>
          </a:p>
          <a:p>
            <a:pPr indent="446088"/>
            <a:r>
              <a:rPr lang="en-US" altLang="zh-CN" dirty="0" err="1"/>
              <a:t>uniqueFactoryId</a:t>
            </a:r>
            <a:r>
              <a:rPr lang="en-US" altLang="zh-CN" dirty="0"/>
              <a:t> = </a:t>
            </a:r>
            <a:r>
              <a:rPr lang="en-US" altLang="zh-CN" dirty="0" err="1"/>
              <a:t>factoryModel</a:t>
            </a:r>
            <a:r>
              <a:rPr lang="en-US" altLang="zh-CN" dirty="0"/>
              <a:t>-&gt;</a:t>
            </a:r>
            <a:r>
              <a:rPr lang="en-US" altLang="zh-CN" dirty="0" err="1"/>
              <a:t>rowCount</a:t>
            </a:r>
            <a:r>
              <a:rPr lang="en-US" altLang="zh-CN" dirty="0"/>
              <a:t>();		//(b)</a:t>
            </a:r>
            <a:endParaRPr lang="zh-CN" altLang="zh-CN" dirty="0"/>
          </a:p>
          <a:p>
            <a:pPr indent="446088"/>
            <a:endParaRPr lang="zh-CN" altLang="en-US" dirty="0"/>
          </a:p>
        </p:txBody>
      </p:sp>
    </p:spTree>
    <p:extLst>
      <p:ext uri="{BB962C8B-B14F-4D97-AF65-F5344CB8AC3E}">
        <p14:creationId xmlns:p14="http://schemas.microsoft.com/office/powerpoint/2010/main" val="2676685662"/>
      </p:ext>
    </p:extLst>
  </p:cSld>
  <p:clrMapOvr>
    <a:masterClrMapping/>
  </p:clrMapOvr>
  <p:transition spd="slow">
    <p:randomBa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844824"/>
            <a:ext cx="8064896" cy="338437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323528" y="1196752"/>
            <a:ext cx="8496944" cy="4247317"/>
          </a:xfrm>
          <a:prstGeom prst="rect">
            <a:avLst/>
          </a:prstGeom>
          <a:noFill/>
        </p:spPr>
        <p:txBody>
          <a:bodyPr wrap="square" rtlCol="0">
            <a:spAutoFit/>
          </a:bodyPr>
          <a:lstStyle/>
          <a:p>
            <a:pPr indent="446088"/>
            <a:r>
              <a:rPr lang="en-US" altLang="zh-CN" dirty="0" err="1"/>
              <a:t>MainWindow</a:t>
            </a:r>
            <a:r>
              <a:rPr lang="en-US" altLang="zh-CN" dirty="0"/>
              <a:t>::</a:t>
            </a:r>
            <a:r>
              <a:rPr lang="en-US" altLang="zh-CN" dirty="0" err="1"/>
              <a:t>addCar</a:t>
            </a:r>
            <a:r>
              <a:rPr lang="en-US" altLang="zh-CN" dirty="0"/>
              <a:t>()</a:t>
            </a:r>
            <a:r>
              <a:rPr lang="zh-CN" altLang="zh-CN" dirty="0"/>
              <a:t>函数启动了一个添加记录的对话框，具体添加操作由该对话框完成，添加完成后进行显示，其具体实现内容如下：</a:t>
            </a:r>
          </a:p>
          <a:p>
            <a:pPr indent="446088"/>
            <a:r>
              <a:rPr lang="en-US" altLang="zh-CN" dirty="0"/>
              <a:t>void </a:t>
            </a:r>
            <a:r>
              <a:rPr lang="en-US" altLang="zh-CN" dirty="0" err="1"/>
              <a:t>MainWindow</a:t>
            </a:r>
            <a:r>
              <a:rPr lang="en-US" altLang="zh-CN" dirty="0"/>
              <a:t>::</a:t>
            </a:r>
            <a:r>
              <a:rPr lang="en-US" altLang="zh-CN" dirty="0" err="1"/>
              <a:t>addCar</a:t>
            </a:r>
            <a:r>
              <a:rPr lang="en-US" altLang="zh-CN" dirty="0"/>
              <a:t>()</a:t>
            </a:r>
            <a:endParaRPr lang="zh-CN" altLang="zh-CN" dirty="0"/>
          </a:p>
          <a:p>
            <a:pPr indent="446088"/>
            <a:r>
              <a:rPr lang="en-US" altLang="zh-CN" dirty="0"/>
              <a:t>{</a:t>
            </a:r>
            <a:endParaRPr lang="zh-CN" altLang="zh-CN" dirty="0"/>
          </a:p>
          <a:p>
            <a:pPr indent="446088"/>
            <a:r>
              <a:rPr lang="en-US" altLang="zh-CN" dirty="0"/>
              <a:t>    	Dialog *dialog = new Dialog(</a:t>
            </a:r>
            <a:r>
              <a:rPr lang="en-US" altLang="zh-CN" dirty="0" err="1"/>
              <a:t>carModel</a:t>
            </a:r>
            <a:r>
              <a:rPr lang="en-US" altLang="zh-CN" dirty="0"/>
              <a:t>, </a:t>
            </a:r>
            <a:r>
              <a:rPr lang="en-US" altLang="zh-CN" dirty="0" err="1"/>
              <a:t>factoryModel,carData</a:t>
            </a:r>
            <a:r>
              <a:rPr lang="en-US" altLang="zh-CN" dirty="0"/>
              <a:t>, file, this);</a:t>
            </a:r>
            <a:endParaRPr lang="zh-CN" altLang="zh-CN" dirty="0"/>
          </a:p>
          <a:p>
            <a:pPr indent="446088"/>
            <a:r>
              <a:rPr lang="en-US" altLang="zh-CN" dirty="0"/>
              <a:t>    	</a:t>
            </a:r>
            <a:r>
              <a:rPr lang="en-US" altLang="zh-CN" dirty="0" err="1"/>
              <a:t>int</a:t>
            </a:r>
            <a:r>
              <a:rPr lang="en-US" altLang="zh-CN" dirty="0"/>
              <a:t> accepted = dialog-&gt;exec();</a:t>
            </a:r>
            <a:endParaRPr lang="zh-CN" altLang="zh-CN" dirty="0"/>
          </a:p>
          <a:p>
            <a:pPr indent="446088"/>
            <a:r>
              <a:rPr lang="en-US" altLang="zh-CN" dirty="0"/>
              <a:t>    	if(accepted == 1) </a:t>
            </a:r>
            <a:endParaRPr lang="zh-CN" altLang="zh-CN" dirty="0"/>
          </a:p>
          <a:p>
            <a:pPr indent="446088"/>
            <a:r>
              <a:rPr lang="en-US" altLang="zh-CN" dirty="0"/>
              <a:t>    	{</a:t>
            </a:r>
            <a:endParaRPr lang="zh-CN" altLang="zh-CN" dirty="0"/>
          </a:p>
          <a:p>
            <a:pPr indent="446088"/>
            <a:r>
              <a:rPr lang="en-US" altLang="zh-CN" dirty="0"/>
              <a:t>        	</a:t>
            </a:r>
            <a:r>
              <a:rPr lang="en-US" altLang="zh-CN" dirty="0" err="1"/>
              <a:t>int</a:t>
            </a:r>
            <a:r>
              <a:rPr lang="en-US" altLang="zh-CN" dirty="0"/>
              <a:t> </a:t>
            </a:r>
            <a:r>
              <a:rPr lang="en-US" altLang="zh-CN" dirty="0" err="1"/>
              <a:t>lastRow</a:t>
            </a:r>
            <a:r>
              <a:rPr lang="en-US" altLang="zh-CN" dirty="0"/>
              <a:t> = </a:t>
            </a:r>
            <a:r>
              <a:rPr lang="en-US" altLang="zh-CN" dirty="0" err="1"/>
              <a:t>carModel</a:t>
            </a:r>
            <a:r>
              <a:rPr lang="en-US" altLang="zh-CN" dirty="0"/>
              <a:t>-&gt;</a:t>
            </a:r>
            <a:r>
              <a:rPr lang="en-US" altLang="zh-CN" dirty="0" err="1"/>
              <a:t>rowCount</a:t>
            </a:r>
            <a:r>
              <a:rPr lang="en-US" altLang="zh-CN" dirty="0"/>
              <a:t>() - 1;</a:t>
            </a:r>
            <a:endParaRPr lang="zh-CN" altLang="zh-CN" dirty="0"/>
          </a:p>
          <a:p>
            <a:pPr indent="446088"/>
            <a:r>
              <a:rPr lang="en-US" altLang="zh-CN" dirty="0"/>
              <a:t>         	</a:t>
            </a:r>
            <a:r>
              <a:rPr lang="en-US" altLang="zh-CN" dirty="0" err="1"/>
              <a:t>carView</a:t>
            </a:r>
            <a:r>
              <a:rPr lang="en-US" altLang="zh-CN" dirty="0"/>
              <a:t>-&gt;</a:t>
            </a:r>
            <a:r>
              <a:rPr lang="en-US" altLang="zh-CN" dirty="0" err="1"/>
              <a:t>selectRow</a:t>
            </a:r>
            <a:r>
              <a:rPr lang="en-US" altLang="zh-CN" dirty="0"/>
              <a:t>(</a:t>
            </a:r>
            <a:r>
              <a:rPr lang="en-US" altLang="zh-CN" dirty="0" err="1"/>
              <a:t>lastRow</a:t>
            </a:r>
            <a:r>
              <a:rPr lang="en-US" altLang="zh-CN" dirty="0"/>
              <a:t>);</a:t>
            </a:r>
            <a:endParaRPr lang="zh-CN" altLang="zh-CN" dirty="0"/>
          </a:p>
          <a:p>
            <a:pPr indent="446088"/>
            <a:r>
              <a:rPr lang="en-US" altLang="zh-CN" dirty="0"/>
              <a:t>         	</a:t>
            </a:r>
            <a:r>
              <a:rPr lang="en-US" altLang="zh-CN" dirty="0" err="1"/>
              <a:t>carView</a:t>
            </a:r>
            <a:r>
              <a:rPr lang="en-US" altLang="zh-CN" dirty="0"/>
              <a:t>-&gt;</a:t>
            </a:r>
            <a:r>
              <a:rPr lang="en-US" altLang="zh-CN" dirty="0" err="1"/>
              <a:t>scrollToBottom</a:t>
            </a:r>
            <a:r>
              <a:rPr lang="en-US" altLang="zh-CN" dirty="0"/>
              <a:t>();</a:t>
            </a:r>
            <a:endParaRPr lang="zh-CN" altLang="zh-CN" dirty="0"/>
          </a:p>
          <a:p>
            <a:pPr indent="446088"/>
            <a:r>
              <a:rPr lang="en-US" altLang="zh-CN" dirty="0"/>
              <a:t>         	</a:t>
            </a:r>
            <a:r>
              <a:rPr lang="en-US" altLang="zh-CN" dirty="0" err="1"/>
              <a:t>showCarDetails</a:t>
            </a:r>
            <a:r>
              <a:rPr lang="en-US" altLang="zh-CN" dirty="0"/>
              <a:t>(</a:t>
            </a:r>
            <a:r>
              <a:rPr lang="en-US" altLang="zh-CN" dirty="0" err="1"/>
              <a:t>carModel</a:t>
            </a:r>
            <a:r>
              <a:rPr lang="en-US" altLang="zh-CN" dirty="0"/>
              <a:t>-&gt;index(</a:t>
            </a:r>
            <a:r>
              <a:rPr lang="en-US" altLang="zh-CN" dirty="0" err="1"/>
              <a:t>lastRow</a:t>
            </a:r>
            <a:r>
              <a:rPr lang="en-US" altLang="zh-CN" dirty="0"/>
              <a:t>, 0));</a:t>
            </a:r>
            <a:endParaRPr lang="zh-CN" altLang="zh-CN" dirty="0"/>
          </a:p>
          <a:p>
            <a:pPr indent="446088"/>
            <a:r>
              <a:rPr lang="en-US" altLang="zh-CN" dirty="0"/>
              <a:t>     }</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1820849949"/>
      </p:ext>
    </p:extLst>
  </p:cSld>
  <p:clrMapOvr>
    <a:masterClrMapping/>
  </p:clrMapOvr>
  <p:transition spd="slow">
    <p:randomBar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13.3.2  </a:t>
            </a:r>
            <a:r>
              <a:rPr lang="en-US" altLang="zh-CN" dirty="0" err="1"/>
              <a:t>Qt</a:t>
            </a:r>
            <a:r>
              <a:rPr lang="zh-CN" altLang="zh-CN" dirty="0"/>
              <a:t>操作主</a:t>
            </a:r>
            <a:r>
              <a:rPr lang="en-US" altLang="zh-CN" dirty="0"/>
              <a:t>/</a:t>
            </a:r>
            <a:r>
              <a:rPr lang="zh-CN" altLang="zh-CN" dirty="0"/>
              <a:t>从视图及</a:t>
            </a:r>
            <a:r>
              <a:rPr lang="en-US" altLang="zh-CN" dirty="0"/>
              <a:t>XML</a:t>
            </a:r>
            <a:endParaRPr lang="zh-CN" altLang="en-US" dirty="0"/>
          </a:p>
        </p:txBody>
      </p:sp>
      <p:sp>
        <p:nvSpPr>
          <p:cNvPr id="3" name="TextBox 2"/>
          <p:cNvSpPr txBox="1"/>
          <p:nvPr/>
        </p:nvSpPr>
        <p:spPr>
          <a:xfrm>
            <a:off x="251520" y="1268760"/>
            <a:ext cx="8568952" cy="1477328"/>
          </a:xfrm>
          <a:prstGeom prst="rect">
            <a:avLst/>
          </a:prstGeom>
          <a:noFill/>
        </p:spPr>
        <p:txBody>
          <a:bodyPr wrap="square" rtlCol="0">
            <a:spAutoFit/>
          </a:bodyPr>
          <a:lstStyle/>
          <a:p>
            <a:pPr indent="446088"/>
            <a:r>
              <a:rPr lang="zh-CN" altLang="zh-CN" dirty="0"/>
              <a:t>（</a:t>
            </a:r>
            <a:r>
              <a:rPr lang="en-US" altLang="zh-CN" dirty="0"/>
              <a:t>4</a:t>
            </a:r>
            <a:r>
              <a:rPr lang="zh-CN" altLang="zh-CN" dirty="0"/>
              <a:t>）当用户选择“添加”菜单时，弹出如图</a:t>
            </a:r>
            <a:r>
              <a:rPr lang="en-US" altLang="zh-CN" dirty="0"/>
              <a:t>13.10</a:t>
            </a:r>
            <a:r>
              <a:rPr lang="zh-CN" altLang="zh-CN" dirty="0"/>
              <a:t>所示的“添加产品”对话框，在其中输入新添加的汽车品牌信息。</a:t>
            </a:r>
          </a:p>
          <a:p>
            <a:pPr indent="446088"/>
            <a:r>
              <a:rPr lang="zh-CN" altLang="zh-CN" dirty="0"/>
              <a:t>操作之后，在主界面视图中就立即能够看到新加入的新品牌汽车的记录信息，如图</a:t>
            </a:r>
            <a:r>
              <a:rPr lang="en-US" altLang="zh-CN" dirty="0"/>
              <a:t>13.11</a:t>
            </a:r>
            <a:r>
              <a:rPr lang="zh-CN" altLang="zh-CN" dirty="0"/>
              <a:t>所示。</a:t>
            </a:r>
          </a:p>
          <a:p>
            <a:pPr indent="446088"/>
            <a:endParaRPr lang="zh-CN" altLang="en-US" dirty="0"/>
          </a:p>
        </p:txBody>
      </p:sp>
      <p:pic>
        <p:nvPicPr>
          <p:cNvPr id="163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10295"/>
            <a:ext cx="2304256" cy="2197081"/>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8727" y="2564904"/>
            <a:ext cx="5422967" cy="27424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0" y="2111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61014099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916832"/>
            <a:ext cx="8352928" cy="259228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  </a:t>
            </a:r>
            <a:r>
              <a:rPr lang="zh-CN" altLang="zh-CN" dirty="0"/>
              <a:t>常用</a:t>
            </a:r>
            <a:r>
              <a:rPr lang="en-US" altLang="zh-CN" dirty="0"/>
              <a:t>SQL</a:t>
            </a:r>
            <a:r>
              <a:rPr lang="zh-CN" altLang="zh-CN" dirty="0"/>
              <a:t>命令</a:t>
            </a:r>
          </a:p>
        </p:txBody>
      </p:sp>
      <p:sp>
        <p:nvSpPr>
          <p:cNvPr id="3" name="TextBox 2"/>
          <p:cNvSpPr txBox="1"/>
          <p:nvPr/>
        </p:nvSpPr>
        <p:spPr>
          <a:xfrm>
            <a:off x="251520" y="1052736"/>
            <a:ext cx="8892480" cy="3631763"/>
          </a:xfrm>
          <a:prstGeom prst="rect">
            <a:avLst/>
          </a:prstGeom>
          <a:noFill/>
        </p:spPr>
        <p:txBody>
          <a:bodyPr wrap="square" rtlCol="0">
            <a:spAutoFit/>
          </a:bodyPr>
          <a:lstStyle/>
          <a:p>
            <a:pPr indent="446088"/>
            <a:r>
              <a:rPr lang="en-US" altLang="zh-CN" sz="2000" b="1" dirty="0">
                <a:solidFill>
                  <a:srgbClr val="C00000"/>
                </a:solidFill>
              </a:rPr>
              <a:t>13.2.1  </a:t>
            </a:r>
            <a:r>
              <a:rPr lang="zh-CN" altLang="zh-CN" sz="2000" b="1" dirty="0">
                <a:solidFill>
                  <a:srgbClr val="C00000"/>
                </a:solidFill>
              </a:rPr>
              <a:t>数据查询</a:t>
            </a:r>
          </a:p>
          <a:p>
            <a:pPr indent="446088"/>
            <a:r>
              <a:rPr lang="en-US" altLang="zh-CN" b="1" dirty="0">
                <a:solidFill>
                  <a:srgbClr val="00B0F0"/>
                </a:solidFill>
              </a:rPr>
              <a:t>1</a:t>
            </a:r>
            <a:r>
              <a:rPr lang="zh-CN" altLang="zh-CN" b="1" dirty="0">
                <a:solidFill>
                  <a:srgbClr val="00B0F0"/>
                </a:solidFill>
              </a:rPr>
              <a:t>．</a:t>
            </a:r>
            <a:r>
              <a:rPr lang="en-US" altLang="zh-CN" b="1" dirty="0">
                <a:solidFill>
                  <a:srgbClr val="00B0F0"/>
                </a:solidFill>
              </a:rPr>
              <a:t>SELECT</a:t>
            </a:r>
            <a:r>
              <a:rPr lang="zh-CN" altLang="zh-CN" b="1" dirty="0">
                <a:solidFill>
                  <a:srgbClr val="00B0F0"/>
                </a:solidFill>
              </a:rPr>
              <a:t>语句</a:t>
            </a:r>
          </a:p>
          <a:p>
            <a:pPr indent="446088"/>
            <a:r>
              <a:rPr lang="zh-CN" altLang="zh-CN" dirty="0"/>
              <a:t>完备的</a:t>
            </a:r>
            <a:r>
              <a:rPr lang="en-US" altLang="zh-CN" dirty="0"/>
              <a:t>SELECT</a:t>
            </a:r>
            <a:r>
              <a:rPr lang="zh-CN" altLang="zh-CN" dirty="0"/>
              <a:t>语句很复杂，它主要的子句如下：</a:t>
            </a:r>
          </a:p>
          <a:p>
            <a:pPr indent="446088"/>
            <a:r>
              <a:rPr lang="en-US" altLang="zh-CN" sz="1600" dirty="0"/>
              <a:t>SELECT [DISTINCT] [</a:t>
            </a:r>
            <a:r>
              <a:rPr lang="zh-CN" altLang="zh-CN" sz="1600" dirty="0"/>
              <a:t>别名</a:t>
            </a:r>
            <a:r>
              <a:rPr lang="en-US" altLang="zh-CN" sz="1600" dirty="0"/>
              <a:t>.]</a:t>
            </a:r>
            <a:r>
              <a:rPr lang="zh-CN" altLang="zh-CN" sz="1600" dirty="0"/>
              <a:t>字段名或表达式</a:t>
            </a:r>
            <a:r>
              <a:rPr lang="en-US" altLang="zh-CN" sz="1600" dirty="0"/>
              <a:t> [AS </a:t>
            </a:r>
            <a:r>
              <a:rPr lang="zh-CN" altLang="zh-CN" sz="1600" dirty="0"/>
              <a:t>列标题</a:t>
            </a:r>
            <a:r>
              <a:rPr lang="en-US" altLang="zh-CN" sz="1600" dirty="0"/>
              <a:t>]/* </a:t>
            </a:r>
            <a:r>
              <a:rPr lang="zh-CN" altLang="zh-CN" sz="1600" dirty="0"/>
              <a:t>指定要选择的列或行及其限定</a:t>
            </a:r>
            <a:r>
              <a:rPr lang="en-US" altLang="zh-CN" sz="1600" dirty="0"/>
              <a:t> */</a:t>
            </a:r>
            <a:endParaRPr lang="zh-CN" altLang="zh-CN" sz="1600" dirty="0"/>
          </a:p>
          <a:p>
            <a:pPr indent="446088"/>
            <a:r>
              <a:rPr lang="en-US" altLang="zh-CN" sz="1600" dirty="0"/>
              <a:t>						</a:t>
            </a:r>
            <a:r>
              <a:rPr lang="en-US" altLang="zh-CN" sz="1600" dirty="0" smtClean="0"/>
              <a:t>//(</a:t>
            </a:r>
            <a:r>
              <a:rPr lang="en-US" altLang="zh-CN" sz="1600" dirty="0"/>
              <a:t>a)</a:t>
            </a:r>
            <a:endParaRPr lang="zh-CN" altLang="zh-CN" sz="1600" dirty="0"/>
          </a:p>
          <a:p>
            <a:pPr indent="446088"/>
            <a:r>
              <a:rPr lang="en-US" altLang="zh-CN" sz="1600" dirty="0"/>
              <a:t>FROM  </a:t>
            </a:r>
            <a:r>
              <a:rPr lang="en-US" altLang="zh-CN" sz="1600" dirty="0" err="1"/>
              <a:t>table_source</a:t>
            </a:r>
            <a:r>
              <a:rPr lang="en-US" altLang="zh-CN" sz="1600" dirty="0"/>
              <a:t>                          	/* FROM</a:t>
            </a:r>
            <a:r>
              <a:rPr lang="zh-CN" altLang="zh-CN" sz="1600" dirty="0"/>
              <a:t>子句，指定表或视图</a:t>
            </a:r>
            <a:r>
              <a:rPr lang="en-US" altLang="zh-CN" sz="1600" dirty="0"/>
              <a:t> */</a:t>
            </a:r>
            <a:endParaRPr lang="zh-CN" altLang="zh-CN" sz="1600" dirty="0"/>
          </a:p>
          <a:p>
            <a:pPr indent="446088"/>
            <a:r>
              <a:rPr lang="en-US" altLang="zh-CN" sz="1600" dirty="0"/>
              <a:t>[ WHERE  </a:t>
            </a:r>
            <a:r>
              <a:rPr lang="en-US" altLang="zh-CN" sz="1600" dirty="0" err="1"/>
              <a:t>search_condition</a:t>
            </a:r>
            <a:r>
              <a:rPr lang="en-US" altLang="zh-CN" sz="1600" dirty="0"/>
              <a:t> ]                	/* WHERE</a:t>
            </a:r>
            <a:r>
              <a:rPr lang="zh-CN" altLang="zh-CN" sz="1600" dirty="0"/>
              <a:t>子句，指定查询条件 </a:t>
            </a:r>
            <a:r>
              <a:rPr lang="en-US" altLang="zh-CN" sz="1600" dirty="0"/>
              <a:t>*/</a:t>
            </a:r>
            <a:endParaRPr lang="zh-CN" altLang="zh-CN" sz="1600" dirty="0"/>
          </a:p>
          <a:p>
            <a:pPr indent="446088"/>
            <a:r>
              <a:rPr lang="en-US" altLang="zh-CN" sz="1600" dirty="0"/>
              <a:t>						</a:t>
            </a:r>
            <a:r>
              <a:rPr lang="en-US" altLang="zh-CN" sz="1600" dirty="0" smtClean="0"/>
              <a:t>//(</a:t>
            </a:r>
            <a:r>
              <a:rPr lang="en-US" altLang="zh-CN" sz="1600" dirty="0"/>
              <a:t>b)</a:t>
            </a:r>
            <a:endParaRPr lang="zh-CN" altLang="zh-CN" sz="1600" dirty="0"/>
          </a:p>
          <a:p>
            <a:pPr indent="446088"/>
            <a:r>
              <a:rPr lang="en-US" altLang="zh-CN" sz="1600" dirty="0"/>
              <a:t>[ GROUP BY </a:t>
            </a:r>
            <a:r>
              <a:rPr lang="en-US" altLang="zh-CN" sz="1600" dirty="0" err="1"/>
              <a:t>group_by_expression</a:t>
            </a:r>
            <a:r>
              <a:rPr lang="en-US" altLang="zh-CN" sz="1600" dirty="0"/>
              <a:t> ]               </a:t>
            </a:r>
            <a:endParaRPr lang="zh-CN" altLang="zh-CN" sz="1600" dirty="0"/>
          </a:p>
          <a:p>
            <a:pPr indent="446088"/>
            <a:r>
              <a:rPr lang="en-US" altLang="zh-CN" sz="1600" dirty="0"/>
              <a:t>                                   	/* GROUP BY</a:t>
            </a:r>
            <a:r>
              <a:rPr lang="zh-CN" altLang="zh-CN" sz="1600" dirty="0"/>
              <a:t>子句，指定分组表达式</a:t>
            </a:r>
            <a:r>
              <a:rPr lang="en-US" altLang="zh-CN" sz="1600" dirty="0"/>
              <a:t> */</a:t>
            </a:r>
            <a:endParaRPr lang="zh-CN" altLang="zh-CN" sz="1600" dirty="0"/>
          </a:p>
          <a:p>
            <a:pPr indent="446088"/>
            <a:r>
              <a:rPr lang="en-US" altLang="zh-CN" sz="1600" dirty="0"/>
              <a:t>[ ORDER BY </a:t>
            </a:r>
            <a:r>
              <a:rPr lang="en-US" altLang="zh-CN" sz="1600" dirty="0" err="1"/>
              <a:t>order_expression</a:t>
            </a:r>
            <a:r>
              <a:rPr lang="en-US" altLang="zh-CN" sz="1600" dirty="0"/>
              <a:t> [ ASC | DESC ]]  </a:t>
            </a:r>
            <a:endParaRPr lang="zh-CN" altLang="zh-CN" sz="1600" dirty="0"/>
          </a:p>
          <a:p>
            <a:pPr indent="446088"/>
            <a:r>
              <a:rPr lang="en-US" altLang="zh-CN" sz="1600" dirty="0"/>
              <a:t>                                  	/* ORDER BY</a:t>
            </a:r>
            <a:r>
              <a:rPr lang="zh-CN" altLang="zh-CN" sz="1600" dirty="0"/>
              <a:t>子句，指定排序表达式和顺序</a:t>
            </a:r>
            <a:r>
              <a:rPr lang="en-US" altLang="zh-CN" sz="1600" dirty="0"/>
              <a:t> */</a:t>
            </a:r>
            <a:endParaRPr lang="zh-CN" altLang="zh-CN" sz="1600" dirty="0"/>
          </a:p>
          <a:p>
            <a:pPr indent="446088"/>
            <a:r>
              <a:rPr lang="en-US" altLang="zh-CN" sz="1600" dirty="0"/>
              <a:t>						</a:t>
            </a:r>
            <a:r>
              <a:rPr lang="en-US" altLang="zh-CN" sz="1600" dirty="0" smtClean="0"/>
              <a:t>//(</a:t>
            </a:r>
            <a:r>
              <a:rPr lang="en-US" altLang="zh-CN" sz="1600" dirty="0"/>
              <a:t>c)</a:t>
            </a:r>
            <a:endParaRPr lang="zh-CN" altLang="zh-CN" sz="1600" dirty="0"/>
          </a:p>
          <a:p>
            <a:pPr indent="446088"/>
            <a:endParaRPr lang="zh-CN" altLang="en-US" sz="1600" dirty="0"/>
          </a:p>
        </p:txBody>
      </p:sp>
    </p:spTree>
    <p:extLst>
      <p:ext uri="{BB962C8B-B14F-4D97-AF65-F5344CB8AC3E}">
        <p14:creationId xmlns:p14="http://schemas.microsoft.com/office/powerpoint/2010/main" val="278616123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83713" y="4293096"/>
            <a:ext cx="8208912" cy="79208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3717032"/>
            <a:ext cx="8208912"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13.2.1  </a:t>
            </a:r>
            <a:r>
              <a:rPr lang="zh-CN" altLang="zh-CN" dirty="0"/>
              <a:t>数据</a:t>
            </a:r>
            <a:r>
              <a:rPr lang="zh-CN" altLang="zh-CN" dirty="0" smtClean="0"/>
              <a:t>查询</a:t>
            </a:r>
            <a:endParaRPr lang="zh-CN" altLang="en-US" dirty="0"/>
          </a:p>
        </p:txBody>
      </p:sp>
      <p:sp>
        <p:nvSpPr>
          <p:cNvPr id="3" name="TextBox 2"/>
          <p:cNvSpPr txBox="1"/>
          <p:nvPr/>
        </p:nvSpPr>
        <p:spPr>
          <a:xfrm>
            <a:off x="323528" y="1196752"/>
            <a:ext cx="8568952" cy="4247317"/>
          </a:xfrm>
          <a:prstGeom prst="rect">
            <a:avLst/>
          </a:prstGeom>
          <a:noFill/>
        </p:spPr>
        <p:txBody>
          <a:bodyPr wrap="square" rtlCol="0">
            <a:spAutoFit/>
          </a:bodyPr>
          <a:lstStyle/>
          <a:p>
            <a:pPr indent="446088">
              <a:lnSpc>
                <a:spcPct val="150000"/>
              </a:lnSpc>
            </a:pPr>
            <a:r>
              <a:rPr lang="zh-CN" altLang="zh-CN" b="1" dirty="0"/>
              <a:t>其中，</a:t>
            </a:r>
            <a:r>
              <a:rPr lang="en-US" altLang="zh-CN" dirty="0"/>
              <a:t>SELECT</a:t>
            </a:r>
            <a:r>
              <a:rPr lang="zh-CN" altLang="zh-CN" dirty="0"/>
              <a:t>和</a:t>
            </a:r>
            <a:r>
              <a:rPr lang="en-US" altLang="zh-CN" dirty="0"/>
              <a:t>FROM</a:t>
            </a:r>
            <a:r>
              <a:rPr lang="zh-CN" altLang="zh-CN" dirty="0"/>
              <a:t>子句是不可缺少的。</a:t>
            </a:r>
          </a:p>
          <a:p>
            <a:pPr indent="446088">
              <a:lnSpc>
                <a:spcPct val="150000"/>
              </a:lnSpc>
            </a:pPr>
            <a:r>
              <a:rPr lang="en-US" altLang="zh-CN" b="1" dirty="0"/>
              <a:t>(a) SELECT</a:t>
            </a:r>
            <a:r>
              <a:rPr lang="zh-CN" altLang="zh-CN" b="1" dirty="0"/>
              <a:t>子句指出查询结果中显示的字段名，以及字段名和函数组成的表达式等。</a:t>
            </a:r>
            <a:r>
              <a:rPr lang="zh-CN" altLang="zh-CN" dirty="0"/>
              <a:t>可用</a:t>
            </a:r>
            <a:r>
              <a:rPr lang="en-US" altLang="zh-CN" dirty="0"/>
              <a:t>DISTINCT</a:t>
            </a:r>
            <a:r>
              <a:rPr lang="zh-CN" altLang="zh-CN" dirty="0"/>
              <a:t>去除重复的记录行；</a:t>
            </a:r>
            <a:r>
              <a:rPr lang="en-US" altLang="zh-CN" dirty="0"/>
              <a:t>AS</a:t>
            </a:r>
            <a:r>
              <a:rPr lang="zh-CN" altLang="zh-CN" dirty="0"/>
              <a:t>列标题指定查询结果显示的列标题。当要显示表中所有字段时，可用通配符“</a:t>
            </a:r>
            <a:r>
              <a:rPr lang="en-US" altLang="zh-CN" dirty="0"/>
              <a:t>*</a:t>
            </a:r>
            <a:r>
              <a:rPr lang="zh-CN" altLang="zh-CN" dirty="0"/>
              <a:t>”代替字段名列表。</a:t>
            </a:r>
          </a:p>
          <a:p>
            <a:pPr indent="446088">
              <a:lnSpc>
                <a:spcPct val="150000"/>
              </a:lnSpc>
            </a:pPr>
            <a:r>
              <a:rPr lang="en-US" altLang="zh-CN" b="1" dirty="0"/>
              <a:t>(b) WHERE</a:t>
            </a:r>
            <a:r>
              <a:rPr lang="zh-CN" altLang="zh-CN" b="1" dirty="0"/>
              <a:t>子句定义了查询条件。</a:t>
            </a:r>
            <a:r>
              <a:rPr lang="en-US" altLang="zh-CN" dirty="0"/>
              <a:t>WHERE</a:t>
            </a:r>
            <a:r>
              <a:rPr lang="zh-CN" altLang="zh-CN" dirty="0"/>
              <a:t>子句必须紧跟</a:t>
            </a:r>
            <a:r>
              <a:rPr lang="en-US" altLang="zh-CN" dirty="0"/>
              <a:t>FROM</a:t>
            </a:r>
            <a:r>
              <a:rPr lang="zh-CN" altLang="zh-CN" dirty="0"/>
              <a:t>子句之后，其基本格式为：</a:t>
            </a:r>
          </a:p>
          <a:p>
            <a:pPr indent="446088"/>
            <a:r>
              <a:rPr lang="en-US" altLang="zh-CN" dirty="0"/>
              <a:t>WHERE &lt;</a:t>
            </a:r>
            <a:r>
              <a:rPr lang="en-US" altLang="zh-CN" dirty="0" err="1"/>
              <a:t>search_condition</a:t>
            </a:r>
            <a:r>
              <a:rPr lang="en-US" altLang="zh-CN" dirty="0"/>
              <a:t>&gt;</a:t>
            </a:r>
            <a:endParaRPr lang="zh-CN" altLang="zh-CN" dirty="0"/>
          </a:p>
          <a:p>
            <a:pPr indent="446088"/>
            <a:r>
              <a:rPr lang="zh-CN" altLang="zh-CN" b="1" dirty="0"/>
              <a:t>其中，</a:t>
            </a:r>
            <a:r>
              <a:rPr lang="en-US" altLang="zh-CN" dirty="0" err="1"/>
              <a:t>search_condition</a:t>
            </a:r>
            <a:r>
              <a:rPr lang="zh-CN" altLang="zh-CN" dirty="0"/>
              <a:t>为查询条件，常用格式为：</a:t>
            </a:r>
          </a:p>
          <a:p>
            <a:pPr indent="446088"/>
            <a:r>
              <a:rPr lang="en-US" altLang="zh-CN" dirty="0"/>
              <a:t>{ [ NOT ] &lt;predicate&gt; | (&lt;</a:t>
            </a:r>
            <a:r>
              <a:rPr lang="en-US" altLang="zh-CN" dirty="0" err="1"/>
              <a:t>search_condition</a:t>
            </a:r>
            <a:r>
              <a:rPr lang="en-US" altLang="zh-CN" dirty="0"/>
              <a:t>&gt; ) }</a:t>
            </a:r>
            <a:endParaRPr lang="zh-CN" altLang="zh-CN" dirty="0"/>
          </a:p>
          <a:p>
            <a:pPr indent="446088"/>
            <a:r>
              <a:rPr lang="en-US" altLang="zh-CN" dirty="0"/>
              <a:t>     [ { AND | OR } [ NOT ] { &lt;predicate&gt; | (&lt;</a:t>
            </a:r>
            <a:r>
              <a:rPr lang="en-US" altLang="zh-CN" dirty="0" err="1"/>
              <a:t>search_condition</a:t>
            </a:r>
            <a:r>
              <a:rPr lang="en-US" altLang="zh-CN" dirty="0"/>
              <a:t>&gt;) } ]</a:t>
            </a:r>
            <a:endParaRPr lang="zh-CN" altLang="zh-CN" dirty="0"/>
          </a:p>
          <a:p>
            <a:pPr indent="446088"/>
            <a:r>
              <a:rPr lang="en-US" altLang="zh-CN" dirty="0"/>
              <a:t>} [ ,</a:t>
            </a:r>
            <a:r>
              <a:rPr lang="zh-CN" altLang="zh-CN" dirty="0"/>
              <a:t>…</a:t>
            </a:r>
            <a:r>
              <a:rPr lang="en-US" altLang="zh-CN" dirty="0"/>
              <a:t>n ]</a:t>
            </a:r>
            <a:endParaRPr lang="zh-CN" altLang="zh-CN" dirty="0"/>
          </a:p>
          <a:p>
            <a:pPr indent="446088"/>
            <a:endParaRPr lang="zh-CN" altLang="en-US" dirty="0"/>
          </a:p>
        </p:txBody>
      </p:sp>
    </p:spTree>
    <p:extLst>
      <p:ext uri="{BB962C8B-B14F-4D97-AF65-F5344CB8AC3E}">
        <p14:creationId xmlns:p14="http://schemas.microsoft.com/office/powerpoint/2010/main" val="3799875655"/>
      </p:ext>
    </p:extLst>
  </p:cSld>
  <p:clrMapOvr>
    <a:masterClrMapping/>
  </p:clrMapOvr>
  <p:transition spd="slow">
    <p:randomBar dir="vert"/>
  </p:transition>
</p:sld>
</file>

<file path=ppt/theme/theme1.xml><?xml version="1.0" encoding="utf-8"?>
<a:theme xmlns:a="http://schemas.openxmlformats.org/drawingml/2006/main" name="主题1">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0000"/>
      </a:hlink>
      <a:folHlink>
        <a:srgbClr val="99CC00"/>
      </a:folHlink>
    </a:clrScheme>
    <a:fontScheme name="tdesignc">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tdesignc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tdesignc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tdesignc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tdesignc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tdesignc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tdesignc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tdesignc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tdesignc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77</TotalTime>
  <Words>5732</Words>
  <Application>Microsoft Office PowerPoint</Application>
  <PresentationFormat>全屏显示(4:3)</PresentationFormat>
  <Paragraphs>920</Paragraphs>
  <Slides>72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主题1</vt:lpstr>
      <vt:lpstr>Visio</vt:lpstr>
      <vt:lpstr>第13章 Qt 5数据库</vt:lpstr>
      <vt:lpstr>13.1  数据库基本概念</vt:lpstr>
      <vt:lpstr>13.1  数据库基本概念</vt:lpstr>
      <vt:lpstr>13.1  数据库基本概念</vt:lpstr>
      <vt:lpstr>13.1  数据库基本概念</vt:lpstr>
      <vt:lpstr>13.1  数据库基本概念</vt:lpstr>
      <vt:lpstr>13.1  数据库基本概念</vt:lpstr>
      <vt:lpstr>13.2  常用SQL命令</vt:lpstr>
      <vt:lpstr>13.2.1  数据查询</vt:lpstr>
      <vt:lpstr>13.2.1  数据查询</vt:lpstr>
      <vt:lpstr>13.2.1  数据查询</vt:lpstr>
      <vt:lpstr>13.2.1  数据查询</vt:lpstr>
      <vt:lpstr>13.2.1  数据查询</vt:lpstr>
      <vt:lpstr>13.2.1  数据查询</vt:lpstr>
      <vt:lpstr>13.2.1  数据查询</vt:lpstr>
      <vt:lpstr>13.2.1  数据查询</vt:lpstr>
      <vt:lpstr>13.2.1  数据查询</vt:lpstr>
      <vt:lpstr>13.2.2  数据操作</vt:lpstr>
      <vt:lpstr>13.2.2  数据操作</vt:lpstr>
      <vt:lpstr>13.3  Qt操作数据库及实例</vt:lpstr>
      <vt:lpstr>13.3.1  Qt操作SQLite数据库</vt:lpstr>
      <vt:lpstr>13.3.1  Qt操作SQLite数据库</vt:lpstr>
      <vt:lpstr>13.3.1  Qt操作SQLite数据库</vt:lpstr>
      <vt:lpstr>13.3.1  Qt操作SQLite数据库</vt:lpstr>
      <vt:lpstr>13.3.1  Qt操作SQLite数据库</vt:lpstr>
      <vt:lpstr>13.3.1  Qt操作SQLite数据库</vt:lpstr>
      <vt:lpstr>13.3.1  Qt操作SQLite数据库</vt:lpstr>
      <vt:lpstr>13.3.1  Qt操作SQLite数据库</vt:lpstr>
      <vt:lpstr>13.3.1  Qt操作SQLite数据库</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lpstr>13.3.2  Qt操作主/从视图及XML</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Qt 5数据库</dc:title>
  <dc:creator>User</dc:creator>
  <cp:lastModifiedBy>User</cp:lastModifiedBy>
  <cp:revision>10</cp:revision>
  <dcterms:created xsi:type="dcterms:W3CDTF">2017-05-20T00:50:51Z</dcterms:created>
  <dcterms:modified xsi:type="dcterms:W3CDTF">2017-05-22T01:20:40Z</dcterms:modified>
</cp:coreProperties>
</file>