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4" autoAdjust="0"/>
  </p:normalViewPr>
  <p:slideViewPr>
    <p:cSldViewPr>
      <p:cViewPr varScale="1">
        <p:scale>
          <a:sx n="81" d="100"/>
          <a:sy n="81" d="100"/>
        </p:scale>
        <p:origin x="-11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8CE05-CA51-4D2C-A443-0A1482D7FF97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6A02F-BC6B-4BF2-94C4-E966321A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4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118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FA6AACA-06FB-4A17-83E2-961DAC37C1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/>
              <a:t>‹#›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253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44450"/>
            <a:ext cx="213518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4450"/>
            <a:ext cx="625316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333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1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225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289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 lang="zh-CN" altLang="en-US" sz="3600" b="0" u="none" cap="all" spc="0" dirty="0">
                <a:ln w="9000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578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71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357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05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4450"/>
            <a:ext cx="8540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908050"/>
            <a:ext cx="8540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</a:t>
            </a:r>
          </a:p>
          <a:p>
            <a:pPr lvl="1"/>
            <a:r>
              <a:rPr lang="zh-CN" altLang="en-US" smtClean="0"/>
              <a:t>第二層</a:t>
            </a:r>
          </a:p>
          <a:p>
            <a:pPr lvl="2"/>
            <a:r>
              <a:rPr lang="zh-CN" altLang="en-US" smtClean="0"/>
              <a:t>第三層</a:t>
            </a:r>
          </a:p>
          <a:p>
            <a:pPr lvl="3"/>
            <a:r>
              <a:rPr lang="zh-CN" altLang="en-US" smtClean="0"/>
              <a:t>第四層</a:t>
            </a:r>
          </a:p>
          <a:p>
            <a:pPr lvl="4"/>
            <a:r>
              <a:rPr lang="zh-CN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9805142-FB6B-4C3E-930B-E055D9A4B742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73825"/>
            <a:ext cx="2289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04A04B-C235-418F-BD60-4483FC93E7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3" Type="http://schemas.openxmlformats.org/officeDocument/2006/relationships/slide" Target="slide12.xml"/><Relationship Id="rId7" Type="http://schemas.openxmlformats.org/officeDocument/2006/relationships/slide" Target="slide6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3.xml"/><Relationship Id="rId5" Type="http://schemas.openxmlformats.org/officeDocument/2006/relationships/slide" Target="slide39.xml"/><Relationship Id="rId4" Type="http://schemas.openxmlformats.org/officeDocument/2006/relationships/slide" Target="slide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1616;&#21333;&#65289;&#65288;CH206.txt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8590;&#24230;&#20013;&#31561;&#65289;&#65288;CH209&#65289;-4.2.txt" TargetMode="External"/><Relationship Id="rId2" Type="http://schemas.openxmlformats.org/officeDocument/2006/relationships/hyperlink" Target="&#12304;&#20363;&#12305;&#65288;&#38590;&#24230;&#20013;&#31561;&#65289;&#65288;CH209&#65289;-4.1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&#12304;&#20363;&#12305;&#65288;&#38590;&#24230;&#20013;&#31561;&#65289;&#65288;CH209&#65289;-4.3.txt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2</a:t>
            </a:r>
            <a:r>
              <a:rPr lang="zh-CN" altLang="zh-CN" dirty="0" smtClean="0"/>
              <a:t>章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Qt</a:t>
            </a:r>
            <a:r>
              <a:rPr lang="en-US" altLang="zh-CN" b="1" dirty="0" smtClean="0"/>
              <a:t> </a:t>
            </a:r>
            <a:r>
              <a:rPr lang="en-US" altLang="zh-CN" b="1" dirty="0"/>
              <a:t>5</a:t>
            </a:r>
            <a:r>
              <a:rPr lang="zh-CN" altLang="zh-CN" dirty="0"/>
              <a:t>模板库、工具类及</a:t>
            </a:r>
            <a:r>
              <a:rPr lang="zh-CN" altLang="zh-CN" dirty="0" smtClean="0"/>
              <a:t>控件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126876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2.1  </a:t>
            </a:r>
            <a:r>
              <a:rPr lang="zh-CN" altLang="zh-CN" sz="2400" b="1" dirty="0">
                <a:hlinkClick r:id="rId2" action="ppaction://hlinksldjump"/>
              </a:rPr>
              <a:t>字符串</a:t>
            </a:r>
            <a:r>
              <a:rPr lang="zh-CN" altLang="zh-CN" sz="2400" b="1" dirty="0" smtClean="0">
                <a:hlinkClick r:id="rId2" action="ppaction://hlinksldjump"/>
              </a:rPr>
              <a:t>类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2032972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2.2  </a:t>
            </a:r>
            <a:r>
              <a:rPr lang="zh-CN" altLang="zh-CN" sz="2400" b="1" dirty="0">
                <a:hlinkClick r:id="rId3" action="ppaction://hlinksldjump"/>
              </a:rPr>
              <a:t>容器类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279718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4" action="ppaction://hlinksldjump"/>
              </a:rPr>
              <a:t>2.3  </a:t>
            </a:r>
            <a:r>
              <a:rPr lang="en-US" altLang="zh-CN" sz="2400" b="1" dirty="0" err="1">
                <a:hlinkClick r:id="rId4" action="ppaction://hlinksldjump"/>
              </a:rPr>
              <a:t>QVariant</a:t>
            </a:r>
            <a:r>
              <a:rPr lang="zh-CN" altLang="zh-CN" sz="2400" b="1" dirty="0">
                <a:hlinkClick r:id="rId4" action="ppaction://hlinksldjump"/>
              </a:rPr>
              <a:t>类</a:t>
            </a:r>
            <a:endParaRPr lang="zh-CN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35613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5" action="ppaction://hlinksldjump"/>
              </a:rPr>
              <a:t>2.4  </a:t>
            </a:r>
            <a:r>
              <a:rPr lang="zh-CN" altLang="zh-CN" sz="2400" b="1" dirty="0">
                <a:hlinkClick r:id="rId5" action="ppaction://hlinksldjump"/>
              </a:rPr>
              <a:t>算法及正则表达式</a:t>
            </a:r>
            <a:endParaRPr lang="zh-CN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51720" y="432560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6" action="ppaction://hlinksldjump"/>
              </a:rPr>
              <a:t>2.5  </a:t>
            </a:r>
            <a:r>
              <a:rPr lang="zh-CN" altLang="zh-CN" sz="2400" b="1" dirty="0">
                <a:hlinkClick r:id="rId6" action="ppaction://hlinksldjump"/>
              </a:rPr>
              <a:t>控件</a:t>
            </a:r>
            <a:endParaRPr lang="zh-CN" altLang="zh-C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6" y="5055567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7" action="ppaction://hlinksldjump"/>
              </a:rPr>
              <a:t>L2.1</a:t>
            </a:r>
            <a:r>
              <a:rPr lang="en-US" altLang="zh-CN" sz="2400" dirty="0">
                <a:hlinkClick r:id="rId7" action="ppaction://hlinksldjump"/>
              </a:rPr>
              <a:t>  </a:t>
            </a:r>
            <a:r>
              <a:rPr lang="zh-CN" altLang="zh-CN" sz="2400" dirty="0">
                <a:hlinkClick r:id="rId7" action="ppaction://hlinksldjump"/>
              </a:rPr>
              <a:t>字符串类</a:t>
            </a:r>
            <a:r>
              <a:rPr lang="en-US" altLang="zh-CN" sz="2400" b="1" dirty="0" err="1">
                <a:hlinkClick r:id="rId7" action="ppaction://hlinksldjump"/>
              </a:rPr>
              <a:t>QString</a:t>
            </a:r>
            <a:r>
              <a:rPr lang="zh-CN" altLang="zh-CN" sz="2400" dirty="0">
                <a:hlinkClick r:id="rId7" action="ppaction://hlinksldjump"/>
              </a:rPr>
              <a:t>：概念解析</a:t>
            </a:r>
            <a:endParaRPr lang="zh-CN" altLang="zh-C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775647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8" action="ppaction://hlinksldjump"/>
              </a:rPr>
              <a:t>L2.5  </a:t>
            </a:r>
            <a:r>
              <a:rPr lang="en-US" altLang="zh-CN" sz="2400" b="1" dirty="0" err="1">
                <a:hlinkClick r:id="rId8" action="ppaction://hlinksldjump"/>
              </a:rPr>
              <a:t>Qt</a:t>
            </a:r>
            <a:r>
              <a:rPr lang="en-US" altLang="zh-CN" sz="2400" b="1" dirty="0">
                <a:hlinkClick r:id="rId8" action="ppaction://hlinksldjump"/>
              </a:rPr>
              <a:t> 5</a:t>
            </a:r>
            <a:r>
              <a:rPr lang="zh-CN" altLang="zh-CN" sz="2400" b="1" dirty="0">
                <a:hlinkClick r:id="rId8" action="ppaction://hlinksldjump"/>
              </a:rPr>
              <a:t>控件：概念解析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5825076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412776"/>
            <a:ext cx="820891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zh-CN" dirty="0"/>
              <a:t>字符串的转换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5689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下面举例说明其用法：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=" Welcome to you! ";	</a:t>
            </a:r>
            <a:r>
              <a:rPr lang="en-US" altLang="zh-CN" dirty="0" smtClean="0"/>
              <a:t>	//</a:t>
            </a:r>
            <a:r>
              <a:rPr lang="zh-CN" altLang="zh-CN" dirty="0"/>
              <a:t>初始化一个字符串对象</a:t>
            </a:r>
          </a:p>
          <a:p>
            <a:pPr indent="446088"/>
            <a:r>
              <a:rPr lang="en-US" altLang="zh-CN" dirty="0" err="1"/>
              <a:t>QByteArray</a:t>
            </a:r>
            <a:r>
              <a:rPr lang="en-US" altLang="zh-CN" dirty="0"/>
              <a:t> </a:t>
            </a:r>
            <a:r>
              <a:rPr lang="en-US" altLang="zh-CN" dirty="0" err="1"/>
              <a:t>ba</a:t>
            </a:r>
            <a:r>
              <a:rPr lang="en-US" altLang="zh-CN" dirty="0"/>
              <a:t>=</a:t>
            </a:r>
            <a:r>
              <a:rPr lang="en-US" altLang="zh-CN" dirty="0" err="1"/>
              <a:t>str.toAscii</a:t>
            </a:r>
            <a:r>
              <a:rPr lang="en-US" altLang="zh-CN" dirty="0"/>
              <a:t>();	 	</a:t>
            </a:r>
            <a:r>
              <a:rPr lang="en-US" altLang="zh-CN" dirty="0" smtClean="0"/>
              <a:t>	//(</a:t>
            </a:r>
            <a:r>
              <a:rPr lang="en-US" altLang="zh-CN" dirty="0"/>
              <a:t>a)</a:t>
            </a:r>
            <a:endParaRPr lang="zh-CN" altLang="zh-CN" dirty="0"/>
          </a:p>
          <a:p>
            <a:pPr indent="446088"/>
            <a:r>
              <a:rPr lang="en-US" altLang="zh-CN" dirty="0" err="1"/>
              <a:t>qDebug</a:t>
            </a:r>
            <a:r>
              <a:rPr lang="en-US" altLang="zh-CN" dirty="0"/>
              <a:t>()&lt;&lt;</a:t>
            </a:r>
            <a:r>
              <a:rPr lang="en-US" altLang="zh-CN" dirty="0" err="1"/>
              <a:t>ba</a:t>
            </a:r>
            <a:r>
              <a:rPr lang="en-US" altLang="zh-CN" dirty="0"/>
              <a:t>;				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pPr indent="446088"/>
            <a:r>
              <a:rPr lang="en-US" altLang="zh-CN" dirty="0" err="1"/>
              <a:t>ba.append</a:t>
            </a:r>
            <a:r>
              <a:rPr lang="en-US" altLang="zh-CN" dirty="0"/>
              <a:t>("</a:t>
            </a:r>
            <a:r>
              <a:rPr lang="en-US" altLang="zh-CN" dirty="0" err="1"/>
              <a:t>Hello,World</a:t>
            </a:r>
            <a:r>
              <a:rPr lang="en-US" altLang="zh-CN" dirty="0"/>
              <a:t>! ");			//(c)</a:t>
            </a:r>
            <a:endParaRPr lang="zh-CN" altLang="zh-CN" dirty="0"/>
          </a:p>
          <a:p>
            <a:pPr indent="446088"/>
            <a:r>
              <a:rPr lang="en-US" altLang="zh-CN" dirty="0" err="1"/>
              <a:t>qDebug</a:t>
            </a:r>
            <a:r>
              <a:rPr lang="en-US" altLang="zh-CN" dirty="0"/>
              <a:t>()&lt;&lt;</a:t>
            </a:r>
            <a:r>
              <a:rPr lang="en-US" altLang="zh-CN" dirty="0" err="1"/>
              <a:t>ba.data</a:t>
            </a:r>
            <a:r>
              <a:rPr lang="en-US" altLang="zh-CN" dirty="0"/>
              <a:t>();			 	//</a:t>
            </a:r>
            <a:r>
              <a:rPr lang="zh-CN" altLang="zh-CN" dirty="0"/>
              <a:t>输出最后结果</a:t>
            </a:r>
          </a:p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(a) </a:t>
            </a:r>
            <a:r>
              <a:rPr lang="en-US" altLang="zh-CN" sz="1600" b="1" dirty="0" err="1"/>
              <a:t>QByteArray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ba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str.toAscii</a:t>
            </a:r>
            <a:r>
              <a:rPr lang="en-US" altLang="zh-CN" sz="1600" b="1" dirty="0"/>
              <a:t>()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通过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toAscii</a:t>
            </a:r>
            <a:r>
              <a:rPr lang="en-US" altLang="zh-CN" sz="1600" dirty="0"/>
              <a:t>()</a:t>
            </a:r>
            <a:r>
              <a:rPr lang="zh-CN" altLang="zh-CN" sz="1600" dirty="0"/>
              <a:t>函数，将</a:t>
            </a:r>
            <a:r>
              <a:rPr lang="en-US" altLang="zh-CN" sz="1600" dirty="0"/>
              <a:t>Unicode</a:t>
            </a:r>
            <a:r>
              <a:rPr lang="zh-CN" altLang="zh-CN" sz="1600" dirty="0"/>
              <a:t>编码的字符串转换为</a:t>
            </a:r>
            <a:r>
              <a:rPr lang="en-US" altLang="zh-CN" sz="1600" dirty="0"/>
              <a:t>ASCII</a:t>
            </a:r>
            <a:r>
              <a:rPr lang="zh-CN" altLang="zh-CN" sz="1600" dirty="0"/>
              <a:t>码的字符串，并存储在</a:t>
            </a:r>
            <a:r>
              <a:rPr lang="en-US" altLang="zh-CN" sz="1600" dirty="0" err="1"/>
              <a:t>QByteArray</a:t>
            </a:r>
            <a:r>
              <a:rPr lang="zh-CN" altLang="zh-CN" sz="1600" dirty="0"/>
              <a:t>对象</a:t>
            </a:r>
            <a:r>
              <a:rPr lang="en-US" altLang="zh-CN" sz="1600" dirty="0" err="1"/>
              <a:t>ba</a:t>
            </a:r>
            <a:r>
              <a:rPr lang="zh-CN" altLang="zh-CN" sz="1600" dirty="0"/>
              <a:t>中。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(b) </a:t>
            </a:r>
            <a:r>
              <a:rPr lang="en-US" altLang="zh-CN" sz="1600" b="1" dirty="0" err="1"/>
              <a:t>qDebug</a:t>
            </a:r>
            <a:r>
              <a:rPr lang="en-US" altLang="zh-CN" sz="1600" b="1" dirty="0"/>
              <a:t>()&lt;&lt;</a:t>
            </a:r>
            <a:r>
              <a:rPr lang="en-US" altLang="zh-CN" sz="1600" b="1" dirty="0" err="1"/>
              <a:t>ba</a:t>
            </a:r>
            <a:r>
              <a:rPr lang="zh-CN" altLang="zh-CN" sz="1600" b="1" dirty="0"/>
              <a:t>：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</a:t>
            </a:r>
            <a:r>
              <a:rPr lang="zh-CN" altLang="zh-CN" sz="1600" dirty="0"/>
              <a:t>函数输出转换后的字符串（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</a:t>
            </a:r>
            <a:r>
              <a:rPr lang="zh-CN" altLang="zh-CN" sz="1600" dirty="0"/>
              <a:t>支持输出</a:t>
            </a:r>
            <a:r>
              <a:rPr lang="en-US" altLang="zh-CN" sz="1600" dirty="0" err="1"/>
              <a:t>Qt</a:t>
            </a:r>
            <a:r>
              <a:rPr lang="zh-CN" altLang="zh-CN" sz="1600" dirty="0"/>
              <a:t>对象）。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(c) </a:t>
            </a:r>
            <a:r>
              <a:rPr lang="en-US" altLang="zh-CN" sz="1600" b="1" dirty="0" err="1"/>
              <a:t>ba.append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Hello,World</a:t>
            </a:r>
            <a:r>
              <a:rPr lang="en-US" altLang="zh-CN" sz="1600" b="1" dirty="0"/>
              <a:t>!")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QByteArray</a:t>
            </a:r>
            <a:r>
              <a:rPr lang="en-US" altLang="zh-CN" sz="1600" dirty="0"/>
              <a:t>::append()</a:t>
            </a:r>
            <a:r>
              <a:rPr lang="zh-CN" altLang="zh-CN" sz="1600" dirty="0"/>
              <a:t>函数追加一个字符串。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20759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910428"/>
            <a:ext cx="8208912" cy="13106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zh-CN" dirty="0"/>
              <a:t>字符串的转换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一个</a:t>
            </a:r>
            <a:r>
              <a:rPr lang="en-US" altLang="zh-CN" dirty="0"/>
              <a:t>NULL</a:t>
            </a:r>
            <a:r>
              <a:rPr lang="zh-CN" altLang="zh-CN" dirty="0"/>
              <a:t>字符串就是使用</a:t>
            </a:r>
            <a:r>
              <a:rPr lang="en-US" altLang="zh-CN" dirty="0" err="1"/>
              <a:t>QString</a:t>
            </a:r>
            <a:r>
              <a:rPr lang="zh-CN" altLang="zh-CN" dirty="0"/>
              <a:t>的默认构造函数或者使用“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char*)0</a:t>
            </a:r>
            <a:r>
              <a:rPr lang="zh-CN" altLang="zh-CN" dirty="0"/>
              <a:t>”作为参数的构造函数创建的</a:t>
            </a:r>
            <a:r>
              <a:rPr lang="en-US" altLang="zh-CN" dirty="0" err="1"/>
              <a:t>QString</a:t>
            </a:r>
            <a:r>
              <a:rPr lang="zh-CN" altLang="zh-CN" dirty="0"/>
              <a:t>字符串对象；而一个空字符串是一个大小为</a:t>
            </a:r>
            <a:r>
              <a:rPr lang="en-US" altLang="zh-CN" dirty="0"/>
              <a:t>0</a:t>
            </a:r>
            <a:r>
              <a:rPr lang="zh-CN" altLang="zh-CN" dirty="0"/>
              <a:t>的字符串。一个</a:t>
            </a:r>
            <a:r>
              <a:rPr lang="en-US" altLang="zh-CN" dirty="0"/>
              <a:t>NULL</a:t>
            </a:r>
            <a:r>
              <a:rPr lang="zh-CN" altLang="zh-CN" dirty="0"/>
              <a:t>字符串一定是一个空字符串，而一个空字符串未必是一个</a:t>
            </a:r>
            <a:r>
              <a:rPr lang="en-US" altLang="zh-CN" dirty="0"/>
              <a:t>NULL</a:t>
            </a:r>
            <a:r>
              <a:rPr lang="zh-CN" altLang="zh-CN" dirty="0"/>
              <a:t>字符串。例如：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().</a:t>
            </a:r>
            <a:r>
              <a:rPr lang="en-US" altLang="zh-CN" dirty="0" err="1"/>
              <a:t>isNull</a:t>
            </a:r>
            <a:r>
              <a:rPr lang="en-US" altLang="zh-CN" dirty="0"/>
              <a:t>();       		</a:t>
            </a:r>
            <a:r>
              <a:rPr lang="en-US" altLang="zh-CN" dirty="0" smtClean="0"/>
              <a:t>	//</a:t>
            </a:r>
            <a:r>
              <a:rPr lang="zh-CN" altLang="zh-CN" dirty="0"/>
              <a:t>结果为</a:t>
            </a:r>
            <a:r>
              <a:rPr lang="en-US" altLang="zh-CN" dirty="0"/>
              <a:t>true</a:t>
            </a:r>
            <a:endParaRPr lang="zh-CN" altLang="zh-CN" dirty="0"/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().</a:t>
            </a:r>
            <a:r>
              <a:rPr lang="en-US" altLang="zh-CN" dirty="0" err="1"/>
              <a:t>isEmpty</a:t>
            </a:r>
            <a:r>
              <a:rPr lang="en-US" altLang="zh-CN" dirty="0"/>
              <a:t>();      		//</a:t>
            </a:r>
            <a:r>
              <a:rPr lang="zh-CN" altLang="zh-CN" dirty="0"/>
              <a:t>结果为</a:t>
            </a:r>
            <a:r>
              <a:rPr lang="en-US" altLang="zh-CN" dirty="0"/>
              <a:t>true</a:t>
            </a:r>
            <a:endParaRPr lang="zh-CN" altLang="zh-CN" dirty="0"/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("").</a:t>
            </a:r>
            <a:r>
              <a:rPr lang="en-US" altLang="zh-CN" dirty="0" err="1"/>
              <a:t>isNull</a:t>
            </a:r>
            <a:r>
              <a:rPr lang="en-US" altLang="zh-CN" dirty="0"/>
              <a:t>();     		</a:t>
            </a:r>
            <a:r>
              <a:rPr lang="en-US" altLang="zh-CN" dirty="0" smtClean="0"/>
              <a:t>	//</a:t>
            </a:r>
            <a:r>
              <a:rPr lang="zh-CN" altLang="zh-CN" dirty="0"/>
              <a:t>结果为</a:t>
            </a:r>
            <a:r>
              <a:rPr lang="en-US" altLang="zh-CN" dirty="0"/>
              <a:t>false</a:t>
            </a:r>
            <a:endParaRPr lang="zh-CN" altLang="zh-CN" dirty="0"/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("").</a:t>
            </a:r>
            <a:r>
              <a:rPr lang="en-US" altLang="zh-CN" dirty="0" err="1"/>
              <a:t>isEmpty</a:t>
            </a:r>
            <a:r>
              <a:rPr lang="en-US" altLang="zh-CN" dirty="0"/>
              <a:t>();   		//</a:t>
            </a:r>
            <a:r>
              <a:rPr lang="zh-CN" altLang="zh-CN" dirty="0"/>
              <a:t>结果为</a:t>
            </a:r>
            <a:r>
              <a:rPr lang="en-US" altLang="zh-CN" dirty="0"/>
              <a:t>true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76481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765702" y="5373216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55576" y="4509120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2852936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zh-CN" dirty="0"/>
              <a:t>容器类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这样的数据类型包含了通常使用的大多数数据类型，包括基本数据类型（如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double</a:t>
            </a:r>
            <a:r>
              <a:rPr lang="zh-CN" altLang="zh-CN" dirty="0"/>
              <a:t>等）和</a:t>
            </a:r>
            <a:r>
              <a:rPr lang="en-US" altLang="zh-CN" dirty="0" err="1"/>
              <a:t>Qt</a:t>
            </a:r>
            <a:r>
              <a:rPr lang="zh-CN" altLang="zh-CN" dirty="0"/>
              <a:t>的一些数据类型（如</a:t>
            </a:r>
            <a:r>
              <a:rPr lang="en-US" altLang="zh-CN" dirty="0" err="1"/>
              <a:t>QString</a:t>
            </a:r>
            <a:r>
              <a:rPr lang="zh-CN" altLang="zh-CN" dirty="0"/>
              <a:t>、</a:t>
            </a:r>
            <a:r>
              <a:rPr lang="en-US" altLang="zh-CN" dirty="0" err="1"/>
              <a:t>QDate</a:t>
            </a:r>
            <a:r>
              <a:rPr lang="zh-CN" altLang="zh-CN" dirty="0"/>
              <a:t>和</a:t>
            </a:r>
            <a:r>
              <a:rPr lang="en-US" altLang="zh-CN" dirty="0" err="1"/>
              <a:t>QTime</a:t>
            </a:r>
            <a:r>
              <a:rPr lang="zh-CN" altLang="zh-CN" dirty="0"/>
              <a:t>等）。不过，</a:t>
            </a:r>
            <a:r>
              <a:rPr lang="en-US" altLang="zh-CN" dirty="0" err="1"/>
              <a:t>Qt</a:t>
            </a:r>
            <a:r>
              <a:rPr lang="zh-CN" altLang="zh-CN" dirty="0"/>
              <a:t>的</a:t>
            </a:r>
            <a:r>
              <a:rPr lang="en-US" altLang="zh-CN" dirty="0" err="1"/>
              <a:t>QObject</a:t>
            </a:r>
            <a:r>
              <a:rPr lang="zh-CN" altLang="zh-CN" dirty="0"/>
              <a:t>及其他的子类（如</a:t>
            </a:r>
            <a:r>
              <a:rPr lang="en-US" altLang="zh-CN" dirty="0" err="1"/>
              <a:t>QWidget</a:t>
            </a:r>
            <a:r>
              <a:rPr lang="zh-CN" altLang="zh-CN" dirty="0"/>
              <a:t>和</a:t>
            </a:r>
            <a:r>
              <a:rPr lang="en-US" altLang="zh-CN" dirty="0" err="1"/>
              <a:t>Qdialog</a:t>
            </a:r>
            <a:r>
              <a:rPr lang="zh-CN" altLang="zh-CN" dirty="0"/>
              <a:t>等）是不能够存储在容器中的，例如：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QList</a:t>
            </a:r>
            <a:r>
              <a:rPr lang="en-US" altLang="zh-CN" dirty="0"/>
              <a:t>&lt;</a:t>
            </a:r>
            <a:r>
              <a:rPr lang="en-US" altLang="zh-CN" dirty="0" err="1"/>
              <a:t>QToolBar</a:t>
            </a:r>
            <a:r>
              <a:rPr lang="en-US" altLang="zh-CN" dirty="0"/>
              <a:t>&gt; list;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上述代码是无法通过编译的，因为这些类（</a:t>
            </a:r>
            <a:r>
              <a:rPr lang="en-US" altLang="zh-CN" dirty="0" err="1"/>
              <a:t>QObject</a:t>
            </a:r>
            <a:r>
              <a:rPr lang="zh-CN" altLang="zh-CN" dirty="0"/>
              <a:t>及其他的子类）没有复制构造函数和赋值操作运算符。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一个可代替的方案是存储</a:t>
            </a:r>
            <a:r>
              <a:rPr lang="en-US" altLang="zh-CN" dirty="0" err="1"/>
              <a:t>QObject</a:t>
            </a:r>
            <a:r>
              <a:rPr lang="zh-CN" altLang="zh-CN" dirty="0"/>
              <a:t>及其子类的指针，例如：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QList</a:t>
            </a:r>
            <a:r>
              <a:rPr lang="en-US" altLang="zh-CN" dirty="0"/>
              <a:t>&lt;</a:t>
            </a:r>
            <a:r>
              <a:rPr lang="en-US" altLang="zh-CN" dirty="0" err="1"/>
              <a:t>QToolBar</a:t>
            </a:r>
            <a:r>
              <a:rPr lang="en-US" altLang="zh-CN" dirty="0"/>
              <a:t>*&gt; list;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Qt</a:t>
            </a:r>
            <a:r>
              <a:rPr lang="zh-CN" altLang="zh-CN" dirty="0"/>
              <a:t>的容器类是可以嵌套的，例如：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QHash</a:t>
            </a:r>
            <a:r>
              <a:rPr lang="en-US" altLang="zh-CN" dirty="0"/>
              <a:t>&lt;</a:t>
            </a:r>
            <a:r>
              <a:rPr lang="en-US" altLang="zh-CN" dirty="0" err="1"/>
              <a:t>QString</a:t>
            </a:r>
            <a:r>
              <a:rPr lang="en-US" altLang="zh-CN" dirty="0"/>
              <a:t>, </a:t>
            </a:r>
            <a:r>
              <a:rPr lang="en-US" altLang="zh-CN" dirty="0" err="1"/>
              <a:t>QList</a:t>
            </a:r>
            <a:r>
              <a:rPr lang="en-US" altLang="zh-CN" dirty="0"/>
              <a:t>&lt;double&gt; &gt;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60086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zh-CN" dirty="0"/>
              <a:t>容器类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dirty="0" err="1"/>
              <a:t>Qt</a:t>
            </a:r>
            <a:r>
              <a:rPr lang="zh-CN" altLang="zh-CN" dirty="0"/>
              <a:t>的容器类为遍历其中的内容提供了以下两种方法。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Java</a:t>
            </a:r>
            <a:r>
              <a:rPr lang="zh-CN" altLang="zh-CN" dirty="0"/>
              <a:t>风格的迭代器（</a:t>
            </a:r>
            <a:r>
              <a:rPr lang="en-US" altLang="zh-CN" dirty="0"/>
              <a:t>Java-style iterators</a:t>
            </a:r>
            <a:r>
              <a:rPr lang="zh-CN" altLang="zh-CN" dirty="0"/>
              <a:t>）。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STL</a:t>
            </a:r>
            <a:r>
              <a:rPr lang="zh-CN" altLang="zh-CN" dirty="0"/>
              <a:t>风格的迭代器（</a:t>
            </a:r>
            <a:r>
              <a:rPr lang="en-US" altLang="zh-CN" dirty="0"/>
              <a:t>STL-style iterators</a:t>
            </a:r>
            <a:r>
              <a:rPr lang="zh-CN" altLang="zh-CN" dirty="0"/>
              <a:t>），能够同</a:t>
            </a:r>
            <a:r>
              <a:rPr lang="en-US" altLang="zh-CN" dirty="0" err="1"/>
              <a:t>Qt</a:t>
            </a:r>
            <a:r>
              <a:rPr lang="zh-CN" altLang="zh-CN" dirty="0"/>
              <a:t>和</a:t>
            </a:r>
            <a:r>
              <a:rPr lang="en-US" altLang="zh-CN" dirty="0"/>
              <a:t>STL</a:t>
            </a:r>
            <a:r>
              <a:rPr lang="zh-CN" altLang="zh-CN" dirty="0"/>
              <a:t>的通用算法一起使用，并且在效率上也略胜一筹。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400563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QList</a:t>
            </a:r>
            <a:r>
              <a:rPr lang="zh-CN" altLang="zh-CN" dirty="0"/>
              <a:t>类、</a:t>
            </a:r>
            <a:r>
              <a:rPr lang="en-US" altLang="zh-CN" dirty="0"/>
              <a:t>QLinkedList</a:t>
            </a:r>
            <a:r>
              <a:rPr lang="zh-CN" altLang="zh-CN" dirty="0"/>
              <a:t>类和</a:t>
            </a:r>
            <a:r>
              <a:rPr lang="en-US" altLang="zh-CN" dirty="0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表</a:t>
            </a:r>
            <a:r>
              <a:rPr lang="en-US" altLang="zh-CN" dirty="0"/>
              <a:t>2.1</a:t>
            </a:r>
            <a:r>
              <a:rPr lang="zh-CN" altLang="zh-CN" dirty="0"/>
              <a:t>列出了</a:t>
            </a:r>
            <a:r>
              <a:rPr lang="en-US" altLang="zh-CN" dirty="0" err="1"/>
              <a:t>QList</a:t>
            </a:r>
            <a:r>
              <a:rPr lang="zh-CN" altLang="zh-CN" dirty="0"/>
              <a:t>、</a:t>
            </a:r>
            <a:r>
              <a:rPr lang="en-US" altLang="zh-CN" dirty="0" err="1"/>
              <a:t>QLinkedList</a:t>
            </a:r>
            <a:r>
              <a:rPr lang="zh-CN" altLang="zh-CN" dirty="0"/>
              <a:t>和</a:t>
            </a:r>
            <a:r>
              <a:rPr lang="en-US" altLang="zh-CN" dirty="0" err="1"/>
              <a:t>QVector</a:t>
            </a:r>
            <a:r>
              <a:rPr lang="zh-CN" altLang="zh-CN" dirty="0"/>
              <a:t>容器的时间复杂度比较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85293"/>
              </p:ext>
            </p:extLst>
          </p:nvPr>
        </p:nvGraphicFramePr>
        <p:xfrm>
          <a:off x="1187624" y="1916832"/>
          <a:ext cx="6984772" cy="1512044"/>
        </p:xfrm>
        <a:graphic>
          <a:graphicData uri="http://schemas.openxmlformats.org/drawingml/2006/table">
            <a:tbl>
              <a:tblPr firstRow="1" firstCol="1" bandRow="1"/>
              <a:tblGrid>
                <a:gridCol w="1396430"/>
                <a:gridCol w="1397304"/>
                <a:gridCol w="1396430"/>
                <a:gridCol w="1397304"/>
                <a:gridCol w="1397304"/>
              </a:tblGrid>
              <a:tr h="378011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查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插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头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部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添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尾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部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添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Amort.O(1)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Amort.O(1)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QVector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Amort.O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(1)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3717032"/>
            <a:ext cx="8496944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r>
              <a:rPr lang="zh-CN" altLang="zh-CN" dirty="0"/>
              <a:t>“</a:t>
            </a:r>
            <a:r>
              <a:rPr lang="en-US" altLang="zh-CN" dirty="0" err="1"/>
              <a:t>Amort.O</a:t>
            </a:r>
            <a:r>
              <a:rPr lang="en-US" altLang="zh-CN" dirty="0"/>
              <a:t>(1)</a:t>
            </a:r>
            <a:r>
              <a:rPr lang="zh-CN" altLang="zh-CN" dirty="0"/>
              <a:t>”表示，如果仅完成一次操作，可能会有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行为；但是如果完成多次操作（如</a:t>
            </a:r>
            <a:r>
              <a:rPr lang="en-US" altLang="zh-CN" i="1" dirty="0"/>
              <a:t>n</a:t>
            </a:r>
            <a:r>
              <a:rPr lang="zh-CN" altLang="zh-CN" dirty="0"/>
              <a:t>次），平均结果将会是</a:t>
            </a:r>
            <a:r>
              <a:rPr lang="en-US" altLang="zh-CN" dirty="0"/>
              <a:t>O(1)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002735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84784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QList</a:t>
            </a:r>
            <a:r>
              <a:rPr lang="zh-CN" altLang="zh-CN" b="1" dirty="0">
                <a:solidFill>
                  <a:srgbClr val="00B0F0"/>
                </a:solidFill>
              </a:rPr>
              <a:t>类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QList</a:t>
            </a:r>
            <a:r>
              <a:rPr lang="en-US" altLang="zh-CN" dirty="0"/>
              <a:t>&lt;T&gt;</a:t>
            </a:r>
            <a:r>
              <a:rPr lang="zh-CN" altLang="zh-CN" dirty="0"/>
              <a:t>是迄今为止最常用的容器类，它存储给定数据类型</a:t>
            </a:r>
            <a:r>
              <a:rPr lang="en-US" altLang="zh-CN" dirty="0"/>
              <a:t>T</a:t>
            </a:r>
            <a:r>
              <a:rPr lang="zh-CN" altLang="zh-CN" dirty="0"/>
              <a:t>的一列数值。继承自</a:t>
            </a:r>
            <a:r>
              <a:rPr lang="en-US" altLang="zh-CN" dirty="0" err="1"/>
              <a:t>QList</a:t>
            </a:r>
            <a:r>
              <a:rPr lang="zh-CN" altLang="zh-CN" dirty="0"/>
              <a:t>类的子类有</a:t>
            </a:r>
            <a:r>
              <a:rPr lang="en-US" altLang="zh-CN" dirty="0" err="1"/>
              <a:t>QItemSelection</a:t>
            </a:r>
            <a:r>
              <a:rPr lang="zh-CN" altLang="zh-CN" dirty="0"/>
              <a:t>、</a:t>
            </a:r>
            <a:r>
              <a:rPr lang="en-US" altLang="zh-CN" dirty="0" err="1"/>
              <a:t>QQueue</a:t>
            </a:r>
            <a:r>
              <a:rPr lang="zh-CN" altLang="zh-CN" dirty="0"/>
              <a:t>、</a:t>
            </a:r>
            <a:r>
              <a:rPr lang="en-US" altLang="zh-CN" dirty="0" err="1"/>
              <a:t>QSignalSpy</a:t>
            </a:r>
            <a:r>
              <a:rPr lang="zh-CN" altLang="zh-CN" dirty="0"/>
              <a:t>及</a:t>
            </a:r>
            <a:r>
              <a:rPr lang="en-US" altLang="zh-CN" dirty="0" err="1"/>
              <a:t>QStringList</a:t>
            </a:r>
            <a:r>
              <a:rPr lang="zh-CN" altLang="zh-CN" dirty="0"/>
              <a:t>和</a:t>
            </a:r>
            <a:r>
              <a:rPr lang="en-US" altLang="zh-CN" dirty="0" err="1"/>
              <a:t>QTestEventList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QList</a:t>
            </a:r>
            <a:r>
              <a:rPr lang="zh-CN" altLang="zh-CN" dirty="0"/>
              <a:t>不仅提供了可以在列表中进行追加的</a:t>
            </a:r>
            <a:r>
              <a:rPr lang="en-US" altLang="zh-CN" dirty="0" err="1"/>
              <a:t>QList</a:t>
            </a:r>
            <a:r>
              <a:rPr lang="en-US" altLang="zh-CN" dirty="0"/>
              <a:t>::append()</a:t>
            </a:r>
            <a:r>
              <a:rPr lang="zh-CN" altLang="zh-CN" dirty="0"/>
              <a:t>和</a:t>
            </a:r>
            <a:r>
              <a:rPr lang="en-US" altLang="zh-CN" dirty="0" err="1"/>
              <a:t>Qlist</a:t>
            </a:r>
            <a:r>
              <a:rPr lang="en-US" altLang="zh-CN" dirty="0"/>
              <a:t>::prepend()</a:t>
            </a:r>
            <a:r>
              <a:rPr lang="zh-CN" altLang="zh-CN" dirty="0"/>
              <a:t>函数，还提供了在列表中间完成插入操作的函数</a:t>
            </a:r>
            <a:r>
              <a:rPr lang="en-US" altLang="zh-CN" dirty="0" err="1"/>
              <a:t>QList</a:t>
            </a:r>
            <a:r>
              <a:rPr lang="en-US" altLang="zh-CN" dirty="0"/>
              <a:t>::insert()</a:t>
            </a:r>
            <a:r>
              <a:rPr lang="zh-CN" altLang="zh-CN" dirty="0"/>
              <a:t>。相对于任何其他的</a:t>
            </a:r>
            <a:r>
              <a:rPr lang="en-US" altLang="zh-CN" dirty="0" err="1"/>
              <a:t>Qt</a:t>
            </a:r>
            <a:r>
              <a:rPr lang="zh-CN" altLang="zh-CN" dirty="0"/>
              <a:t>容器类，为了使可执行代码尽可能少，</a:t>
            </a:r>
            <a:r>
              <a:rPr lang="en-US" altLang="zh-CN" dirty="0" err="1"/>
              <a:t>QList</a:t>
            </a:r>
            <a:r>
              <a:rPr lang="zh-CN" altLang="zh-CN" dirty="0"/>
              <a:t>被高度优化。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QList</a:t>
            </a:r>
            <a:r>
              <a:rPr lang="en-US" altLang="zh-CN" dirty="0"/>
              <a:t>&lt;T&gt;</a:t>
            </a:r>
            <a:r>
              <a:rPr lang="zh-CN" altLang="zh-CN" dirty="0"/>
              <a:t>维护了一个指针数组，该数组存储的指针指向</a:t>
            </a:r>
            <a:r>
              <a:rPr lang="en-US" altLang="zh-CN" dirty="0" err="1"/>
              <a:t>QList</a:t>
            </a:r>
            <a:r>
              <a:rPr lang="en-US" altLang="zh-CN" dirty="0"/>
              <a:t>&lt;T&gt;</a:t>
            </a:r>
            <a:r>
              <a:rPr lang="zh-CN" altLang="zh-CN" dirty="0"/>
              <a:t>存储的列表项的内容。因此，</a:t>
            </a:r>
            <a:r>
              <a:rPr lang="en-US" altLang="zh-CN" dirty="0" err="1"/>
              <a:t>QList</a:t>
            </a:r>
            <a:r>
              <a:rPr lang="en-US" altLang="zh-CN" dirty="0"/>
              <a:t>&lt;T&gt;</a:t>
            </a:r>
            <a:r>
              <a:rPr lang="zh-CN" altLang="zh-CN" dirty="0"/>
              <a:t>提供了基于下标的快速访问。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794191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708920"/>
            <a:ext cx="8136904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对于不同的数据类型，</a:t>
            </a:r>
            <a:r>
              <a:rPr lang="en-US" altLang="zh-CN" dirty="0" err="1"/>
              <a:t>QList</a:t>
            </a:r>
            <a:r>
              <a:rPr lang="en-US" altLang="zh-CN" dirty="0"/>
              <a:t>&lt;T&gt;</a:t>
            </a:r>
            <a:r>
              <a:rPr lang="zh-CN" altLang="zh-CN" dirty="0"/>
              <a:t>采取不同的存储策略，存储策略有以下几种。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）如果</a:t>
            </a:r>
            <a:r>
              <a:rPr lang="en-US" altLang="zh-CN" dirty="0"/>
              <a:t>T</a:t>
            </a:r>
            <a:r>
              <a:rPr lang="zh-CN" altLang="zh-CN" dirty="0"/>
              <a:t>是一个指针类型或指针大小的基本类型（即该基本类型占有的字节数和指针类型占有的字节数相同），</a:t>
            </a:r>
            <a:r>
              <a:rPr lang="en-US" altLang="zh-CN" dirty="0" err="1"/>
              <a:t>QList</a:t>
            </a:r>
            <a:r>
              <a:rPr lang="en-US" altLang="zh-CN" dirty="0"/>
              <a:t>&lt;T&gt;</a:t>
            </a:r>
            <a:r>
              <a:rPr lang="zh-CN" altLang="zh-CN" dirty="0"/>
              <a:t>会将数值直接存储在它的数组中。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）如果</a:t>
            </a:r>
            <a:r>
              <a:rPr lang="en-US" altLang="zh-CN" dirty="0" err="1"/>
              <a:t>QList</a:t>
            </a:r>
            <a:r>
              <a:rPr lang="en-US" altLang="zh-CN" dirty="0"/>
              <a:t>&lt;T&gt;</a:t>
            </a:r>
            <a:r>
              <a:rPr lang="zh-CN" altLang="zh-CN" dirty="0"/>
              <a:t>存储对象的指针，则该指针指向实际存储的对象。</a:t>
            </a:r>
          </a:p>
          <a:p>
            <a:pPr indent="446088"/>
            <a:r>
              <a:rPr lang="zh-CN" altLang="zh-CN" dirty="0"/>
              <a:t>下面举一个例子：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argc,char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&gt; list;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("This is a test string");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list&lt;&lt;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;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}	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()&lt;&lt;list[0]&lt;&lt; "How are you! ";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return 0;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1296510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QLinkedList</a:t>
            </a:r>
            <a:r>
              <a:rPr lang="zh-CN" altLang="zh-CN" b="1" dirty="0">
                <a:solidFill>
                  <a:srgbClr val="00B0F0"/>
                </a:solidFill>
              </a:rPr>
              <a:t>类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QLinkedList</a:t>
            </a:r>
            <a:r>
              <a:rPr lang="en-US" altLang="zh-CN" dirty="0"/>
              <a:t>&lt;T&gt;</a:t>
            </a:r>
            <a:r>
              <a:rPr lang="zh-CN" altLang="zh-CN" dirty="0"/>
              <a:t>是一个链式列表，它以非连续的内存块保存数据。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QLinkedList</a:t>
            </a:r>
            <a:r>
              <a:rPr lang="en-US" altLang="zh-CN" dirty="0"/>
              <a:t>&lt;T&gt;</a:t>
            </a:r>
            <a:r>
              <a:rPr lang="zh-CN" altLang="zh-CN" dirty="0"/>
              <a:t>不能使用下标，只能使用迭代器访问它的数据项。与</a:t>
            </a:r>
            <a:r>
              <a:rPr lang="en-US" altLang="zh-CN" dirty="0" err="1"/>
              <a:t>QList</a:t>
            </a:r>
            <a:r>
              <a:rPr lang="zh-CN" altLang="zh-CN" dirty="0"/>
              <a:t>相比，当对一个很大的列表进行插入操作时，</a:t>
            </a:r>
            <a:r>
              <a:rPr lang="en-US" altLang="zh-CN" dirty="0" err="1"/>
              <a:t>QLinkedList</a:t>
            </a:r>
            <a:r>
              <a:rPr lang="zh-CN" altLang="zh-CN" dirty="0"/>
              <a:t>具有更高的效率。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3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QVector</a:t>
            </a:r>
            <a:r>
              <a:rPr lang="zh-CN" altLang="zh-CN" b="1" dirty="0">
                <a:solidFill>
                  <a:srgbClr val="00B0F0"/>
                </a:solidFill>
              </a:rPr>
              <a:t>类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QVector</a:t>
            </a:r>
            <a:r>
              <a:rPr lang="en-US" altLang="zh-CN" dirty="0"/>
              <a:t>&lt;T&gt;</a:t>
            </a:r>
            <a:r>
              <a:rPr lang="zh-CN" altLang="zh-CN" dirty="0"/>
              <a:t>在相邻的内存中存储给定数据类型</a:t>
            </a:r>
            <a:r>
              <a:rPr lang="en-US" altLang="zh-CN" dirty="0"/>
              <a:t>T</a:t>
            </a:r>
            <a:r>
              <a:rPr lang="zh-CN" altLang="zh-CN" dirty="0"/>
              <a:t>的一组数值。在一个</a:t>
            </a:r>
            <a:r>
              <a:rPr lang="en-US" altLang="zh-CN" dirty="0" err="1"/>
              <a:t>QVector</a:t>
            </a:r>
            <a:r>
              <a:rPr lang="zh-CN" altLang="zh-CN" dirty="0"/>
              <a:t>的前部或者中间位置进行插入操作的速度是很慢的，这是因为这样的操作将导致内存中的大量数据被移动，这是由</a:t>
            </a:r>
            <a:r>
              <a:rPr lang="en-US" altLang="zh-CN" dirty="0" err="1"/>
              <a:t>QVector</a:t>
            </a:r>
            <a:r>
              <a:rPr lang="zh-CN" altLang="zh-CN" dirty="0"/>
              <a:t>存储数据的方式决定的。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QVector</a:t>
            </a:r>
            <a:r>
              <a:rPr lang="en-US" altLang="zh-CN" dirty="0"/>
              <a:t>&lt;T&gt;</a:t>
            </a:r>
            <a:r>
              <a:rPr lang="zh-CN" altLang="zh-CN" dirty="0"/>
              <a:t>既可以使用下标访问数据项，也可以使用迭代器访问数据项。继承自</a:t>
            </a:r>
            <a:r>
              <a:rPr lang="en-US" altLang="zh-CN" dirty="0" err="1"/>
              <a:t>QVector</a:t>
            </a:r>
            <a:r>
              <a:rPr lang="zh-CN" altLang="zh-CN" dirty="0"/>
              <a:t>类的子类有</a:t>
            </a:r>
            <a:r>
              <a:rPr lang="en-US" altLang="zh-CN" dirty="0" err="1"/>
              <a:t>QPolygon</a:t>
            </a:r>
            <a:r>
              <a:rPr lang="zh-CN" altLang="zh-CN" dirty="0"/>
              <a:t>、</a:t>
            </a:r>
            <a:r>
              <a:rPr lang="en-US" altLang="zh-CN" dirty="0" err="1"/>
              <a:t>QPolygonF</a:t>
            </a:r>
            <a:r>
              <a:rPr lang="zh-CN" altLang="zh-CN" dirty="0"/>
              <a:t>和</a:t>
            </a:r>
            <a:r>
              <a:rPr lang="en-US" altLang="zh-CN" dirty="0" err="1"/>
              <a:t>QStack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007333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9694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4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>
                <a:solidFill>
                  <a:srgbClr val="00B0F0"/>
                </a:solidFill>
              </a:rPr>
              <a:t>Java</a:t>
            </a:r>
            <a:r>
              <a:rPr lang="zh-CN" altLang="zh-CN" b="1" dirty="0">
                <a:solidFill>
                  <a:srgbClr val="00B0F0"/>
                </a:solidFill>
              </a:rPr>
              <a:t>风格迭代器遍历容器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对于每一个容器类，</a:t>
            </a:r>
            <a:r>
              <a:rPr lang="en-US" altLang="zh-CN" dirty="0" err="1"/>
              <a:t>Qt</a:t>
            </a:r>
            <a:r>
              <a:rPr lang="zh-CN" altLang="zh-CN" dirty="0"/>
              <a:t>都提供了两种类型的</a:t>
            </a:r>
            <a:r>
              <a:rPr lang="en-US" altLang="zh-CN" dirty="0"/>
              <a:t>Java</a:t>
            </a:r>
            <a:r>
              <a:rPr lang="zh-CN" altLang="zh-CN" dirty="0"/>
              <a:t>风格迭代器数据类型，即只读访问和读写访问，其分类见表</a:t>
            </a:r>
            <a:r>
              <a:rPr lang="en-US" altLang="zh-CN" dirty="0"/>
              <a:t>2.2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59302"/>
              </p:ext>
            </p:extLst>
          </p:nvPr>
        </p:nvGraphicFramePr>
        <p:xfrm>
          <a:off x="827584" y="2924944"/>
          <a:ext cx="7992888" cy="1653904"/>
        </p:xfrm>
        <a:graphic>
          <a:graphicData uri="http://schemas.openxmlformats.org/drawingml/2006/table">
            <a:tbl>
              <a:tblPr firstRow="1" firstCol="1" bandRow="1"/>
              <a:tblGrid>
                <a:gridCol w="2505458"/>
                <a:gridCol w="2737222"/>
                <a:gridCol w="2750208"/>
              </a:tblGrid>
              <a:tr h="413476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只读迭代器类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读写迭代器类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13476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QList&lt;T&gt;,QQueue&lt;T&gt;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QListIterator&lt;T&gt;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QMutableListIterator&lt;T&gt;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76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QLinkedListIterator&lt;T&gt;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QMutableLinkedListIterator&lt;T&gt;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76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QVector&lt;T&gt;,QStack&lt;T&gt;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QVectorIterator&lt;T&gt;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QMutableVectorIterator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&lt;T&gt;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554937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204864"/>
            <a:ext cx="8136904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>
                <a:solidFill>
                  <a:srgbClr val="00B050"/>
                </a:solidFill>
              </a:rPr>
              <a:t>（</a:t>
            </a: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zh-CN" b="1" dirty="0">
                <a:solidFill>
                  <a:srgbClr val="00B050"/>
                </a:solidFill>
              </a:rPr>
              <a:t>）</a:t>
            </a:r>
            <a:r>
              <a:rPr lang="en-US" altLang="zh-CN" b="1" dirty="0" err="1">
                <a:solidFill>
                  <a:srgbClr val="00B050"/>
                </a:solidFill>
              </a:rPr>
              <a:t>QList</a:t>
            </a:r>
            <a:r>
              <a:rPr lang="zh-CN" altLang="zh-CN" b="1" dirty="0">
                <a:solidFill>
                  <a:srgbClr val="00B050"/>
                </a:solidFill>
              </a:rPr>
              <a:t>只读遍历方法。</a:t>
            </a:r>
          </a:p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CH201</a:t>
            </a:r>
            <a:r>
              <a:rPr lang="zh-CN" altLang="zh-CN" dirty="0"/>
              <a:t>）通过控制台程序实现</a:t>
            </a:r>
            <a:r>
              <a:rPr lang="en-US" altLang="zh-CN" dirty="0" err="1"/>
              <a:t>QList</a:t>
            </a:r>
            <a:r>
              <a:rPr lang="zh-CN" altLang="zh-CN" dirty="0"/>
              <a:t>只读遍历方法。</a:t>
            </a:r>
          </a:p>
          <a:p>
            <a:pPr indent="446088"/>
            <a:r>
              <a:rPr lang="zh-CN" altLang="zh-CN" dirty="0"/>
              <a:t>其具体代码如下：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&gt;	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&gt;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 a(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		//(b)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 list;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创建一个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</a:t>
            </a:r>
            <a:r>
              <a:rPr lang="zh-CN" altLang="zh-CN" sz="1600" dirty="0"/>
              <a:t>栈对象</a:t>
            </a:r>
            <a:r>
              <a:rPr lang="en-US" altLang="zh-CN" sz="1600" dirty="0"/>
              <a:t>list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list&lt;&lt;1&lt;&lt;2&lt;&lt;3&lt;&lt;4&lt;&lt;5;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用操作运算符“</a:t>
            </a:r>
            <a:r>
              <a:rPr lang="en-US" altLang="zh-CN" sz="1600" dirty="0"/>
              <a:t>&lt;&lt;</a:t>
            </a:r>
            <a:r>
              <a:rPr lang="zh-CN" altLang="zh-CN" sz="1600" dirty="0"/>
              <a:t>”输入五个整数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QListIterator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 i(list);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for(;</a:t>
            </a:r>
            <a:r>
              <a:rPr lang="en-US" altLang="zh-CN" sz="1600" dirty="0" err="1"/>
              <a:t>i.hasNext</a:t>
            </a:r>
            <a:r>
              <a:rPr lang="en-US" altLang="zh-CN" sz="1600" dirty="0"/>
              <a:t>();)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d)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</a:t>
            </a:r>
            <a:r>
              <a:rPr lang="en-US" altLang="zh-CN" sz="1600" dirty="0" err="1"/>
              <a:t>i.next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return 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53202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78986" y="5301208"/>
            <a:ext cx="79928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2564904"/>
            <a:ext cx="7992888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  </a:t>
            </a:r>
            <a:r>
              <a:rPr lang="zh-CN" altLang="zh-CN" b="1" dirty="0"/>
              <a:t>字符串</a:t>
            </a:r>
            <a:r>
              <a:rPr lang="zh-CN" altLang="zh-CN" b="1" dirty="0" smtClean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sz="2000" b="1" dirty="0">
                <a:solidFill>
                  <a:srgbClr val="C00000"/>
                </a:solidFill>
              </a:rPr>
              <a:t>2.1.1  </a:t>
            </a:r>
            <a:r>
              <a:rPr lang="zh-CN" altLang="zh-CN" sz="2000" b="1" dirty="0">
                <a:solidFill>
                  <a:srgbClr val="C00000"/>
                </a:solidFill>
              </a:rPr>
              <a:t>操作字符串</a:t>
            </a:r>
          </a:p>
          <a:p>
            <a:pPr indent="446088"/>
            <a:r>
              <a:rPr lang="zh-CN" altLang="zh-CN" dirty="0"/>
              <a:t>字符串有如下几个操作符。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QString</a:t>
            </a:r>
            <a:r>
              <a:rPr lang="zh-CN" altLang="zh-CN" dirty="0"/>
              <a:t>提供了一个二元的“</a:t>
            </a:r>
            <a:r>
              <a:rPr lang="en-US" altLang="zh-CN" dirty="0"/>
              <a:t>+</a:t>
            </a:r>
            <a:r>
              <a:rPr lang="zh-CN" altLang="zh-CN" dirty="0"/>
              <a:t>”操作符用于组合两个字符串，并提供了一个“</a:t>
            </a:r>
            <a:r>
              <a:rPr lang="en-US" altLang="zh-CN" dirty="0"/>
              <a:t>+=</a:t>
            </a:r>
            <a:r>
              <a:rPr lang="zh-CN" altLang="zh-CN" dirty="0"/>
              <a:t>”操作符用于将一个字符串追加到另一个字符串的末尾，例如：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str1 = "Welcome ";</a:t>
            </a:r>
            <a:endParaRPr lang="zh-CN" altLang="zh-CN" dirty="0"/>
          </a:p>
          <a:p>
            <a:pPr indent="446088"/>
            <a:r>
              <a:rPr lang="en-US" altLang="zh-CN" dirty="0"/>
              <a:t>str1=str1+"to you! ";        	</a:t>
            </a:r>
            <a:r>
              <a:rPr lang="en-US" altLang="zh-CN" dirty="0" smtClean="0"/>
              <a:t>	//</a:t>
            </a:r>
            <a:r>
              <a:rPr lang="en-US" altLang="zh-CN" dirty="0"/>
              <a:t>str1=" Welcome to you! "</a:t>
            </a:r>
            <a:endParaRPr lang="zh-CN" altLang="zh-CN" dirty="0"/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str2="Hello, ";</a:t>
            </a:r>
            <a:endParaRPr lang="zh-CN" altLang="zh-CN" dirty="0"/>
          </a:p>
          <a:p>
            <a:pPr indent="446088"/>
            <a:r>
              <a:rPr lang="en-US" altLang="zh-CN" dirty="0"/>
              <a:t>str2+="World! ";             		//str2="</a:t>
            </a:r>
            <a:r>
              <a:rPr lang="en-US" altLang="zh-CN" dirty="0" err="1"/>
              <a:t>Hello,World</a:t>
            </a:r>
            <a:r>
              <a:rPr lang="en-US" altLang="zh-CN" dirty="0"/>
              <a:t>! "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r>
              <a:rPr lang="en-US" altLang="zh-CN" b="1" dirty="0" err="1"/>
              <a:t>QString</a:t>
            </a:r>
            <a:r>
              <a:rPr lang="en-US" altLang="zh-CN" b="1" dirty="0"/>
              <a:t> str1 = "Welcome  "</a:t>
            </a:r>
            <a:r>
              <a:rPr lang="zh-CN" altLang="zh-CN" dirty="0"/>
              <a:t>传递给</a:t>
            </a:r>
            <a:r>
              <a:rPr lang="en-US" altLang="zh-CN" dirty="0" err="1"/>
              <a:t>QString</a:t>
            </a:r>
            <a:r>
              <a:rPr lang="zh-CN" altLang="zh-CN" dirty="0"/>
              <a:t>一个</a:t>
            </a:r>
            <a:r>
              <a:rPr lang="en-US" altLang="zh-CN" dirty="0" err="1"/>
              <a:t>const</a:t>
            </a:r>
            <a:r>
              <a:rPr lang="en-US" altLang="zh-CN" dirty="0"/>
              <a:t> char*</a:t>
            </a:r>
            <a:r>
              <a:rPr lang="zh-CN" altLang="zh-CN" dirty="0"/>
              <a:t>类型的</a:t>
            </a:r>
            <a:r>
              <a:rPr lang="en-US" altLang="zh-CN" dirty="0"/>
              <a:t>ASCII</a:t>
            </a:r>
            <a:r>
              <a:rPr lang="zh-CN" altLang="zh-CN" dirty="0"/>
              <a:t>字符串“</a:t>
            </a:r>
            <a:r>
              <a:rPr lang="en-US" altLang="zh-CN" dirty="0"/>
              <a:t>Welcome</a:t>
            </a:r>
            <a:r>
              <a:rPr lang="zh-CN" altLang="zh-CN" dirty="0"/>
              <a:t>”，它被解释为一个典型的以“</a:t>
            </a:r>
            <a:r>
              <a:rPr lang="en-US" altLang="zh-CN" dirty="0"/>
              <a:t>\0</a:t>
            </a:r>
            <a:r>
              <a:rPr lang="zh-CN" altLang="zh-CN" dirty="0"/>
              <a:t>”结尾的</a:t>
            </a:r>
            <a:r>
              <a:rPr lang="en-US" altLang="zh-CN" dirty="0"/>
              <a:t>C</a:t>
            </a:r>
            <a:r>
              <a:rPr lang="zh-CN" altLang="zh-CN" dirty="0"/>
              <a:t>类型字符串。这将会导致调用</a:t>
            </a:r>
            <a:r>
              <a:rPr lang="en-US" altLang="zh-CN" dirty="0" err="1"/>
              <a:t>QString</a:t>
            </a:r>
            <a:r>
              <a:rPr lang="zh-CN" altLang="zh-CN" dirty="0"/>
              <a:t>构造函数，来初始化一个</a:t>
            </a:r>
            <a:r>
              <a:rPr lang="en-US" altLang="zh-CN" dirty="0" err="1"/>
              <a:t>QString</a:t>
            </a:r>
            <a:r>
              <a:rPr lang="zh-CN" altLang="zh-CN" dirty="0"/>
              <a:t>字符串。其构造函数原型为：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QT_ASCII_CAST_WARN_CONSTRUCTOR 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QString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136963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5949280"/>
            <a:ext cx="820891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(a) </a:t>
            </a:r>
            <a:r>
              <a:rPr lang="zh-CN" altLang="zh-CN" dirty="0"/>
              <a:t>头文件</a:t>
            </a:r>
            <a:r>
              <a:rPr lang="en-US" altLang="zh-CN" dirty="0"/>
              <a:t>&lt;</a:t>
            </a:r>
            <a:r>
              <a:rPr lang="en-US" altLang="zh-CN" dirty="0" err="1"/>
              <a:t>QDebug</a:t>
            </a:r>
            <a:r>
              <a:rPr lang="en-US" altLang="zh-CN" dirty="0"/>
              <a:t>&gt;</a:t>
            </a:r>
            <a:r>
              <a:rPr lang="zh-CN" altLang="zh-CN" dirty="0"/>
              <a:t>中已经包含了</a:t>
            </a:r>
            <a:r>
              <a:rPr lang="en-US" altLang="zh-CN" dirty="0" err="1"/>
              <a:t>QList</a:t>
            </a:r>
            <a:r>
              <a:rPr lang="zh-CN" altLang="zh-CN" dirty="0"/>
              <a:t>的头文件。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(b)</a:t>
            </a:r>
            <a:r>
              <a:rPr lang="en-US" altLang="zh-CN" dirty="0" err="1"/>
              <a:t>Qt</a:t>
            </a:r>
            <a:r>
              <a:rPr lang="zh-CN" altLang="zh-CN" dirty="0"/>
              <a:t>的一些类，如</a:t>
            </a:r>
            <a:r>
              <a:rPr lang="en-US" altLang="zh-CN" dirty="0" err="1"/>
              <a:t>QString</a:t>
            </a:r>
            <a:r>
              <a:rPr lang="zh-CN" altLang="zh-CN" dirty="0"/>
              <a:t>、</a:t>
            </a:r>
            <a:r>
              <a:rPr lang="en-US" altLang="zh-CN" dirty="0" err="1"/>
              <a:t>QList</a:t>
            </a:r>
            <a:r>
              <a:rPr lang="zh-CN" altLang="zh-CN" dirty="0"/>
              <a:t>等，不需要</a:t>
            </a:r>
            <a:r>
              <a:rPr lang="en-US" altLang="zh-CN" dirty="0" err="1"/>
              <a:t>QCoreApplication</a:t>
            </a:r>
            <a:r>
              <a:rPr lang="zh-CN" altLang="zh-CN" dirty="0"/>
              <a:t>的支持也能够工作，但是，在使用</a:t>
            </a:r>
            <a:r>
              <a:rPr lang="en-US" altLang="zh-CN" dirty="0" err="1"/>
              <a:t>Qt</a:t>
            </a:r>
            <a:r>
              <a:rPr lang="zh-CN" altLang="zh-CN" dirty="0"/>
              <a:t>编写应用程序时，如果是控制台应用程序，则建议初始化一个</a:t>
            </a:r>
            <a:r>
              <a:rPr lang="en-US" altLang="zh-CN" dirty="0" err="1"/>
              <a:t>QCoreApplication</a:t>
            </a:r>
            <a:r>
              <a:rPr lang="zh-CN" altLang="zh-CN" dirty="0"/>
              <a:t>对象，</a:t>
            </a:r>
            <a:r>
              <a:rPr lang="en-US" altLang="zh-CN" dirty="0" err="1"/>
              <a:t>Qt</a:t>
            </a:r>
            <a:r>
              <a:rPr lang="en-US" altLang="zh-CN" dirty="0"/>
              <a:t> 5.8</a:t>
            </a:r>
            <a:r>
              <a:rPr lang="zh-CN" altLang="zh-CN" dirty="0"/>
              <a:t>创建控制台项目时生成的</a:t>
            </a:r>
            <a:r>
              <a:rPr lang="en-US" altLang="zh-CN" dirty="0"/>
              <a:t>main.cpp</a:t>
            </a:r>
            <a:r>
              <a:rPr lang="zh-CN" altLang="zh-CN" dirty="0"/>
              <a:t>源文件中默认就创建了一个</a:t>
            </a:r>
            <a:r>
              <a:rPr lang="en-US" altLang="zh-CN" dirty="0" err="1"/>
              <a:t>QcoreApplication</a:t>
            </a:r>
            <a:r>
              <a:rPr lang="zh-CN" altLang="zh-CN" dirty="0"/>
              <a:t>对象；如果是</a:t>
            </a:r>
            <a:r>
              <a:rPr lang="en-US" altLang="zh-CN" dirty="0"/>
              <a:t>GUI</a:t>
            </a:r>
            <a:r>
              <a:rPr lang="zh-CN" altLang="zh-CN" dirty="0"/>
              <a:t>图形用户界面程序，则会初始化一个</a:t>
            </a:r>
            <a:r>
              <a:rPr lang="en-US" altLang="zh-CN" dirty="0" err="1"/>
              <a:t>QApplication</a:t>
            </a:r>
            <a:r>
              <a:rPr lang="zh-CN" altLang="zh-CN" dirty="0"/>
              <a:t>对象。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(c) </a:t>
            </a:r>
            <a:r>
              <a:rPr lang="en-US" altLang="zh-CN" b="1" dirty="0" err="1"/>
              <a:t>QListIterator</a:t>
            </a:r>
            <a:r>
              <a:rPr lang="en-US" altLang="zh-CN" b="1" dirty="0"/>
              <a:t>&lt;</a:t>
            </a:r>
            <a:r>
              <a:rPr lang="en-US" altLang="zh-CN" b="1" dirty="0" err="1"/>
              <a:t>int</a:t>
            </a:r>
            <a:r>
              <a:rPr lang="en-US" altLang="zh-CN" b="1" dirty="0"/>
              <a:t>&gt; i(list)</a:t>
            </a:r>
            <a:r>
              <a:rPr lang="zh-CN" altLang="zh-CN" b="1" dirty="0"/>
              <a:t>：</a:t>
            </a:r>
            <a:r>
              <a:rPr lang="zh-CN" altLang="zh-CN" dirty="0"/>
              <a:t>以该</a:t>
            </a:r>
            <a:r>
              <a:rPr lang="en-US" altLang="zh-CN" dirty="0"/>
              <a:t>list</a:t>
            </a:r>
            <a:r>
              <a:rPr lang="zh-CN" altLang="zh-CN" dirty="0"/>
              <a:t>为参数初始化一个</a:t>
            </a:r>
            <a:r>
              <a:rPr lang="en-US" altLang="zh-CN" dirty="0" err="1"/>
              <a:t>QListIterator</a:t>
            </a:r>
            <a:r>
              <a:rPr lang="zh-CN" altLang="zh-CN" dirty="0"/>
              <a:t>对象</a:t>
            </a:r>
            <a:r>
              <a:rPr lang="en-US" altLang="zh-CN" dirty="0"/>
              <a:t>i</a:t>
            </a:r>
            <a:r>
              <a:rPr lang="zh-CN" altLang="zh-CN" dirty="0"/>
              <a:t>。此时，迭代点处在第一个列表项“</a:t>
            </a:r>
            <a:r>
              <a:rPr lang="en-US" altLang="zh-CN" dirty="0"/>
              <a:t>1</a:t>
            </a:r>
            <a:r>
              <a:rPr lang="zh-CN" altLang="zh-CN" dirty="0"/>
              <a:t>”的前面（注意，并不是指向该列表项）。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(d) for(;</a:t>
            </a:r>
            <a:r>
              <a:rPr lang="en-US" altLang="zh-CN" b="1" dirty="0" err="1"/>
              <a:t>i.hasNext</a:t>
            </a:r>
            <a:r>
              <a:rPr lang="en-US" altLang="zh-CN" b="1" dirty="0"/>
              <a:t>();)</a:t>
            </a:r>
            <a:r>
              <a:rPr lang="zh-CN" altLang="zh-CN" b="1" dirty="0"/>
              <a:t>：</a:t>
            </a:r>
            <a:r>
              <a:rPr lang="zh-CN" altLang="zh-CN" dirty="0"/>
              <a:t>调用</a:t>
            </a:r>
            <a:r>
              <a:rPr lang="en-US" altLang="zh-CN" dirty="0" err="1"/>
              <a:t>QListIterator</a:t>
            </a:r>
            <a:r>
              <a:rPr lang="en-US" altLang="zh-CN" dirty="0"/>
              <a:t>&lt;T&gt;::</a:t>
            </a:r>
            <a:r>
              <a:rPr lang="en-US" altLang="zh-CN" dirty="0" err="1"/>
              <a:t>hasNext</a:t>
            </a:r>
            <a:r>
              <a:rPr lang="en-US" altLang="zh-CN" dirty="0"/>
              <a:t>()</a:t>
            </a:r>
            <a:r>
              <a:rPr lang="zh-CN" altLang="zh-CN" dirty="0"/>
              <a:t>函数检查当前迭代点之后是否有列表项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46088"/>
            <a:r>
              <a:rPr lang="zh-CN" altLang="zh-CN" dirty="0"/>
              <a:t>最后程序的运行结果为：</a:t>
            </a:r>
          </a:p>
          <a:p>
            <a:pPr indent="446088"/>
            <a:r>
              <a:rPr lang="en-US" altLang="zh-CN" dirty="0"/>
              <a:t>1 2 3 4 5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21153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上例是</a:t>
            </a:r>
            <a:r>
              <a:rPr lang="en-US" altLang="zh-CN" dirty="0" err="1"/>
              <a:t>QListIterator</a:t>
            </a:r>
            <a:r>
              <a:rPr lang="en-US" altLang="zh-CN" dirty="0"/>
              <a:t>&lt;T&gt;</a:t>
            </a:r>
            <a:r>
              <a:rPr lang="zh-CN" altLang="zh-CN" dirty="0"/>
              <a:t>对列表进行向后遍历的函数，而对列表进行向前遍历的函数有如下几种。</a:t>
            </a:r>
          </a:p>
          <a:p>
            <a:pPr indent="446088"/>
            <a:r>
              <a:rPr lang="en-US" altLang="zh-CN" b="1" dirty="0" err="1"/>
              <a:t>QListIterator</a:t>
            </a:r>
            <a:r>
              <a:rPr lang="en-US" altLang="zh-CN" b="1" dirty="0"/>
              <a:t>&lt;T&gt;::</a:t>
            </a:r>
            <a:r>
              <a:rPr lang="en-US" altLang="zh-CN" b="1" dirty="0" err="1"/>
              <a:t>toBack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将迭代点移动到最后一个列表项的后面。</a:t>
            </a:r>
          </a:p>
          <a:p>
            <a:pPr indent="446088"/>
            <a:r>
              <a:rPr lang="en-US" altLang="zh-CN" b="1" dirty="0" err="1"/>
              <a:t>QListIterator</a:t>
            </a:r>
            <a:r>
              <a:rPr lang="en-US" altLang="zh-CN" b="1" dirty="0"/>
              <a:t>&lt;T&gt;::</a:t>
            </a:r>
            <a:r>
              <a:rPr lang="en-US" altLang="zh-CN" b="1" dirty="0" err="1"/>
              <a:t>hasPrevious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检查当前迭代点之前是否具有列表项。</a:t>
            </a:r>
          </a:p>
          <a:p>
            <a:pPr indent="446088"/>
            <a:r>
              <a:rPr lang="en-US" altLang="zh-CN" b="1" dirty="0" err="1"/>
              <a:t>QListIterator</a:t>
            </a:r>
            <a:r>
              <a:rPr lang="en-US" altLang="zh-CN" b="1" dirty="0"/>
              <a:t>&lt;T&gt;::previous()</a:t>
            </a:r>
            <a:r>
              <a:rPr lang="zh-CN" altLang="zh-CN" b="1" dirty="0"/>
              <a:t>：</a:t>
            </a:r>
            <a:r>
              <a:rPr lang="zh-CN" altLang="zh-CN" dirty="0"/>
              <a:t>返回前一个列表项的内容并将迭代点移动到前一个列表项之前。</a:t>
            </a:r>
          </a:p>
          <a:p>
            <a:pPr indent="446088"/>
            <a:r>
              <a:rPr lang="zh-CN" altLang="zh-CN" dirty="0"/>
              <a:t>除此之外，</a:t>
            </a:r>
            <a:r>
              <a:rPr lang="en-US" altLang="zh-CN" dirty="0" err="1"/>
              <a:t>QListIterator</a:t>
            </a:r>
            <a:r>
              <a:rPr lang="en-US" altLang="zh-CN" dirty="0"/>
              <a:t>&lt;T&gt;</a:t>
            </a:r>
            <a:r>
              <a:rPr lang="zh-CN" altLang="zh-CN" dirty="0"/>
              <a:t>提供的其他函数还有如下几种。</a:t>
            </a:r>
          </a:p>
          <a:p>
            <a:pPr indent="446088"/>
            <a:r>
              <a:rPr lang="en-US" altLang="zh-CN" b="1" dirty="0" err="1"/>
              <a:t>toFront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移动迭代点到列表的前端（第一个列表项的前面）。</a:t>
            </a:r>
          </a:p>
          <a:p>
            <a:pPr indent="446088"/>
            <a:r>
              <a:rPr lang="en-US" altLang="zh-CN" b="1" dirty="0" err="1"/>
              <a:t>peekNext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返回下一个列表项，但不移动迭代点。</a:t>
            </a:r>
          </a:p>
          <a:p>
            <a:pPr indent="446088"/>
            <a:r>
              <a:rPr lang="en-US" altLang="zh-CN" b="1" dirty="0" err="1"/>
              <a:t>peekPrevious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返回前一个列表项，但不移动迭代点。</a:t>
            </a:r>
          </a:p>
          <a:p>
            <a:pPr indent="446088"/>
            <a:r>
              <a:rPr lang="en-US" altLang="zh-CN" b="1" dirty="0" err="1"/>
              <a:t>findNext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从当前迭代点开始向后查找指定的列表项，如果找到，则返回</a:t>
            </a:r>
            <a:r>
              <a:rPr lang="en-US" altLang="zh-CN" dirty="0"/>
              <a:t>true</a:t>
            </a:r>
            <a:r>
              <a:rPr lang="zh-CN" altLang="zh-CN" dirty="0"/>
              <a:t>，此时迭代点位于匹配列表项的后面；如果没有找到，则返回</a:t>
            </a:r>
            <a:r>
              <a:rPr lang="en-US" altLang="zh-CN" dirty="0"/>
              <a:t>false</a:t>
            </a:r>
            <a:r>
              <a:rPr lang="zh-CN" altLang="zh-CN" dirty="0"/>
              <a:t>，此时迭代点位于列表的后端（最后一个列表项的后面）。</a:t>
            </a:r>
          </a:p>
          <a:p>
            <a:pPr indent="446088"/>
            <a:r>
              <a:rPr lang="en-US" altLang="zh-CN" b="1" dirty="0" err="1"/>
              <a:t>findPrevious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与</a:t>
            </a:r>
            <a:r>
              <a:rPr lang="en-US" altLang="zh-CN" dirty="0" err="1"/>
              <a:t>findNext</a:t>
            </a:r>
            <a:r>
              <a:rPr lang="en-US" altLang="zh-CN" dirty="0"/>
              <a:t>()</a:t>
            </a:r>
            <a:r>
              <a:rPr lang="zh-CN" altLang="zh-CN" dirty="0"/>
              <a:t>类似，不同的是它的方向是向前的，查找操作完成后的迭代点在匹配项的前面或整个列表的前端。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587731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842493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QListIterator</a:t>
            </a:r>
            <a:r>
              <a:rPr lang="en-US" altLang="zh-CN" dirty="0"/>
              <a:t>&lt;T&gt;</a:t>
            </a:r>
            <a:r>
              <a:rPr lang="zh-CN" altLang="zh-CN" dirty="0"/>
              <a:t>是只读迭代器，它不能完成列表项的插入和删除操作。读写迭代器</a:t>
            </a:r>
            <a:r>
              <a:rPr lang="en-US" altLang="zh-CN" dirty="0" err="1"/>
              <a:t>QMutableListIterator</a:t>
            </a:r>
            <a:r>
              <a:rPr lang="en-US" altLang="zh-CN" dirty="0"/>
              <a:t>&lt;T&gt;</a:t>
            </a:r>
            <a:r>
              <a:rPr lang="zh-CN" altLang="zh-CN" dirty="0"/>
              <a:t>除了提供基本的遍历操作（与</a:t>
            </a:r>
            <a:r>
              <a:rPr lang="en-US" altLang="zh-CN" dirty="0" err="1"/>
              <a:t>QListIterator</a:t>
            </a:r>
            <a:r>
              <a:rPr lang="zh-CN" altLang="zh-CN" dirty="0"/>
              <a:t>的操作相同）外，还提供了</a:t>
            </a:r>
            <a:r>
              <a:rPr lang="en-US" altLang="zh-CN" dirty="0"/>
              <a:t>insert()</a:t>
            </a:r>
            <a:r>
              <a:rPr lang="zh-CN" altLang="zh-CN" dirty="0"/>
              <a:t>插入操作函数、</a:t>
            </a:r>
            <a:r>
              <a:rPr lang="en-US" altLang="zh-CN" dirty="0"/>
              <a:t>remove()</a:t>
            </a:r>
            <a:r>
              <a:rPr lang="zh-CN" altLang="zh-CN" dirty="0"/>
              <a:t>删除操作函数和修改数据函数等。</a:t>
            </a:r>
          </a:p>
          <a:p>
            <a:pPr indent="539750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678364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556792"/>
            <a:ext cx="8208912" cy="5301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49694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CH202</a:t>
            </a:r>
            <a:r>
              <a:rPr lang="zh-CN" altLang="zh-CN" dirty="0"/>
              <a:t>）通过控制台程序实现</a:t>
            </a:r>
            <a:r>
              <a:rPr lang="en-US" altLang="zh-CN" dirty="0" err="1"/>
              <a:t>QList</a:t>
            </a:r>
            <a:r>
              <a:rPr lang="zh-CN" altLang="zh-CN" dirty="0"/>
              <a:t>读写遍历方法。</a:t>
            </a:r>
          </a:p>
          <a:p>
            <a:pPr indent="446088"/>
            <a:r>
              <a:rPr lang="zh-CN" altLang="zh-CN" dirty="0"/>
              <a:t>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argc,char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 a(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 list;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创建一个空的列表</a:t>
            </a:r>
            <a:r>
              <a:rPr lang="en-US" altLang="zh-CN" sz="1600" dirty="0"/>
              <a:t>list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QMutableListIterator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 i(list);		//</a:t>
            </a:r>
            <a:r>
              <a:rPr lang="zh-CN" altLang="zh-CN" sz="1600" dirty="0"/>
              <a:t>创建上述列表的读写迭代器</a:t>
            </a:r>
          </a:p>
          <a:p>
            <a:pPr indent="446088"/>
            <a:r>
              <a:rPr lang="en-US" altLang="zh-CN" sz="1600" dirty="0"/>
              <a:t>	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j=0;j&lt;10;++j)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</a:t>
            </a:r>
            <a:r>
              <a:rPr lang="en-US" altLang="zh-CN" sz="1600" dirty="0" err="1"/>
              <a:t>i.insert</a:t>
            </a:r>
            <a:r>
              <a:rPr lang="en-US" altLang="zh-CN" sz="1600" dirty="0"/>
              <a:t>(j);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for(</a:t>
            </a:r>
            <a:r>
              <a:rPr lang="en-US" altLang="zh-CN" sz="1600" dirty="0" err="1"/>
              <a:t>i.toFront</a:t>
            </a:r>
            <a:r>
              <a:rPr lang="en-US" altLang="zh-CN" sz="1600" dirty="0"/>
              <a:t>();</a:t>
            </a:r>
            <a:r>
              <a:rPr lang="en-US" altLang="zh-CN" sz="1600" dirty="0" err="1"/>
              <a:t>i.hasNext</a:t>
            </a:r>
            <a:r>
              <a:rPr lang="en-US" altLang="zh-CN" sz="1600" dirty="0"/>
              <a:t>();)			//(b)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</a:t>
            </a:r>
            <a:r>
              <a:rPr lang="en-US" altLang="zh-CN" sz="1600" dirty="0" err="1"/>
              <a:t>i.next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for(</a:t>
            </a:r>
            <a:r>
              <a:rPr lang="en-US" altLang="zh-CN" sz="1600" dirty="0" err="1"/>
              <a:t>i.toBack</a:t>
            </a:r>
            <a:r>
              <a:rPr lang="en-US" altLang="zh-CN" sz="1600" dirty="0"/>
              <a:t>();</a:t>
            </a:r>
            <a:r>
              <a:rPr lang="en-US" altLang="zh-CN" sz="1600" dirty="0" err="1"/>
              <a:t>i.hasPrevious</a:t>
            </a:r>
            <a:r>
              <a:rPr lang="en-US" altLang="zh-CN" sz="1600" dirty="0"/>
              <a:t>();)		</a:t>
            </a:r>
            <a:r>
              <a:rPr lang="en-US" altLang="zh-CN" sz="1600" dirty="0" smtClean="0"/>
              <a:t>	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if(</a:t>
            </a:r>
            <a:r>
              <a:rPr lang="en-US" altLang="zh-CN" sz="1600" dirty="0" err="1"/>
              <a:t>i.previous</a:t>
            </a:r>
            <a:r>
              <a:rPr lang="en-US" altLang="zh-CN" sz="1600" dirty="0"/>
              <a:t>()%2==0)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	</a:t>
            </a:r>
            <a:r>
              <a:rPr lang="en-US" altLang="zh-CN" sz="1600" dirty="0" err="1"/>
              <a:t>i.remove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else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        </a:t>
            </a:r>
            <a:r>
              <a:rPr lang="en-US" altLang="zh-CN" sz="1600" dirty="0" err="1"/>
              <a:t>i.setValue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i.peekNext</a:t>
            </a:r>
            <a:r>
              <a:rPr lang="en-US" altLang="zh-CN" sz="1600" dirty="0"/>
              <a:t>()*10);		//(d)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for(</a:t>
            </a:r>
            <a:r>
              <a:rPr lang="en-US" altLang="zh-CN" sz="1600" dirty="0" err="1"/>
              <a:t>i.toFront</a:t>
            </a:r>
            <a:r>
              <a:rPr lang="en-US" altLang="zh-CN" sz="1600" dirty="0"/>
              <a:t>();</a:t>
            </a:r>
            <a:r>
              <a:rPr lang="en-US" altLang="zh-CN" sz="1600" dirty="0" err="1"/>
              <a:t>i.hasNext</a:t>
            </a:r>
            <a:r>
              <a:rPr lang="en-US" altLang="zh-CN" sz="1600" dirty="0"/>
              <a:t>();)			//</a:t>
            </a:r>
            <a:r>
              <a:rPr lang="zh-CN" altLang="zh-CN" sz="1600" dirty="0"/>
              <a:t>重新遍历并输出列表</a:t>
            </a:r>
          </a:p>
          <a:p>
            <a:pPr indent="446088"/>
            <a:r>
              <a:rPr lang="en-US" altLang="zh-CN" sz="1600" dirty="0"/>
              <a:t>		    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</a:t>
            </a:r>
            <a:r>
              <a:rPr lang="en-US" altLang="zh-CN" sz="1600" dirty="0" err="1"/>
              <a:t>i.next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return 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9125287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5085184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b="1" dirty="0"/>
              <a:t>(a) </a:t>
            </a:r>
            <a:r>
              <a:rPr lang="en-US" altLang="zh-CN" b="1" dirty="0" err="1"/>
              <a:t>i.insert</a:t>
            </a:r>
            <a:r>
              <a:rPr lang="en-US" altLang="zh-CN" b="1" dirty="0"/>
              <a:t>(j)</a:t>
            </a:r>
            <a:r>
              <a:rPr lang="zh-CN" altLang="zh-CN" b="1" dirty="0"/>
              <a:t>：</a:t>
            </a:r>
            <a:r>
              <a:rPr lang="zh-CN" altLang="zh-CN" dirty="0"/>
              <a:t>通过</a:t>
            </a:r>
            <a:r>
              <a:rPr lang="en-US" altLang="zh-CN" dirty="0" err="1"/>
              <a:t>QMutableListIterator</a:t>
            </a:r>
            <a:r>
              <a:rPr lang="en-US" altLang="zh-CN" dirty="0"/>
              <a:t>&lt;T&gt;::insert()</a:t>
            </a:r>
            <a:r>
              <a:rPr lang="zh-CN" altLang="zh-CN" dirty="0"/>
              <a:t>插入操作，为该列表插入</a:t>
            </a:r>
            <a:r>
              <a:rPr lang="en-US" altLang="zh-CN" dirty="0"/>
              <a:t>10</a:t>
            </a:r>
            <a:r>
              <a:rPr lang="zh-CN" altLang="zh-CN" dirty="0"/>
              <a:t>个整数值。</a:t>
            </a:r>
          </a:p>
          <a:p>
            <a:pPr indent="446088"/>
            <a:r>
              <a:rPr lang="en-US" altLang="zh-CN" b="1" dirty="0"/>
              <a:t>(b) for(</a:t>
            </a:r>
            <a:r>
              <a:rPr lang="en-US" altLang="zh-CN" b="1" dirty="0" err="1"/>
              <a:t>i.toFront</a:t>
            </a:r>
            <a:r>
              <a:rPr lang="en-US" altLang="zh-CN" b="1" dirty="0"/>
              <a:t>();</a:t>
            </a:r>
            <a:r>
              <a:rPr lang="en-US" altLang="zh-CN" b="1" dirty="0" err="1"/>
              <a:t>i.hasNext</a:t>
            </a:r>
            <a:r>
              <a:rPr lang="en-US" altLang="zh-CN" b="1" dirty="0"/>
              <a:t>();)</a:t>
            </a:r>
            <a:r>
              <a:rPr lang="zh-CN" altLang="zh-CN" b="1" dirty="0"/>
              <a:t>、</a:t>
            </a:r>
            <a:r>
              <a:rPr lang="en-US" altLang="zh-CN" b="1" dirty="0" err="1"/>
              <a:t>qDebug</a:t>
            </a:r>
            <a:r>
              <a:rPr lang="en-US" altLang="zh-CN" b="1" dirty="0"/>
              <a:t>()&lt;&lt;</a:t>
            </a:r>
            <a:r>
              <a:rPr lang="en-US" altLang="zh-CN" b="1" dirty="0" err="1"/>
              <a:t>i.next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将迭代器的迭代点移动到列表的前端，完成对列表的遍历和输出。</a:t>
            </a:r>
          </a:p>
          <a:p>
            <a:pPr indent="446088"/>
            <a:r>
              <a:rPr lang="en-US" altLang="zh-CN" b="1" dirty="0"/>
              <a:t>(c) for(</a:t>
            </a:r>
            <a:r>
              <a:rPr lang="en-US" altLang="zh-CN" b="1" dirty="0" err="1"/>
              <a:t>i.toBack</a:t>
            </a:r>
            <a:r>
              <a:rPr lang="en-US" altLang="zh-CN" b="1" dirty="0"/>
              <a:t>();</a:t>
            </a:r>
            <a:r>
              <a:rPr lang="en-US" altLang="zh-CN" b="1" dirty="0" err="1"/>
              <a:t>i.hasPrevious</a:t>
            </a:r>
            <a:r>
              <a:rPr lang="en-US" altLang="zh-CN" b="1" dirty="0"/>
              <a:t>();){…}</a:t>
            </a:r>
            <a:r>
              <a:rPr lang="zh-CN" altLang="zh-CN" b="1" dirty="0"/>
              <a:t>：</a:t>
            </a:r>
            <a:r>
              <a:rPr lang="zh-CN" altLang="zh-CN" dirty="0"/>
              <a:t>移动迭代器的迭代点到列表的后端，对列表进行遍历。如果前一个列表项的值为偶数，则将该列表项删除；否则，将该列表项的值修改为原来的</a:t>
            </a:r>
            <a:r>
              <a:rPr lang="en-US" altLang="zh-CN" dirty="0"/>
              <a:t>10</a:t>
            </a:r>
            <a:r>
              <a:rPr lang="zh-CN" altLang="zh-CN" dirty="0"/>
              <a:t>倍。</a:t>
            </a:r>
          </a:p>
          <a:p>
            <a:pPr indent="446088"/>
            <a:r>
              <a:rPr lang="en-US" altLang="zh-CN" b="1" dirty="0"/>
              <a:t>(d) </a:t>
            </a:r>
            <a:r>
              <a:rPr lang="en-US" altLang="zh-CN" b="1" dirty="0" err="1"/>
              <a:t>i.setValue</a:t>
            </a:r>
            <a:r>
              <a:rPr lang="en-US" altLang="zh-CN" b="1" dirty="0"/>
              <a:t>(</a:t>
            </a:r>
            <a:r>
              <a:rPr lang="en-US" altLang="zh-CN" b="1" dirty="0" err="1"/>
              <a:t>i.peekNext</a:t>
            </a:r>
            <a:r>
              <a:rPr lang="en-US" altLang="zh-CN" b="1" dirty="0"/>
              <a:t>()*10)</a:t>
            </a:r>
            <a:r>
              <a:rPr lang="zh-CN" altLang="zh-CN" b="1" dirty="0"/>
              <a:t>：</a:t>
            </a:r>
            <a:r>
              <a:rPr lang="zh-CN" altLang="zh-CN" dirty="0"/>
              <a:t>函数</a:t>
            </a:r>
            <a:r>
              <a:rPr lang="en-US" altLang="zh-CN" dirty="0" err="1"/>
              <a:t>QMutableListIterator</a:t>
            </a:r>
            <a:r>
              <a:rPr lang="en-US" altLang="zh-CN" dirty="0"/>
              <a:t>&lt;T&gt;::</a:t>
            </a:r>
            <a:r>
              <a:rPr lang="en-US" altLang="zh-CN" dirty="0" err="1"/>
              <a:t>setValue</a:t>
            </a:r>
            <a:r>
              <a:rPr lang="en-US" altLang="zh-CN" dirty="0"/>
              <a:t>()</a:t>
            </a:r>
            <a:r>
              <a:rPr lang="zh-CN" altLang="zh-CN" dirty="0"/>
              <a:t>修改遍历函数</a:t>
            </a:r>
            <a:r>
              <a:rPr lang="en-US" altLang="zh-CN" dirty="0"/>
              <a:t>next()</a:t>
            </a:r>
            <a:r>
              <a:rPr lang="zh-CN" altLang="zh-CN" dirty="0"/>
              <a:t>、</a:t>
            </a:r>
            <a:r>
              <a:rPr lang="en-US" altLang="zh-CN" dirty="0"/>
              <a:t>previous()</a:t>
            </a:r>
            <a:r>
              <a:rPr lang="zh-CN" altLang="zh-CN" dirty="0"/>
              <a:t>、</a:t>
            </a:r>
            <a:r>
              <a:rPr lang="en-US" altLang="zh-CN" dirty="0" err="1"/>
              <a:t>findNext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findPrevious</a:t>
            </a:r>
            <a:r>
              <a:rPr lang="en-US" altLang="zh-CN" dirty="0"/>
              <a:t>()</a:t>
            </a:r>
            <a:r>
              <a:rPr lang="zh-CN" altLang="zh-CN" dirty="0"/>
              <a:t>跳过的列表项的值，但不会移动迭代点的位置。对于</a:t>
            </a:r>
            <a:r>
              <a:rPr lang="en-US" altLang="zh-CN" dirty="0" err="1"/>
              <a:t>findNext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findPrevious</a:t>
            </a:r>
            <a:r>
              <a:rPr lang="en-US" altLang="zh-CN" dirty="0"/>
              <a:t>()</a:t>
            </a:r>
            <a:r>
              <a:rPr lang="zh-CN" altLang="zh-CN" dirty="0"/>
              <a:t>有些特殊：当</a:t>
            </a:r>
            <a:r>
              <a:rPr lang="en-US" altLang="zh-CN" dirty="0" err="1"/>
              <a:t>findNext</a:t>
            </a:r>
            <a:r>
              <a:rPr lang="en-US" altLang="zh-CN" dirty="0"/>
              <a:t>()</a:t>
            </a:r>
            <a:r>
              <a:rPr lang="zh-CN" altLang="zh-CN" dirty="0"/>
              <a:t>（或</a:t>
            </a:r>
            <a:r>
              <a:rPr lang="en-US" altLang="zh-CN" dirty="0" err="1"/>
              <a:t>findPrevious</a:t>
            </a:r>
            <a:r>
              <a:rPr lang="en-US" altLang="zh-CN" dirty="0"/>
              <a:t>()</a:t>
            </a:r>
            <a:r>
              <a:rPr lang="zh-CN" altLang="zh-CN" dirty="0"/>
              <a:t>）查找到列表项的时候，</a:t>
            </a:r>
            <a:r>
              <a:rPr lang="en-US" altLang="zh-CN" dirty="0" err="1"/>
              <a:t>setValue</a:t>
            </a:r>
            <a:r>
              <a:rPr lang="en-US" altLang="zh-CN" dirty="0"/>
              <a:t>()</a:t>
            </a:r>
            <a:r>
              <a:rPr lang="zh-CN" altLang="zh-CN" dirty="0"/>
              <a:t>将会修改匹配的列表项；如果没有找到，则对</a:t>
            </a:r>
            <a:r>
              <a:rPr lang="en-US" altLang="zh-CN" dirty="0" err="1"/>
              <a:t>setValue</a:t>
            </a:r>
            <a:r>
              <a:rPr lang="en-US" altLang="zh-CN" dirty="0"/>
              <a:t>()</a:t>
            </a:r>
            <a:r>
              <a:rPr lang="zh-CN" altLang="zh-CN" dirty="0"/>
              <a:t>的调用将不会进行任何修改。</a:t>
            </a:r>
          </a:p>
          <a:p>
            <a:pPr indent="446088"/>
            <a:r>
              <a:rPr lang="zh-CN" altLang="zh-CN" dirty="0"/>
              <a:t>最后编译，运行此程序，程序运行结果如下：</a:t>
            </a:r>
          </a:p>
          <a:p>
            <a:pPr indent="446088"/>
            <a:r>
              <a:rPr lang="en-US" altLang="zh-CN" dirty="0"/>
              <a:t>0 1 2 3 4 5 6 7 8 9</a:t>
            </a:r>
            <a:endParaRPr lang="zh-CN" altLang="zh-CN" dirty="0"/>
          </a:p>
          <a:p>
            <a:pPr indent="446088"/>
            <a:r>
              <a:rPr lang="en-US" altLang="zh-CN" dirty="0"/>
              <a:t>10 30 50 70 90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401895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5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>
                <a:solidFill>
                  <a:srgbClr val="00B0F0"/>
                </a:solidFill>
              </a:rPr>
              <a:t>STL</a:t>
            </a:r>
            <a:r>
              <a:rPr lang="zh-CN" altLang="zh-CN" b="1" dirty="0">
                <a:solidFill>
                  <a:srgbClr val="00B0F0"/>
                </a:solidFill>
              </a:rPr>
              <a:t>风格迭代器遍历容器</a:t>
            </a:r>
          </a:p>
          <a:p>
            <a:pPr indent="446088"/>
            <a:r>
              <a:rPr lang="zh-CN" altLang="zh-CN" dirty="0"/>
              <a:t>对于每一个容器类，</a:t>
            </a:r>
            <a:r>
              <a:rPr lang="en-US" altLang="zh-CN" dirty="0" err="1"/>
              <a:t>Qt</a:t>
            </a:r>
            <a:r>
              <a:rPr lang="zh-CN" altLang="zh-CN" dirty="0"/>
              <a:t>都提供了两种类型的</a:t>
            </a:r>
            <a:r>
              <a:rPr lang="en-US" altLang="zh-CN" dirty="0"/>
              <a:t>STL</a:t>
            </a:r>
            <a:r>
              <a:rPr lang="zh-CN" altLang="zh-CN" dirty="0"/>
              <a:t>风格迭代器数据类型：一种提供只读访问；另一种提供读写访问。由于只读类型的迭代器的运行速度要比读写迭代器的运行速度快，所以应尽可能地使用只读类型的迭代器。</a:t>
            </a:r>
            <a:r>
              <a:rPr lang="en-US" altLang="zh-CN" dirty="0"/>
              <a:t>STL</a:t>
            </a:r>
            <a:r>
              <a:rPr lang="zh-CN" altLang="zh-CN" dirty="0"/>
              <a:t>风格迭代器的两种分类见表</a:t>
            </a:r>
            <a:r>
              <a:rPr lang="en-US" altLang="zh-CN" dirty="0"/>
              <a:t>2.3</a:t>
            </a:r>
            <a:r>
              <a:rPr lang="zh-CN" altLang="zh-CN" dirty="0"/>
              <a:t>。</a:t>
            </a:r>
          </a:p>
          <a:p>
            <a:pPr indent="446088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64036"/>
              </p:ext>
            </p:extLst>
          </p:nvPr>
        </p:nvGraphicFramePr>
        <p:xfrm>
          <a:off x="1043608" y="2924944"/>
          <a:ext cx="7416823" cy="1725912"/>
        </p:xfrm>
        <a:graphic>
          <a:graphicData uri="http://schemas.openxmlformats.org/drawingml/2006/table">
            <a:tbl>
              <a:tblPr firstRow="1" firstCol="1" bandRow="1"/>
              <a:tblGrid>
                <a:gridCol w="2376264"/>
                <a:gridCol w="2676130"/>
                <a:gridCol w="2364429"/>
              </a:tblGrid>
              <a:tr h="431478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只读迭代器类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读写迭代器类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147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QList&lt;T&gt;,QQueue&lt;T&gt;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QList&lt;T&gt;::const_iterator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QList&lt;T&gt;::iterator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47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QLinkedList&lt;T&gt;::const_iterator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QLinkedList&lt;T&gt;::iterator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47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QVector&lt;T&gt;,QStack&lt;T&gt;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QVector&lt;T&gt;::const_iterator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QVector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&lt;T&gt;::iterator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10283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556792"/>
            <a:ext cx="8208912" cy="5301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49694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CH203</a:t>
            </a:r>
            <a:r>
              <a:rPr lang="zh-CN" altLang="zh-CN" dirty="0"/>
              <a:t>）使用</a:t>
            </a:r>
            <a:r>
              <a:rPr lang="en-US" altLang="zh-CN" dirty="0"/>
              <a:t>STL</a:t>
            </a:r>
            <a:r>
              <a:rPr lang="zh-CN" altLang="zh-CN" dirty="0"/>
              <a:t>风格迭代器。</a:t>
            </a:r>
          </a:p>
          <a:p>
            <a:pPr indent="446088"/>
            <a:r>
              <a:rPr lang="zh-CN" altLang="en-US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 smtClean="0">
                <a:solidFill>
                  <a:srgbClr val="00B050"/>
                </a:solidFill>
              </a:rPr>
              <a:t>代码</a:t>
            </a:r>
            <a:r>
              <a:rPr lang="zh-CN" altLang="zh-CN" b="1" dirty="0">
                <a:solidFill>
                  <a:srgbClr val="00B050"/>
                </a:solidFill>
              </a:rPr>
              <a:t>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argc,char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 a(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 list;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初始化一个空的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</a:t>
            </a:r>
            <a:r>
              <a:rPr lang="zh-CN" altLang="zh-CN" sz="1600" dirty="0"/>
              <a:t>列表</a:t>
            </a:r>
          </a:p>
          <a:p>
            <a:pPr indent="446088"/>
            <a:r>
              <a:rPr lang="en-US" altLang="zh-CN" sz="1600" dirty="0"/>
              <a:t>	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j=0;j&lt;10;j++)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</a:t>
            </a:r>
            <a:r>
              <a:rPr lang="en-US" altLang="zh-CN" sz="1600" dirty="0" err="1"/>
              <a:t>list.insert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list.end</a:t>
            </a:r>
            <a:r>
              <a:rPr lang="en-US" altLang="zh-CN" sz="1600" dirty="0"/>
              <a:t>(),j);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&gt;::iterator i;</a:t>
            </a:r>
            <a:endParaRPr lang="zh-CN" altLang="zh-CN" sz="1600" dirty="0"/>
          </a:p>
          <a:p>
            <a:pPr indent="446088"/>
            <a:r>
              <a:rPr lang="en-US" altLang="zh-CN" sz="1600" dirty="0" smtClean="0"/>
              <a:t>				//</a:t>
            </a:r>
            <a:r>
              <a:rPr lang="zh-CN" altLang="zh-CN" sz="1600" dirty="0"/>
              <a:t>初始化一个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&gt;::iterator</a:t>
            </a:r>
            <a:r>
              <a:rPr lang="zh-CN" altLang="zh-CN" sz="1600" dirty="0"/>
              <a:t>读写迭代器</a:t>
            </a:r>
          </a:p>
          <a:p>
            <a:pPr indent="446088"/>
            <a:r>
              <a:rPr lang="en-US" altLang="zh-CN" sz="1600" dirty="0"/>
              <a:t>	for(i=</a:t>
            </a:r>
            <a:r>
              <a:rPr lang="en-US" altLang="zh-CN" sz="1600" dirty="0" err="1"/>
              <a:t>list.begin</a:t>
            </a:r>
            <a:r>
              <a:rPr lang="en-US" altLang="zh-CN" sz="1600" dirty="0"/>
              <a:t>();i!=</a:t>
            </a:r>
            <a:r>
              <a:rPr lang="en-US" altLang="zh-CN" sz="1600" dirty="0" err="1"/>
              <a:t>list.end</a:t>
            </a:r>
            <a:r>
              <a:rPr lang="en-US" altLang="zh-CN" sz="1600" dirty="0"/>
              <a:t>();++i)	//(b)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   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()&lt;&lt;(*i);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   *i=(*i)*10;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//</a:t>
            </a:r>
            <a:r>
              <a:rPr lang="zh-CN" altLang="zh-CN" sz="1600" dirty="0"/>
              <a:t>初始化一个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&gt;:: </a:t>
            </a:r>
            <a:r>
              <a:rPr lang="en-US" altLang="zh-CN" sz="1600" dirty="0" err="1"/>
              <a:t>const_iterator</a:t>
            </a:r>
            <a:r>
              <a:rPr lang="zh-CN" altLang="zh-CN" sz="1600" dirty="0"/>
              <a:t>读写迭代器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&gt;::</a:t>
            </a:r>
            <a:r>
              <a:rPr lang="en-US" altLang="zh-CN" sz="1600" dirty="0" err="1"/>
              <a:t>const_iterator</a:t>
            </a:r>
            <a:r>
              <a:rPr lang="en-US" altLang="zh-CN" sz="1600" dirty="0"/>
              <a:t> ci;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//</a:t>
            </a:r>
            <a:r>
              <a:rPr lang="zh-CN" altLang="zh-CN" sz="1600" dirty="0"/>
              <a:t>在控制台输出列表的所有值</a:t>
            </a:r>
          </a:p>
          <a:p>
            <a:pPr indent="446088"/>
            <a:r>
              <a:rPr lang="en-US" altLang="zh-CN" sz="1600" dirty="0"/>
              <a:t>	for(ci=</a:t>
            </a:r>
            <a:r>
              <a:rPr lang="en-US" altLang="zh-CN" sz="1600" dirty="0" err="1"/>
              <a:t>list.constBegin</a:t>
            </a:r>
            <a:r>
              <a:rPr lang="en-US" altLang="zh-CN" sz="1600" dirty="0"/>
              <a:t>();ci!=</a:t>
            </a:r>
            <a:r>
              <a:rPr lang="en-US" altLang="zh-CN" sz="1600" dirty="0" err="1"/>
              <a:t>list.constEnd</a:t>
            </a:r>
            <a:r>
              <a:rPr lang="en-US" altLang="zh-CN" sz="1600" dirty="0"/>
              <a:t>();++ci)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    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()&lt;&lt;*ci;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return 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655597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5373216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err="1"/>
              <a:t>QList</a:t>
            </a:r>
            <a:r>
              <a:rPr lang="zh-CN" altLang="zh-CN" dirty="0"/>
              <a:t>类、</a:t>
            </a:r>
            <a:r>
              <a:rPr lang="en-US" altLang="zh-CN" dirty="0" err="1"/>
              <a:t>QLinkedList</a:t>
            </a:r>
            <a:r>
              <a:rPr lang="zh-CN" altLang="zh-CN" dirty="0"/>
              <a:t>类和</a:t>
            </a:r>
            <a:r>
              <a:rPr lang="en-US" altLang="zh-CN" dirty="0" err="1"/>
              <a:t>QVector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list.insert</a:t>
            </a:r>
            <a:r>
              <a:rPr lang="en-US" altLang="zh-CN" b="1" dirty="0"/>
              <a:t>(</a:t>
            </a:r>
            <a:r>
              <a:rPr lang="en-US" altLang="zh-CN" b="1" dirty="0" err="1"/>
              <a:t>list.end</a:t>
            </a:r>
            <a:r>
              <a:rPr lang="en-US" altLang="zh-CN" b="1" dirty="0"/>
              <a:t>(),j)</a:t>
            </a:r>
            <a:r>
              <a:rPr lang="zh-CN" altLang="zh-CN" b="1" dirty="0"/>
              <a:t>：</a:t>
            </a:r>
            <a:r>
              <a:rPr lang="zh-CN" altLang="zh-CN" dirty="0"/>
              <a:t>使用</a:t>
            </a:r>
            <a:r>
              <a:rPr lang="en-US" altLang="zh-CN" dirty="0" err="1"/>
              <a:t>QList</a:t>
            </a:r>
            <a:r>
              <a:rPr lang="en-US" altLang="zh-CN" dirty="0"/>
              <a:t>&lt;T&gt;::insert()</a:t>
            </a:r>
            <a:r>
              <a:rPr lang="zh-CN" altLang="zh-CN" dirty="0"/>
              <a:t>函数插入</a:t>
            </a:r>
            <a:r>
              <a:rPr lang="en-US" altLang="zh-CN" dirty="0"/>
              <a:t>10</a:t>
            </a:r>
            <a:r>
              <a:rPr lang="zh-CN" altLang="zh-CN" dirty="0"/>
              <a:t>个整数值。此函数有两个参数：第一个参数是</a:t>
            </a:r>
            <a:r>
              <a:rPr lang="en-US" altLang="zh-CN" dirty="0" err="1"/>
              <a:t>QList</a:t>
            </a:r>
            <a:r>
              <a:rPr lang="en-US" altLang="zh-CN" dirty="0"/>
              <a:t>&lt;T&gt;::iterator</a:t>
            </a:r>
            <a:r>
              <a:rPr lang="zh-CN" altLang="zh-CN" dirty="0"/>
              <a:t>类型，表示在该列表项之前插入一个新的列表项（使用</a:t>
            </a:r>
            <a:r>
              <a:rPr lang="en-US" altLang="zh-CN" dirty="0" err="1"/>
              <a:t>QList</a:t>
            </a:r>
            <a:r>
              <a:rPr lang="en-US" altLang="zh-CN" dirty="0"/>
              <a:t>&lt;T&gt;::end()</a:t>
            </a:r>
            <a:r>
              <a:rPr lang="zh-CN" altLang="zh-CN" dirty="0"/>
              <a:t>函数返回的迭代器，表示在列表的最后插入一个列表项）；第二个参数指定了需要插入的值。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(b) for(i=</a:t>
            </a:r>
            <a:r>
              <a:rPr lang="en-US" altLang="zh-CN" b="1" dirty="0" err="1"/>
              <a:t>list.begin</a:t>
            </a:r>
            <a:r>
              <a:rPr lang="en-US" altLang="zh-CN" b="1" dirty="0"/>
              <a:t>();i!=</a:t>
            </a:r>
            <a:r>
              <a:rPr lang="en-US" altLang="zh-CN" b="1" dirty="0" err="1"/>
              <a:t>list.end</a:t>
            </a:r>
            <a:r>
              <a:rPr lang="en-US" altLang="zh-CN" b="1" dirty="0"/>
              <a:t>();++i){…}</a:t>
            </a:r>
            <a:r>
              <a:rPr lang="zh-CN" altLang="zh-CN" b="1" dirty="0"/>
              <a:t>：</a:t>
            </a:r>
            <a:r>
              <a:rPr lang="zh-CN" altLang="zh-CN" dirty="0"/>
              <a:t>在控制台输出列表的同时将列表的所有值增大</a:t>
            </a:r>
            <a:r>
              <a:rPr lang="en-US" altLang="zh-CN" dirty="0"/>
              <a:t>10</a:t>
            </a:r>
            <a:r>
              <a:rPr lang="zh-CN" altLang="zh-CN" dirty="0"/>
              <a:t>倍。这里用到两个函数：</a:t>
            </a:r>
            <a:r>
              <a:rPr lang="en-US" altLang="zh-CN" dirty="0" err="1"/>
              <a:t>QList</a:t>
            </a:r>
            <a:r>
              <a:rPr lang="en-US" altLang="zh-CN" dirty="0"/>
              <a:t>&lt;T&gt;::begin()</a:t>
            </a:r>
            <a:r>
              <a:rPr lang="zh-CN" altLang="zh-CN" dirty="0"/>
              <a:t>函数返回指向第一个列表项的迭代器；</a:t>
            </a:r>
            <a:r>
              <a:rPr lang="en-US" altLang="zh-CN" dirty="0" err="1"/>
              <a:t>QList</a:t>
            </a:r>
            <a:r>
              <a:rPr lang="en-US" altLang="zh-CN" dirty="0"/>
              <a:t>&lt;T&gt;::end()</a:t>
            </a:r>
            <a:r>
              <a:rPr lang="zh-CN" altLang="zh-CN" dirty="0"/>
              <a:t>函数返回一个容器最后列表项之后的虚拟列表项，为标记无效位置的迭代器，用于判断是否到达容器的底部。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最后编译、运行此应用程序，输出结果如下：</a:t>
            </a:r>
          </a:p>
          <a:p>
            <a:pPr indent="446088"/>
            <a:r>
              <a:rPr lang="en-US" altLang="zh-CN" dirty="0"/>
              <a:t>0  1   2   3   4   5   6   7   8   9</a:t>
            </a:r>
            <a:endParaRPr lang="zh-CN" altLang="zh-CN" dirty="0"/>
          </a:p>
          <a:p>
            <a:pPr indent="446088"/>
            <a:r>
              <a:rPr lang="en-US" altLang="zh-CN" dirty="0"/>
              <a:t>0  10  20  30  40  50  60  70  80  90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672288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QMap</a:t>
            </a:r>
            <a:r>
              <a:rPr lang="zh-CN" altLang="zh-CN" dirty="0"/>
              <a:t>类和</a:t>
            </a:r>
            <a:r>
              <a:rPr lang="en-US" altLang="zh-CN" dirty="0"/>
              <a:t>QHash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QMap</a:t>
            </a:r>
            <a:r>
              <a:rPr lang="zh-CN" altLang="zh-CN" dirty="0"/>
              <a:t>类和</a:t>
            </a:r>
            <a:r>
              <a:rPr lang="en-US" altLang="zh-CN" dirty="0" err="1"/>
              <a:t>QHash</a:t>
            </a:r>
            <a:r>
              <a:rPr lang="zh-CN" altLang="zh-CN" dirty="0"/>
              <a:t>类具有非常类似的功能，它们的差别仅在于：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QHash</a:t>
            </a:r>
            <a:r>
              <a:rPr lang="zh-CN" altLang="zh-CN" dirty="0"/>
              <a:t>具有比</a:t>
            </a:r>
            <a:r>
              <a:rPr lang="en-US" altLang="zh-CN" dirty="0" err="1"/>
              <a:t>QMap</a:t>
            </a:r>
            <a:r>
              <a:rPr lang="zh-CN" altLang="zh-CN" dirty="0"/>
              <a:t>更快的查找速度。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QHash</a:t>
            </a:r>
            <a:r>
              <a:rPr lang="zh-CN" altLang="zh-CN" dirty="0"/>
              <a:t>以任意的顺序存储数据项，而</a:t>
            </a:r>
            <a:r>
              <a:rPr lang="en-US" altLang="zh-CN" dirty="0" err="1"/>
              <a:t>QMap</a:t>
            </a:r>
            <a:r>
              <a:rPr lang="zh-CN" altLang="zh-CN" dirty="0"/>
              <a:t>总是按照键</a:t>
            </a:r>
            <a:r>
              <a:rPr lang="en-US" altLang="zh-CN" dirty="0"/>
              <a:t>Key</a:t>
            </a:r>
            <a:r>
              <a:rPr lang="zh-CN" altLang="zh-CN" dirty="0"/>
              <a:t>的顺序存储数据。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QHash</a:t>
            </a:r>
            <a:r>
              <a:rPr lang="zh-CN" altLang="zh-CN" dirty="0"/>
              <a:t>的键类型</a:t>
            </a:r>
            <a:r>
              <a:rPr lang="en-US" altLang="zh-CN" dirty="0"/>
              <a:t>Key</a:t>
            </a:r>
            <a:r>
              <a:rPr lang="zh-CN" altLang="zh-CN" dirty="0"/>
              <a:t>必须提供</a:t>
            </a:r>
            <a:r>
              <a:rPr lang="en-US" altLang="zh-CN" dirty="0"/>
              <a:t>operator==()</a:t>
            </a:r>
            <a:r>
              <a:rPr lang="zh-CN" altLang="zh-CN" dirty="0"/>
              <a:t>和一个全局的</a:t>
            </a:r>
            <a:r>
              <a:rPr lang="en-US" altLang="zh-CN" dirty="0" err="1"/>
              <a:t>qHash</a:t>
            </a:r>
            <a:r>
              <a:rPr lang="en-US" altLang="zh-CN" dirty="0"/>
              <a:t>(Key)</a:t>
            </a:r>
            <a:r>
              <a:rPr lang="zh-CN" altLang="zh-CN" dirty="0"/>
              <a:t>函数，而</a:t>
            </a:r>
            <a:r>
              <a:rPr lang="en-US" altLang="zh-CN" dirty="0" err="1"/>
              <a:t>QMap</a:t>
            </a:r>
            <a:r>
              <a:rPr lang="zh-CN" altLang="zh-CN" dirty="0"/>
              <a:t>的键类型</a:t>
            </a:r>
            <a:r>
              <a:rPr lang="en-US" altLang="zh-CN" dirty="0"/>
              <a:t>Key</a:t>
            </a:r>
            <a:r>
              <a:rPr lang="zh-CN" altLang="zh-CN" dirty="0"/>
              <a:t>必须提供</a:t>
            </a:r>
            <a:r>
              <a:rPr lang="en-US" altLang="zh-CN" dirty="0"/>
              <a:t>operator&lt;()</a:t>
            </a:r>
            <a:r>
              <a:rPr lang="zh-CN" altLang="zh-CN" dirty="0"/>
              <a:t>函数。</a:t>
            </a:r>
          </a:p>
          <a:p>
            <a:pPr indent="446088"/>
            <a:r>
              <a:rPr lang="zh-CN" altLang="zh-CN" dirty="0"/>
              <a:t>二者的时间复杂度比较见表</a:t>
            </a:r>
            <a:r>
              <a:rPr lang="en-US" altLang="zh-CN" dirty="0"/>
              <a:t>2.4</a:t>
            </a:r>
            <a:r>
              <a:rPr lang="zh-CN" altLang="zh-CN" dirty="0"/>
              <a:t>。</a:t>
            </a:r>
          </a:p>
          <a:p>
            <a:pPr indent="446088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77484"/>
              </p:ext>
            </p:extLst>
          </p:nvPr>
        </p:nvGraphicFramePr>
        <p:xfrm>
          <a:off x="1331640" y="3068960"/>
          <a:ext cx="6913249" cy="1440160"/>
        </p:xfrm>
        <a:graphic>
          <a:graphicData uri="http://schemas.openxmlformats.org/drawingml/2006/table">
            <a:tbl>
              <a:tblPr firstRow="1" firstCol="1" bandRow="1"/>
              <a:tblGrid>
                <a:gridCol w="1555131"/>
                <a:gridCol w="1253181"/>
                <a:gridCol w="1166003"/>
                <a:gridCol w="1469467"/>
                <a:gridCol w="1469467"/>
              </a:tblGrid>
              <a:tr h="309908">
                <a:tc rowSpan="2"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键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查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插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99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平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均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最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平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均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最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9908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O(log 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O(log 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O(log 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O(log 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436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QHash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Amort.O(1)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Amort.O(1)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472514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r>
              <a:rPr lang="zh-CN" altLang="zh-CN" dirty="0"/>
              <a:t>“</a:t>
            </a:r>
            <a:r>
              <a:rPr lang="en-US" altLang="zh-CN" dirty="0" err="1"/>
              <a:t>Amort.O</a:t>
            </a:r>
            <a:r>
              <a:rPr lang="en-US" altLang="zh-CN" dirty="0"/>
              <a:t>(1)</a:t>
            </a:r>
            <a:r>
              <a:rPr lang="zh-CN" altLang="zh-CN" dirty="0"/>
              <a:t>”表示，如果仅完成一次操作，则可能会有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行为；如果完成多次操作（如</a:t>
            </a:r>
            <a:r>
              <a:rPr lang="en-US" altLang="zh-CN" i="1" dirty="0"/>
              <a:t>n</a:t>
            </a:r>
            <a:r>
              <a:rPr lang="zh-CN" altLang="zh-CN" dirty="0"/>
              <a:t>次），则平均结果将是</a:t>
            </a:r>
            <a:r>
              <a:rPr lang="en-US" altLang="zh-CN" dirty="0"/>
              <a:t>O(1)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522520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en-US" altLang="zh-CN" dirty="0" err="1"/>
              <a:t>QMap</a:t>
            </a:r>
            <a:r>
              <a:rPr lang="zh-CN" altLang="zh-CN" dirty="0"/>
              <a:t>类和</a:t>
            </a:r>
            <a:r>
              <a:rPr lang="en-US" altLang="zh-CN" dirty="0" err="1"/>
              <a:t>QHash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QMap</a:t>
            </a:r>
            <a:r>
              <a:rPr lang="zh-CN" altLang="zh-CN" b="1" dirty="0">
                <a:solidFill>
                  <a:srgbClr val="00B0F0"/>
                </a:solidFill>
              </a:rPr>
              <a:t>类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QMap</a:t>
            </a:r>
            <a:r>
              <a:rPr lang="en-US" altLang="zh-CN" dirty="0"/>
              <a:t>&lt;</a:t>
            </a:r>
            <a:r>
              <a:rPr lang="en-US" altLang="zh-CN" dirty="0" err="1"/>
              <a:t>Key,T</a:t>
            </a:r>
            <a:r>
              <a:rPr lang="en-US" altLang="zh-CN" dirty="0"/>
              <a:t>&gt;</a:t>
            </a:r>
            <a:r>
              <a:rPr lang="zh-CN" altLang="zh-CN" dirty="0"/>
              <a:t>提供了一个从类型为</a:t>
            </a:r>
            <a:r>
              <a:rPr lang="en-US" altLang="zh-CN" dirty="0"/>
              <a:t>Key</a:t>
            </a:r>
            <a:r>
              <a:rPr lang="zh-CN" altLang="zh-CN" dirty="0"/>
              <a:t>的键到类型为</a:t>
            </a:r>
            <a:r>
              <a:rPr lang="en-US" altLang="zh-CN" dirty="0"/>
              <a:t>T</a:t>
            </a:r>
            <a:r>
              <a:rPr lang="zh-CN" altLang="zh-CN" dirty="0"/>
              <a:t>的值的映射。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通常，</a:t>
            </a:r>
            <a:r>
              <a:rPr lang="en-US" altLang="zh-CN" dirty="0" err="1"/>
              <a:t>QMap</a:t>
            </a:r>
            <a:r>
              <a:rPr lang="zh-CN" altLang="zh-CN" dirty="0"/>
              <a:t>存储的数据形式是一个键对应一个值，并且按照键</a:t>
            </a:r>
            <a:r>
              <a:rPr lang="en-US" altLang="zh-CN" dirty="0"/>
              <a:t>Key</a:t>
            </a:r>
            <a:r>
              <a:rPr lang="zh-CN" altLang="zh-CN" dirty="0"/>
              <a:t>的顺序存储数据。为了能够支持一键多值的情况，</a:t>
            </a:r>
            <a:r>
              <a:rPr lang="en-US" altLang="zh-CN" dirty="0" err="1"/>
              <a:t>QMap</a:t>
            </a:r>
            <a:r>
              <a:rPr lang="zh-CN" altLang="zh-CN" dirty="0"/>
              <a:t>提供了</a:t>
            </a:r>
            <a:r>
              <a:rPr lang="en-US" altLang="zh-CN" dirty="0" err="1"/>
              <a:t>QMap</a:t>
            </a:r>
            <a:r>
              <a:rPr lang="en-US" altLang="zh-CN" dirty="0"/>
              <a:t>&lt;</a:t>
            </a:r>
            <a:r>
              <a:rPr lang="en-US" altLang="zh-CN" dirty="0" err="1"/>
              <a:t>Key,T</a:t>
            </a:r>
            <a:r>
              <a:rPr lang="en-US" altLang="zh-CN" dirty="0"/>
              <a:t>&gt;::</a:t>
            </a:r>
            <a:r>
              <a:rPr lang="en-US" altLang="zh-CN" dirty="0" err="1"/>
              <a:t>insertMulti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QMap</a:t>
            </a:r>
            <a:r>
              <a:rPr lang="en-US" altLang="zh-CN" dirty="0"/>
              <a:t>&lt;</a:t>
            </a:r>
            <a:r>
              <a:rPr lang="en-US" altLang="zh-CN" dirty="0" err="1"/>
              <a:t>Key,T</a:t>
            </a:r>
            <a:r>
              <a:rPr lang="en-US" altLang="zh-CN" dirty="0"/>
              <a:t>&gt;::values()</a:t>
            </a:r>
            <a:r>
              <a:rPr lang="zh-CN" altLang="zh-CN" dirty="0"/>
              <a:t>函数。存储一键多值的数据时，也可以使用</a:t>
            </a:r>
            <a:r>
              <a:rPr lang="en-US" altLang="zh-CN" dirty="0" err="1"/>
              <a:t>QMultiMap</a:t>
            </a:r>
            <a:r>
              <a:rPr lang="en-US" altLang="zh-CN" dirty="0"/>
              <a:t>&lt;</a:t>
            </a:r>
            <a:r>
              <a:rPr lang="en-US" altLang="zh-CN" dirty="0" err="1"/>
              <a:t>Key,T</a:t>
            </a:r>
            <a:r>
              <a:rPr lang="en-US" altLang="zh-CN" dirty="0"/>
              <a:t>&gt;</a:t>
            </a:r>
            <a:r>
              <a:rPr lang="zh-CN" altLang="zh-CN" dirty="0"/>
              <a:t>容器，它继承自</a:t>
            </a:r>
            <a:r>
              <a:rPr lang="en-US" altLang="zh-CN" dirty="0" err="1" smtClean="0"/>
              <a:t>Qmap</a:t>
            </a:r>
            <a:endParaRPr lang="en-US" altLang="zh-CN" dirty="0"/>
          </a:p>
          <a:p>
            <a:pPr indent="446088">
              <a:lnSpc>
                <a:spcPct val="150000"/>
              </a:lnSpc>
            </a:pPr>
            <a:r>
              <a:rPr lang="en-US" altLang="zh-CN" b="1" dirty="0" smtClean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QHash</a:t>
            </a:r>
            <a:r>
              <a:rPr lang="zh-CN" altLang="zh-CN" b="1" dirty="0">
                <a:solidFill>
                  <a:srgbClr val="00B0F0"/>
                </a:solidFill>
              </a:rPr>
              <a:t>类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QHash</a:t>
            </a:r>
            <a:r>
              <a:rPr lang="en-US" altLang="zh-CN" dirty="0"/>
              <a:t>&lt;</a:t>
            </a:r>
            <a:r>
              <a:rPr lang="en-US" altLang="zh-CN" dirty="0" err="1"/>
              <a:t>Key,T</a:t>
            </a:r>
            <a:r>
              <a:rPr lang="en-US" altLang="zh-CN" dirty="0"/>
              <a:t>&gt;</a:t>
            </a:r>
            <a:r>
              <a:rPr lang="zh-CN" altLang="zh-CN" dirty="0"/>
              <a:t>具有与</a:t>
            </a:r>
            <a:r>
              <a:rPr lang="en-US" altLang="zh-CN" dirty="0" err="1"/>
              <a:t>QMap</a:t>
            </a:r>
            <a:r>
              <a:rPr lang="zh-CN" altLang="zh-CN" dirty="0"/>
              <a:t>几乎完全相同的</a:t>
            </a:r>
            <a:r>
              <a:rPr lang="en-US" altLang="zh-CN" dirty="0"/>
              <a:t>API</a:t>
            </a:r>
            <a:r>
              <a:rPr lang="zh-CN" altLang="zh-CN" dirty="0"/>
              <a:t>。</a:t>
            </a:r>
            <a:r>
              <a:rPr lang="en-US" altLang="zh-CN" dirty="0" err="1"/>
              <a:t>QHash</a:t>
            </a:r>
            <a:r>
              <a:rPr lang="zh-CN" altLang="zh-CN" dirty="0"/>
              <a:t>维护着一张哈希表（</a:t>
            </a:r>
            <a:r>
              <a:rPr lang="en-US" altLang="zh-CN" dirty="0"/>
              <a:t>Hash Table</a:t>
            </a:r>
            <a:r>
              <a:rPr lang="zh-CN" altLang="zh-CN" dirty="0"/>
              <a:t>），哈希表的大小与</a:t>
            </a:r>
            <a:r>
              <a:rPr lang="en-US" altLang="zh-CN" dirty="0" err="1"/>
              <a:t>QHash</a:t>
            </a:r>
            <a:r>
              <a:rPr lang="zh-CN" altLang="zh-CN" dirty="0"/>
              <a:t>的数据项的数目相适应。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QHash</a:t>
            </a:r>
            <a:r>
              <a:rPr lang="zh-CN" altLang="zh-CN" dirty="0"/>
              <a:t>以任意的顺序组织它的数据。当存储数据的顺序无关紧要时，建议使用</a:t>
            </a:r>
            <a:r>
              <a:rPr lang="en-US" altLang="zh-CN" dirty="0" err="1"/>
              <a:t>QHash</a:t>
            </a:r>
            <a:r>
              <a:rPr lang="zh-CN" altLang="zh-CN" dirty="0"/>
              <a:t>作为存放数据的容器。</a:t>
            </a:r>
            <a:r>
              <a:rPr lang="en-US" altLang="zh-CN" dirty="0" err="1"/>
              <a:t>QHash</a:t>
            </a:r>
            <a:r>
              <a:rPr lang="zh-CN" altLang="zh-CN" dirty="0"/>
              <a:t>也可以存储一键多值形式的数据，它的子类</a:t>
            </a:r>
            <a:r>
              <a:rPr lang="en-US" altLang="zh-CN" dirty="0" err="1"/>
              <a:t>QMultiHash</a:t>
            </a:r>
            <a:r>
              <a:rPr lang="en-US" altLang="zh-CN" dirty="0"/>
              <a:t>&lt;</a:t>
            </a:r>
            <a:r>
              <a:rPr lang="en-US" altLang="zh-CN" dirty="0" err="1"/>
              <a:t>Key,T</a:t>
            </a:r>
            <a:r>
              <a:rPr lang="en-US" altLang="zh-CN" dirty="0"/>
              <a:t>&gt;</a:t>
            </a:r>
            <a:r>
              <a:rPr lang="zh-CN" altLang="zh-CN" dirty="0"/>
              <a:t>实现了一键多值的语义。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5346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00263" y="3861048"/>
            <a:ext cx="813690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916832"/>
            <a:ext cx="813690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 </a:t>
            </a:r>
            <a:r>
              <a:rPr lang="zh-CN" altLang="zh-CN" dirty="0"/>
              <a:t>操作字符串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QString</a:t>
            </a:r>
            <a:r>
              <a:rPr lang="en-US" altLang="zh-CN" dirty="0"/>
              <a:t>::append()</a:t>
            </a:r>
            <a:r>
              <a:rPr lang="zh-CN" altLang="zh-CN" dirty="0"/>
              <a:t>函数具有与“</a:t>
            </a:r>
            <a:r>
              <a:rPr lang="en-US" altLang="zh-CN" dirty="0"/>
              <a:t>+=</a:t>
            </a:r>
            <a:r>
              <a:rPr lang="zh-CN" altLang="zh-CN" dirty="0"/>
              <a:t>”操作符同样的功能，实现在一个字符串的末尾追加另一个字符串，例如：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str1 = "Welcome ";</a:t>
            </a:r>
            <a:endParaRPr lang="zh-CN" altLang="zh-CN" dirty="0"/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str2 = "to ";</a:t>
            </a:r>
            <a:endParaRPr lang="zh-CN" altLang="zh-CN" dirty="0"/>
          </a:p>
          <a:p>
            <a:pPr indent="446088"/>
            <a:r>
              <a:rPr lang="en-US" altLang="zh-CN" dirty="0"/>
              <a:t>str1.append(str2);         	//str1=" Welcome to"</a:t>
            </a:r>
            <a:endParaRPr lang="zh-CN" altLang="zh-CN" dirty="0"/>
          </a:p>
          <a:p>
            <a:pPr indent="446088"/>
            <a:r>
              <a:rPr lang="en-US" altLang="zh-CN" dirty="0"/>
              <a:t>str1.append("you! ");      	//str1="Welcome to you! "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）组合字符串的另一个函数是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sprintf</a:t>
            </a:r>
            <a:r>
              <a:rPr lang="en-US" altLang="zh-CN" dirty="0"/>
              <a:t>()</a:t>
            </a:r>
            <a:r>
              <a:rPr lang="zh-CN" altLang="zh-CN" dirty="0"/>
              <a:t>，此函数支持的格式定义符和</a:t>
            </a:r>
            <a:r>
              <a:rPr lang="en-US" altLang="zh-CN" dirty="0"/>
              <a:t>C++</a:t>
            </a:r>
            <a:r>
              <a:rPr lang="zh-CN" altLang="zh-CN" dirty="0"/>
              <a:t>库中的函数</a:t>
            </a:r>
            <a:r>
              <a:rPr lang="en-US" altLang="zh-CN" dirty="0" err="1"/>
              <a:t>sprintf</a:t>
            </a:r>
            <a:r>
              <a:rPr lang="en-US" altLang="zh-CN" dirty="0"/>
              <a:t>()</a:t>
            </a:r>
            <a:r>
              <a:rPr lang="zh-CN" altLang="zh-CN" dirty="0"/>
              <a:t>定义的一样。例如：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str.sprintf</a:t>
            </a:r>
            <a:r>
              <a:rPr lang="en-US" altLang="zh-CN" dirty="0"/>
              <a:t>("%s"," Welcome ");          		</a:t>
            </a:r>
            <a:r>
              <a:rPr lang="en-US" altLang="zh-CN" dirty="0" smtClean="0"/>
              <a:t>//</a:t>
            </a:r>
            <a:r>
              <a:rPr lang="en-US" altLang="zh-CN" dirty="0" err="1"/>
              <a:t>str</a:t>
            </a:r>
            <a:r>
              <a:rPr lang="en-US" altLang="zh-CN" dirty="0"/>
              <a:t>="Welcome "</a:t>
            </a:r>
            <a:endParaRPr lang="zh-CN" altLang="zh-CN" dirty="0"/>
          </a:p>
          <a:p>
            <a:pPr indent="446088"/>
            <a:r>
              <a:rPr lang="en-US" altLang="zh-CN" dirty="0" err="1"/>
              <a:t>str.sprintf</a:t>
            </a:r>
            <a:r>
              <a:rPr lang="en-US" altLang="zh-CN" dirty="0"/>
              <a:t>("%s"," to you! ");           		//</a:t>
            </a:r>
            <a:r>
              <a:rPr lang="en-US" altLang="zh-CN" dirty="0" err="1"/>
              <a:t>str</a:t>
            </a:r>
            <a:r>
              <a:rPr lang="en-US" altLang="zh-CN" dirty="0"/>
              <a:t>="to you! "</a:t>
            </a:r>
            <a:endParaRPr lang="zh-CN" altLang="zh-CN" dirty="0"/>
          </a:p>
          <a:p>
            <a:pPr indent="446088"/>
            <a:r>
              <a:rPr lang="en-US" altLang="zh-CN" dirty="0" err="1"/>
              <a:t>str.sprintf</a:t>
            </a:r>
            <a:r>
              <a:rPr lang="en-US" altLang="zh-CN" dirty="0"/>
              <a:t>("%s %s"," Welcome ", "to you! ");	//</a:t>
            </a:r>
            <a:r>
              <a:rPr lang="en-US" altLang="zh-CN" dirty="0" err="1"/>
              <a:t>str</a:t>
            </a:r>
            <a:r>
              <a:rPr lang="en-US" altLang="zh-CN" dirty="0"/>
              <a:t>=" Welcome to you! "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422291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en-US" altLang="zh-CN" dirty="0" err="1"/>
              <a:t>QMap</a:t>
            </a:r>
            <a:r>
              <a:rPr lang="zh-CN" altLang="zh-CN" dirty="0"/>
              <a:t>类和</a:t>
            </a:r>
            <a:r>
              <a:rPr lang="en-US" altLang="zh-CN" dirty="0" err="1"/>
              <a:t>QHash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3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>
                <a:solidFill>
                  <a:srgbClr val="00B0F0"/>
                </a:solidFill>
              </a:rPr>
              <a:t>Java</a:t>
            </a:r>
            <a:r>
              <a:rPr lang="zh-CN" altLang="zh-CN" b="1" dirty="0">
                <a:solidFill>
                  <a:srgbClr val="00B0F0"/>
                </a:solidFill>
              </a:rPr>
              <a:t>风格迭代器遍历容器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对于每一个容器类，</a:t>
            </a:r>
            <a:r>
              <a:rPr lang="en-US" altLang="zh-CN" dirty="0" err="1"/>
              <a:t>Qt</a:t>
            </a:r>
            <a:r>
              <a:rPr lang="zh-CN" altLang="zh-CN" dirty="0"/>
              <a:t>都提供了两种类型的</a:t>
            </a:r>
            <a:r>
              <a:rPr lang="en-US" altLang="zh-CN" dirty="0"/>
              <a:t>Java</a:t>
            </a:r>
            <a:r>
              <a:rPr lang="zh-CN" altLang="zh-CN" dirty="0"/>
              <a:t>风格迭代器数据类型：一种提供只读访问；另一种提供读写访问。其分类见表</a:t>
            </a:r>
            <a:r>
              <a:rPr lang="en-US" altLang="zh-CN" dirty="0"/>
              <a:t>2.5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65165"/>
              </p:ext>
            </p:extLst>
          </p:nvPr>
        </p:nvGraphicFramePr>
        <p:xfrm>
          <a:off x="583359" y="2587187"/>
          <a:ext cx="8568952" cy="1561893"/>
        </p:xfrm>
        <a:graphic>
          <a:graphicData uri="http://schemas.openxmlformats.org/drawingml/2006/table">
            <a:tbl>
              <a:tblPr firstRow="1" firstCol="1" bandRow="1"/>
              <a:tblGrid>
                <a:gridCol w="3492773"/>
                <a:gridCol w="2145746"/>
                <a:gridCol w="2930433"/>
              </a:tblGrid>
              <a:tr h="520631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只读迭代器类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读写迭代器类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20631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QMap&lt;Key,T&gt;,QMultiMap&lt;Key,T&gt;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QMapIterator&lt;Key,T&gt;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QMutableMapIterator&lt;Key,T&gt;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1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QHash&lt;Key,T&gt;,QMultiHash&lt;Key,T&gt;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QHashIterator&lt;Key,T&gt;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QMutableHashIterator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Key,T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&gt;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035603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700808"/>
            <a:ext cx="8208912" cy="49685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en-US" altLang="zh-CN" dirty="0" err="1"/>
              <a:t>QMap</a:t>
            </a:r>
            <a:r>
              <a:rPr lang="zh-CN" altLang="zh-CN" dirty="0"/>
              <a:t>类和</a:t>
            </a:r>
            <a:r>
              <a:rPr lang="en-US" altLang="zh-CN" dirty="0" err="1"/>
              <a:t>QHash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03966"/>
            <a:ext cx="849694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CH204</a:t>
            </a:r>
            <a:r>
              <a:rPr lang="zh-CN" altLang="zh-CN" dirty="0"/>
              <a:t>）在</a:t>
            </a:r>
            <a:r>
              <a:rPr lang="en-US" altLang="zh-CN" dirty="0" err="1"/>
              <a:t>QMap</a:t>
            </a:r>
            <a:r>
              <a:rPr lang="zh-CN" altLang="zh-CN" dirty="0"/>
              <a:t>中的插入、遍历和修改。</a:t>
            </a:r>
          </a:p>
          <a:p>
            <a:pPr indent="446088"/>
            <a:r>
              <a:rPr lang="zh-CN" altLang="en-US" dirty="0" smtClean="0"/>
              <a:t>实现</a:t>
            </a:r>
            <a:r>
              <a:rPr lang="zh-CN" altLang="zh-CN" dirty="0" smtClean="0"/>
              <a:t>代码</a:t>
            </a:r>
            <a:r>
              <a:rPr lang="zh-CN" altLang="zh-CN" dirty="0"/>
              <a:t>如下：</a:t>
            </a:r>
          </a:p>
          <a:p>
            <a:pPr indent="446088"/>
            <a:r>
              <a:rPr lang="en-US" altLang="zh-CN" sz="1400" dirty="0"/>
              <a:t>#include &lt;</a:t>
            </a:r>
            <a:r>
              <a:rPr lang="en-US" altLang="zh-CN" sz="1400" dirty="0" err="1"/>
              <a:t>QCoreApplication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#include &lt;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pPr indent="446088"/>
            <a:r>
              <a:rPr lang="en-US" altLang="zh-CN" sz="1400" dirty="0" err="1"/>
              <a:t>int</a:t>
            </a:r>
            <a:r>
              <a:rPr lang="en-US" altLang="zh-CN" sz="1400" dirty="0"/>
              <a:t> main(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argc,char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{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QCoreApplication</a:t>
            </a:r>
            <a:r>
              <a:rPr lang="en-US" altLang="zh-CN" sz="1400" dirty="0"/>
              <a:t> a(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QString,QString</a:t>
            </a:r>
            <a:r>
              <a:rPr lang="en-US" altLang="zh-CN" sz="1400" dirty="0"/>
              <a:t>&gt; map;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创建一个</a:t>
            </a:r>
            <a:r>
              <a:rPr lang="en-US" altLang="zh-CN" sz="1400" dirty="0" err="1"/>
              <a:t>QMap</a:t>
            </a:r>
            <a:r>
              <a:rPr lang="zh-CN" altLang="zh-CN" sz="1400" dirty="0"/>
              <a:t>栈对象</a:t>
            </a:r>
          </a:p>
          <a:p>
            <a:pPr indent="446088"/>
            <a:r>
              <a:rPr lang="en-US" altLang="zh-CN" sz="1400" dirty="0"/>
              <a:t>	//</a:t>
            </a:r>
            <a:r>
              <a:rPr lang="zh-CN" altLang="zh-CN" sz="1400" dirty="0"/>
              <a:t>向栈对象插入</a:t>
            </a:r>
            <a:r>
              <a:rPr lang="en-US" altLang="zh-CN" sz="1400" dirty="0"/>
              <a:t>&lt;</a:t>
            </a:r>
            <a:r>
              <a:rPr lang="zh-CN" altLang="zh-CN" sz="1400" dirty="0"/>
              <a:t>城市</a:t>
            </a:r>
            <a:r>
              <a:rPr lang="en-US" altLang="zh-CN" sz="1400" dirty="0"/>
              <a:t>,</a:t>
            </a:r>
            <a:r>
              <a:rPr lang="zh-CN" altLang="zh-CN" sz="1400" dirty="0"/>
              <a:t>区号</a:t>
            </a:r>
            <a:r>
              <a:rPr lang="en-US" altLang="zh-CN" sz="1400" dirty="0"/>
              <a:t>&gt;</a:t>
            </a:r>
            <a:r>
              <a:rPr lang="zh-CN" altLang="zh-CN" sz="1400" dirty="0"/>
              <a:t>对</a:t>
            </a:r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map.insert</a:t>
            </a:r>
            <a:r>
              <a:rPr lang="en-US" altLang="zh-CN" sz="1400" dirty="0"/>
              <a:t>("beijing","111");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map.insert</a:t>
            </a:r>
            <a:r>
              <a:rPr lang="en-US" altLang="zh-CN" sz="1400" dirty="0"/>
              <a:t>("shanghai","021");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map.insert</a:t>
            </a:r>
            <a:r>
              <a:rPr lang="en-US" altLang="zh-CN" sz="1400" dirty="0"/>
              <a:t>("nanjing","025");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QMapIterator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QString,QString</a:t>
            </a:r>
            <a:r>
              <a:rPr lang="en-US" altLang="zh-CN" sz="1400" dirty="0"/>
              <a:t>&gt; i(map);		//</a:t>
            </a:r>
            <a:r>
              <a:rPr lang="zh-CN" altLang="zh-CN" sz="1400" dirty="0"/>
              <a:t>创建一个只读迭代器</a:t>
            </a:r>
          </a:p>
          <a:p>
            <a:pPr indent="446088"/>
            <a:r>
              <a:rPr lang="en-US" altLang="zh-CN" sz="1400" dirty="0"/>
              <a:t>	for(;</a:t>
            </a:r>
            <a:r>
              <a:rPr lang="en-US" altLang="zh-CN" sz="1400" dirty="0" err="1"/>
              <a:t>i.hasNext</a:t>
            </a:r>
            <a:r>
              <a:rPr lang="en-US" altLang="zh-CN" sz="1400" dirty="0"/>
              <a:t>();)							//(a)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	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()&lt;&lt;"  "&lt;&lt;</a:t>
            </a:r>
            <a:r>
              <a:rPr lang="en-US" altLang="zh-CN" sz="1400" dirty="0" err="1"/>
              <a:t>i.key</a:t>
            </a:r>
            <a:r>
              <a:rPr lang="en-US" altLang="zh-CN" sz="1400" dirty="0"/>
              <a:t>()&lt;&lt;"  "&lt;&lt;</a:t>
            </a:r>
            <a:r>
              <a:rPr lang="en-US" altLang="zh-CN" sz="1400" dirty="0" err="1"/>
              <a:t>i.next</a:t>
            </a:r>
            <a:r>
              <a:rPr lang="en-US" altLang="zh-CN" sz="1400" dirty="0"/>
              <a:t>().value();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QMutableMapIterator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QString,QString</a:t>
            </a:r>
            <a:r>
              <a:rPr lang="en-US" altLang="zh-CN" sz="1400" dirty="0"/>
              <a:t>&gt; mi(map);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if(</a:t>
            </a:r>
            <a:r>
              <a:rPr lang="en-US" altLang="zh-CN" sz="1400" dirty="0" err="1"/>
              <a:t>mi.findNext</a:t>
            </a:r>
            <a:r>
              <a:rPr lang="en-US" altLang="zh-CN" sz="1400" dirty="0"/>
              <a:t>("111"))				</a:t>
            </a:r>
            <a:r>
              <a:rPr lang="en-US" altLang="zh-CN" sz="1400" dirty="0" smtClean="0"/>
              <a:t>//(</a:t>
            </a:r>
            <a:r>
              <a:rPr lang="en-US" altLang="zh-CN" sz="1400" dirty="0"/>
              <a:t>b)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	</a:t>
            </a:r>
            <a:r>
              <a:rPr lang="en-US" altLang="zh-CN" sz="1400" dirty="0" err="1"/>
              <a:t>mi.setValue</a:t>
            </a:r>
            <a:r>
              <a:rPr lang="en-US" altLang="zh-CN" sz="1400" dirty="0"/>
              <a:t>("010");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QMapIterator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QString,QString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modi</a:t>
            </a:r>
            <a:r>
              <a:rPr lang="en-US" altLang="zh-CN" sz="1400" dirty="0"/>
              <a:t>(map);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()&lt;&lt;"  ";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for(;</a:t>
            </a:r>
            <a:r>
              <a:rPr lang="en-US" altLang="zh-CN" sz="1400" dirty="0" err="1"/>
              <a:t>modi.hasNext</a:t>
            </a:r>
            <a:r>
              <a:rPr lang="en-US" altLang="zh-CN" sz="1400" dirty="0"/>
              <a:t>();)	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再次遍历并输出修改后的结果</a:t>
            </a:r>
          </a:p>
          <a:p>
            <a:pPr indent="446088"/>
            <a:r>
              <a:rPr lang="en-US" altLang="zh-CN" sz="1400" dirty="0"/>
              <a:t>		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()&lt;&lt;" "&lt;&lt;</a:t>
            </a:r>
            <a:r>
              <a:rPr lang="en-US" altLang="zh-CN" sz="1400" dirty="0" err="1"/>
              <a:t>modi.key</a:t>
            </a:r>
            <a:r>
              <a:rPr lang="en-US" altLang="zh-CN" sz="1400" dirty="0"/>
              <a:t>()&lt;&lt;"  "&lt;&lt;</a:t>
            </a:r>
            <a:r>
              <a:rPr lang="en-US" altLang="zh-CN" sz="1400" dirty="0" err="1"/>
              <a:t>modi.next</a:t>
            </a:r>
            <a:r>
              <a:rPr lang="en-US" altLang="zh-CN" sz="1400" dirty="0"/>
              <a:t>().value();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return </a:t>
            </a:r>
            <a:r>
              <a:rPr lang="en-US" altLang="zh-CN" sz="1400" dirty="0" err="1"/>
              <a:t>a.exec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}</a:t>
            </a:r>
            <a:endParaRPr lang="zh-CN" altLang="zh-CN" sz="1400" dirty="0"/>
          </a:p>
          <a:p>
            <a:pPr indent="446088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6613419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3645024"/>
            <a:ext cx="813690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en-US" altLang="zh-CN" dirty="0" err="1"/>
              <a:t>QMap</a:t>
            </a:r>
            <a:r>
              <a:rPr lang="zh-CN" altLang="zh-CN" dirty="0"/>
              <a:t>类和</a:t>
            </a:r>
            <a:r>
              <a:rPr lang="en-US" altLang="zh-CN" dirty="0" err="1"/>
              <a:t>QHash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b="1" dirty="0"/>
              <a:t>(a) for(;</a:t>
            </a:r>
            <a:r>
              <a:rPr lang="en-US" altLang="zh-CN" b="1" dirty="0" err="1"/>
              <a:t>i.hasNext</a:t>
            </a:r>
            <a:r>
              <a:rPr lang="en-US" altLang="zh-CN" b="1" dirty="0"/>
              <a:t>();)</a:t>
            </a:r>
            <a:r>
              <a:rPr lang="zh-CN" altLang="zh-CN" b="1" dirty="0"/>
              <a:t>、</a:t>
            </a:r>
            <a:r>
              <a:rPr lang="en-US" altLang="zh-CN" b="1" dirty="0" err="1"/>
              <a:t>qDebug</a:t>
            </a:r>
            <a:r>
              <a:rPr lang="en-US" altLang="zh-CN" b="1" dirty="0"/>
              <a:t>()&lt;&lt;"  "&lt;&lt;</a:t>
            </a:r>
            <a:r>
              <a:rPr lang="en-US" altLang="zh-CN" b="1" dirty="0" err="1"/>
              <a:t>i.key</a:t>
            </a:r>
            <a:r>
              <a:rPr lang="en-US" altLang="zh-CN" b="1" dirty="0"/>
              <a:t>()&lt;&lt;"  "&lt;&lt;</a:t>
            </a:r>
            <a:r>
              <a:rPr lang="en-US" altLang="zh-CN" b="1" dirty="0" err="1"/>
              <a:t>i.next</a:t>
            </a:r>
            <a:r>
              <a:rPr lang="en-US" altLang="zh-CN" b="1" dirty="0"/>
              <a:t>().value()</a:t>
            </a:r>
            <a:r>
              <a:rPr lang="zh-CN" altLang="zh-CN" b="1" dirty="0"/>
              <a:t>：</a:t>
            </a:r>
            <a:r>
              <a:rPr lang="zh-CN" altLang="zh-CN" dirty="0"/>
              <a:t>完成对</a:t>
            </a:r>
            <a:r>
              <a:rPr lang="en-US" altLang="zh-CN" dirty="0" err="1"/>
              <a:t>QMap</a:t>
            </a:r>
            <a:r>
              <a:rPr lang="zh-CN" altLang="zh-CN" dirty="0"/>
              <a:t>的遍历输出。在输出</a:t>
            </a:r>
            <a:r>
              <a:rPr lang="en-US" altLang="zh-CN" dirty="0" err="1"/>
              <a:t>QMap</a:t>
            </a:r>
            <a:r>
              <a:rPr lang="zh-CN" altLang="zh-CN" dirty="0"/>
              <a:t>的键和值时，调用的函数是不同的。因为在输出键的时候，不需要使迭代点移动到下一个位置，所以调用了</a:t>
            </a:r>
            <a:r>
              <a:rPr lang="en-US" altLang="zh-CN" dirty="0" err="1"/>
              <a:t>QMapIterator</a:t>
            </a:r>
            <a:r>
              <a:rPr lang="en-US" altLang="zh-CN" dirty="0"/>
              <a:t>&lt;T,T&gt;::key()</a:t>
            </a:r>
            <a:r>
              <a:rPr lang="zh-CN" altLang="zh-CN" dirty="0"/>
              <a:t>；而在输出值的时候调用了</a:t>
            </a:r>
            <a:r>
              <a:rPr lang="en-US" altLang="zh-CN" dirty="0" err="1"/>
              <a:t>QMapIterator</a:t>
            </a:r>
            <a:r>
              <a:rPr lang="en-US" altLang="zh-CN" dirty="0"/>
              <a:t> &lt;T,T&gt;::next()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b="1" dirty="0"/>
              <a:t>(b) if(</a:t>
            </a:r>
            <a:r>
              <a:rPr lang="en-US" altLang="zh-CN" b="1" dirty="0" err="1"/>
              <a:t>mi.findNext</a:t>
            </a:r>
            <a:r>
              <a:rPr lang="en-US" altLang="zh-CN" b="1" dirty="0"/>
              <a:t>("111"))</a:t>
            </a:r>
            <a:r>
              <a:rPr lang="zh-CN" altLang="zh-CN" b="1" dirty="0"/>
              <a:t>、</a:t>
            </a:r>
            <a:r>
              <a:rPr lang="en-US" altLang="zh-CN" b="1" dirty="0" err="1"/>
              <a:t>mi.setValue</a:t>
            </a:r>
            <a:r>
              <a:rPr lang="en-US" altLang="zh-CN" b="1" dirty="0"/>
              <a:t>("010")</a:t>
            </a:r>
            <a:r>
              <a:rPr lang="zh-CN" altLang="zh-CN" b="1" dirty="0"/>
              <a:t>：</a:t>
            </a:r>
            <a:r>
              <a:rPr lang="zh-CN" altLang="zh-CN" dirty="0"/>
              <a:t>首先查找某个</a:t>
            </a:r>
            <a:r>
              <a:rPr lang="en-US" altLang="zh-CN" dirty="0"/>
              <a:t>&lt;</a:t>
            </a:r>
            <a:r>
              <a:rPr lang="zh-CN" altLang="zh-CN" dirty="0"/>
              <a:t>键</a:t>
            </a:r>
            <a:r>
              <a:rPr lang="en-US" altLang="zh-CN" dirty="0"/>
              <a:t>,</a:t>
            </a:r>
            <a:r>
              <a:rPr lang="zh-CN" altLang="zh-CN" dirty="0"/>
              <a:t>值</a:t>
            </a:r>
            <a:r>
              <a:rPr lang="en-US" altLang="zh-CN" dirty="0"/>
              <a:t>&gt;</a:t>
            </a:r>
            <a:r>
              <a:rPr lang="zh-CN" altLang="zh-CN" dirty="0"/>
              <a:t>对，然后修改值。</a:t>
            </a:r>
            <a:r>
              <a:rPr lang="en-US" altLang="zh-CN" dirty="0"/>
              <a:t>Java</a:t>
            </a:r>
            <a:r>
              <a:rPr lang="zh-CN" altLang="zh-CN" dirty="0"/>
              <a:t>风格的迭代器没有提供查找键的函数。因此，在本例中通过查找值的函数</a:t>
            </a:r>
            <a:r>
              <a:rPr lang="en-US" altLang="zh-CN" dirty="0" err="1"/>
              <a:t>QMutableMapIterator</a:t>
            </a:r>
            <a:r>
              <a:rPr lang="en-US" altLang="zh-CN" dirty="0"/>
              <a:t>&lt;T,T&gt;::</a:t>
            </a:r>
            <a:r>
              <a:rPr lang="en-US" altLang="zh-CN" dirty="0" err="1"/>
              <a:t>findNext</a:t>
            </a:r>
            <a:r>
              <a:rPr lang="en-US" altLang="zh-CN" dirty="0"/>
              <a:t>()</a:t>
            </a:r>
            <a:r>
              <a:rPr lang="zh-CN" altLang="zh-CN" dirty="0"/>
              <a:t>来实现查找和修改。</a:t>
            </a:r>
          </a:p>
          <a:p>
            <a:pPr indent="446088"/>
            <a:r>
              <a:rPr lang="zh-CN" altLang="zh-CN" dirty="0"/>
              <a:t>最后编译、运行此程序，程序运行结果如下：</a:t>
            </a:r>
          </a:p>
          <a:p>
            <a:pPr indent="446088"/>
            <a:r>
              <a:rPr lang="en-US" altLang="zh-CN" dirty="0"/>
              <a:t>"</a:t>
            </a:r>
            <a:r>
              <a:rPr lang="en-US" altLang="zh-CN" dirty="0" err="1"/>
              <a:t>beijing</a:t>
            </a:r>
            <a:r>
              <a:rPr lang="en-US" altLang="zh-CN" dirty="0"/>
              <a:t>"   	"111"</a:t>
            </a:r>
            <a:endParaRPr lang="zh-CN" altLang="zh-CN" dirty="0"/>
          </a:p>
          <a:p>
            <a:pPr indent="446088"/>
            <a:r>
              <a:rPr lang="en-US" altLang="zh-CN" dirty="0"/>
              <a:t>"</a:t>
            </a:r>
            <a:r>
              <a:rPr lang="en-US" altLang="zh-CN" dirty="0" err="1"/>
              <a:t>nanjing</a:t>
            </a:r>
            <a:r>
              <a:rPr lang="en-US" altLang="zh-CN" dirty="0"/>
              <a:t>"   	"025"</a:t>
            </a:r>
            <a:endParaRPr lang="zh-CN" altLang="zh-CN" dirty="0"/>
          </a:p>
          <a:p>
            <a:pPr indent="446088"/>
            <a:r>
              <a:rPr lang="en-US" altLang="zh-CN" dirty="0"/>
              <a:t>"shanghai" 	"021"</a:t>
            </a:r>
            <a:endParaRPr lang="zh-CN" altLang="zh-CN" dirty="0"/>
          </a:p>
          <a:p>
            <a:pPr indent="446088"/>
            <a:r>
              <a:rPr lang="en-US" altLang="zh-CN" dirty="0"/>
              <a:t>"</a:t>
            </a:r>
            <a:r>
              <a:rPr lang="en-US" altLang="zh-CN" dirty="0" err="1"/>
              <a:t>beijing</a:t>
            </a:r>
            <a:r>
              <a:rPr lang="en-US" altLang="zh-CN" dirty="0"/>
              <a:t>"  	"010"</a:t>
            </a:r>
            <a:endParaRPr lang="zh-CN" altLang="zh-CN" dirty="0"/>
          </a:p>
          <a:p>
            <a:pPr indent="446088"/>
            <a:r>
              <a:rPr lang="en-US" altLang="zh-CN" dirty="0"/>
              <a:t>"</a:t>
            </a:r>
            <a:r>
              <a:rPr lang="en-US" altLang="zh-CN" dirty="0" err="1"/>
              <a:t>nanjing</a:t>
            </a:r>
            <a:r>
              <a:rPr lang="en-US" altLang="zh-CN" dirty="0"/>
              <a:t>"  	"025"</a:t>
            </a:r>
            <a:endParaRPr lang="zh-CN" altLang="zh-CN" dirty="0"/>
          </a:p>
          <a:p>
            <a:pPr indent="446088"/>
            <a:r>
              <a:rPr lang="en-US" altLang="zh-CN" dirty="0"/>
              <a:t>"shanghai" 	"021"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998068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en-US" altLang="zh-CN" dirty="0" err="1"/>
              <a:t>QMap</a:t>
            </a:r>
            <a:r>
              <a:rPr lang="zh-CN" altLang="zh-CN" dirty="0"/>
              <a:t>类和</a:t>
            </a:r>
            <a:r>
              <a:rPr lang="en-US" altLang="zh-CN" dirty="0" err="1"/>
              <a:t>QHash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4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>
                <a:solidFill>
                  <a:srgbClr val="00B0F0"/>
                </a:solidFill>
              </a:rPr>
              <a:t>STL</a:t>
            </a:r>
            <a:r>
              <a:rPr lang="zh-CN" altLang="zh-CN" b="1" dirty="0">
                <a:solidFill>
                  <a:srgbClr val="00B0F0"/>
                </a:solidFill>
              </a:rPr>
              <a:t>风格迭代器遍历容器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对于每一个容器类，</a:t>
            </a:r>
            <a:r>
              <a:rPr lang="en-US" altLang="zh-CN" dirty="0" err="1"/>
              <a:t>Qt</a:t>
            </a:r>
            <a:r>
              <a:rPr lang="zh-CN" altLang="zh-CN" dirty="0"/>
              <a:t>都提供了两种类型的</a:t>
            </a:r>
            <a:r>
              <a:rPr lang="en-US" altLang="zh-CN" dirty="0"/>
              <a:t>STL</a:t>
            </a:r>
            <a:r>
              <a:rPr lang="zh-CN" altLang="zh-CN" dirty="0"/>
              <a:t>风格迭代器数据类型：一种提供只读访问；另一种提供读写访问。其分类见表</a:t>
            </a:r>
            <a:r>
              <a:rPr lang="en-US" altLang="zh-CN" dirty="0"/>
              <a:t>2.6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81318"/>
              </p:ext>
            </p:extLst>
          </p:nvPr>
        </p:nvGraphicFramePr>
        <p:xfrm>
          <a:off x="569677" y="2636912"/>
          <a:ext cx="8280919" cy="1183755"/>
        </p:xfrm>
        <a:graphic>
          <a:graphicData uri="http://schemas.openxmlformats.org/drawingml/2006/table">
            <a:tbl>
              <a:tblPr firstRow="1" firstCol="1" bandRow="1"/>
              <a:tblGrid>
                <a:gridCol w="3218812"/>
                <a:gridCol w="2840674"/>
                <a:gridCol w="2221433"/>
              </a:tblGrid>
              <a:tr h="394585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只读迭代器类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读写迭代器类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4585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QMap&lt;Key,T&gt;,QMultiMap&lt;Key,T&gt;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QMap&lt;Key,T&gt;::const_iterator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QMap&lt;Key,T&gt;::iterator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85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QHash&lt;Key,T&gt;,QMultiHash&lt;Key,T&gt;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QHash&lt;Key,T&gt;::const_iterator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QHash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Key,T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&gt;::iterator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203817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844824"/>
            <a:ext cx="8280920" cy="46805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en-US" altLang="zh-CN" dirty="0" err="1"/>
              <a:t>QMap</a:t>
            </a:r>
            <a:r>
              <a:rPr lang="zh-CN" altLang="zh-CN" dirty="0"/>
              <a:t>类和</a:t>
            </a:r>
            <a:r>
              <a:rPr lang="en-US" altLang="zh-CN" dirty="0" err="1"/>
              <a:t>QHash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56895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CH205</a:t>
            </a:r>
            <a:r>
              <a:rPr lang="zh-CN" altLang="zh-CN" dirty="0"/>
              <a:t>）功能与使用</a:t>
            </a:r>
            <a:r>
              <a:rPr lang="en-US" altLang="zh-CN" dirty="0"/>
              <a:t>Java</a:t>
            </a:r>
            <a:r>
              <a:rPr lang="zh-CN" altLang="zh-CN" dirty="0"/>
              <a:t>风格迭代器的例子基本相同。不同的是，这里通过查找键来实现值的修改。</a:t>
            </a:r>
          </a:p>
          <a:p>
            <a:pPr indent="446088"/>
            <a:r>
              <a:rPr lang="zh-CN" altLang="en-US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 smtClean="0">
                <a:solidFill>
                  <a:srgbClr val="00B050"/>
                </a:solidFill>
              </a:rPr>
              <a:t>代码</a:t>
            </a:r>
            <a:r>
              <a:rPr lang="zh-CN" altLang="zh-CN" b="1" dirty="0">
                <a:solidFill>
                  <a:srgbClr val="00B050"/>
                </a:solidFill>
              </a:rPr>
              <a:t>如下：</a:t>
            </a:r>
          </a:p>
          <a:p>
            <a:pPr indent="446088"/>
            <a:r>
              <a:rPr lang="en-US" altLang="zh-CN" sz="1400" dirty="0"/>
              <a:t>#include &lt;</a:t>
            </a:r>
            <a:r>
              <a:rPr lang="en-US" altLang="zh-CN" sz="1400" dirty="0" err="1"/>
              <a:t>QCoreApplication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#include &lt;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pPr indent="446088"/>
            <a:r>
              <a:rPr lang="en-US" altLang="zh-CN" sz="1400" dirty="0" err="1"/>
              <a:t>int</a:t>
            </a:r>
            <a:r>
              <a:rPr lang="en-US" altLang="zh-CN" sz="1400" dirty="0"/>
              <a:t> main(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argc,char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{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QCoreApplication</a:t>
            </a:r>
            <a:r>
              <a:rPr lang="en-US" altLang="zh-CN" sz="1400" dirty="0"/>
              <a:t> a(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QString,QString</a:t>
            </a:r>
            <a:r>
              <a:rPr lang="en-US" altLang="zh-CN" sz="1400" dirty="0"/>
              <a:t>&gt; map;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map.insert</a:t>
            </a:r>
            <a:r>
              <a:rPr lang="en-US" altLang="zh-CN" sz="1400" dirty="0"/>
              <a:t>("beijing","111");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map.insert</a:t>
            </a:r>
            <a:r>
              <a:rPr lang="en-US" altLang="zh-CN" sz="1400" dirty="0"/>
              <a:t>("shanghai","021");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map.insert</a:t>
            </a:r>
            <a:r>
              <a:rPr lang="en-US" altLang="zh-CN" sz="1400" dirty="0"/>
              <a:t>("nanjing","025");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	</a:t>
            </a:r>
            <a:r>
              <a:rPr lang="en-US" altLang="zh-CN" sz="1400" dirty="0" err="1"/>
              <a:t>QMap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QString,QString</a:t>
            </a:r>
            <a:r>
              <a:rPr lang="en-US" altLang="zh-CN" sz="1400" dirty="0"/>
              <a:t>&gt;::</a:t>
            </a:r>
            <a:r>
              <a:rPr lang="en-US" altLang="zh-CN" sz="1400" dirty="0" err="1"/>
              <a:t>const_iterator</a:t>
            </a:r>
            <a:r>
              <a:rPr lang="en-US" altLang="zh-CN" sz="1400" dirty="0"/>
              <a:t> i;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for(i=</a:t>
            </a:r>
            <a:r>
              <a:rPr lang="en-US" altLang="zh-CN" sz="1400" dirty="0" err="1"/>
              <a:t>map.constBegin</a:t>
            </a:r>
            <a:r>
              <a:rPr lang="en-US" altLang="zh-CN" sz="1400" dirty="0"/>
              <a:t>();i!=</a:t>
            </a:r>
            <a:r>
              <a:rPr lang="en-US" altLang="zh-CN" sz="1400" dirty="0" err="1"/>
              <a:t>map.constEnd</a:t>
            </a:r>
            <a:r>
              <a:rPr lang="en-US" altLang="zh-CN" sz="1400" dirty="0"/>
              <a:t>();++i)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	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()&lt;&lt;"  "&lt;&lt;</a:t>
            </a:r>
            <a:r>
              <a:rPr lang="en-US" altLang="zh-CN" sz="1400" dirty="0" err="1"/>
              <a:t>i.key</a:t>
            </a:r>
            <a:r>
              <a:rPr lang="en-US" altLang="zh-CN" sz="1400" dirty="0"/>
              <a:t>()&lt;&lt;"  "&lt;&lt;</a:t>
            </a:r>
            <a:r>
              <a:rPr lang="en-US" altLang="zh-CN" sz="1400" dirty="0" err="1"/>
              <a:t>i.value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QString,QString</a:t>
            </a:r>
            <a:r>
              <a:rPr lang="en-US" altLang="zh-CN" sz="1400" dirty="0"/>
              <a:t>&gt;::iterator mi;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mi=</a:t>
            </a:r>
            <a:r>
              <a:rPr lang="en-US" altLang="zh-CN" sz="1400" dirty="0" err="1"/>
              <a:t>map.find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beijing</a:t>
            </a:r>
            <a:r>
              <a:rPr lang="en-US" altLang="zh-CN" sz="1400" dirty="0"/>
              <a:t>");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if(mi!=</a:t>
            </a:r>
            <a:r>
              <a:rPr lang="en-US" altLang="zh-CN" sz="1400" dirty="0" err="1"/>
              <a:t>map.end</a:t>
            </a:r>
            <a:r>
              <a:rPr lang="en-US" altLang="zh-CN" sz="1400" dirty="0"/>
              <a:t>())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	</a:t>
            </a:r>
            <a:r>
              <a:rPr lang="en-US" altLang="zh-CN" sz="1400" dirty="0" err="1"/>
              <a:t>mi.value</a:t>
            </a:r>
            <a:r>
              <a:rPr lang="en-US" altLang="zh-CN" sz="1400" dirty="0"/>
              <a:t>()="010";				//(a)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QString,QString</a:t>
            </a:r>
            <a:r>
              <a:rPr lang="en-US" altLang="zh-CN" sz="1400" dirty="0"/>
              <a:t>&gt;::</a:t>
            </a:r>
            <a:r>
              <a:rPr lang="en-US" altLang="zh-CN" sz="1400" dirty="0" err="1"/>
              <a:t>const_iterator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modi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()&lt;&lt;"  ";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for(</a:t>
            </a:r>
            <a:r>
              <a:rPr lang="en-US" altLang="zh-CN" sz="1400" dirty="0" err="1"/>
              <a:t>modi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map.constBegin</a:t>
            </a:r>
            <a:r>
              <a:rPr lang="en-US" altLang="zh-CN" sz="1400" dirty="0"/>
              <a:t>();</a:t>
            </a:r>
            <a:r>
              <a:rPr lang="en-US" altLang="zh-CN" sz="1400" dirty="0" err="1"/>
              <a:t>modi</a:t>
            </a:r>
            <a:r>
              <a:rPr lang="en-US" altLang="zh-CN" sz="1400" dirty="0"/>
              <a:t>!=</a:t>
            </a:r>
            <a:r>
              <a:rPr lang="en-US" altLang="zh-CN" sz="1400" dirty="0" err="1"/>
              <a:t>map.constEnd</a:t>
            </a:r>
            <a:r>
              <a:rPr lang="en-US" altLang="zh-CN" sz="1400" dirty="0"/>
              <a:t>();++</a:t>
            </a:r>
            <a:r>
              <a:rPr lang="en-US" altLang="zh-CN" sz="1400" dirty="0" err="1"/>
              <a:t>modi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	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()&lt;&lt;"  "&lt;&lt;</a:t>
            </a:r>
            <a:r>
              <a:rPr lang="en-US" altLang="zh-CN" sz="1400" dirty="0" err="1"/>
              <a:t>modi.key</a:t>
            </a:r>
            <a:r>
              <a:rPr lang="en-US" altLang="zh-CN" sz="1400" dirty="0"/>
              <a:t>()&lt;&lt;"  "&lt;&lt;</a:t>
            </a:r>
            <a:r>
              <a:rPr lang="en-US" altLang="zh-CN" sz="1400" dirty="0" err="1"/>
              <a:t>modi.value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return </a:t>
            </a:r>
            <a:r>
              <a:rPr lang="en-US" altLang="zh-CN" sz="1400" dirty="0" err="1"/>
              <a:t>a.exec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}</a:t>
            </a:r>
            <a:endParaRPr lang="zh-CN" altLang="zh-CN" sz="1400" dirty="0"/>
          </a:p>
          <a:p>
            <a:pPr indent="446088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8920656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QVariant</a:t>
            </a:r>
            <a:r>
              <a:rPr lang="zh-CN" altLang="zh-CN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CH206</a:t>
            </a:r>
            <a:r>
              <a:rPr lang="zh-CN" altLang="zh-CN" dirty="0"/>
              <a:t>）</a:t>
            </a:r>
            <a:r>
              <a:rPr lang="en-US" altLang="zh-CN" dirty="0" err="1"/>
              <a:t>QVariant</a:t>
            </a:r>
            <a:r>
              <a:rPr lang="zh-CN" altLang="zh-CN" dirty="0"/>
              <a:t>类的用法。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 err="1"/>
              <a:t>myVariant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QWidget</a:t>
            </a:r>
            <a:r>
              <a:rPr lang="zh-CN" altLang="zh-CN" dirty="0"/>
              <a:t>”，类名保持“</a:t>
            </a:r>
            <a:r>
              <a:rPr lang="en-US" altLang="zh-CN" dirty="0"/>
              <a:t>Widget</a:t>
            </a:r>
            <a:r>
              <a:rPr lang="zh-CN" altLang="zh-CN" dirty="0"/>
              <a:t>”不变，</a:t>
            </a:r>
            <a:r>
              <a:rPr lang="zh-CN" altLang="zh-CN" b="1" dirty="0"/>
              <a:t>取消</a:t>
            </a:r>
            <a:r>
              <a:rPr lang="zh-CN" altLang="zh-CN" dirty="0"/>
              <a:t>选择“创建界面”复选框。建好项目后，</a:t>
            </a:r>
            <a:r>
              <a:rPr lang="zh-CN" altLang="zh-CN" dirty="0">
                <a:hlinkClick r:id="rId2" action="ppaction://hlinkfile"/>
              </a:rPr>
              <a:t>在</a:t>
            </a:r>
            <a:r>
              <a:rPr lang="en-US" altLang="zh-CN" dirty="0">
                <a:hlinkClick r:id="rId2" action="ppaction://hlinkfile"/>
              </a:rPr>
              <a:t>widget.cpp</a:t>
            </a:r>
            <a:r>
              <a:rPr lang="zh-CN" altLang="zh-CN" dirty="0">
                <a:hlinkClick r:id="rId2" action="ppaction://hlinkfile"/>
              </a:rPr>
              <a:t>文件中编写代码，具体内容</a:t>
            </a:r>
            <a:r>
              <a:rPr lang="zh-CN" altLang="zh-CN" dirty="0" smtClean="0">
                <a:hlinkClick r:id="rId2" action="ppaction://hlinkfile"/>
              </a:rPr>
              <a:t>如下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61942720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en-US" altLang="zh-CN" dirty="0" err="1"/>
              <a:t>QVariant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836712"/>
            <a:ext cx="8568952" cy="585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539750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QVariant</a:t>
            </a:r>
            <a:r>
              <a:rPr lang="en-US" altLang="zh-CN" b="1" dirty="0"/>
              <a:t> v(709)</a:t>
            </a:r>
            <a:r>
              <a:rPr lang="zh-CN" altLang="zh-CN" b="1" dirty="0"/>
              <a:t>：</a:t>
            </a:r>
            <a:r>
              <a:rPr lang="zh-CN" altLang="zh-CN" dirty="0"/>
              <a:t>声明一个</a:t>
            </a:r>
            <a:r>
              <a:rPr lang="en-US" altLang="zh-CN" dirty="0" err="1"/>
              <a:t>QVariant</a:t>
            </a:r>
            <a:r>
              <a:rPr lang="zh-CN" altLang="zh-CN" dirty="0"/>
              <a:t>变量</a:t>
            </a:r>
            <a:r>
              <a:rPr lang="en-US" altLang="zh-CN" dirty="0"/>
              <a:t>v</a:t>
            </a:r>
            <a:r>
              <a:rPr lang="zh-CN" altLang="zh-CN" dirty="0"/>
              <a:t>，并初始化为一个整数。此时，</a:t>
            </a:r>
            <a:r>
              <a:rPr lang="en-US" altLang="zh-CN" dirty="0" err="1"/>
              <a:t>QVariant</a:t>
            </a:r>
            <a:r>
              <a:rPr lang="zh-CN" altLang="zh-CN" dirty="0"/>
              <a:t>变量</a:t>
            </a:r>
            <a:r>
              <a:rPr lang="en-US" altLang="zh-CN" dirty="0"/>
              <a:t>v</a:t>
            </a:r>
            <a:r>
              <a:rPr lang="zh-CN" altLang="zh-CN" dirty="0"/>
              <a:t>包含了一个整数变量。</a:t>
            </a:r>
          </a:p>
          <a:p>
            <a:pPr indent="539750">
              <a:lnSpc>
                <a:spcPct val="150000"/>
              </a:lnSpc>
            </a:pPr>
            <a:r>
              <a:rPr lang="en-US" altLang="zh-CN" b="1" dirty="0"/>
              <a:t>(b) </a:t>
            </a:r>
            <a:r>
              <a:rPr lang="en-US" altLang="zh-CN" b="1" dirty="0" err="1"/>
              <a:t>qDebug</a:t>
            </a:r>
            <a:r>
              <a:rPr lang="en-US" altLang="zh-CN" b="1" dirty="0"/>
              <a:t>()&lt;&lt;</a:t>
            </a:r>
            <a:r>
              <a:rPr lang="en-US" altLang="zh-CN" b="1" dirty="0" err="1"/>
              <a:t>v.toInt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调用</a:t>
            </a:r>
            <a:r>
              <a:rPr lang="en-US" altLang="zh-CN" dirty="0" err="1"/>
              <a:t>QVariant</a:t>
            </a:r>
            <a:r>
              <a:rPr lang="en-US" altLang="zh-CN" dirty="0"/>
              <a:t>::</a:t>
            </a:r>
            <a:r>
              <a:rPr lang="en-US" altLang="zh-CN" dirty="0" err="1"/>
              <a:t>toInt</a:t>
            </a:r>
            <a:r>
              <a:rPr lang="en-US" altLang="zh-CN" dirty="0"/>
              <a:t>()</a:t>
            </a:r>
            <a:r>
              <a:rPr lang="zh-CN" altLang="zh-CN" dirty="0"/>
              <a:t>函数将</a:t>
            </a:r>
            <a:r>
              <a:rPr lang="en-US" altLang="zh-CN" dirty="0" err="1"/>
              <a:t>QVariant</a:t>
            </a:r>
            <a:r>
              <a:rPr lang="zh-CN" altLang="zh-CN" dirty="0"/>
              <a:t>变量包含的内容转换为整数并输出。</a:t>
            </a:r>
          </a:p>
          <a:p>
            <a:pPr indent="539750">
              <a:lnSpc>
                <a:spcPct val="150000"/>
              </a:lnSpc>
            </a:pPr>
            <a:r>
              <a:rPr lang="en-US" altLang="zh-CN" b="1" dirty="0"/>
              <a:t>(c) </a:t>
            </a:r>
            <a:r>
              <a:rPr lang="en-US" altLang="zh-CN" b="1" dirty="0" err="1"/>
              <a:t>QVariant</a:t>
            </a:r>
            <a:r>
              <a:rPr lang="en-US" altLang="zh-CN" b="1" dirty="0"/>
              <a:t> w("How are you! ")</a:t>
            </a:r>
            <a:r>
              <a:rPr lang="zh-CN" altLang="zh-CN" b="1" dirty="0"/>
              <a:t>：</a:t>
            </a:r>
            <a:r>
              <a:rPr lang="zh-CN" altLang="zh-CN" dirty="0"/>
              <a:t>声明一个</a:t>
            </a:r>
            <a:r>
              <a:rPr lang="en-US" altLang="zh-CN" dirty="0" err="1"/>
              <a:t>QVariant</a:t>
            </a:r>
            <a:r>
              <a:rPr lang="zh-CN" altLang="zh-CN" dirty="0"/>
              <a:t>变量</a:t>
            </a:r>
            <a:r>
              <a:rPr lang="en-US" altLang="zh-CN" dirty="0"/>
              <a:t>w</a:t>
            </a:r>
            <a:r>
              <a:rPr lang="zh-CN" altLang="zh-CN" dirty="0"/>
              <a:t>，并初始化为一个字符串。</a:t>
            </a:r>
          </a:p>
          <a:p>
            <a:pPr indent="539750">
              <a:lnSpc>
                <a:spcPct val="150000"/>
              </a:lnSpc>
            </a:pPr>
            <a:r>
              <a:rPr lang="en-US" altLang="zh-CN" b="1" dirty="0"/>
              <a:t>(d) </a:t>
            </a:r>
            <a:r>
              <a:rPr lang="en-US" altLang="zh-CN" b="1" dirty="0" err="1"/>
              <a:t>qDebug</a:t>
            </a:r>
            <a:r>
              <a:rPr lang="en-US" altLang="zh-CN" b="1" dirty="0"/>
              <a:t>()&lt;&lt;</a:t>
            </a:r>
            <a:r>
              <a:rPr lang="en-US" altLang="zh-CN" b="1" dirty="0" err="1"/>
              <a:t>w.toString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调用</a:t>
            </a:r>
            <a:r>
              <a:rPr lang="en-US" altLang="zh-CN" dirty="0" err="1"/>
              <a:t>QVariant</a:t>
            </a:r>
            <a:r>
              <a:rPr lang="en-US" altLang="zh-CN" dirty="0"/>
              <a:t>::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函数将</a:t>
            </a:r>
            <a:r>
              <a:rPr lang="en-US" altLang="zh-CN" dirty="0" err="1"/>
              <a:t>QVariant</a:t>
            </a:r>
            <a:r>
              <a:rPr lang="zh-CN" altLang="zh-CN" dirty="0"/>
              <a:t>变量包含的内容转换为字符串并输出。</a:t>
            </a:r>
          </a:p>
          <a:p>
            <a:pPr indent="539750">
              <a:lnSpc>
                <a:spcPct val="150000"/>
              </a:lnSpc>
            </a:pPr>
            <a:r>
              <a:rPr lang="en-US" altLang="zh-CN" b="1" dirty="0"/>
              <a:t>(e) </a:t>
            </a:r>
            <a:r>
              <a:rPr lang="en-US" altLang="zh-CN" b="1" dirty="0" err="1"/>
              <a:t>QMap</a:t>
            </a:r>
            <a:r>
              <a:rPr lang="en-US" altLang="zh-CN" b="1" dirty="0"/>
              <a:t>&lt;</a:t>
            </a:r>
            <a:r>
              <a:rPr lang="en-US" altLang="zh-CN" b="1" dirty="0" err="1"/>
              <a:t>QString,QVariant</a:t>
            </a:r>
            <a:r>
              <a:rPr lang="en-US" altLang="zh-CN" b="1" dirty="0"/>
              <a:t>&gt;map</a:t>
            </a:r>
            <a:r>
              <a:rPr lang="zh-CN" altLang="zh-CN" b="1" dirty="0"/>
              <a:t>：</a:t>
            </a:r>
            <a:r>
              <a:rPr lang="zh-CN" altLang="zh-CN" dirty="0"/>
              <a:t>声明一个</a:t>
            </a:r>
            <a:r>
              <a:rPr lang="en-US" altLang="zh-CN" dirty="0" err="1"/>
              <a:t>QMap</a:t>
            </a:r>
            <a:r>
              <a:rPr lang="zh-CN" altLang="zh-CN" dirty="0"/>
              <a:t>变量</a:t>
            </a:r>
            <a:r>
              <a:rPr lang="en-US" altLang="zh-CN" dirty="0"/>
              <a:t>map</a:t>
            </a:r>
            <a:r>
              <a:rPr lang="zh-CN" altLang="zh-CN" dirty="0"/>
              <a:t>，使用字符串作为键，</a:t>
            </a:r>
            <a:r>
              <a:rPr lang="en-US" altLang="zh-CN" dirty="0" err="1"/>
              <a:t>QVariant</a:t>
            </a:r>
            <a:r>
              <a:rPr lang="zh-CN" altLang="zh-CN" dirty="0"/>
              <a:t>变量作为值。</a:t>
            </a:r>
          </a:p>
          <a:p>
            <a:pPr indent="539750">
              <a:lnSpc>
                <a:spcPct val="150000"/>
              </a:lnSpc>
            </a:pPr>
            <a:r>
              <a:rPr lang="en-US" altLang="zh-CN" b="1" dirty="0"/>
              <a:t>(f) </a:t>
            </a:r>
            <a:r>
              <a:rPr lang="en-US" altLang="zh-CN" b="1" dirty="0" err="1"/>
              <a:t>qDebug</a:t>
            </a:r>
            <a:r>
              <a:rPr lang="en-US" altLang="zh-CN" b="1" dirty="0"/>
              <a:t>()&lt;&lt;map["color"]&lt;&lt; map["color"].value&lt;</a:t>
            </a:r>
            <a:r>
              <a:rPr lang="en-US" altLang="zh-CN" b="1" dirty="0" err="1"/>
              <a:t>QColor</a:t>
            </a:r>
            <a:r>
              <a:rPr lang="en-US" altLang="zh-CN" b="1" dirty="0"/>
              <a:t>&gt;()</a:t>
            </a:r>
            <a:r>
              <a:rPr lang="zh-CN" altLang="zh-CN" b="1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QVariant</a:t>
            </a:r>
            <a:r>
              <a:rPr lang="zh-CN" altLang="zh-CN" dirty="0"/>
              <a:t>变量中保存了一个</a:t>
            </a:r>
            <a:r>
              <a:rPr lang="en-US" altLang="zh-CN" dirty="0" err="1"/>
              <a:t>QColor</a:t>
            </a:r>
            <a:r>
              <a:rPr lang="zh-CN" altLang="zh-CN" dirty="0"/>
              <a:t>对象，并使用模板</a:t>
            </a:r>
            <a:r>
              <a:rPr lang="en-US" altLang="zh-CN" dirty="0" err="1"/>
              <a:t>QVariant</a:t>
            </a:r>
            <a:r>
              <a:rPr lang="en-US" altLang="zh-CN" dirty="0"/>
              <a:t>::value()</a:t>
            </a:r>
            <a:r>
              <a:rPr lang="zh-CN" altLang="zh-CN" dirty="0"/>
              <a:t>还原为</a:t>
            </a:r>
            <a:r>
              <a:rPr lang="en-US" altLang="zh-CN" dirty="0" err="1"/>
              <a:t>QColor</a:t>
            </a:r>
            <a:r>
              <a:rPr lang="zh-CN" altLang="zh-CN" dirty="0"/>
              <a:t>，然后输出。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30261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en-US" altLang="zh-CN" dirty="0" err="1"/>
              <a:t>QVariant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/>
              <a:t>(g) if(</a:t>
            </a:r>
            <a:r>
              <a:rPr lang="en-US" altLang="zh-CN" b="1" dirty="0" err="1"/>
              <a:t>slv.type</a:t>
            </a:r>
            <a:r>
              <a:rPr lang="en-US" altLang="zh-CN" b="1" dirty="0"/>
              <a:t>()==</a:t>
            </a:r>
            <a:r>
              <a:rPr lang="en-US" altLang="zh-CN" b="1" dirty="0" err="1"/>
              <a:t>QVariant</a:t>
            </a:r>
            <a:r>
              <a:rPr lang="en-US" altLang="zh-CN" b="1" dirty="0"/>
              <a:t>::</a:t>
            </a:r>
            <a:r>
              <a:rPr lang="en-US" altLang="zh-CN" b="1" dirty="0" err="1"/>
              <a:t>StringList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en-US" altLang="zh-CN" dirty="0" err="1"/>
              <a:t>QVariant</a:t>
            </a:r>
            <a:r>
              <a:rPr lang="en-US" altLang="zh-CN" dirty="0"/>
              <a:t>::type()</a:t>
            </a:r>
            <a:r>
              <a:rPr lang="zh-CN" altLang="zh-CN" dirty="0"/>
              <a:t>函数返回存储在</a:t>
            </a:r>
            <a:r>
              <a:rPr lang="en-US" altLang="zh-CN" dirty="0" err="1"/>
              <a:t>QVariant</a:t>
            </a:r>
            <a:r>
              <a:rPr lang="zh-CN" altLang="zh-CN" dirty="0"/>
              <a:t>变量中的值的数据类型。</a:t>
            </a:r>
            <a:r>
              <a:rPr lang="en-US" altLang="zh-CN" dirty="0" err="1"/>
              <a:t>QVariant</a:t>
            </a:r>
            <a:r>
              <a:rPr lang="en-US" altLang="zh-CN" dirty="0"/>
              <a:t>::</a:t>
            </a:r>
            <a:r>
              <a:rPr lang="en-US" altLang="zh-CN" dirty="0" err="1"/>
              <a:t>StringList</a:t>
            </a:r>
            <a:r>
              <a:rPr lang="zh-CN" altLang="zh-CN" dirty="0"/>
              <a:t>是</a:t>
            </a:r>
            <a:r>
              <a:rPr lang="en-US" altLang="zh-CN" dirty="0" err="1"/>
              <a:t>Qt</a:t>
            </a:r>
            <a:r>
              <a:rPr lang="zh-CN" altLang="zh-CN" dirty="0"/>
              <a:t>定义的一个</a:t>
            </a:r>
            <a:r>
              <a:rPr lang="en-US" altLang="zh-CN" dirty="0" err="1"/>
              <a:t>QVariant</a:t>
            </a:r>
            <a:r>
              <a:rPr lang="en-US" altLang="zh-CN" dirty="0"/>
              <a:t>::type</a:t>
            </a:r>
            <a:r>
              <a:rPr lang="zh-CN" altLang="zh-CN" dirty="0"/>
              <a:t>枚举类型的变量，其他常用的枚举类型变量见表</a:t>
            </a:r>
            <a:r>
              <a:rPr lang="en-US" altLang="zh-CN" dirty="0"/>
              <a:t>2.7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30250"/>
              </p:ext>
            </p:extLst>
          </p:nvPr>
        </p:nvGraphicFramePr>
        <p:xfrm>
          <a:off x="1187624" y="1988840"/>
          <a:ext cx="7089504" cy="3744416"/>
        </p:xfrm>
        <a:graphic>
          <a:graphicData uri="http://schemas.openxmlformats.org/drawingml/2006/table">
            <a:tbl>
              <a:tblPr firstRow="1" firstCol="1" bandRow="1"/>
              <a:tblGrid>
                <a:gridCol w="1771505"/>
                <a:gridCol w="1768023"/>
                <a:gridCol w="1776729"/>
                <a:gridCol w="1773247"/>
              </a:tblGrid>
              <a:tr h="249628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变</a:t>
                      </a:r>
                      <a:r>
                        <a:rPr lang="en-US" sz="12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对应的类型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变</a:t>
                      </a:r>
                      <a:r>
                        <a:rPr lang="en-US" sz="12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对应的类型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QVariant::Invalid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无效类型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QVariant::Time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QTime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QVariant::Region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QRegion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QVariant::Line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QLine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QVariant::Bitmap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QBitmap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QVariant::Palette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QPalette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QVariant::Bool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bool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QVariant::List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QList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QVariant::Brush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QBrush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QVariant::SizePolicy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QSizePolicy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QVariant::Size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QSize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QVariant::String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QString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QVariant::Char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QChar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QVariant::Map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QMap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QVariant::Color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QColor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QVariant::StringList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QStringList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QVariant::Cursor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QCursor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QVariant::Point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QPoint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QVariant::Date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QDate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QVariant::Pen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QPen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QVariant::DateTime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QDateTime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QVariant::Pixmap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QPixmap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QVariant::Double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double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QVariant::Rect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QRect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QVariant::Font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QFont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QVariant::Image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QImage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4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QVariant::Icon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QIcon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QVariant::UserType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用户自定义类型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805489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84784"/>
            <a:ext cx="8136904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en-US" altLang="zh-CN" dirty="0" err="1"/>
              <a:t>QVariant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最后，运行上述程序的结果如下：</a:t>
            </a:r>
          </a:p>
          <a:p>
            <a:pPr indent="446088"/>
            <a:r>
              <a:rPr lang="en-US" altLang="zh-CN" dirty="0"/>
              <a:t>709</a:t>
            </a:r>
            <a:endParaRPr lang="zh-CN" altLang="zh-CN" dirty="0"/>
          </a:p>
          <a:p>
            <a:pPr indent="446088"/>
            <a:r>
              <a:rPr lang="en-US" altLang="zh-CN" dirty="0"/>
              <a:t>"How are you! "</a:t>
            </a:r>
            <a:endParaRPr lang="zh-CN" altLang="zh-CN" dirty="0"/>
          </a:p>
          <a:p>
            <a:pPr indent="446088"/>
            <a:r>
              <a:rPr lang="en-US" altLang="zh-CN" dirty="0" err="1"/>
              <a:t>QVariant</a:t>
            </a:r>
            <a:r>
              <a:rPr lang="en-US" altLang="zh-CN" dirty="0"/>
              <a:t>(int,709) 709</a:t>
            </a:r>
            <a:endParaRPr lang="zh-CN" altLang="zh-CN" dirty="0"/>
          </a:p>
          <a:p>
            <a:pPr indent="446088"/>
            <a:r>
              <a:rPr lang="en-US" altLang="zh-CN" dirty="0" err="1"/>
              <a:t>QVariant</a:t>
            </a:r>
            <a:r>
              <a:rPr lang="en-US" altLang="zh-CN" dirty="0"/>
              <a:t>(double,709.709) 709.709</a:t>
            </a:r>
            <a:endParaRPr lang="zh-CN" altLang="zh-CN" dirty="0"/>
          </a:p>
          <a:p>
            <a:pPr indent="446088"/>
            <a:r>
              <a:rPr lang="en-US" altLang="zh-CN" dirty="0" err="1"/>
              <a:t>QVariant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, "How are you! ") "How are you! "</a:t>
            </a:r>
            <a:endParaRPr lang="zh-CN" altLang="zh-CN" dirty="0"/>
          </a:p>
          <a:p>
            <a:pPr indent="446088"/>
            <a:r>
              <a:rPr lang="en-US" altLang="zh-CN" dirty="0" err="1"/>
              <a:t>QVariant</a:t>
            </a:r>
            <a:r>
              <a:rPr lang="en-US" altLang="zh-CN" dirty="0"/>
              <a:t>(</a:t>
            </a:r>
            <a:r>
              <a:rPr lang="en-US" altLang="zh-CN" dirty="0" err="1"/>
              <a:t>QColor</a:t>
            </a:r>
            <a:r>
              <a:rPr lang="en-US" altLang="zh-CN" dirty="0"/>
              <a:t>, </a:t>
            </a:r>
            <a:r>
              <a:rPr lang="en-US" altLang="zh-CN" dirty="0" err="1"/>
              <a:t>QColor</a:t>
            </a:r>
            <a:r>
              <a:rPr lang="en-US" altLang="zh-CN" dirty="0"/>
              <a:t>(ARGB 1,1,0,0)) </a:t>
            </a:r>
            <a:r>
              <a:rPr lang="en-US" altLang="zh-CN" dirty="0" err="1"/>
              <a:t>QColor</a:t>
            </a:r>
            <a:r>
              <a:rPr lang="en-US" altLang="zh-CN" dirty="0"/>
              <a:t>(ARGB 1,1,0,0)</a:t>
            </a:r>
            <a:endParaRPr lang="zh-CN" altLang="zh-CN" dirty="0"/>
          </a:p>
          <a:p>
            <a:pPr indent="446088"/>
            <a:r>
              <a:rPr lang="en-US" altLang="zh-CN" dirty="0"/>
              <a:t>"A"</a:t>
            </a:r>
            <a:endParaRPr lang="zh-CN" altLang="zh-CN" dirty="0"/>
          </a:p>
          <a:p>
            <a:pPr indent="446088"/>
            <a:r>
              <a:rPr lang="en-US" altLang="zh-CN" dirty="0"/>
              <a:t>"B"</a:t>
            </a:r>
            <a:endParaRPr lang="zh-CN" altLang="zh-CN" dirty="0"/>
          </a:p>
          <a:p>
            <a:pPr indent="446088"/>
            <a:r>
              <a:rPr lang="en-US" altLang="zh-CN" dirty="0"/>
              <a:t>"C"</a:t>
            </a:r>
            <a:endParaRPr lang="zh-CN" altLang="zh-CN" dirty="0"/>
          </a:p>
          <a:p>
            <a:pPr indent="446088"/>
            <a:r>
              <a:rPr lang="en-US" altLang="zh-CN" dirty="0"/>
              <a:t>"D"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368653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84784"/>
            <a:ext cx="8208912" cy="5373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</a:t>
            </a:r>
            <a:r>
              <a:rPr lang="zh-CN" altLang="zh-CN" dirty="0"/>
              <a:t>算法及正则表达式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5689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sz="2000" b="1" dirty="0">
                <a:solidFill>
                  <a:srgbClr val="C00000"/>
                </a:solidFill>
              </a:rPr>
              <a:t>2.4.1  </a:t>
            </a:r>
            <a:r>
              <a:rPr lang="en-US" altLang="zh-CN" sz="2000" b="1" dirty="0" err="1">
                <a:solidFill>
                  <a:srgbClr val="C00000"/>
                </a:solidFill>
              </a:rPr>
              <a:t>Qt</a:t>
            </a:r>
            <a:r>
              <a:rPr lang="en-US" altLang="zh-CN" sz="2000" b="1" dirty="0">
                <a:solidFill>
                  <a:srgbClr val="C00000"/>
                </a:solidFill>
              </a:rPr>
              <a:t> 5</a:t>
            </a:r>
            <a:r>
              <a:rPr lang="zh-CN" altLang="zh-CN" sz="2000" b="1" dirty="0">
                <a:solidFill>
                  <a:srgbClr val="C00000"/>
                </a:solidFill>
              </a:rPr>
              <a:t>常用算法</a:t>
            </a:r>
          </a:p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CH207</a:t>
            </a:r>
            <a:r>
              <a:rPr lang="zh-CN" altLang="zh-CN" dirty="0"/>
              <a:t>）几个常用算法。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argc,char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 a0(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double a=-19.3,b=9.7;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double c=</a:t>
            </a:r>
            <a:r>
              <a:rPr lang="en-US" altLang="zh-CN" sz="1600" dirty="0" err="1"/>
              <a:t>qAbs</a:t>
            </a:r>
            <a:r>
              <a:rPr lang="en-US" altLang="zh-CN" sz="1600" dirty="0"/>
              <a:t>(a);        			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double max=</a:t>
            </a:r>
            <a:r>
              <a:rPr lang="en-US" altLang="zh-CN" sz="1600" dirty="0" err="1"/>
              <a:t>qMax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b,c</a:t>
            </a:r>
            <a:r>
              <a:rPr lang="en-US" altLang="zh-CN" sz="1600" dirty="0"/>
              <a:t>);    				//(b) 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qRound</a:t>
            </a:r>
            <a:r>
              <a:rPr lang="en-US" altLang="zh-CN" sz="1600" dirty="0"/>
              <a:t>(b);        				//(c)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qRound</a:t>
            </a:r>
            <a:r>
              <a:rPr lang="en-US" altLang="zh-CN" sz="1600" dirty="0"/>
              <a:t>(c);        	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()&lt;&lt;"a="&lt;&lt;a;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()&lt;&lt;"b="&lt;&lt;b;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()&lt;&lt;"c=</a:t>
            </a:r>
            <a:r>
              <a:rPr lang="en-US" altLang="zh-CN" sz="1600" dirty="0" err="1"/>
              <a:t>qAbs</a:t>
            </a:r>
            <a:r>
              <a:rPr lang="en-US" altLang="zh-CN" sz="1600" dirty="0"/>
              <a:t>(a)= "&lt;&lt;c;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()&lt;&lt;"</a:t>
            </a:r>
            <a:r>
              <a:rPr lang="en-US" altLang="zh-CN" sz="1600" dirty="0" err="1"/>
              <a:t>qMax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b,c</a:t>
            </a:r>
            <a:r>
              <a:rPr lang="en-US" altLang="zh-CN" sz="1600" dirty="0"/>
              <a:t>)= "&lt;&lt;max;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()&lt;&lt;"</a:t>
            </a:r>
            <a:r>
              <a:rPr lang="en-US" altLang="zh-CN" sz="1600" dirty="0" err="1"/>
              <a:t>bn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qRound</a:t>
            </a:r>
            <a:r>
              <a:rPr lang="en-US" altLang="zh-CN" sz="1600" dirty="0"/>
              <a:t>(b)= "&lt;&lt;</a:t>
            </a:r>
            <a:r>
              <a:rPr lang="en-US" altLang="zh-CN" sz="1600" dirty="0" err="1"/>
              <a:t>bn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()&lt;&lt;"</a:t>
            </a:r>
            <a:r>
              <a:rPr lang="en-US" altLang="zh-CN" sz="1600" dirty="0" err="1"/>
              <a:t>cn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qRound</a:t>
            </a:r>
            <a:r>
              <a:rPr lang="en-US" altLang="zh-CN" sz="1600" dirty="0"/>
              <a:t>(c)= "&lt;&lt;</a:t>
            </a:r>
            <a:r>
              <a:rPr lang="en-US" altLang="zh-CN" sz="1600" dirty="0" err="1"/>
              <a:t>cn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qSwap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bn,cn</a:t>
            </a:r>
            <a:r>
              <a:rPr lang="en-US" altLang="zh-CN" sz="1600" dirty="0"/>
              <a:t>);							//(d)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//</a:t>
            </a:r>
            <a:r>
              <a:rPr lang="zh-CN" altLang="zh-CN" sz="1600" dirty="0"/>
              <a:t>调用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</a:t>
            </a:r>
            <a:r>
              <a:rPr lang="zh-CN" altLang="zh-CN" sz="1600" dirty="0"/>
              <a:t>函数输出所有的计算结果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()&lt;&lt;"</a:t>
            </a:r>
            <a:r>
              <a:rPr lang="en-US" altLang="zh-CN" sz="1600" dirty="0" err="1"/>
              <a:t>qSwap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bn,cn</a:t>
            </a:r>
            <a:r>
              <a:rPr lang="en-US" altLang="zh-CN" sz="1600" dirty="0"/>
              <a:t>):"&lt;&lt;"</a:t>
            </a:r>
            <a:r>
              <a:rPr lang="en-US" altLang="zh-CN" sz="1600" dirty="0" err="1"/>
              <a:t>bn</a:t>
            </a:r>
            <a:r>
              <a:rPr lang="en-US" altLang="zh-CN" sz="1600" dirty="0"/>
              <a:t>="&lt;&lt;</a:t>
            </a:r>
            <a:r>
              <a:rPr lang="en-US" altLang="zh-CN" sz="1600" dirty="0" err="1"/>
              <a:t>bn</a:t>
            </a:r>
            <a:r>
              <a:rPr lang="en-US" altLang="zh-CN" sz="1600" dirty="0"/>
              <a:t>&lt;&lt;" </a:t>
            </a:r>
            <a:r>
              <a:rPr lang="en-US" altLang="zh-CN" sz="1600" dirty="0" err="1"/>
              <a:t>cn</a:t>
            </a:r>
            <a:r>
              <a:rPr lang="en-US" altLang="zh-CN" sz="1600" dirty="0"/>
              <a:t>="&lt;&lt;</a:t>
            </a:r>
            <a:r>
              <a:rPr lang="en-US" altLang="zh-CN" sz="1600" dirty="0" err="1"/>
              <a:t>cn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return a0.exec();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607618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23528" y="3140968"/>
            <a:ext cx="84969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 </a:t>
            </a:r>
            <a:r>
              <a:rPr lang="zh-CN" altLang="zh-CN" dirty="0"/>
              <a:t>操作字符串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Qt</a:t>
            </a:r>
            <a:r>
              <a:rPr lang="zh-CN" altLang="zh-CN" dirty="0"/>
              <a:t>还提供了另一种方便的字符串组合方式，使用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arg</a:t>
            </a:r>
            <a:r>
              <a:rPr lang="en-US" altLang="zh-CN" dirty="0"/>
              <a:t>()</a:t>
            </a:r>
            <a:r>
              <a:rPr lang="zh-CN" altLang="zh-CN" dirty="0"/>
              <a:t>函数，此函数的重载可以处理很多的数据类型。此外，一些重载具有额外的参数对字段的宽度、数字基数或者浮点数精度进行控制。通常，相对于函数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sprintf</a:t>
            </a:r>
            <a:r>
              <a:rPr lang="en-US" altLang="zh-CN" dirty="0"/>
              <a:t>()</a:t>
            </a:r>
            <a:r>
              <a:rPr lang="zh-CN" altLang="zh-CN" dirty="0"/>
              <a:t>，函数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arg</a:t>
            </a:r>
            <a:r>
              <a:rPr lang="en-US" altLang="zh-CN" dirty="0"/>
              <a:t>()</a:t>
            </a:r>
            <a:r>
              <a:rPr lang="zh-CN" altLang="zh-CN" dirty="0"/>
              <a:t>是一个比较好的解决方案，因为它类型安全，完全支持</a:t>
            </a:r>
            <a:r>
              <a:rPr lang="en-US" altLang="zh-CN" dirty="0"/>
              <a:t>Unicode</a:t>
            </a:r>
            <a:r>
              <a:rPr lang="zh-CN" altLang="zh-CN" dirty="0"/>
              <a:t>，并且允许改变</a:t>
            </a:r>
            <a:r>
              <a:rPr lang="en-US" altLang="zh-CN" dirty="0"/>
              <a:t>"%n"</a:t>
            </a:r>
            <a:r>
              <a:rPr lang="zh-CN" altLang="zh-CN" dirty="0"/>
              <a:t>参数的顺序。例如：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str</a:t>
            </a:r>
            <a:r>
              <a:rPr lang="en-US" altLang="zh-CN" dirty="0"/>
              <a:t>=</a:t>
            </a:r>
            <a:r>
              <a:rPr lang="en-US" altLang="zh-CN" dirty="0" err="1"/>
              <a:t>QString</a:t>
            </a:r>
            <a:r>
              <a:rPr lang="en-US" altLang="zh-CN" dirty="0"/>
              <a:t>("%1 was born in %2.").</a:t>
            </a:r>
            <a:r>
              <a:rPr lang="en-US" altLang="zh-CN" dirty="0" err="1"/>
              <a:t>arg</a:t>
            </a:r>
            <a:r>
              <a:rPr lang="en-US" altLang="zh-CN" dirty="0"/>
              <a:t>("John").</a:t>
            </a:r>
            <a:r>
              <a:rPr lang="en-US" altLang="zh-CN" dirty="0" err="1"/>
              <a:t>arg</a:t>
            </a:r>
            <a:r>
              <a:rPr lang="en-US" altLang="zh-CN" dirty="0"/>
              <a:t>(1998);//</a:t>
            </a:r>
            <a:r>
              <a:rPr lang="en-US" altLang="zh-CN" dirty="0" err="1"/>
              <a:t>str</a:t>
            </a:r>
            <a:r>
              <a:rPr lang="en-US" altLang="zh-CN" dirty="0"/>
              <a:t>="John was born in 1998."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821615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3573016"/>
            <a:ext cx="8280920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 Qt 5</a:t>
            </a:r>
            <a:r>
              <a:rPr lang="zh-CN" altLang="zh-CN" dirty="0"/>
              <a:t>常用算法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b="1" dirty="0"/>
              <a:t>(a) double c=</a:t>
            </a:r>
            <a:r>
              <a:rPr lang="en-US" altLang="zh-CN" b="1" dirty="0" err="1"/>
              <a:t>qAbs</a:t>
            </a:r>
            <a:r>
              <a:rPr lang="en-US" altLang="zh-CN" b="1" dirty="0"/>
              <a:t>(a)</a:t>
            </a:r>
            <a:r>
              <a:rPr lang="zh-CN" altLang="zh-CN" b="1" dirty="0"/>
              <a:t>：</a:t>
            </a:r>
            <a:r>
              <a:rPr lang="zh-CN" altLang="zh-CN" dirty="0"/>
              <a:t>函数</a:t>
            </a:r>
            <a:r>
              <a:rPr lang="en-US" altLang="zh-CN" dirty="0" err="1"/>
              <a:t>qAbs</a:t>
            </a:r>
            <a:r>
              <a:rPr lang="en-US" altLang="zh-CN" dirty="0"/>
              <a:t>()</a:t>
            </a:r>
            <a:r>
              <a:rPr lang="zh-CN" altLang="zh-CN" dirty="0"/>
              <a:t>返回</a:t>
            </a:r>
            <a:r>
              <a:rPr lang="en-US" altLang="zh-CN" dirty="0"/>
              <a:t>double</a:t>
            </a:r>
            <a:r>
              <a:rPr lang="zh-CN" altLang="zh-CN" dirty="0"/>
              <a:t>型数值</a:t>
            </a:r>
            <a:r>
              <a:rPr lang="en-US" altLang="zh-CN" dirty="0"/>
              <a:t>a</a:t>
            </a:r>
            <a:r>
              <a:rPr lang="zh-CN" altLang="zh-CN" dirty="0"/>
              <a:t>的绝对值，并赋值给</a:t>
            </a:r>
            <a:r>
              <a:rPr lang="en-US" altLang="zh-CN" dirty="0"/>
              <a:t>c</a:t>
            </a:r>
            <a:r>
              <a:rPr lang="zh-CN" altLang="zh-CN" dirty="0"/>
              <a:t>（</a:t>
            </a:r>
            <a:r>
              <a:rPr lang="en-US" altLang="zh-CN" dirty="0"/>
              <a:t>c=19.3</a:t>
            </a:r>
            <a:r>
              <a:rPr lang="zh-CN" altLang="zh-CN" dirty="0"/>
              <a:t>）。</a:t>
            </a:r>
          </a:p>
          <a:p>
            <a:pPr indent="446088"/>
            <a:r>
              <a:rPr lang="en-US" altLang="zh-CN" b="1" dirty="0"/>
              <a:t>(b) double max=</a:t>
            </a:r>
            <a:r>
              <a:rPr lang="en-US" altLang="zh-CN" b="1" dirty="0" err="1"/>
              <a:t>qMax</a:t>
            </a:r>
            <a:r>
              <a:rPr lang="en-US" altLang="zh-CN" b="1" dirty="0"/>
              <a:t>(</a:t>
            </a:r>
            <a:r>
              <a:rPr lang="en-US" altLang="zh-CN" b="1" dirty="0" err="1"/>
              <a:t>b,c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函数</a:t>
            </a:r>
            <a:r>
              <a:rPr lang="en-US" altLang="zh-CN" dirty="0" err="1"/>
              <a:t>qMax</a:t>
            </a:r>
            <a:r>
              <a:rPr lang="en-US" altLang="zh-CN" dirty="0"/>
              <a:t>()</a:t>
            </a:r>
            <a:r>
              <a:rPr lang="zh-CN" altLang="zh-CN" dirty="0"/>
              <a:t>返回两个数值中的最大值（</a:t>
            </a:r>
            <a:r>
              <a:rPr lang="en-US" altLang="zh-CN" dirty="0"/>
              <a:t>max=c=19.3</a:t>
            </a:r>
            <a:r>
              <a:rPr lang="zh-CN" altLang="zh-CN" dirty="0"/>
              <a:t>）。</a:t>
            </a:r>
          </a:p>
          <a:p>
            <a:pPr indent="446088"/>
            <a:r>
              <a:rPr lang="en-US" altLang="zh-CN" b="1" dirty="0"/>
              <a:t>(c)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bn</a:t>
            </a:r>
            <a:r>
              <a:rPr lang="en-US" altLang="zh-CN" b="1" dirty="0"/>
              <a:t>=</a:t>
            </a:r>
            <a:r>
              <a:rPr lang="en-US" altLang="zh-CN" b="1" dirty="0" err="1"/>
              <a:t>qRound</a:t>
            </a:r>
            <a:r>
              <a:rPr lang="en-US" altLang="zh-CN" b="1" dirty="0"/>
              <a:t>(b)</a:t>
            </a:r>
            <a:r>
              <a:rPr lang="zh-CN" altLang="zh-CN" b="1" dirty="0"/>
              <a:t>：</a:t>
            </a:r>
            <a:r>
              <a:rPr lang="zh-CN" altLang="zh-CN" dirty="0"/>
              <a:t>函数</a:t>
            </a:r>
            <a:r>
              <a:rPr lang="en-US" altLang="zh-CN" dirty="0" err="1"/>
              <a:t>qRound</a:t>
            </a:r>
            <a:r>
              <a:rPr lang="en-US" altLang="zh-CN" dirty="0"/>
              <a:t>()</a:t>
            </a:r>
            <a:r>
              <a:rPr lang="zh-CN" altLang="zh-CN" dirty="0"/>
              <a:t>返回与一个浮点数最接近的整数值，即四舍五入返回一个整数值（</a:t>
            </a:r>
            <a:r>
              <a:rPr lang="en-US" altLang="zh-CN" dirty="0" err="1"/>
              <a:t>bn</a:t>
            </a:r>
            <a:r>
              <a:rPr lang="en-US" altLang="zh-CN" dirty="0"/>
              <a:t>=10</a:t>
            </a:r>
            <a:r>
              <a:rPr lang="zh-CN" altLang="zh-CN" dirty="0"/>
              <a:t>，</a:t>
            </a:r>
            <a:r>
              <a:rPr lang="en-US" altLang="zh-CN" dirty="0" err="1"/>
              <a:t>cn</a:t>
            </a:r>
            <a:r>
              <a:rPr lang="en-US" altLang="zh-CN" dirty="0"/>
              <a:t>=19</a:t>
            </a:r>
            <a:r>
              <a:rPr lang="zh-CN" altLang="zh-CN" dirty="0"/>
              <a:t>）。</a:t>
            </a:r>
          </a:p>
          <a:p>
            <a:pPr indent="446088"/>
            <a:r>
              <a:rPr lang="en-US" altLang="zh-CN" b="1" dirty="0"/>
              <a:t>(d) </a:t>
            </a:r>
            <a:r>
              <a:rPr lang="en-US" altLang="zh-CN" b="1" dirty="0" err="1"/>
              <a:t>qSwap</a:t>
            </a:r>
            <a:r>
              <a:rPr lang="en-US" altLang="zh-CN" b="1" dirty="0"/>
              <a:t>(</a:t>
            </a:r>
            <a:r>
              <a:rPr lang="en-US" altLang="zh-CN" b="1" dirty="0" err="1"/>
              <a:t>bn,cn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函数</a:t>
            </a:r>
            <a:r>
              <a:rPr lang="en-US" altLang="zh-CN" dirty="0" err="1"/>
              <a:t>qSwap</a:t>
            </a:r>
            <a:r>
              <a:rPr lang="en-US" altLang="zh-CN" dirty="0"/>
              <a:t>()</a:t>
            </a:r>
            <a:r>
              <a:rPr lang="zh-CN" altLang="zh-CN" dirty="0"/>
              <a:t>交换两数的值。</a:t>
            </a:r>
          </a:p>
          <a:p>
            <a:pPr indent="446088"/>
            <a:r>
              <a:rPr lang="zh-CN" altLang="zh-CN" dirty="0"/>
              <a:t>最后，编译运行上述程序，输出结果如下：</a:t>
            </a:r>
          </a:p>
          <a:p>
            <a:pPr indent="446088"/>
            <a:r>
              <a:rPr lang="en-US" altLang="zh-CN" dirty="0"/>
              <a:t>a= -19.3</a:t>
            </a:r>
            <a:endParaRPr lang="zh-CN" altLang="zh-CN" dirty="0"/>
          </a:p>
          <a:p>
            <a:pPr indent="446088"/>
            <a:r>
              <a:rPr lang="en-US" altLang="zh-CN" dirty="0"/>
              <a:t>b= 9.7</a:t>
            </a:r>
            <a:endParaRPr lang="zh-CN" altLang="zh-CN" dirty="0"/>
          </a:p>
          <a:p>
            <a:pPr indent="446088"/>
            <a:r>
              <a:rPr lang="en-US" altLang="zh-CN" dirty="0"/>
              <a:t>c=</a:t>
            </a:r>
            <a:r>
              <a:rPr lang="en-US" altLang="zh-CN" dirty="0" err="1"/>
              <a:t>qAbs</a:t>
            </a:r>
            <a:r>
              <a:rPr lang="en-US" altLang="zh-CN" dirty="0"/>
              <a:t>(a)= 19.3</a:t>
            </a:r>
            <a:endParaRPr lang="zh-CN" altLang="zh-CN" dirty="0"/>
          </a:p>
          <a:p>
            <a:pPr indent="446088"/>
            <a:r>
              <a:rPr lang="en-US" altLang="zh-CN" dirty="0" err="1"/>
              <a:t>qMax</a:t>
            </a:r>
            <a:r>
              <a:rPr lang="en-US" altLang="zh-CN" dirty="0"/>
              <a:t>(</a:t>
            </a:r>
            <a:r>
              <a:rPr lang="en-US" altLang="zh-CN" dirty="0" err="1"/>
              <a:t>b,c</a:t>
            </a:r>
            <a:r>
              <a:rPr lang="en-US" altLang="zh-CN" dirty="0"/>
              <a:t>)= 19.3</a:t>
            </a:r>
            <a:endParaRPr lang="zh-CN" altLang="zh-CN" dirty="0"/>
          </a:p>
          <a:p>
            <a:pPr indent="446088"/>
            <a:r>
              <a:rPr lang="en-US" altLang="zh-CN" dirty="0" err="1"/>
              <a:t>bn</a:t>
            </a:r>
            <a:r>
              <a:rPr lang="en-US" altLang="zh-CN" dirty="0"/>
              <a:t>=</a:t>
            </a:r>
            <a:r>
              <a:rPr lang="en-US" altLang="zh-CN" dirty="0" err="1"/>
              <a:t>qRound</a:t>
            </a:r>
            <a:r>
              <a:rPr lang="en-US" altLang="zh-CN" dirty="0"/>
              <a:t>(b)= 10</a:t>
            </a:r>
            <a:endParaRPr lang="zh-CN" altLang="zh-CN" dirty="0"/>
          </a:p>
          <a:p>
            <a:pPr indent="446088"/>
            <a:r>
              <a:rPr lang="en-US" altLang="zh-CN" dirty="0" err="1"/>
              <a:t>cn</a:t>
            </a:r>
            <a:r>
              <a:rPr lang="en-US" altLang="zh-CN" dirty="0"/>
              <a:t>=</a:t>
            </a:r>
            <a:r>
              <a:rPr lang="en-US" altLang="zh-CN" dirty="0" err="1"/>
              <a:t>qRound</a:t>
            </a:r>
            <a:r>
              <a:rPr lang="en-US" altLang="zh-CN" dirty="0"/>
              <a:t>(c)= 19</a:t>
            </a:r>
            <a:endParaRPr lang="zh-CN" altLang="zh-CN" dirty="0"/>
          </a:p>
          <a:p>
            <a:pPr indent="446088"/>
            <a:r>
              <a:rPr lang="en-US" altLang="zh-CN" dirty="0" err="1"/>
              <a:t>qSwap</a:t>
            </a:r>
            <a:r>
              <a:rPr lang="en-US" altLang="zh-CN" dirty="0"/>
              <a:t>(</a:t>
            </a:r>
            <a:r>
              <a:rPr lang="en-US" altLang="zh-CN" dirty="0" err="1"/>
              <a:t>bn,cn</a:t>
            </a:r>
            <a:r>
              <a:rPr lang="en-US" altLang="zh-CN" dirty="0"/>
              <a:t>):  </a:t>
            </a:r>
            <a:r>
              <a:rPr lang="en-US" altLang="zh-CN" dirty="0" err="1"/>
              <a:t>bn</a:t>
            </a:r>
            <a:r>
              <a:rPr lang="en-US" altLang="zh-CN" dirty="0"/>
              <a:t>= 19   </a:t>
            </a:r>
            <a:r>
              <a:rPr lang="en-US" altLang="zh-CN" dirty="0" err="1"/>
              <a:t>cn</a:t>
            </a:r>
            <a:r>
              <a:rPr lang="en-US" altLang="zh-CN" dirty="0"/>
              <a:t>= 10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166421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4005064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 </a:t>
            </a:r>
            <a:r>
              <a:rPr lang="zh-CN" altLang="zh-CN" dirty="0"/>
              <a:t>基本的正则表达式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正则表达式由表达式（</a:t>
            </a:r>
            <a:r>
              <a:rPr lang="en-US" altLang="zh-CN" dirty="0"/>
              <a:t>expressions</a:t>
            </a:r>
            <a:r>
              <a:rPr lang="zh-CN" altLang="zh-CN" dirty="0"/>
              <a:t>）、量词（</a:t>
            </a:r>
            <a:r>
              <a:rPr lang="en-US" altLang="zh-CN" dirty="0"/>
              <a:t>quantifiers</a:t>
            </a:r>
            <a:r>
              <a:rPr lang="zh-CN" altLang="zh-CN" dirty="0"/>
              <a:t>）和断言（</a:t>
            </a:r>
            <a:r>
              <a:rPr lang="en-US" altLang="zh-CN" dirty="0"/>
              <a:t>assertions</a:t>
            </a:r>
            <a:r>
              <a:rPr lang="zh-CN" altLang="zh-CN" dirty="0"/>
              <a:t>）组成。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）最简单的表达式是一个字符。字符集可以使用表达式如“</a:t>
            </a:r>
            <a:r>
              <a:rPr lang="en-US" altLang="zh-CN" dirty="0"/>
              <a:t>[AEIOU]</a:t>
            </a:r>
            <a:r>
              <a:rPr lang="zh-CN" altLang="zh-CN" dirty="0"/>
              <a:t>”，表示匹配所有的大写元音字母；使用“</a:t>
            </a:r>
            <a:r>
              <a:rPr lang="en-US" altLang="zh-CN" dirty="0"/>
              <a:t>[^AEIOU]</a:t>
            </a:r>
            <a:r>
              <a:rPr lang="zh-CN" altLang="zh-CN" dirty="0"/>
              <a:t>”则表示匹配所有非元音字母，即辅音字母；连续的字符集可以使用表达式如“</a:t>
            </a:r>
            <a:r>
              <a:rPr lang="en-US" altLang="zh-CN" dirty="0"/>
              <a:t>[a-z]</a:t>
            </a:r>
            <a:r>
              <a:rPr lang="zh-CN" altLang="zh-CN" dirty="0"/>
              <a:t>”，表示匹配所有的小写英文字母。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）量词说明表达式出现的次数，如“</a:t>
            </a:r>
            <a:r>
              <a:rPr lang="en-US" altLang="zh-CN" dirty="0"/>
              <a:t>x[1,2]</a:t>
            </a:r>
            <a:r>
              <a:rPr lang="zh-CN" altLang="zh-CN" dirty="0"/>
              <a:t>”表示“</a:t>
            </a:r>
            <a:r>
              <a:rPr lang="en-US" altLang="zh-CN" dirty="0"/>
              <a:t>x</a:t>
            </a:r>
            <a:r>
              <a:rPr lang="zh-CN" altLang="zh-CN" dirty="0"/>
              <a:t>”可以至少有一个，至多两个。</a:t>
            </a:r>
          </a:p>
          <a:p>
            <a:pPr indent="446088"/>
            <a:r>
              <a:rPr lang="zh-CN" altLang="zh-CN" dirty="0"/>
              <a:t>在计算机语言中，标识符通常要求以字母或下画线（也称下划线）开头，后面可以是字母、数字和下画线。满足条件的标识符表示为：</a:t>
            </a:r>
          </a:p>
          <a:p>
            <a:pPr indent="446088"/>
            <a:r>
              <a:rPr lang="en-US" altLang="zh-CN" dirty="0"/>
              <a:t>" [A-</a:t>
            </a:r>
            <a:r>
              <a:rPr lang="en-US" altLang="zh-CN" dirty="0" err="1"/>
              <a:t>Za</a:t>
            </a:r>
            <a:r>
              <a:rPr lang="en-US" altLang="zh-CN" dirty="0"/>
              <a:t>-z_]+[A-Za-z_0-9]* "</a:t>
            </a:r>
            <a:endParaRPr lang="zh-CN" altLang="zh-CN" dirty="0"/>
          </a:p>
          <a:p>
            <a:pPr indent="446088"/>
            <a:r>
              <a:rPr lang="zh-CN" altLang="zh-CN" b="1" dirty="0"/>
              <a:t>其中，</a:t>
            </a:r>
            <a:r>
              <a:rPr lang="zh-CN" altLang="zh-CN" dirty="0"/>
              <a:t>表达式中的“</a:t>
            </a:r>
            <a:r>
              <a:rPr lang="en-US" altLang="zh-CN" dirty="0"/>
              <a:t>+</a:t>
            </a:r>
            <a:r>
              <a:rPr lang="zh-CN" altLang="zh-CN" dirty="0"/>
              <a:t>”表示“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-z_]</a:t>
            </a:r>
            <a:r>
              <a:rPr lang="zh-CN" altLang="zh-CN" dirty="0"/>
              <a:t>”至少出现一次，可以出现多次；“</a:t>
            </a:r>
            <a:r>
              <a:rPr lang="en-US" altLang="zh-CN" dirty="0"/>
              <a:t>*</a:t>
            </a:r>
            <a:r>
              <a:rPr lang="zh-CN" altLang="zh-CN" dirty="0"/>
              <a:t>”表示“</a:t>
            </a:r>
            <a:r>
              <a:rPr lang="en-US" altLang="zh-CN" dirty="0"/>
              <a:t>[A-Za-z_0-9]</a:t>
            </a:r>
            <a:r>
              <a:rPr lang="zh-CN" altLang="zh-CN" dirty="0"/>
              <a:t>”可以出现零次或多次。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869056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 </a:t>
            </a:r>
            <a:r>
              <a:rPr lang="zh-CN" altLang="zh-CN" dirty="0"/>
              <a:t>基本的正则表达式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26876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类似的正则表达式的量词见表</a:t>
            </a:r>
            <a:r>
              <a:rPr lang="en-US" altLang="zh-CN" dirty="0"/>
              <a:t>2.8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06617"/>
              </p:ext>
            </p:extLst>
          </p:nvPr>
        </p:nvGraphicFramePr>
        <p:xfrm>
          <a:off x="827584" y="1844824"/>
          <a:ext cx="7704856" cy="1692000"/>
        </p:xfrm>
        <a:graphic>
          <a:graphicData uri="http://schemas.openxmlformats.org/drawingml/2006/table">
            <a:tbl>
              <a:tblPr firstRow="1" firstCol="1" bandRow="1"/>
              <a:tblGrid>
                <a:gridCol w="1542141"/>
                <a:gridCol w="2064636"/>
                <a:gridCol w="1316961"/>
                <a:gridCol w="2781118"/>
              </a:tblGrid>
              <a:tr h="338400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量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含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义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量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含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义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E?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匹配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次或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E[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,]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至少匹配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E+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匹配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次或多次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E[,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最多匹配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E*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匹配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次或多次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E[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,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至少匹配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次，最多匹配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E[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匹配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371703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）“</a:t>
            </a:r>
            <a:r>
              <a:rPr lang="en-US" altLang="zh-CN" dirty="0"/>
              <a:t>^</a:t>
            </a:r>
            <a:r>
              <a:rPr lang="zh-CN" altLang="zh-CN" dirty="0"/>
              <a:t>”、“</a:t>
            </a:r>
            <a:r>
              <a:rPr lang="en-US" altLang="zh-CN" dirty="0"/>
              <a:t>$</a:t>
            </a:r>
            <a:r>
              <a:rPr lang="zh-CN" altLang="zh-CN" dirty="0"/>
              <a:t>”、“</a:t>
            </a:r>
            <a:r>
              <a:rPr lang="en-US" altLang="zh-CN" dirty="0"/>
              <a:t>\b</a:t>
            </a:r>
            <a:r>
              <a:rPr lang="zh-CN" altLang="zh-CN" dirty="0"/>
              <a:t>”都是正则表达式的断言，正则表达式的断言见表</a:t>
            </a:r>
            <a:r>
              <a:rPr lang="en-US" altLang="zh-CN" dirty="0"/>
              <a:t>2.9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71023"/>
              </p:ext>
            </p:extLst>
          </p:nvPr>
        </p:nvGraphicFramePr>
        <p:xfrm>
          <a:off x="869076" y="4509120"/>
          <a:ext cx="7663363" cy="1440160"/>
        </p:xfrm>
        <a:graphic>
          <a:graphicData uri="http://schemas.openxmlformats.org/drawingml/2006/table">
            <a:tbl>
              <a:tblPr firstRow="1" firstCol="1" bandRow="1"/>
              <a:tblGrid>
                <a:gridCol w="966620"/>
                <a:gridCol w="2727705"/>
                <a:gridCol w="1199010"/>
                <a:gridCol w="2770028"/>
              </a:tblGrid>
              <a:tr h="360040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符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含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义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符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含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义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^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表示在字符串开头进行匹配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\B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非单词边界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表示在字符串结尾进行匹配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(?=E)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表示表达式后紧随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才匹配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\b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单词边界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(?!E)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表示表达式后不跟随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才匹配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073097"/>
      </p:ext>
    </p:extLst>
  </p:cSld>
  <p:clrMapOvr>
    <a:masterClrMapping/>
  </p:clrMapOvr>
  <p:transition spd="slow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698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sz="2000" b="1" dirty="0">
                <a:solidFill>
                  <a:srgbClr val="C00000"/>
                </a:solidFill>
              </a:rPr>
              <a:t>2.5.1  </a:t>
            </a:r>
            <a:r>
              <a:rPr lang="zh-CN" altLang="zh-CN" sz="2000" b="1" dirty="0">
                <a:solidFill>
                  <a:srgbClr val="C00000"/>
                </a:solidFill>
              </a:rPr>
              <a:t>按钮组（</a:t>
            </a:r>
            <a:r>
              <a:rPr lang="en-US" altLang="zh-CN" sz="2000" b="1" dirty="0">
                <a:solidFill>
                  <a:srgbClr val="C00000"/>
                </a:solidFill>
              </a:rPr>
              <a:t>Buttons</a:t>
            </a:r>
            <a:r>
              <a:rPr lang="zh-CN" altLang="zh-CN" sz="2000" b="1" dirty="0">
                <a:solidFill>
                  <a:srgbClr val="C00000"/>
                </a:solidFill>
              </a:rPr>
              <a:t>）</a:t>
            </a:r>
          </a:p>
          <a:p>
            <a:pPr indent="446088"/>
            <a:r>
              <a:rPr lang="zh-CN" altLang="zh-CN" dirty="0"/>
              <a:t>按钮组（</a:t>
            </a:r>
            <a:r>
              <a:rPr lang="en-US" altLang="zh-CN" dirty="0"/>
              <a:t>Buttons</a:t>
            </a:r>
            <a:r>
              <a:rPr lang="zh-CN" altLang="zh-CN" dirty="0"/>
              <a:t>）如图</a:t>
            </a:r>
            <a:r>
              <a:rPr lang="en-US" altLang="zh-CN" dirty="0"/>
              <a:t>2.1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40"/>
            <a:ext cx="2592288" cy="1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669246"/>
      </p:ext>
    </p:extLst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636912"/>
            <a:ext cx="8208912" cy="32403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2.5.1  </a:t>
            </a:r>
            <a:r>
              <a:rPr lang="zh-CN" altLang="zh-CN" dirty="0"/>
              <a:t>按钮组（</a:t>
            </a:r>
            <a:r>
              <a:rPr lang="en-US" altLang="zh-CN" dirty="0"/>
              <a:t>Buttons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CH208</a:t>
            </a:r>
            <a:r>
              <a:rPr lang="zh-CN" altLang="zh-CN" dirty="0"/>
              <a:t>）以</a:t>
            </a:r>
            <a:r>
              <a:rPr lang="en-US" altLang="zh-CN" dirty="0" err="1"/>
              <a:t>QPushButton</a:t>
            </a:r>
            <a:r>
              <a:rPr lang="zh-CN" altLang="zh-CN" dirty="0"/>
              <a:t>为例介绍按钮的用法。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节），项目名为“</a:t>
            </a:r>
            <a:r>
              <a:rPr lang="en-US" altLang="zh-CN" dirty="0" err="1"/>
              <a:t>PushButtonTest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QWidget</a:t>
            </a:r>
            <a:r>
              <a:rPr lang="zh-CN" altLang="zh-CN" dirty="0"/>
              <a:t>”选项，类名命名为“</a:t>
            </a:r>
            <a:r>
              <a:rPr lang="en-US" altLang="zh-CN" dirty="0" err="1"/>
              <a:t>MyWidget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）在头文件“</a:t>
            </a:r>
            <a:r>
              <a:rPr lang="en-US" altLang="zh-CN" dirty="0" err="1"/>
              <a:t>mywidget.h</a:t>
            </a:r>
            <a:r>
              <a:rPr lang="zh-CN" altLang="zh-CN" dirty="0"/>
              <a:t>”中的具体代码如下：</a:t>
            </a:r>
          </a:p>
          <a:p>
            <a:pPr indent="446088"/>
            <a:r>
              <a:rPr lang="en-US" altLang="zh-CN" sz="1400" dirty="0"/>
              <a:t>#</a:t>
            </a:r>
            <a:r>
              <a:rPr lang="en-US" altLang="zh-CN" sz="1400" dirty="0" err="1"/>
              <a:t>ifndef</a:t>
            </a:r>
            <a:r>
              <a:rPr lang="en-US" altLang="zh-CN" sz="1400" dirty="0"/>
              <a:t> MYWIDGET_H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#define MYWIDGET_H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 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#include &lt;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 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class </a:t>
            </a:r>
            <a:r>
              <a:rPr lang="en-US" altLang="zh-CN" sz="1400" dirty="0" err="1"/>
              <a:t>MyWidget</a:t>
            </a:r>
            <a:r>
              <a:rPr lang="en-US" altLang="zh-CN" sz="1400" dirty="0"/>
              <a:t> : public </a:t>
            </a:r>
            <a:r>
              <a:rPr lang="en-US" altLang="zh-CN" sz="1400" dirty="0" err="1"/>
              <a:t>QWidget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{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Q_OBJECT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 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public: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MyWidget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 *parent = 0);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~</a:t>
            </a:r>
            <a:r>
              <a:rPr lang="en-US" altLang="zh-CN" sz="1400" dirty="0" err="1"/>
              <a:t>MyWidget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};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 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#</a:t>
            </a:r>
            <a:r>
              <a:rPr lang="en-US" altLang="zh-CN" sz="1400" dirty="0" err="1"/>
              <a:t>endif</a:t>
            </a:r>
            <a:r>
              <a:rPr lang="en-US" altLang="zh-CN" sz="1400" dirty="0"/>
              <a:t> // MYWIDGET_H</a:t>
            </a:r>
            <a:endParaRPr lang="zh-CN" altLang="zh-CN" sz="14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8524239"/>
      </p:ext>
    </p:extLst>
  </p:cSld>
  <p:clrMapOvr>
    <a:masterClrMapping/>
  </p:clrMapOvr>
  <p:transition spd="slow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12776"/>
            <a:ext cx="8136904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2.5.1  </a:t>
            </a:r>
            <a:r>
              <a:rPr lang="zh-CN" altLang="zh-CN" dirty="0"/>
              <a:t>按钮组（</a:t>
            </a:r>
            <a:r>
              <a:rPr lang="en-US" altLang="zh-CN" dirty="0"/>
              <a:t>Buttons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）在源文件“</a:t>
            </a:r>
            <a:r>
              <a:rPr lang="en-US" altLang="zh-CN" dirty="0"/>
              <a:t>mywidget.cpp</a:t>
            </a:r>
            <a:r>
              <a:rPr lang="zh-CN" altLang="zh-CN" dirty="0"/>
              <a:t>”中的具体代码如下：</a:t>
            </a:r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mywidget.h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qapplication.h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qpushbutton.h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qfont.h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MyWidget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MyWidget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: 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(parent)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</a:t>
            </a:r>
            <a:r>
              <a:rPr lang="en-US" altLang="zh-CN" sz="1600" dirty="0" err="1"/>
              <a:t>setMinimumSize</a:t>
            </a:r>
            <a:r>
              <a:rPr lang="en-US" altLang="zh-CN" sz="1600" dirty="0"/>
              <a:t>( 200, 120 );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</a:t>
            </a:r>
            <a:r>
              <a:rPr lang="en-US" altLang="zh-CN" sz="1600" dirty="0" err="1"/>
              <a:t>setMaximumSize</a:t>
            </a:r>
            <a:r>
              <a:rPr lang="en-US" altLang="zh-CN" sz="1600" dirty="0"/>
              <a:t>( 200, 120 );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*quit = new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( "Quit", this);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quit-&gt;</a:t>
            </a:r>
            <a:r>
              <a:rPr lang="en-US" altLang="zh-CN" sz="1600" dirty="0" err="1"/>
              <a:t>setGeometry</a:t>
            </a:r>
            <a:r>
              <a:rPr lang="en-US" altLang="zh-CN" sz="1600" dirty="0"/>
              <a:t>( 62, 40, 75, 30 );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quit-&gt;</a:t>
            </a:r>
            <a:r>
              <a:rPr lang="en-US" altLang="zh-CN" sz="1600" dirty="0" err="1"/>
              <a:t>setFont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QFont</a:t>
            </a:r>
            <a:r>
              <a:rPr lang="en-US" altLang="zh-CN" sz="1600" dirty="0"/>
              <a:t>( "Times", 18, </a:t>
            </a:r>
            <a:r>
              <a:rPr lang="en-US" altLang="zh-CN" sz="1600" dirty="0" err="1"/>
              <a:t>QFont</a:t>
            </a:r>
            <a:r>
              <a:rPr lang="en-US" altLang="zh-CN" sz="1600" dirty="0"/>
              <a:t>::Bold ) 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connect( quit, SIGNAL(clicked()), </a:t>
            </a:r>
            <a:r>
              <a:rPr lang="en-US" altLang="zh-CN" sz="1600" dirty="0" err="1"/>
              <a:t>qApp</a:t>
            </a:r>
            <a:r>
              <a:rPr lang="en-US" altLang="zh-CN" sz="1600" dirty="0"/>
              <a:t>, SLOT(quit()) 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MyWidget</a:t>
            </a:r>
            <a:r>
              <a:rPr lang="en-US" altLang="zh-CN" sz="1600" dirty="0"/>
              <a:t>::~</a:t>
            </a:r>
            <a:r>
              <a:rPr lang="en-US" altLang="zh-CN" sz="1600" dirty="0" err="1"/>
              <a:t>MyWidget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17366"/>
      </p:ext>
    </p:extLst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12776"/>
            <a:ext cx="8064896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2.5.1  </a:t>
            </a:r>
            <a:r>
              <a:rPr lang="zh-CN" altLang="zh-CN" dirty="0"/>
              <a:t>按钮组（</a:t>
            </a:r>
            <a:r>
              <a:rPr lang="en-US" altLang="zh-CN" dirty="0"/>
              <a:t>Buttons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）在源文件“</a:t>
            </a:r>
            <a:r>
              <a:rPr lang="en-US" altLang="zh-CN" dirty="0"/>
              <a:t>main.cpp</a:t>
            </a:r>
            <a:r>
              <a:rPr lang="zh-CN" altLang="zh-CN" dirty="0"/>
              <a:t>”中的具体代码如下：</a:t>
            </a:r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mywidget.h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 a(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MyWidget</a:t>
            </a:r>
            <a:r>
              <a:rPr lang="en-US" altLang="zh-CN" sz="1600" dirty="0"/>
              <a:t> w;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w.setGeometry</a:t>
            </a:r>
            <a:r>
              <a:rPr lang="en-US" altLang="zh-CN" sz="1600" dirty="0"/>
              <a:t>( 100, 100, 200, 120 );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w.show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return 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）运行结果如图</a:t>
            </a:r>
            <a:r>
              <a:rPr lang="en-US" altLang="zh-CN" dirty="0"/>
              <a:t>2.2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47" y="4293096"/>
            <a:ext cx="245505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951711"/>
      </p:ext>
    </p:extLst>
  </p:cSld>
  <p:clrMapOvr>
    <a:masterClrMapping/>
  </p:clrMapOvr>
  <p:transition spd="slow">
    <p:randomBa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 </a:t>
            </a:r>
            <a:r>
              <a:rPr lang="zh-CN" altLang="zh-CN" dirty="0"/>
              <a:t>输入部件组（</a:t>
            </a:r>
            <a:r>
              <a:rPr lang="en-US" altLang="zh-CN" dirty="0"/>
              <a:t>Input Widgets</a:t>
            </a:r>
            <a:r>
              <a:rPr lang="zh-CN" altLang="zh-CN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输入部件组（</a:t>
            </a:r>
            <a:r>
              <a:rPr lang="en-US" altLang="zh-CN" dirty="0"/>
              <a:t>Input Widgets</a:t>
            </a:r>
            <a:r>
              <a:rPr lang="zh-CN" altLang="zh-CN" dirty="0"/>
              <a:t>）如图</a:t>
            </a:r>
            <a:r>
              <a:rPr lang="en-US" altLang="zh-CN" dirty="0"/>
              <a:t>2.3</a:t>
            </a:r>
            <a:r>
              <a:rPr lang="zh-CN" altLang="zh-CN" dirty="0"/>
              <a:t>所示，组中各个部件的名称依次解释如下。</a:t>
            </a:r>
          </a:p>
          <a:p>
            <a:pPr indent="446088"/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5"/>
            <a:ext cx="2376264" cy="408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1586409"/>
            <a:ext cx="48965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Combo Box</a:t>
            </a:r>
            <a:r>
              <a:rPr lang="zh-CN" altLang="zh-CN" dirty="0"/>
              <a:t>：组合框。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Font Combo Box</a:t>
            </a:r>
            <a:r>
              <a:rPr lang="zh-CN" altLang="zh-CN" dirty="0"/>
              <a:t>：字体组合框。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Line Edit</a:t>
            </a:r>
            <a:r>
              <a:rPr lang="zh-CN" altLang="zh-CN" dirty="0"/>
              <a:t>：行编辑框。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Text Edit</a:t>
            </a:r>
            <a:r>
              <a:rPr lang="zh-CN" altLang="zh-CN" dirty="0"/>
              <a:t>：文本编辑框。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Plain Text Edit</a:t>
            </a:r>
            <a:r>
              <a:rPr lang="zh-CN" altLang="zh-CN" dirty="0"/>
              <a:t>：纯文本编辑框。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Spin Box</a:t>
            </a:r>
            <a:r>
              <a:rPr lang="zh-CN" altLang="zh-CN" dirty="0"/>
              <a:t>：数字显示框（自旋盒）。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Double Spin Box</a:t>
            </a:r>
            <a:r>
              <a:rPr lang="zh-CN" altLang="zh-CN" dirty="0"/>
              <a:t>：双自旋盒。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Time Edit</a:t>
            </a:r>
            <a:r>
              <a:rPr lang="zh-CN" altLang="zh-CN" dirty="0"/>
              <a:t>：时间编辑。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Date Edit</a:t>
            </a:r>
            <a:r>
              <a:rPr lang="zh-CN" altLang="zh-CN" dirty="0"/>
              <a:t>：日期编辑。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Date/Time Edit</a:t>
            </a:r>
            <a:r>
              <a:rPr lang="zh-CN" altLang="zh-CN" dirty="0"/>
              <a:t>：日期</a:t>
            </a:r>
            <a:r>
              <a:rPr lang="en-US" altLang="zh-CN" dirty="0"/>
              <a:t>/</a:t>
            </a:r>
            <a:r>
              <a:rPr lang="zh-CN" altLang="zh-CN" dirty="0"/>
              <a:t>时间编辑。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Dial</a:t>
            </a:r>
            <a:r>
              <a:rPr lang="zh-CN" altLang="zh-CN" dirty="0"/>
              <a:t>：拨号。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Horizontal Scroll Bar</a:t>
            </a:r>
            <a:r>
              <a:rPr lang="zh-CN" altLang="zh-CN" dirty="0"/>
              <a:t>：横向滚动条。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Vertical Scroll Bar</a:t>
            </a:r>
            <a:r>
              <a:rPr lang="zh-CN" altLang="zh-CN" dirty="0"/>
              <a:t>：垂直滚动条。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Horizontal Slider</a:t>
            </a:r>
            <a:r>
              <a:rPr lang="zh-CN" altLang="zh-CN" dirty="0"/>
              <a:t>：横向滑块。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Vertical Slider</a:t>
            </a:r>
            <a:r>
              <a:rPr lang="zh-CN" altLang="zh-CN" dirty="0"/>
              <a:t>：垂直滑块。</a:t>
            </a:r>
          </a:p>
          <a:p>
            <a:pPr indent="1762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Key Sequence Edit</a:t>
            </a:r>
            <a:r>
              <a:rPr lang="zh-CN" altLang="zh-CN" dirty="0"/>
              <a:t>：按键序列编辑框。</a:t>
            </a:r>
          </a:p>
          <a:p>
            <a:pPr indent="17621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387627"/>
      </p:ext>
    </p:extLst>
  </p:cSld>
  <p:clrMapOvr>
    <a:masterClrMapping/>
  </p:clrMapOvr>
  <p:transition spd="slow"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780928"/>
            <a:ext cx="8208912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 </a:t>
            </a:r>
            <a:r>
              <a:rPr lang="zh-CN" altLang="zh-CN" dirty="0"/>
              <a:t>输入部件组（</a:t>
            </a:r>
            <a:r>
              <a:rPr lang="en-US" altLang="zh-CN" dirty="0"/>
              <a:t>Input Widgets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QDateTime</a:t>
            </a:r>
            <a:r>
              <a:rPr lang="zh-CN" altLang="zh-CN" b="1" dirty="0">
                <a:solidFill>
                  <a:srgbClr val="00B0F0"/>
                </a:solidFill>
              </a:rPr>
              <a:t>类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Date/Time Edit</a:t>
            </a:r>
            <a:r>
              <a:rPr lang="zh-CN" altLang="zh-CN" dirty="0"/>
              <a:t>对应于</a:t>
            </a:r>
            <a:r>
              <a:rPr lang="en-US" altLang="zh-CN" dirty="0" err="1"/>
              <a:t>QDateTime</a:t>
            </a:r>
            <a:r>
              <a:rPr lang="zh-CN" altLang="zh-CN" dirty="0"/>
              <a:t>类，在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中可以使用它来获得系统时间。通过</a:t>
            </a:r>
            <a:r>
              <a:rPr lang="en-US" altLang="zh-CN" dirty="0" err="1"/>
              <a:t>QDateTime</a:t>
            </a:r>
            <a:r>
              <a:rPr lang="en-US" altLang="zh-CN" dirty="0"/>
              <a:t>::</a:t>
            </a:r>
            <a:r>
              <a:rPr lang="en-US" altLang="zh-CN" dirty="0" err="1"/>
              <a:t>currentDateTime</a:t>
            </a:r>
            <a:r>
              <a:rPr lang="en-US" altLang="zh-CN" dirty="0"/>
              <a:t>()</a:t>
            </a:r>
            <a:r>
              <a:rPr lang="zh-CN" altLang="zh-CN" dirty="0"/>
              <a:t>来获取本地系统的时间和日期信息。可以通过</a:t>
            </a:r>
            <a:r>
              <a:rPr lang="en-US" altLang="zh-CN" dirty="0"/>
              <a:t>date()</a:t>
            </a:r>
            <a:r>
              <a:rPr lang="zh-CN" altLang="zh-CN" dirty="0"/>
              <a:t>和</a:t>
            </a:r>
            <a:r>
              <a:rPr lang="en-US" altLang="zh-CN" dirty="0"/>
              <a:t>time()</a:t>
            </a:r>
            <a:r>
              <a:rPr lang="zh-CN" altLang="zh-CN" dirty="0"/>
              <a:t>来返回</a:t>
            </a:r>
            <a:r>
              <a:rPr lang="en-US" altLang="zh-CN" dirty="0" err="1"/>
              <a:t>datetime</a:t>
            </a:r>
            <a:r>
              <a:rPr lang="zh-CN" altLang="zh-CN" dirty="0"/>
              <a:t>中的日期和时间部分，典型代码如下：</a:t>
            </a:r>
          </a:p>
          <a:p>
            <a:pPr indent="446088"/>
            <a:r>
              <a:rPr lang="en-US" altLang="zh-CN" dirty="0" err="1"/>
              <a:t>QLabel</a:t>
            </a:r>
            <a:r>
              <a:rPr lang="en-US" altLang="zh-CN" dirty="0"/>
              <a:t> * </a:t>
            </a:r>
            <a:r>
              <a:rPr lang="en-US" altLang="zh-CN" dirty="0" err="1"/>
              <a:t>datalabel</a:t>
            </a:r>
            <a:r>
              <a:rPr lang="en-US" altLang="zh-CN" dirty="0"/>
              <a:t> =new </a:t>
            </a:r>
            <a:r>
              <a:rPr lang="en-US" altLang="zh-CN" dirty="0" err="1"/>
              <a:t>QLabel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 err="1"/>
              <a:t>QDateTime</a:t>
            </a:r>
            <a:r>
              <a:rPr lang="en-US" altLang="zh-CN" dirty="0"/>
              <a:t> *</a:t>
            </a:r>
            <a:r>
              <a:rPr lang="en-US" altLang="zh-CN" dirty="0" err="1"/>
              <a:t>datatime</a:t>
            </a:r>
            <a:r>
              <a:rPr lang="en-US" altLang="zh-CN" dirty="0"/>
              <a:t>=new </a:t>
            </a:r>
            <a:r>
              <a:rPr lang="en-US" altLang="zh-CN" dirty="0" err="1"/>
              <a:t>QDateTime</a:t>
            </a:r>
            <a:r>
              <a:rPr lang="en-US" altLang="zh-CN" dirty="0"/>
              <a:t>(</a:t>
            </a:r>
            <a:r>
              <a:rPr lang="en-US" altLang="zh-CN" dirty="0" err="1"/>
              <a:t>QDateTime</a:t>
            </a:r>
            <a:r>
              <a:rPr lang="en-US" altLang="zh-CN" dirty="0"/>
              <a:t>::</a:t>
            </a:r>
            <a:r>
              <a:rPr lang="en-US" altLang="zh-CN" dirty="0" err="1"/>
              <a:t>currentDateTime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 err="1"/>
              <a:t>datalabel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datatime</a:t>
            </a:r>
            <a:r>
              <a:rPr lang="en-US" altLang="zh-CN" dirty="0"/>
              <a:t>-&gt;date().</a:t>
            </a:r>
            <a:r>
              <a:rPr lang="en-US" altLang="zh-CN" dirty="0" err="1"/>
              <a:t>toString</a:t>
            </a:r>
            <a:r>
              <a:rPr lang="en-US" altLang="zh-CN" dirty="0"/>
              <a:t>()); </a:t>
            </a:r>
            <a:endParaRPr lang="zh-CN" altLang="zh-CN" dirty="0"/>
          </a:p>
          <a:p>
            <a:pPr indent="446088"/>
            <a:r>
              <a:rPr lang="en-US" altLang="zh-CN" dirty="0" err="1"/>
              <a:t>datalabel</a:t>
            </a:r>
            <a:r>
              <a:rPr lang="en-US" altLang="zh-CN" dirty="0"/>
              <a:t>-&gt;show();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542993"/>
      </p:ext>
    </p:extLst>
  </p:cSld>
  <p:clrMapOvr>
    <a:masterClrMapping/>
  </p:clrMapOvr>
  <p:transition spd="slow">
    <p:randomBar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753870" y="5013176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55576" y="2829490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2276872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 </a:t>
            </a:r>
            <a:r>
              <a:rPr lang="zh-CN" altLang="zh-CN" dirty="0"/>
              <a:t>输入部件组（</a:t>
            </a:r>
            <a:r>
              <a:rPr lang="en-US" altLang="zh-CN" dirty="0"/>
              <a:t>Input Widgets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QTimer</a:t>
            </a:r>
            <a:r>
              <a:rPr lang="zh-CN" altLang="zh-CN" b="1" dirty="0">
                <a:solidFill>
                  <a:srgbClr val="00B0F0"/>
                </a:solidFill>
              </a:rPr>
              <a:t>类</a:t>
            </a:r>
          </a:p>
          <a:p>
            <a:pPr indent="446088"/>
            <a:r>
              <a:rPr lang="zh-CN" altLang="zh-CN" dirty="0"/>
              <a:t>定时器（</a:t>
            </a:r>
            <a:r>
              <a:rPr lang="en-US" altLang="zh-CN" dirty="0" err="1"/>
              <a:t>QTimer</a:t>
            </a:r>
            <a:r>
              <a:rPr lang="zh-CN" altLang="zh-CN" dirty="0"/>
              <a:t>）的使用非常简单，只需要以下几个步骤就可以完成定时器的应用。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）新建一个定时器。</a:t>
            </a:r>
          </a:p>
          <a:p>
            <a:pPr indent="446088"/>
            <a:r>
              <a:rPr lang="en-US" altLang="zh-CN" dirty="0" err="1"/>
              <a:t>QTimer</a:t>
            </a:r>
            <a:r>
              <a:rPr lang="en-US" altLang="zh-CN" dirty="0"/>
              <a:t> *</a:t>
            </a:r>
            <a:r>
              <a:rPr lang="en-US" altLang="zh-CN" dirty="0" err="1"/>
              <a:t>time_clock</a:t>
            </a:r>
            <a:r>
              <a:rPr lang="en-US" altLang="zh-CN" dirty="0"/>
              <a:t>=new </a:t>
            </a:r>
            <a:r>
              <a:rPr lang="en-US" altLang="zh-CN" dirty="0" err="1"/>
              <a:t>QTimer</a:t>
            </a:r>
            <a:r>
              <a:rPr lang="en-US" altLang="zh-CN" dirty="0"/>
              <a:t>(parent);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）连接这个定时器的信号和槽，利用定时器的</a:t>
            </a:r>
            <a:r>
              <a:rPr lang="en-US" altLang="zh-CN" dirty="0"/>
              <a:t>timeout()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time_clock,SIGNAL</a:t>
            </a:r>
            <a:r>
              <a:rPr lang="en-US" altLang="zh-CN" dirty="0"/>
              <a:t>(timeout()),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slottimedone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zh-CN" altLang="zh-CN" dirty="0"/>
              <a:t>即定时时间一到就会发送</a:t>
            </a:r>
            <a:r>
              <a:rPr lang="en-US" altLang="zh-CN" dirty="0"/>
              <a:t>timeout()</a:t>
            </a:r>
            <a:r>
              <a:rPr lang="zh-CN" altLang="zh-CN" dirty="0"/>
              <a:t>信号，从而触发</a:t>
            </a:r>
            <a:r>
              <a:rPr lang="en-US" altLang="zh-CN" dirty="0" err="1"/>
              <a:t>slottimedone</a:t>
            </a:r>
            <a:r>
              <a:rPr lang="en-US" altLang="zh-CN" dirty="0"/>
              <a:t>()</a:t>
            </a:r>
            <a:r>
              <a:rPr lang="zh-CN" altLang="zh-CN" dirty="0"/>
              <a:t>槽去完成某件事情。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）开启定时器，并设定定时周期。</a:t>
            </a:r>
          </a:p>
          <a:p>
            <a:pPr indent="446088"/>
            <a:r>
              <a:rPr lang="zh-CN" altLang="zh-CN" dirty="0"/>
              <a:t>定时器定时有两种方式：</a:t>
            </a:r>
            <a:r>
              <a:rPr lang="en-US" altLang="zh-CN" dirty="0"/>
              <a:t>start(</a:t>
            </a:r>
            <a:r>
              <a:rPr lang="en-US" altLang="zh-CN" dirty="0" err="1"/>
              <a:t>int</a:t>
            </a:r>
            <a:r>
              <a:rPr lang="en-US" altLang="zh-CN" dirty="0"/>
              <a:t> time)</a:t>
            </a:r>
            <a:r>
              <a:rPr lang="zh-CN" altLang="zh-CN" dirty="0"/>
              <a:t>和</a:t>
            </a:r>
            <a:r>
              <a:rPr lang="en-US" altLang="zh-CN" dirty="0" err="1"/>
              <a:t>setSingleShot</a:t>
            </a:r>
            <a:r>
              <a:rPr lang="en-US" altLang="zh-CN" dirty="0"/>
              <a:t>(true)</a:t>
            </a:r>
            <a:r>
              <a:rPr lang="zh-CN" altLang="zh-CN" dirty="0"/>
              <a:t>。其中，</a:t>
            </a:r>
            <a:r>
              <a:rPr lang="en-US" altLang="zh-CN" dirty="0"/>
              <a:t>start(</a:t>
            </a:r>
            <a:r>
              <a:rPr lang="en-US" altLang="zh-CN" dirty="0" err="1"/>
              <a:t>int</a:t>
            </a:r>
            <a:r>
              <a:rPr lang="en-US" altLang="zh-CN" dirty="0"/>
              <a:t> time)</a:t>
            </a:r>
            <a:r>
              <a:rPr lang="zh-CN" altLang="zh-CN" dirty="0"/>
              <a:t>表示每隔“</a:t>
            </a:r>
            <a:r>
              <a:rPr lang="en-US" altLang="zh-CN" dirty="0"/>
              <a:t>time</a:t>
            </a:r>
            <a:r>
              <a:rPr lang="zh-CN" altLang="zh-CN" dirty="0"/>
              <a:t>”秒就会重启定时器，可以重复触发定时，利用</a:t>
            </a:r>
            <a:r>
              <a:rPr lang="en-US" altLang="zh-CN" dirty="0"/>
              <a:t>stop()</a:t>
            </a:r>
            <a:r>
              <a:rPr lang="zh-CN" altLang="zh-CN" dirty="0"/>
              <a:t>将定时器关掉；而</a:t>
            </a:r>
            <a:r>
              <a:rPr lang="en-US" altLang="zh-CN" dirty="0" err="1"/>
              <a:t>setSingleShot</a:t>
            </a:r>
            <a:r>
              <a:rPr lang="en-US" altLang="zh-CN" dirty="0"/>
              <a:t>(true)</a:t>
            </a:r>
            <a:r>
              <a:rPr lang="zh-CN" altLang="zh-CN" dirty="0"/>
              <a:t>则是仅启动定时器一次。工程中常用的是前者，例如：</a:t>
            </a:r>
          </a:p>
          <a:p>
            <a:pPr indent="446088"/>
            <a:r>
              <a:rPr lang="en-US" altLang="zh-CN" dirty="0" err="1"/>
              <a:t>time_clock</a:t>
            </a:r>
            <a:r>
              <a:rPr lang="en-US" altLang="zh-CN" dirty="0"/>
              <a:t>-&gt;start(2000);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78794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5589240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 </a:t>
            </a:r>
            <a:r>
              <a:rPr lang="zh-CN" altLang="zh-CN" dirty="0"/>
              <a:t>操作字符串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 err="1"/>
              <a:t>QString</a:t>
            </a:r>
            <a:r>
              <a:rPr lang="zh-CN" altLang="zh-CN" dirty="0"/>
              <a:t>也提供了一些其他组合字符串的方法，包括如下几种。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① </a:t>
            </a:r>
            <a:r>
              <a:rPr lang="en-US" altLang="zh-CN" dirty="0"/>
              <a:t>insert()</a:t>
            </a:r>
            <a:r>
              <a:rPr lang="zh-CN" altLang="zh-CN" dirty="0"/>
              <a:t>函数：在原字符串特定的位置插入另一个字符串。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② </a:t>
            </a:r>
            <a:r>
              <a:rPr lang="en-US" altLang="zh-CN" dirty="0"/>
              <a:t>prepend()</a:t>
            </a:r>
            <a:r>
              <a:rPr lang="zh-CN" altLang="zh-CN" dirty="0"/>
              <a:t>函数：在原字符串的开头插入另一个字符串。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③ </a:t>
            </a:r>
            <a:r>
              <a:rPr lang="en-US" altLang="zh-CN" dirty="0"/>
              <a:t>replace()</a:t>
            </a:r>
            <a:r>
              <a:rPr lang="zh-CN" altLang="zh-CN" dirty="0"/>
              <a:t>函数：用指定的字符串代替原字符串中的某些字符。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）很多时候，去掉一个字符串两端的空白（空白字符包括回车字符“</a:t>
            </a:r>
            <a:r>
              <a:rPr lang="en-US" altLang="zh-CN" dirty="0"/>
              <a:t>\n</a:t>
            </a:r>
            <a:r>
              <a:rPr lang="zh-CN" altLang="zh-CN" dirty="0"/>
              <a:t>”、换行字符“</a:t>
            </a:r>
            <a:r>
              <a:rPr lang="en-US" altLang="zh-CN" dirty="0"/>
              <a:t>\r</a:t>
            </a:r>
            <a:r>
              <a:rPr lang="zh-CN" altLang="zh-CN" dirty="0"/>
              <a:t>”、制表符“</a:t>
            </a:r>
            <a:r>
              <a:rPr lang="en-US" altLang="zh-CN" dirty="0"/>
              <a:t>\t</a:t>
            </a:r>
            <a:r>
              <a:rPr lang="zh-CN" altLang="zh-CN" dirty="0"/>
              <a:t>”和空格字符“ ”等）非常有用，如获取用户输入的账号时。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① </a:t>
            </a:r>
            <a:r>
              <a:rPr lang="en-US" altLang="zh-CN" dirty="0" err="1"/>
              <a:t>QString</a:t>
            </a:r>
            <a:r>
              <a:rPr lang="en-US" altLang="zh-CN" dirty="0"/>
              <a:t>::trimmed()</a:t>
            </a:r>
            <a:r>
              <a:rPr lang="zh-CN" altLang="zh-CN" dirty="0"/>
              <a:t>函数：移除字符串两端的空白字符。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② </a:t>
            </a:r>
            <a:r>
              <a:rPr lang="en-US" altLang="zh-CN" dirty="0" err="1"/>
              <a:t>QString</a:t>
            </a:r>
            <a:r>
              <a:rPr lang="en-US" altLang="zh-CN" dirty="0"/>
              <a:t>::simplified()</a:t>
            </a:r>
            <a:r>
              <a:rPr lang="zh-CN" altLang="zh-CN" dirty="0"/>
              <a:t>函数：移除字符串两端的空白字符，使用单个空格字符“ ”代替字符串中出现的空白字符。</a:t>
            </a:r>
          </a:p>
          <a:p>
            <a:pPr indent="446088"/>
            <a:r>
              <a:rPr lang="zh-CN" altLang="zh-CN" dirty="0"/>
              <a:t>例如：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="  Welcome \t to \n you!     ";</a:t>
            </a:r>
            <a:endParaRPr lang="zh-CN" altLang="zh-CN" dirty="0"/>
          </a:p>
          <a:p>
            <a:pPr indent="446088"/>
            <a:r>
              <a:rPr lang="en-US" altLang="zh-CN" dirty="0" err="1"/>
              <a:t>str</a:t>
            </a:r>
            <a:r>
              <a:rPr lang="en-US" altLang="zh-CN" dirty="0"/>
              <a:t>=</a:t>
            </a:r>
            <a:r>
              <a:rPr lang="en-US" altLang="zh-CN" dirty="0" err="1"/>
              <a:t>str.trimmed</a:t>
            </a:r>
            <a:r>
              <a:rPr lang="en-US" altLang="zh-CN" dirty="0"/>
              <a:t>();                    //</a:t>
            </a:r>
            <a:r>
              <a:rPr lang="en-US" altLang="zh-CN" dirty="0" err="1"/>
              <a:t>str</a:t>
            </a:r>
            <a:r>
              <a:rPr lang="en-US" altLang="zh-CN" dirty="0"/>
              <a:t>=" Welcome \t to \n you! "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406725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2.5.3  </a:t>
            </a:r>
            <a:r>
              <a:rPr lang="zh-CN" altLang="zh-CN" dirty="0"/>
              <a:t>显示控件组（</a:t>
            </a:r>
            <a:r>
              <a:rPr lang="en-US" altLang="zh-CN" dirty="0"/>
              <a:t>Display Widgets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显示控件组（</a:t>
            </a:r>
            <a:r>
              <a:rPr lang="en-US" altLang="zh-CN" dirty="0"/>
              <a:t>Display Widgets</a:t>
            </a:r>
            <a:r>
              <a:rPr lang="zh-CN" altLang="zh-CN" dirty="0"/>
              <a:t>）如图</a:t>
            </a:r>
            <a:r>
              <a:rPr lang="en-US" altLang="zh-CN" dirty="0"/>
              <a:t>2.4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2532"/>
            <a:ext cx="2808312" cy="311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1642707"/>
            <a:ext cx="4608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显示控件组（</a:t>
            </a:r>
            <a:r>
              <a:rPr lang="en-US" altLang="zh-CN" dirty="0"/>
              <a:t>Display Widgets</a:t>
            </a:r>
            <a:r>
              <a:rPr lang="zh-CN" altLang="zh-CN" dirty="0"/>
              <a:t>）中各个控件的名称依次解释如下。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Label</a:t>
            </a:r>
            <a:r>
              <a:rPr lang="zh-CN" altLang="zh-CN" dirty="0"/>
              <a:t>：标签。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Text Browser</a:t>
            </a:r>
            <a:r>
              <a:rPr lang="zh-CN" altLang="zh-CN" dirty="0"/>
              <a:t>：文本浏览器。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Graphics View</a:t>
            </a:r>
            <a:r>
              <a:rPr lang="zh-CN" altLang="zh-CN" dirty="0"/>
              <a:t>：图形视图。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Calendar Widget</a:t>
            </a:r>
            <a:r>
              <a:rPr lang="zh-CN" altLang="zh-CN" dirty="0"/>
              <a:t>：日历。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LCD Number</a:t>
            </a:r>
            <a:r>
              <a:rPr lang="zh-CN" altLang="zh-CN" dirty="0"/>
              <a:t>：液晶数字。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Progress Bar</a:t>
            </a:r>
            <a:r>
              <a:rPr lang="zh-CN" altLang="zh-CN" dirty="0"/>
              <a:t>：进度条。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Horizontal Line</a:t>
            </a:r>
            <a:r>
              <a:rPr lang="zh-CN" altLang="zh-CN" dirty="0"/>
              <a:t>：水平线。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Vertical Line</a:t>
            </a:r>
            <a:r>
              <a:rPr lang="zh-CN" altLang="zh-CN" dirty="0"/>
              <a:t>：垂直线。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OpenGL Widget</a:t>
            </a:r>
            <a:r>
              <a:rPr lang="zh-CN" altLang="zh-CN" dirty="0"/>
              <a:t>：开放式图形库工具。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QQuickWidget</a:t>
            </a:r>
            <a:r>
              <a:rPr lang="zh-CN" altLang="zh-CN" dirty="0"/>
              <a:t>：嵌入</a:t>
            </a:r>
            <a:r>
              <a:rPr lang="en-US" altLang="zh-CN" dirty="0"/>
              <a:t>QML</a:t>
            </a:r>
            <a:r>
              <a:rPr lang="zh-CN" altLang="zh-CN" dirty="0"/>
              <a:t>工具。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182040"/>
      </p:ext>
    </p:extLst>
  </p:cSld>
  <p:clrMapOvr>
    <a:masterClrMapping/>
  </p:clrMapOvr>
  <p:transition spd="slow">
    <p:randomBar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65130" y="5301208"/>
            <a:ext cx="820891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2780928"/>
            <a:ext cx="8208912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2.5.3  </a:t>
            </a:r>
            <a:r>
              <a:rPr lang="zh-CN" altLang="zh-CN" dirty="0"/>
              <a:t>显示控件组（</a:t>
            </a:r>
            <a:r>
              <a:rPr lang="en-US" altLang="zh-CN" dirty="0"/>
              <a:t>Display Widgets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5689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>
                <a:solidFill>
                  <a:srgbClr val="00B0F0"/>
                </a:solidFill>
              </a:rPr>
              <a:t>Graphics View</a:t>
            </a:r>
            <a:endParaRPr lang="zh-CN" altLang="zh-CN" b="1" dirty="0">
              <a:solidFill>
                <a:srgbClr val="00B0F0"/>
              </a:solidFill>
            </a:endParaRPr>
          </a:p>
          <a:p>
            <a:pPr indent="446088"/>
            <a:r>
              <a:rPr lang="en-US" altLang="zh-CN" dirty="0"/>
              <a:t>Graphics View</a:t>
            </a:r>
            <a:r>
              <a:rPr lang="zh-CN" altLang="zh-CN" dirty="0"/>
              <a:t>对应于</a:t>
            </a:r>
            <a:r>
              <a:rPr lang="en-US" altLang="zh-CN" dirty="0" err="1"/>
              <a:t>QGraphicsView</a:t>
            </a:r>
            <a:r>
              <a:rPr lang="zh-CN" altLang="zh-CN" dirty="0"/>
              <a:t>类，提供了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的图形视图</a:t>
            </a:r>
            <a:r>
              <a:rPr lang="zh-CN" altLang="zh-CN" dirty="0" smtClean="0"/>
              <a:t>框架。</a:t>
            </a:r>
            <a:endParaRPr lang="zh-CN" altLang="zh-CN" dirty="0"/>
          </a:p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>
                <a:solidFill>
                  <a:srgbClr val="00B0F0"/>
                </a:solidFill>
              </a:rPr>
              <a:t>Text Browser</a:t>
            </a:r>
            <a:endParaRPr lang="zh-CN" altLang="zh-CN" b="1" dirty="0">
              <a:solidFill>
                <a:srgbClr val="00B0F0"/>
              </a:solidFill>
            </a:endParaRPr>
          </a:p>
          <a:p>
            <a:pPr indent="446088"/>
            <a:r>
              <a:rPr lang="en-US" altLang="zh-CN" dirty="0"/>
              <a:t>Text Browser</a:t>
            </a:r>
            <a:r>
              <a:rPr lang="zh-CN" altLang="zh-CN" dirty="0"/>
              <a:t>对应于</a:t>
            </a:r>
            <a:r>
              <a:rPr lang="en-US" altLang="zh-CN" dirty="0" err="1"/>
              <a:t>QTextBrowser</a:t>
            </a:r>
            <a:r>
              <a:rPr lang="zh-CN" altLang="zh-CN" dirty="0"/>
              <a:t>类。</a:t>
            </a:r>
            <a:r>
              <a:rPr lang="en-US" altLang="zh-CN" dirty="0" err="1"/>
              <a:t>QTextBrowser</a:t>
            </a:r>
            <a:r>
              <a:rPr lang="zh-CN" altLang="zh-CN" dirty="0"/>
              <a:t>类继承自</a:t>
            </a:r>
            <a:r>
              <a:rPr lang="en-US" altLang="zh-CN" dirty="0" err="1"/>
              <a:t>QTextEdit</a:t>
            </a:r>
            <a:r>
              <a:rPr lang="zh-CN" altLang="zh-CN" dirty="0"/>
              <a:t>，而且仅是只读的，对里面的内容并不能进行更改，但是相对于</a:t>
            </a:r>
            <a:r>
              <a:rPr lang="en-US" altLang="zh-CN" dirty="0" err="1"/>
              <a:t>QTextEdit</a:t>
            </a:r>
            <a:r>
              <a:rPr lang="zh-CN" altLang="zh-CN" dirty="0"/>
              <a:t>来讲，它还具有链接文本的作用。</a:t>
            </a:r>
            <a:r>
              <a:rPr lang="en-US" altLang="zh-CN" dirty="0" err="1"/>
              <a:t>QTextBrowser</a:t>
            </a:r>
            <a:r>
              <a:rPr lang="zh-CN" altLang="zh-CN" dirty="0"/>
              <a:t>的属性有以下几点：</a:t>
            </a:r>
          </a:p>
          <a:p>
            <a:pPr indent="446088"/>
            <a:r>
              <a:rPr lang="en-US" altLang="zh-CN" sz="1600" dirty="0"/>
              <a:t>modified :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         //</a:t>
            </a:r>
            <a:r>
              <a:rPr lang="zh-CN" altLang="zh-CN" sz="1600" dirty="0"/>
              <a:t>通过布尔值来说明其内容是否被修改</a:t>
            </a:r>
          </a:p>
          <a:p>
            <a:pPr indent="446088"/>
            <a:r>
              <a:rPr lang="en-US" altLang="zh-CN" sz="1600" dirty="0" err="1"/>
              <a:t>openExternalLinks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bool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openLinks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bool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readOnly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bool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searchPaths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QStringList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source : </a:t>
            </a:r>
            <a:r>
              <a:rPr lang="en-US" altLang="zh-CN" sz="1600" dirty="0" err="1"/>
              <a:t>QUrl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undoRedoEnabled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bool</a:t>
            </a:r>
            <a:endParaRPr lang="en-US" altLang="zh-CN" sz="1600" dirty="0" smtClean="0"/>
          </a:p>
          <a:p>
            <a:pPr indent="446088"/>
            <a:r>
              <a:rPr lang="zh-CN" altLang="zh-CN" dirty="0"/>
              <a:t>通过以上的属性设置，可以设定</a:t>
            </a:r>
            <a:r>
              <a:rPr lang="en-US" altLang="zh-CN" dirty="0" err="1"/>
              <a:t>QTextBrowser</a:t>
            </a:r>
            <a:r>
              <a:rPr lang="zh-CN" altLang="zh-CN" dirty="0"/>
              <a:t>是否允许外部链接，是否为只读属性，外部链接的路径及链接的内容，是否可以进行撤销等操作。</a:t>
            </a:r>
          </a:p>
          <a:p>
            <a:pPr indent="446088"/>
            <a:r>
              <a:rPr lang="en-US" altLang="zh-CN" dirty="0" err="1"/>
              <a:t>QTextBrowser</a:t>
            </a:r>
            <a:r>
              <a:rPr lang="zh-CN" altLang="zh-CN" dirty="0"/>
              <a:t>还提供了几种比较有用的槽（</a:t>
            </a:r>
            <a:r>
              <a:rPr lang="en-US" altLang="zh-CN" dirty="0"/>
              <a:t>SLOTS</a:t>
            </a:r>
            <a:r>
              <a:rPr lang="zh-CN" altLang="zh-CN" dirty="0"/>
              <a:t>），即</a:t>
            </a:r>
          </a:p>
          <a:p>
            <a:pPr indent="446088"/>
            <a:r>
              <a:rPr lang="en-US" altLang="zh-CN" sz="1600" dirty="0"/>
              <a:t>virtual void backward()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virtual void forward()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virtual void home()</a:t>
            </a:r>
            <a:endParaRPr lang="zh-CN" altLang="zh-CN" sz="1600" dirty="0"/>
          </a:p>
          <a:p>
            <a:pPr indent="446088"/>
            <a:r>
              <a:rPr lang="zh-CN" altLang="zh-CN" dirty="0"/>
              <a:t>可以通过链接这几个槽来达到人们常说的“翻页”效果。</a:t>
            </a:r>
          </a:p>
          <a:p>
            <a:pPr indent="446088"/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752039"/>
      </p:ext>
    </p:extLst>
  </p:cSld>
  <p:clrMapOvr>
    <a:masterClrMapping/>
  </p:clrMapOvr>
  <p:transition spd="slow">
    <p:randomBar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2.5.3  </a:t>
            </a:r>
            <a:r>
              <a:rPr lang="zh-CN" altLang="zh-CN" dirty="0"/>
              <a:t>显示控件组（</a:t>
            </a:r>
            <a:r>
              <a:rPr lang="en-US" altLang="zh-CN" dirty="0"/>
              <a:t>Display Widgets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9694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3</a:t>
            </a:r>
            <a:r>
              <a:rPr lang="zh-CN" altLang="zh-CN" b="1" dirty="0">
                <a:solidFill>
                  <a:srgbClr val="00B0F0"/>
                </a:solidFill>
              </a:rPr>
              <a:t>．</a:t>
            </a:r>
            <a:r>
              <a:rPr lang="en-US" altLang="zh-CN" b="1" dirty="0" err="1">
                <a:solidFill>
                  <a:srgbClr val="00B0F0"/>
                </a:solidFill>
              </a:rPr>
              <a:t>QQuickWidget</a:t>
            </a:r>
            <a:endParaRPr lang="zh-CN" altLang="zh-CN" b="1" dirty="0">
              <a:solidFill>
                <a:srgbClr val="00B0F0"/>
              </a:solidFill>
            </a:endParaRPr>
          </a:p>
          <a:p>
            <a:pPr indent="539750">
              <a:lnSpc>
                <a:spcPct val="150000"/>
              </a:lnSpc>
            </a:pPr>
            <a:r>
              <a:rPr lang="zh-CN" altLang="zh-CN" dirty="0"/>
              <a:t>这是</a:t>
            </a:r>
            <a:r>
              <a:rPr lang="en-US" altLang="zh-CN" dirty="0" err="1"/>
              <a:t>Qt</a:t>
            </a:r>
            <a:r>
              <a:rPr lang="en-US" altLang="zh-CN" dirty="0"/>
              <a:t> 5.3</a:t>
            </a:r>
            <a:r>
              <a:rPr lang="zh-CN" altLang="zh-CN" dirty="0"/>
              <a:t>发布的一个组件，传统</a:t>
            </a:r>
            <a:r>
              <a:rPr lang="en-US" altLang="zh-CN" dirty="0" err="1"/>
              <a:t>QWidget</a:t>
            </a:r>
            <a:r>
              <a:rPr lang="zh-CN" altLang="zh-CN" dirty="0"/>
              <a:t>程序可以用它来嵌入</a:t>
            </a:r>
            <a:r>
              <a:rPr lang="en-US" altLang="zh-CN" dirty="0"/>
              <a:t>QML</a:t>
            </a:r>
            <a:r>
              <a:rPr lang="zh-CN" altLang="zh-CN" dirty="0"/>
              <a:t>代码，为</a:t>
            </a:r>
            <a:r>
              <a:rPr lang="en-US" altLang="zh-CN" dirty="0" err="1"/>
              <a:t>Qt</a:t>
            </a:r>
            <a:r>
              <a:rPr lang="zh-CN" altLang="zh-CN" dirty="0"/>
              <a:t>开发者将桌面应用迁移到</a:t>
            </a:r>
            <a:r>
              <a:rPr lang="en-US" altLang="zh-CN" dirty="0" err="1"/>
              <a:t>Qt</a:t>
            </a:r>
            <a:r>
              <a:rPr lang="en-US" altLang="zh-CN" dirty="0"/>
              <a:t> Quick</a:t>
            </a:r>
            <a:r>
              <a:rPr lang="zh-CN" altLang="zh-CN" dirty="0"/>
              <a:t>提供了方便，但目前在</a:t>
            </a:r>
            <a:r>
              <a:rPr lang="en-US" altLang="zh-CN" dirty="0"/>
              <a:t>QML</a:t>
            </a:r>
            <a:r>
              <a:rPr lang="zh-CN" altLang="zh-CN" dirty="0"/>
              <a:t>中尚不能嵌入其他非</a:t>
            </a:r>
            <a:r>
              <a:rPr lang="en-US" altLang="zh-CN" dirty="0"/>
              <a:t>QML</a:t>
            </a:r>
            <a:r>
              <a:rPr lang="zh-CN" altLang="zh-CN" dirty="0"/>
              <a:t>窗口，因为</a:t>
            </a:r>
            <a:r>
              <a:rPr lang="en-US" altLang="zh-CN" dirty="0"/>
              <a:t>QML</a:t>
            </a:r>
            <a:r>
              <a:rPr lang="zh-CN" altLang="zh-CN" dirty="0"/>
              <a:t>的渲染机制和</a:t>
            </a:r>
            <a:r>
              <a:rPr lang="en-US" altLang="zh-CN" dirty="0" err="1"/>
              <a:t>QWidget</a:t>
            </a:r>
            <a:r>
              <a:rPr lang="zh-CN" altLang="zh-CN" dirty="0"/>
              <a:t>的是不一样的。</a:t>
            </a:r>
          </a:p>
          <a:p>
            <a:pPr indent="539750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282252"/>
      </p:ext>
    </p:extLst>
  </p:cSld>
  <p:clrMapOvr>
    <a:masterClrMapping/>
  </p:clrMapOvr>
  <p:transition spd="slow">
    <p:randomBar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2.5.4  </a:t>
            </a:r>
            <a:r>
              <a:rPr lang="zh-CN" altLang="zh-CN" dirty="0"/>
              <a:t>空间间隔组（</a:t>
            </a:r>
            <a:r>
              <a:rPr lang="en-US" altLang="zh-CN" dirty="0"/>
              <a:t>Spacers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0713"/>
            <a:r>
              <a:rPr lang="zh-CN" altLang="zh-CN" dirty="0"/>
              <a:t>空间间隔组（</a:t>
            </a:r>
            <a:r>
              <a:rPr lang="en-US" altLang="zh-CN" dirty="0"/>
              <a:t>Spacers</a:t>
            </a:r>
            <a:r>
              <a:rPr lang="zh-CN" altLang="zh-CN" dirty="0"/>
              <a:t>）如图</a:t>
            </a:r>
            <a:r>
              <a:rPr lang="en-US" altLang="zh-CN" dirty="0"/>
              <a:t>2.5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0713"/>
            <a:endParaRPr lang="en-US" altLang="zh-CN" dirty="0"/>
          </a:p>
          <a:p>
            <a:pPr indent="620713"/>
            <a:endParaRPr lang="en-US" altLang="zh-CN" dirty="0" smtClean="0"/>
          </a:p>
          <a:p>
            <a:pPr indent="620713"/>
            <a:endParaRPr lang="en-US" altLang="zh-CN" dirty="0"/>
          </a:p>
          <a:p>
            <a:pPr indent="620713"/>
            <a:endParaRPr lang="en-US" altLang="zh-CN" dirty="0" smtClean="0"/>
          </a:p>
          <a:p>
            <a:pPr indent="620713"/>
            <a:endParaRPr lang="en-US" altLang="zh-CN" dirty="0"/>
          </a:p>
          <a:p>
            <a:pPr indent="620713"/>
            <a:endParaRPr lang="zh-CN" altLang="zh-CN" dirty="0"/>
          </a:p>
          <a:p>
            <a:pPr indent="620713"/>
            <a:r>
              <a:rPr lang="zh-CN" altLang="zh-CN" dirty="0"/>
              <a:t>空间间隔组（</a:t>
            </a:r>
            <a:r>
              <a:rPr lang="en-US" altLang="zh-CN" dirty="0"/>
              <a:t>Spacers</a:t>
            </a:r>
            <a:r>
              <a:rPr lang="zh-CN" altLang="zh-CN" dirty="0"/>
              <a:t>）中各个控件的名称依次解释如下。</a:t>
            </a:r>
          </a:p>
          <a:p>
            <a:pPr indent="6207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Horizontal Spacer</a:t>
            </a:r>
            <a:r>
              <a:rPr lang="zh-CN" altLang="zh-CN" dirty="0"/>
              <a:t>：水平间隔。</a:t>
            </a:r>
          </a:p>
          <a:p>
            <a:pPr indent="620713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Vertical Spacer</a:t>
            </a:r>
            <a:r>
              <a:rPr lang="zh-CN" altLang="zh-CN" dirty="0"/>
              <a:t>：垂直间隔。</a:t>
            </a:r>
          </a:p>
          <a:p>
            <a:pPr indent="620713"/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49" y="1728721"/>
            <a:ext cx="3287787" cy="96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83112"/>
      </p:ext>
    </p:extLst>
  </p:cSld>
  <p:clrMapOvr>
    <a:masterClrMapping/>
  </p:clrMapOvr>
  <p:transition spd="slow">
    <p:randomBar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2.5.5  </a:t>
            </a:r>
            <a:r>
              <a:rPr lang="zh-CN" altLang="zh-CN" dirty="0"/>
              <a:t>布局管理组（</a:t>
            </a:r>
            <a:r>
              <a:rPr lang="en-US" altLang="zh-CN" dirty="0"/>
              <a:t>Layouts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布局管理组（</a:t>
            </a:r>
            <a:r>
              <a:rPr lang="en-US" altLang="zh-CN" dirty="0"/>
              <a:t>Layouts</a:t>
            </a:r>
            <a:r>
              <a:rPr lang="zh-CN" altLang="zh-CN" dirty="0"/>
              <a:t>）如图</a:t>
            </a:r>
            <a:r>
              <a:rPr lang="en-US" altLang="zh-CN" dirty="0"/>
              <a:t>2.6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410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528392" cy="175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3573016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布局管理组（</a:t>
            </a:r>
            <a:r>
              <a:rPr lang="en-US" altLang="zh-CN" dirty="0"/>
              <a:t>Layouts</a:t>
            </a:r>
            <a:r>
              <a:rPr lang="zh-CN" altLang="zh-CN" dirty="0"/>
              <a:t>）中各个控件的名称依次解释如下。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Vertical Layout</a:t>
            </a:r>
            <a:r>
              <a:rPr lang="zh-CN" altLang="zh-CN" dirty="0"/>
              <a:t>：垂直布局。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Horizontal Layout</a:t>
            </a:r>
            <a:r>
              <a:rPr lang="zh-CN" altLang="zh-CN" dirty="0"/>
              <a:t>：横向（水平）布局。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Grid Layout</a:t>
            </a:r>
            <a:r>
              <a:rPr lang="zh-CN" altLang="zh-CN" dirty="0"/>
              <a:t>：网格布局。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Form Layout</a:t>
            </a:r>
            <a:r>
              <a:rPr lang="zh-CN" altLang="zh-CN" dirty="0"/>
              <a:t>：表单布局。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413616"/>
      </p:ext>
    </p:extLst>
  </p:cSld>
  <p:clrMapOvr>
    <a:masterClrMapping/>
  </p:clrMapOvr>
  <p:transition spd="slow">
    <p:randomBar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2.5.6  </a:t>
            </a:r>
            <a:r>
              <a:rPr lang="zh-CN" altLang="zh-CN" dirty="0"/>
              <a:t>容器组（</a:t>
            </a:r>
            <a:r>
              <a:rPr lang="en-US" altLang="zh-CN" dirty="0"/>
              <a:t>Containers</a:t>
            </a:r>
            <a:r>
              <a:rPr lang="zh-CN" altLang="zh-CN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19675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容器组（</a:t>
            </a:r>
            <a:r>
              <a:rPr lang="en-US" altLang="zh-CN" dirty="0"/>
              <a:t>Containers</a:t>
            </a:r>
            <a:r>
              <a:rPr lang="zh-CN" altLang="zh-CN" dirty="0"/>
              <a:t>）如图</a:t>
            </a:r>
            <a:r>
              <a:rPr lang="en-US" altLang="zh-CN" dirty="0"/>
              <a:t>2.7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3083"/>
            <a:ext cx="2448272" cy="269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1940" y="1843083"/>
            <a:ext cx="4716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容器组（</a:t>
            </a:r>
            <a:r>
              <a:rPr lang="en-US" altLang="zh-CN" dirty="0"/>
              <a:t>Containers</a:t>
            </a:r>
            <a:r>
              <a:rPr lang="zh-CN" altLang="zh-CN" dirty="0"/>
              <a:t>）中各个控件的名称依次解释如下。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Group Box</a:t>
            </a:r>
            <a:r>
              <a:rPr lang="zh-CN" altLang="en-US" dirty="0"/>
              <a:t>：组框。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 </a:t>
            </a:r>
            <a:r>
              <a:rPr lang="en-US" altLang="zh-CN" dirty="0"/>
              <a:t>Scroll Area</a:t>
            </a:r>
            <a:r>
              <a:rPr lang="zh-CN" altLang="en-US" dirty="0"/>
              <a:t>：滚动区域。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 </a:t>
            </a:r>
            <a:r>
              <a:rPr lang="en-US" altLang="zh-CN" dirty="0"/>
              <a:t>Tool Box</a:t>
            </a:r>
            <a:r>
              <a:rPr lang="zh-CN" altLang="en-US" dirty="0"/>
              <a:t>：工具箱。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 </a:t>
            </a:r>
            <a:r>
              <a:rPr lang="en-US" altLang="zh-CN" dirty="0"/>
              <a:t>Tab Widget</a:t>
            </a:r>
            <a:r>
              <a:rPr lang="zh-CN" altLang="en-US" dirty="0"/>
              <a:t>：标签小部件。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 </a:t>
            </a:r>
            <a:r>
              <a:rPr lang="en-US" altLang="zh-CN" dirty="0"/>
              <a:t>Stacked Widget</a:t>
            </a:r>
            <a:r>
              <a:rPr lang="zh-CN" altLang="en-US" dirty="0"/>
              <a:t>：堆叠部件。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 </a:t>
            </a:r>
            <a:r>
              <a:rPr lang="en-US" altLang="zh-CN" dirty="0"/>
              <a:t>Frame</a:t>
            </a:r>
            <a:r>
              <a:rPr lang="zh-CN" altLang="en-US" dirty="0"/>
              <a:t>：帧。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 </a:t>
            </a:r>
            <a:r>
              <a:rPr lang="en-US" altLang="zh-CN" dirty="0"/>
              <a:t>Widget</a:t>
            </a:r>
            <a:r>
              <a:rPr lang="zh-CN" altLang="en-US" dirty="0"/>
              <a:t>：小部件。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 </a:t>
            </a:r>
            <a:r>
              <a:rPr lang="en-US" altLang="zh-CN" dirty="0"/>
              <a:t>MDI Area</a:t>
            </a:r>
            <a:r>
              <a:rPr lang="zh-CN" altLang="en-US" dirty="0"/>
              <a:t>：</a:t>
            </a:r>
            <a:r>
              <a:rPr lang="en-US" altLang="zh-CN" dirty="0"/>
              <a:t>MDI</a:t>
            </a:r>
            <a:r>
              <a:rPr lang="zh-CN" altLang="en-US" dirty="0"/>
              <a:t>区域。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 </a:t>
            </a:r>
            <a:r>
              <a:rPr lang="en-US" altLang="zh-CN" dirty="0"/>
              <a:t>Dock Widget</a:t>
            </a:r>
            <a:r>
              <a:rPr lang="zh-CN" altLang="en-US" dirty="0"/>
              <a:t>：停靠窗体部件。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 </a:t>
            </a:r>
            <a:r>
              <a:rPr lang="en-US" altLang="zh-CN" dirty="0" err="1"/>
              <a:t>QAxWidget</a:t>
            </a:r>
            <a:r>
              <a:rPr lang="zh-CN" altLang="en-US" dirty="0"/>
              <a:t>：封装</a:t>
            </a:r>
            <a:r>
              <a:rPr lang="en-US" altLang="zh-CN" dirty="0"/>
              <a:t>Flash</a:t>
            </a:r>
            <a:r>
              <a:rPr lang="zh-CN" altLang="en-US" dirty="0"/>
              <a:t>的</a:t>
            </a:r>
            <a:r>
              <a:rPr lang="en-US" altLang="zh-CN" dirty="0"/>
              <a:t>ActiveX</a:t>
            </a:r>
            <a:r>
              <a:rPr lang="zh-CN" altLang="en-US" dirty="0"/>
              <a:t>控件。</a:t>
            </a:r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49996"/>
      </p:ext>
    </p:extLst>
  </p:cSld>
  <p:clrMapOvr>
    <a:masterClrMapping/>
  </p:clrMapOvr>
  <p:transition spd="slow">
    <p:randomBa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420888"/>
            <a:ext cx="82809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2.5.6  </a:t>
            </a:r>
            <a:r>
              <a:rPr lang="zh-CN" altLang="zh-CN" dirty="0"/>
              <a:t>容器组（</a:t>
            </a:r>
            <a:r>
              <a:rPr lang="en-US" altLang="zh-CN" dirty="0"/>
              <a:t>Containers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．创建窗口</a:t>
            </a:r>
          </a:p>
          <a:p>
            <a:pPr indent="446088"/>
            <a:r>
              <a:rPr lang="zh-CN" altLang="zh-CN" dirty="0"/>
              <a:t>如果</a:t>
            </a:r>
            <a:r>
              <a:rPr lang="en-US" altLang="zh-CN" dirty="0"/>
              <a:t>Widget</a:t>
            </a:r>
            <a:r>
              <a:rPr lang="zh-CN" altLang="zh-CN" dirty="0"/>
              <a:t>未使用父级进行创建，则在显示时视为窗口或顶层</a:t>
            </a:r>
            <a:r>
              <a:rPr lang="en-US" altLang="zh-CN" dirty="0"/>
              <a:t>Widget</a:t>
            </a:r>
            <a:r>
              <a:rPr lang="zh-CN" altLang="zh-CN" dirty="0"/>
              <a:t>。由于顶层</a:t>
            </a:r>
            <a:r>
              <a:rPr lang="en-US" altLang="zh-CN" dirty="0"/>
              <a:t>Widget</a:t>
            </a:r>
            <a:r>
              <a:rPr lang="zh-CN" altLang="zh-CN" dirty="0"/>
              <a:t>没有父级对象类来确保在其不再使用时就删除，所以需要开发人员在应用程序中对其进行跟踪。</a:t>
            </a:r>
          </a:p>
          <a:p>
            <a:pPr indent="446088"/>
            <a:r>
              <a:rPr lang="zh-CN" altLang="zh-CN" dirty="0"/>
              <a:t>例如，使用</a:t>
            </a:r>
            <a:r>
              <a:rPr lang="en-US" altLang="zh-CN" dirty="0" err="1"/>
              <a:t>QWidget</a:t>
            </a:r>
            <a:r>
              <a:rPr lang="zh-CN" altLang="zh-CN" dirty="0"/>
              <a:t>创建和显示具有默认大小的窗口：</a:t>
            </a:r>
          </a:p>
          <a:p>
            <a:pPr indent="446088"/>
            <a:r>
              <a:rPr lang="en-US" altLang="zh-CN" dirty="0" err="1"/>
              <a:t>QWidget</a:t>
            </a:r>
            <a:r>
              <a:rPr lang="en-US" altLang="zh-CN" dirty="0"/>
              <a:t> *window = new </a:t>
            </a:r>
            <a:r>
              <a:rPr lang="en-US" altLang="zh-CN" dirty="0" err="1"/>
              <a:t>QWidget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window-&gt;resize(320, 240);</a:t>
            </a:r>
            <a:endParaRPr lang="zh-CN" altLang="zh-CN" dirty="0"/>
          </a:p>
          <a:p>
            <a:pPr indent="446088"/>
            <a:r>
              <a:rPr lang="en-US" altLang="zh-CN" dirty="0"/>
              <a:t>window-&gt;show();</a:t>
            </a:r>
            <a:endParaRPr lang="zh-CN" altLang="zh-CN" dirty="0"/>
          </a:p>
          <a:p>
            <a:pPr indent="446088"/>
            <a:r>
              <a:rPr lang="en-US" altLang="zh-CN" dirty="0" err="1"/>
              <a:t>QPushButton</a:t>
            </a:r>
            <a:r>
              <a:rPr lang="en-US" altLang="zh-CN" dirty="0"/>
              <a:t> *button = new </a:t>
            </a:r>
            <a:r>
              <a:rPr lang="en-US" altLang="zh-CN" dirty="0" err="1"/>
              <a:t>QPushButton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("Press me"), window);	//(a)</a:t>
            </a:r>
            <a:endParaRPr lang="zh-CN" altLang="zh-CN" dirty="0"/>
          </a:p>
          <a:p>
            <a:pPr indent="446088"/>
            <a:r>
              <a:rPr lang="en-US" altLang="zh-CN" dirty="0"/>
              <a:t>button-&gt;move(100, 100);</a:t>
            </a:r>
            <a:endParaRPr lang="zh-CN" altLang="zh-CN" dirty="0"/>
          </a:p>
          <a:p>
            <a:pPr indent="446088"/>
            <a:r>
              <a:rPr lang="en-US" altLang="zh-CN" dirty="0"/>
              <a:t>button-&gt;show();</a:t>
            </a:r>
            <a:endParaRPr lang="zh-CN" altLang="zh-CN" dirty="0"/>
          </a:p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b="1" dirty="0"/>
              <a:t>(a) </a:t>
            </a:r>
            <a:r>
              <a:rPr lang="en-US" altLang="zh-CN" b="1" dirty="0" err="1"/>
              <a:t>QPushButton</a:t>
            </a:r>
            <a:r>
              <a:rPr lang="en-US" altLang="zh-CN" b="1" dirty="0"/>
              <a:t> *button = new </a:t>
            </a:r>
            <a:r>
              <a:rPr lang="en-US" altLang="zh-CN" b="1" dirty="0" err="1"/>
              <a:t>QPushButton</a:t>
            </a:r>
            <a:r>
              <a:rPr lang="en-US" altLang="zh-CN" b="1" dirty="0"/>
              <a:t>(</a:t>
            </a:r>
            <a:r>
              <a:rPr lang="en-US" altLang="zh-CN" b="1" dirty="0" err="1"/>
              <a:t>tr</a:t>
            </a:r>
            <a:r>
              <a:rPr lang="en-US" altLang="zh-CN" b="1" dirty="0"/>
              <a:t>("Press me"), window);</a:t>
            </a:r>
            <a:r>
              <a:rPr lang="zh-CN" altLang="zh-CN" b="1" dirty="0"/>
              <a:t>：</a:t>
            </a:r>
            <a:r>
              <a:rPr lang="zh-CN" altLang="zh-CN" dirty="0"/>
              <a:t>通过将</a:t>
            </a:r>
            <a:r>
              <a:rPr lang="en-US" altLang="zh-CN" dirty="0"/>
              <a:t>window</a:t>
            </a:r>
            <a:r>
              <a:rPr lang="zh-CN" altLang="zh-CN" dirty="0"/>
              <a:t>作为父级传递给其构造器来向窗口添加子</a:t>
            </a:r>
            <a:r>
              <a:rPr lang="en-US" altLang="zh-CN" dirty="0" err="1"/>
              <a:t>Widget:button</a:t>
            </a:r>
            <a:r>
              <a:rPr lang="zh-CN" altLang="zh-CN" dirty="0"/>
              <a:t>。在这种情况下，向窗口添加按钮并将其放置在特定位置。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822162"/>
      </p:ext>
    </p:extLst>
  </p:cSld>
  <p:clrMapOvr>
    <a:masterClrMapping/>
  </p:clrMapOvr>
  <p:transition spd="slow">
    <p:randomBar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988840"/>
            <a:ext cx="8208912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2.5.6  </a:t>
            </a:r>
            <a:r>
              <a:rPr lang="zh-CN" altLang="zh-CN" dirty="0"/>
              <a:t>容器组（</a:t>
            </a:r>
            <a:r>
              <a:rPr lang="en-US" altLang="zh-CN" dirty="0"/>
              <a:t>Containers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．使用布局</a:t>
            </a:r>
          </a:p>
          <a:p>
            <a:pPr indent="446088"/>
            <a:r>
              <a:rPr lang="zh-CN" altLang="zh-CN" dirty="0"/>
              <a:t>通常，子</a:t>
            </a:r>
            <a:r>
              <a:rPr lang="en-US" altLang="zh-CN" dirty="0"/>
              <a:t>Widget</a:t>
            </a:r>
            <a:r>
              <a:rPr lang="zh-CN" altLang="zh-CN" dirty="0"/>
              <a:t>是通过使用布局对象在窗口中进行排列的，而不是通过指定位置和大小进行排列的。在此，构造一个并排排列的标签和行编辑框</a:t>
            </a:r>
            <a:r>
              <a:rPr lang="en-US" altLang="zh-CN" dirty="0"/>
              <a:t>Widget</a:t>
            </a:r>
            <a:r>
              <a:rPr lang="zh-CN" altLang="zh-CN" dirty="0"/>
              <a:t>：</a:t>
            </a:r>
          </a:p>
          <a:p>
            <a:pPr indent="446088"/>
            <a:r>
              <a:rPr lang="en-US" altLang="zh-CN" dirty="0" err="1"/>
              <a:t>QLabel</a:t>
            </a:r>
            <a:r>
              <a:rPr lang="en-US" altLang="zh-CN" dirty="0"/>
              <a:t> *label = new </a:t>
            </a:r>
            <a:r>
              <a:rPr lang="en-US" altLang="zh-CN" dirty="0" err="1"/>
              <a:t>QLabel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("Name:"));</a:t>
            </a:r>
            <a:endParaRPr lang="zh-CN" altLang="zh-CN" dirty="0"/>
          </a:p>
          <a:p>
            <a:pPr indent="446088"/>
            <a:r>
              <a:rPr lang="en-US" altLang="zh-CN" dirty="0" err="1"/>
              <a:t>QLineEdit</a:t>
            </a:r>
            <a:r>
              <a:rPr lang="en-US" altLang="zh-CN" dirty="0"/>
              <a:t> *</a:t>
            </a:r>
            <a:r>
              <a:rPr lang="en-US" altLang="zh-CN" dirty="0" err="1"/>
              <a:t>lineEdit</a:t>
            </a:r>
            <a:r>
              <a:rPr lang="en-US" altLang="zh-CN" dirty="0"/>
              <a:t> = new </a:t>
            </a:r>
            <a:r>
              <a:rPr lang="en-US" altLang="zh-CN" dirty="0" err="1"/>
              <a:t>QLineEdit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 err="1"/>
              <a:t>QHBoxLayout</a:t>
            </a:r>
            <a:r>
              <a:rPr lang="en-US" altLang="zh-CN" dirty="0"/>
              <a:t> *layout = new </a:t>
            </a:r>
            <a:r>
              <a:rPr lang="en-US" altLang="zh-CN" dirty="0" err="1"/>
              <a:t>QHBoxLayout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layout-&gt;</a:t>
            </a:r>
            <a:r>
              <a:rPr lang="en-US" altLang="zh-CN" dirty="0" err="1"/>
              <a:t>addWidget</a:t>
            </a:r>
            <a:r>
              <a:rPr lang="en-US" altLang="zh-CN" dirty="0"/>
              <a:t>(label);</a:t>
            </a:r>
            <a:endParaRPr lang="zh-CN" altLang="zh-CN" dirty="0"/>
          </a:p>
          <a:p>
            <a:pPr indent="446088"/>
            <a:r>
              <a:rPr lang="en-US" altLang="zh-CN" dirty="0"/>
              <a:t>layout-&gt;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lineEdit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window-&gt;</a:t>
            </a:r>
            <a:r>
              <a:rPr lang="en-US" altLang="zh-CN" dirty="0" err="1"/>
              <a:t>setLayout</a:t>
            </a:r>
            <a:r>
              <a:rPr lang="en-US" altLang="zh-CN" dirty="0"/>
              <a:t>(layout);</a:t>
            </a:r>
            <a:endParaRPr lang="zh-CN" altLang="zh-CN" dirty="0"/>
          </a:p>
          <a:p>
            <a:pPr indent="446088"/>
            <a:r>
              <a:rPr lang="zh-CN" altLang="zh-CN" dirty="0"/>
              <a:t>构造的布局对象管理通过</a:t>
            </a:r>
            <a:r>
              <a:rPr lang="en-US" altLang="zh-CN" dirty="0" err="1"/>
              <a:t>addWidget</a:t>
            </a:r>
            <a:r>
              <a:rPr lang="en-US" altLang="zh-CN" dirty="0"/>
              <a:t>()</a:t>
            </a:r>
            <a:r>
              <a:rPr lang="zh-CN" altLang="zh-CN" dirty="0"/>
              <a:t>函数提供</a:t>
            </a:r>
            <a:r>
              <a:rPr lang="en-US" altLang="zh-CN" dirty="0"/>
              <a:t>Widget</a:t>
            </a:r>
            <a:r>
              <a:rPr lang="zh-CN" altLang="zh-CN" dirty="0"/>
              <a:t>的位置和大小。布局本身是通过调用</a:t>
            </a:r>
            <a:r>
              <a:rPr lang="en-US" altLang="zh-CN" dirty="0" err="1"/>
              <a:t>setLayout</a:t>
            </a:r>
            <a:r>
              <a:rPr lang="en-US" altLang="zh-CN" dirty="0"/>
              <a:t>()</a:t>
            </a:r>
            <a:r>
              <a:rPr lang="zh-CN" altLang="zh-CN" dirty="0"/>
              <a:t>提供给窗口的。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135125"/>
      </p:ext>
    </p:extLst>
  </p:cSld>
  <p:clrMapOvr>
    <a:masterClrMapping/>
  </p:clrMapOvr>
  <p:transition spd="slow">
    <p:randomBar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700808"/>
            <a:ext cx="8208912" cy="24482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2.5.6  </a:t>
            </a:r>
            <a:r>
              <a:rPr lang="zh-CN" altLang="zh-CN" dirty="0"/>
              <a:t>容器组（</a:t>
            </a:r>
            <a:r>
              <a:rPr lang="en-US" altLang="zh-CN" dirty="0"/>
              <a:t>Containers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由于</a:t>
            </a:r>
            <a:r>
              <a:rPr lang="en-US" altLang="zh-CN" dirty="0"/>
              <a:t>Widget</a:t>
            </a:r>
            <a:r>
              <a:rPr lang="zh-CN" altLang="zh-CN" dirty="0"/>
              <a:t>可包含其他</a:t>
            </a:r>
            <a:r>
              <a:rPr lang="en-US" altLang="zh-CN" dirty="0"/>
              <a:t>Widget</a:t>
            </a:r>
            <a:r>
              <a:rPr lang="zh-CN" altLang="zh-CN" dirty="0"/>
              <a:t>，所以布局可用来提供按不同层次分组的</a:t>
            </a:r>
            <a:r>
              <a:rPr lang="en-US" altLang="zh-CN" dirty="0"/>
              <a:t>Widget</a:t>
            </a:r>
            <a:r>
              <a:rPr lang="zh-CN" altLang="zh-CN" dirty="0"/>
              <a:t>。这里，要在显示查询结果的表视图上方、窗口顶部的行编辑框旁，显示一个标签：</a:t>
            </a:r>
          </a:p>
          <a:p>
            <a:pPr indent="446088"/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queryLabel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("Query:"));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QLineEdit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queryEdit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QTableView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resultView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QTableView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QHBoxLayout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queryLayout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QHBoxLayout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queryLayout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queryLabel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queryLayout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queryEdit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QVBoxLayout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addLayout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queryLayout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resultView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window-&gt;</a:t>
            </a:r>
            <a:r>
              <a:rPr lang="en-US" altLang="zh-CN" sz="1600" dirty="0" err="1"/>
              <a:t>setLayout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zh-CN" altLang="zh-CN" dirty="0"/>
              <a:t>除</a:t>
            </a:r>
            <a:r>
              <a:rPr lang="en-US" altLang="zh-CN" dirty="0" err="1"/>
              <a:t>QHBoxLayout</a:t>
            </a:r>
            <a:r>
              <a:rPr lang="zh-CN" altLang="zh-CN" dirty="0"/>
              <a:t>和</a:t>
            </a:r>
            <a:r>
              <a:rPr lang="en-US" altLang="zh-CN" dirty="0" err="1"/>
              <a:t>QVBoxLayout</a:t>
            </a:r>
            <a:r>
              <a:rPr lang="zh-CN" altLang="zh-CN" dirty="0"/>
              <a:t>外，</a:t>
            </a:r>
            <a:r>
              <a:rPr lang="en-US" altLang="zh-CN" dirty="0" err="1"/>
              <a:t>Qt</a:t>
            </a:r>
            <a:r>
              <a:rPr lang="zh-CN" altLang="zh-CN" dirty="0"/>
              <a:t>还提供了</a:t>
            </a:r>
            <a:r>
              <a:rPr lang="en-US" altLang="zh-CN" dirty="0" err="1"/>
              <a:t>QGridLayout</a:t>
            </a:r>
            <a:r>
              <a:rPr lang="zh-CN" altLang="zh-CN" dirty="0"/>
              <a:t>和</a:t>
            </a:r>
            <a:r>
              <a:rPr lang="en-US" altLang="zh-CN" dirty="0" err="1"/>
              <a:t>QFormLayout</a:t>
            </a:r>
            <a:r>
              <a:rPr lang="zh-CN" altLang="zh-CN" dirty="0"/>
              <a:t>类用于协助实现更复杂的用户界面。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655616"/>
      </p:ext>
    </p:extLst>
  </p:cSld>
  <p:clrMapOvr>
    <a:masterClrMapping/>
  </p:clrMapOvr>
  <p:transition spd="slow">
    <p:randomBar dir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2.5.7  </a:t>
            </a:r>
            <a:r>
              <a:rPr lang="zh-CN" altLang="zh-CN" dirty="0"/>
              <a:t>项目视图组（</a:t>
            </a:r>
            <a:r>
              <a:rPr lang="en-US" altLang="zh-CN" dirty="0"/>
              <a:t>Item Views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项目视图组（</a:t>
            </a:r>
            <a:r>
              <a:rPr lang="en-US" altLang="zh-CN" dirty="0"/>
              <a:t>Item Views</a:t>
            </a:r>
            <a:r>
              <a:rPr lang="zh-CN" altLang="zh-CN" dirty="0"/>
              <a:t>）如图</a:t>
            </a:r>
            <a:r>
              <a:rPr lang="en-US" altLang="zh-CN" dirty="0"/>
              <a:t>2.8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46088"/>
            <a:endParaRPr lang="en-US" altLang="zh-CN" dirty="0"/>
          </a:p>
          <a:p>
            <a:pPr indent="446088"/>
            <a:endParaRPr lang="en-US" altLang="zh-CN" dirty="0" smtClean="0"/>
          </a:p>
          <a:p>
            <a:pPr indent="446088"/>
            <a:endParaRPr lang="en-US" altLang="zh-CN" dirty="0"/>
          </a:p>
          <a:p>
            <a:pPr indent="446088"/>
            <a:endParaRPr lang="en-US" altLang="zh-CN" dirty="0" smtClean="0"/>
          </a:p>
          <a:p>
            <a:pPr indent="446088"/>
            <a:endParaRPr lang="zh-CN" altLang="zh-CN" dirty="0"/>
          </a:p>
          <a:p>
            <a:pPr indent="446088"/>
            <a:endParaRPr lang="en-US" altLang="zh-CN" dirty="0" smtClean="0"/>
          </a:p>
          <a:p>
            <a:pPr indent="446088"/>
            <a:r>
              <a:rPr lang="zh-CN" altLang="zh-CN" dirty="0" smtClean="0"/>
              <a:t>项目</a:t>
            </a:r>
            <a:r>
              <a:rPr lang="zh-CN" altLang="zh-CN" dirty="0"/>
              <a:t>视图组（</a:t>
            </a:r>
            <a:r>
              <a:rPr lang="en-US" altLang="zh-CN" dirty="0"/>
              <a:t>Item Views</a:t>
            </a:r>
            <a:r>
              <a:rPr lang="zh-CN" altLang="zh-CN" dirty="0"/>
              <a:t>）中各个控件的名称依次解释如下。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List View</a:t>
            </a:r>
            <a:r>
              <a:rPr lang="zh-CN" altLang="zh-CN" dirty="0"/>
              <a:t>：清单视图。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Tree View</a:t>
            </a:r>
            <a:r>
              <a:rPr lang="zh-CN" altLang="zh-CN" dirty="0"/>
              <a:t>：树视图。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Table View</a:t>
            </a:r>
            <a:r>
              <a:rPr lang="zh-CN" altLang="zh-CN" dirty="0"/>
              <a:t>：表视图。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Column View</a:t>
            </a:r>
            <a:r>
              <a:rPr lang="zh-CN" altLang="zh-CN" dirty="0"/>
              <a:t>：列视图。</a:t>
            </a:r>
          </a:p>
          <a:p>
            <a:pPr indent="446088"/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599908"/>
            <a:ext cx="2622996" cy="129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99190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807477" y="4869160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2780928"/>
            <a:ext cx="806489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 </a:t>
            </a:r>
            <a:r>
              <a:rPr lang="zh-CN" altLang="zh-CN" dirty="0"/>
              <a:t>查询字符串数据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查询字符串数据有多种方式，具体如下。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）函数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startsWith</a:t>
            </a:r>
            <a:r>
              <a:rPr lang="en-US" altLang="zh-CN" dirty="0"/>
              <a:t>()</a:t>
            </a:r>
            <a:r>
              <a:rPr lang="zh-CN" altLang="zh-CN" dirty="0"/>
              <a:t>判断一个字符串是否以某个字符串开头。此函数具有两个参数。第一个参数指定了一个字符串，第二个参数指定是否大小写敏感（默认情况下，是大小写敏感的），例如：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="Welcome to you! ";</a:t>
            </a:r>
            <a:endParaRPr lang="zh-CN" altLang="zh-CN" dirty="0"/>
          </a:p>
          <a:p>
            <a:pPr indent="446088"/>
            <a:r>
              <a:rPr lang="en-US" altLang="zh-CN" dirty="0" err="1"/>
              <a:t>str.startsWith</a:t>
            </a:r>
            <a:r>
              <a:rPr lang="en-US" altLang="zh-CN" dirty="0"/>
              <a:t>("Welcome",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CaseSensitive</a:t>
            </a:r>
            <a:r>
              <a:rPr lang="en-US" altLang="zh-CN" dirty="0"/>
              <a:t>); 	//</a:t>
            </a:r>
            <a:r>
              <a:rPr lang="zh-CN" altLang="zh-CN" dirty="0"/>
              <a:t>返回</a:t>
            </a:r>
            <a:r>
              <a:rPr lang="en-US" altLang="zh-CN" dirty="0"/>
              <a:t>true</a:t>
            </a:r>
            <a:endParaRPr lang="zh-CN" altLang="zh-CN" dirty="0"/>
          </a:p>
          <a:p>
            <a:pPr indent="446088"/>
            <a:r>
              <a:rPr lang="en-US" altLang="zh-CN" dirty="0" err="1"/>
              <a:t>str.startsWith</a:t>
            </a:r>
            <a:r>
              <a:rPr lang="en-US" altLang="zh-CN" dirty="0"/>
              <a:t>("you",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CaseSensitive</a:t>
            </a:r>
            <a:r>
              <a:rPr lang="en-US" altLang="zh-CN" dirty="0"/>
              <a:t>);      	//</a:t>
            </a:r>
            <a:r>
              <a:rPr lang="zh-CN" altLang="zh-CN" dirty="0"/>
              <a:t>返回</a:t>
            </a:r>
            <a:r>
              <a:rPr lang="en-US" altLang="zh-CN" dirty="0"/>
              <a:t>false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）函数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endsWith</a:t>
            </a:r>
            <a:r>
              <a:rPr lang="en-US" altLang="zh-CN" dirty="0"/>
              <a:t>()</a:t>
            </a:r>
            <a:r>
              <a:rPr lang="zh-CN" altLang="zh-CN" dirty="0"/>
              <a:t>类似于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startsWith</a:t>
            </a:r>
            <a:r>
              <a:rPr lang="en-US" altLang="zh-CN" dirty="0"/>
              <a:t>()</a:t>
            </a:r>
            <a:r>
              <a:rPr lang="zh-CN" altLang="zh-CN" dirty="0"/>
              <a:t>，此函数判断一个字符串是否以某个字符串结尾。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）函数</a:t>
            </a:r>
            <a:r>
              <a:rPr lang="en-US" altLang="zh-CN" dirty="0" err="1"/>
              <a:t>QString</a:t>
            </a:r>
            <a:r>
              <a:rPr lang="en-US" altLang="zh-CN" dirty="0"/>
              <a:t>::contains()</a:t>
            </a:r>
            <a:r>
              <a:rPr lang="zh-CN" altLang="zh-CN" dirty="0"/>
              <a:t>判断一个指定的字符串是否出现过，例如：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=" Welcome to you! ";</a:t>
            </a:r>
            <a:endParaRPr lang="zh-CN" altLang="zh-CN" dirty="0"/>
          </a:p>
          <a:p>
            <a:pPr indent="446088"/>
            <a:r>
              <a:rPr lang="en-US" altLang="zh-CN" dirty="0" err="1"/>
              <a:t>str.contains</a:t>
            </a:r>
            <a:r>
              <a:rPr lang="en-US" altLang="zh-CN" dirty="0"/>
              <a:t>("Welcome",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CaseSensitive</a:t>
            </a:r>
            <a:r>
              <a:rPr lang="en-US" altLang="zh-CN" dirty="0"/>
              <a:t>);   	//</a:t>
            </a:r>
            <a:r>
              <a:rPr lang="zh-CN" altLang="zh-CN" dirty="0"/>
              <a:t>返回</a:t>
            </a:r>
            <a:r>
              <a:rPr lang="en-US" altLang="zh-CN" dirty="0"/>
              <a:t>true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307859"/>
      </p:ext>
    </p:extLst>
  </p:cSld>
  <p:clrMapOvr>
    <a:masterClrMapping/>
  </p:clrMapOvr>
  <p:transition spd="slow">
    <p:randomBar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2.5.7  </a:t>
            </a:r>
            <a:r>
              <a:rPr lang="zh-CN" altLang="zh-CN" dirty="0"/>
              <a:t>项目视图组（</a:t>
            </a:r>
            <a:r>
              <a:rPr lang="en-US" altLang="zh-CN" dirty="0"/>
              <a:t>Item Views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124744"/>
            <a:ext cx="429835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Widget</a:t>
            </a:r>
            <a:r>
              <a:rPr lang="zh-CN" altLang="zh-CN" kern="100" dirty="0">
                <a:latin typeface="Times New Roman"/>
                <a:ea typeface="宋体"/>
              </a:rPr>
              <a:t>的区别，其具体区别见表</a:t>
            </a:r>
            <a:r>
              <a:rPr lang="en-US" altLang="zh-CN" kern="100" dirty="0">
                <a:latin typeface="Times New Roman"/>
                <a:ea typeface="宋体"/>
              </a:rPr>
              <a:t>2.10</a:t>
            </a:r>
            <a:r>
              <a:rPr lang="zh-CN" altLang="zh-CN" kern="100" dirty="0">
                <a:latin typeface="Times New Roman"/>
                <a:ea typeface="宋体"/>
              </a:rPr>
              <a:t>。</a:t>
            </a:r>
            <a:endParaRPr lang="zh-CN" altLang="zh-CN" kern="100" dirty="0">
              <a:effectLst/>
              <a:latin typeface="Times New Roman"/>
              <a:ea typeface="宋体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00214"/>
              </p:ext>
            </p:extLst>
          </p:nvPr>
        </p:nvGraphicFramePr>
        <p:xfrm>
          <a:off x="683568" y="1628800"/>
          <a:ext cx="8208912" cy="2350492"/>
        </p:xfrm>
        <a:graphic>
          <a:graphicData uri="http://schemas.openxmlformats.org/drawingml/2006/table">
            <a:tbl>
              <a:tblPr firstRow="1" firstCol="1" bandRow="1"/>
              <a:tblGrid>
                <a:gridCol w="2190991"/>
                <a:gridCol w="3045477"/>
                <a:gridCol w="2972444"/>
              </a:tblGrid>
              <a:tr h="302715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区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别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点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QTableView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QTableWidget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302715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继承关系</a:t>
                      </a: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QTableWidget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继承自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QTableView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58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使用数据模型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setModel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可以使用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setModel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设置数据模型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"/>
                          <a:ea typeface="宋体"/>
                        </a:rPr>
                        <a:t>setModel</a:t>
                      </a:r>
                      <a:r>
                        <a:rPr lang="zh-CN" sz="1400" kern="100">
                          <a:effectLst/>
                          <a:latin typeface="Times"/>
                          <a:ea typeface="宋体"/>
                        </a:rPr>
                        <a:t>是私有函数，不能使用该函数设置数据模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型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884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显示复选框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setCheckState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没有函数实现复选框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"/>
                          <a:ea typeface="宋体"/>
                        </a:rPr>
                        <a:t>QTableWidgetItem</a:t>
                      </a:r>
                      <a:r>
                        <a:rPr lang="zh-CN" sz="1400" kern="100">
                          <a:effectLst/>
                          <a:latin typeface="Times"/>
                          <a:ea typeface="宋体"/>
                        </a:rPr>
                        <a:t>类中的</a:t>
                      </a:r>
                      <a:r>
                        <a:rPr lang="en-US" sz="1400" kern="100">
                          <a:effectLst/>
                          <a:latin typeface="Times"/>
                          <a:ea typeface="宋体"/>
                        </a:rPr>
                        <a:t>setCheckState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Qt::Checked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）；可以设置复选框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58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与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QSqlTableModel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绑定</a:t>
                      </a: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922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effectLst/>
                          <a:latin typeface="Times New Roman"/>
                          <a:ea typeface="宋体"/>
                        </a:rPr>
                        <a:t>QTableView</a:t>
                      </a:r>
                      <a:r>
                        <a:rPr lang="zh-CN" sz="1400" kern="100" spc="-20">
                          <a:effectLst/>
                          <a:latin typeface="Times New Roman"/>
                          <a:ea typeface="宋体"/>
                        </a:rPr>
                        <a:t>能与</a:t>
                      </a:r>
                      <a:r>
                        <a:rPr lang="en-US" sz="1400" kern="100" spc="-20">
                          <a:effectLst/>
                          <a:latin typeface="Times New Roman"/>
                          <a:ea typeface="宋体"/>
                        </a:rPr>
                        <a:t>QSqlTableModel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绑定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922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 err="1">
                          <a:effectLst/>
                          <a:latin typeface="Times New Roman"/>
                          <a:ea typeface="宋体"/>
                        </a:rPr>
                        <a:t>QTableWidget</a:t>
                      </a:r>
                      <a:r>
                        <a:rPr lang="zh-CN" sz="1400" kern="100" spc="-20" dirty="0">
                          <a:effectLst/>
                          <a:latin typeface="Times New Roman"/>
                          <a:ea typeface="宋体"/>
                        </a:rPr>
                        <a:t>不能与</a:t>
                      </a:r>
                      <a:r>
                        <a:rPr lang="en-US" sz="1400" kern="100" spc="-20" dirty="0" err="1">
                          <a:effectLst/>
                          <a:latin typeface="Times New Roman"/>
                          <a:ea typeface="宋体"/>
                        </a:rPr>
                        <a:t>QSqlTable</a:t>
                      </a:r>
                      <a:r>
                        <a:rPr lang="en-US" sz="1400" kern="100" spc="-20" dirty="0">
                          <a:effectLst/>
                          <a:latin typeface="Times New Roman"/>
                          <a:ea typeface="宋体"/>
                        </a:rPr>
                        <a:t> Model</a:t>
                      </a:r>
                      <a:r>
                        <a:rPr lang="zh-CN" sz="1400" kern="100" spc="-20" dirty="0">
                          <a:effectLst/>
                          <a:latin typeface="Times New Roman"/>
                          <a:ea typeface="宋体"/>
                        </a:rPr>
                        <a:t>绑定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4221088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ym typeface="Wingdings"/>
              </a:rPr>
              <a:t></a:t>
            </a:r>
            <a:r>
              <a:rPr lang="en-US" altLang="zh-CN" b="1" dirty="0"/>
              <a:t> </a:t>
            </a:r>
            <a:r>
              <a:rPr lang="zh-CN" altLang="zh-CN" b="1" dirty="0"/>
              <a:t>模型：</a:t>
            </a:r>
            <a:r>
              <a:rPr lang="zh-CN" altLang="zh-CN" dirty="0"/>
              <a:t>所有的模型都基于</a:t>
            </a:r>
            <a:r>
              <a:rPr lang="en-US" altLang="zh-CN" dirty="0" err="1"/>
              <a:t>QAbstractItemModel</a:t>
            </a:r>
            <a:r>
              <a:rPr lang="zh-CN" altLang="zh-CN" dirty="0"/>
              <a:t>类，该类是抽象基类。</a:t>
            </a:r>
          </a:p>
          <a:p>
            <a:pPr indent="446088"/>
            <a:r>
              <a:rPr lang="en-US" altLang="zh-CN" b="1" dirty="0" smtClean="0">
                <a:sym typeface="Wingdings"/>
              </a:rPr>
              <a:t>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视图</a:t>
            </a:r>
            <a:r>
              <a:rPr lang="zh-CN" altLang="zh-CN" b="1" dirty="0"/>
              <a:t>：</a:t>
            </a:r>
            <a:r>
              <a:rPr lang="zh-CN" altLang="zh-CN" dirty="0"/>
              <a:t>所有的视图都从抽象基类</a:t>
            </a:r>
            <a:r>
              <a:rPr lang="en-US" altLang="zh-CN" dirty="0" err="1"/>
              <a:t>QAbstractItemView</a:t>
            </a:r>
            <a:r>
              <a:rPr lang="zh-CN" altLang="zh-CN" dirty="0"/>
              <a:t>继承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46088"/>
            <a:r>
              <a:rPr lang="en-US" altLang="zh-CN" dirty="0" err="1"/>
              <a:t>InterView</a:t>
            </a:r>
            <a:r>
              <a:rPr lang="zh-CN" altLang="zh-CN" dirty="0"/>
              <a:t>框架提供了一些常见的模型类和视图类，如</a:t>
            </a:r>
            <a:r>
              <a:rPr lang="en-US" altLang="zh-CN" dirty="0" err="1"/>
              <a:t>QStandardItemModel</a:t>
            </a:r>
            <a:r>
              <a:rPr lang="zh-CN" altLang="zh-CN" dirty="0"/>
              <a:t>、</a:t>
            </a:r>
            <a:r>
              <a:rPr lang="en-US" altLang="zh-CN" dirty="0" err="1"/>
              <a:t>QDirModel</a:t>
            </a:r>
            <a:r>
              <a:rPr lang="zh-CN" altLang="zh-CN" dirty="0"/>
              <a:t>、</a:t>
            </a:r>
            <a:r>
              <a:rPr lang="en-US" altLang="zh-CN" dirty="0" err="1"/>
              <a:t>QStringListModel</a:t>
            </a:r>
            <a:r>
              <a:rPr lang="zh-CN" altLang="zh-CN" dirty="0"/>
              <a:t>、</a:t>
            </a:r>
            <a:r>
              <a:rPr lang="en-US" altLang="zh-CN" dirty="0" err="1"/>
              <a:t>QProxyModel</a:t>
            </a:r>
            <a:r>
              <a:rPr lang="zh-CN" altLang="zh-CN" dirty="0"/>
              <a:t>和</a:t>
            </a:r>
            <a:r>
              <a:rPr lang="en-US" altLang="zh-CN" dirty="0" err="1"/>
              <a:t>QColumnView</a:t>
            </a:r>
            <a:r>
              <a:rPr lang="zh-CN" altLang="zh-CN" dirty="0"/>
              <a:t>、</a:t>
            </a:r>
            <a:r>
              <a:rPr lang="en-US" altLang="zh-CN" dirty="0" err="1"/>
              <a:t>QHeaderView</a:t>
            </a:r>
            <a:r>
              <a:rPr lang="zh-CN" altLang="zh-CN" dirty="0"/>
              <a:t>、</a:t>
            </a:r>
            <a:r>
              <a:rPr lang="en-US" altLang="zh-CN" dirty="0" err="1"/>
              <a:t>QListView</a:t>
            </a:r>
            <a:r>
              <a:rPr lang="zh-CN" altLang="zh-CN" dirty="0"/>
              <a:t>、</a:t>
            </a:r>
            <a:r>
              <a:rPr lang="en-US" altLang="zh-CN" dirty="0" err="1"/>
              <a:t>QTableView</a:t>
            </a:r>
            <a:r>
              <a:rPr lang="zh-CN" altLang="zh-CN" dirty="0"/>
              <a:t>、</a:t>
            </a:r>
            <a:r>
              <a:rPr lang="en-US" altLang="zh-CN" dirty="0" err="1"/>
              <a:t>QTreeView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7785623"/>
      </p:ext>
    </p:extLst>
  </p:cSld>
  <p:clrMapOvr>
    <a:masterClrMapping/>
  </p:clrMapOvr>
  <p:transition spd="slow">
    <p:randomBar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844824"/>
            <a:ext cx="8136904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2.5.7  </a:t>
            </a:r>
            <a:r>
              <a:rPr lang="zh-CN" altLang="zh-CN" dirty="0"/>
              <a:t>项目视图组（</a:t>
            </a:r>
            <a:r>
              <a:rPr lang="en-US" altLang="zh-CN" dirty="0"/>
              <a:t>Item Views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QTableWidget</a:t>
            </a:r>
            <a:r>
              <a:rPr lang="zh-CN" altLang="zh-CN" dirty="0"/>
              <a:t>继承自</a:t>
            </a:r>
            <a:r>
              <a:rPr lang="en-US" altLang="zh-CN" dirty="0" err="1"/>
              <a:t>QTableView</a:t>
            </a:r>
            <a:r>
              <a:rPr lang="zh-CN" altLang="zh-CN" dirty="0"/>
              <a:t>。</a:t>
            </a:r>
            <a:r>
              <a:rPr lang="en-US" altLang="zh-CN" dirty="0" err="1"/>
              <a:t>QSqlTableModel</a:t>
            </a:r>
            <a:r>
              <a:rPr lang="zh-CN" altLang="zh-CN" dirty="0"/>
              <a:t>能够与</a:t>
            </a:r>
            <a:r>
              <a:rPr lang="en-US" altLang="zh-CN" dirty="0" err="1"/>
              <a:t>QTableView</a:t>
            </a:r>
            <a:r>
              <a:rPr lang="zh-CN" altLang="zh-CN" dirty="0"/>
              <a:t>绑定，但不能与</a:t>
            </a:r>
            <a:r>
              <a:rPr lang="en-US" altLang="zh-CN" dirty="0" err="1"/>
              <a:t>QTableWidget</a:t>
            </a:r>
            <a:r>
              <a:rPr lang="zh-CN" altLang="zh-CN" dirty="0"/>
              <a:t>绑定。例如：</a:t>
            </a:r>
          </a:p>
          <a:p>
            <a:pPr indent="446088"/>
            <a:r>
              <a:rPr lang="en-US" altLang="zh-CN" dirty="0" err="1"/>
              <a:t>QSqlTableModel</a:t>
            </a:r>
            <a:r>
              <a:rPr lang="en-US" altLang="zh-CN" dirty="0"/>
              <a:t> *model = new </a:t>
            </a:r>
            <a:r>
              <a:rPr lang="en-US" altLang="zh-CN" dirty="0" err="1"/>
              <a:t>QSqlTableModel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model-&gt;</a:t>
            </a:r>
            <a:r>
              <a:rPr lang="en-US" altLang="zh-CN" dirty="0" err="1"/>
              <a:t>setTable</a:t>
            </a:r>
            <a:r>
              <a:rPr lang="en-US" altLang="zh-CN" dirty="0"/>
              <a:t>("employee");</a:t>
            </a:r>
            <a:endParaRPr lang="zh-CN" altLang="zh-CN" dirty="0"/>
          </a:p>
          <a:p>
            <a:pPr indent="446088"/>
            <a:r>
              <a:rPr lang="en-US" altLang="zh-CN" dirty="0"/>
              <a:t>model-&gt;</a:t>
            </a:r>
            <a:r>
              <a:rPr lang="en-US" altLang="zh-CN" dirty="0" err="1"/>
              <a:t>setEditStrategy</a:t>
            </a:r>
            <a:r>
              <a:rPr lang="en-US" altLang="zh-CN" dirty="0"/>
              <a:t>(</a:t>
            </a:r>
            <a:r>
              <a:rPr lang="en-US" altLang="zh-CN" dirty="0" err="1"/>
              <a:t>QSqlTableModel</a:t>
            </a:r>
            <a:r>
              <a:rPr lang="en-US" altLang="zh-CN" dirty="0"/>
              <a:t>::</a:t>
            </a:r>
            <a:r>
              <a:rPr lang="en-US" altLang="zh-CN" dirty="0" err="1"/>
              <a:t>OnManualSubmit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model-&gt;select();</a:t>
            </a:r>
            <a:endParaRPr lang="zh-CN" altLang="zh-CN" dirty="0"/>
          </a:p>
          <a:p>
            <a:pPr indent="446088"/>
            <a:r>
              <a:rPr lang="en-US" altLang="zh-CN" dirty="0"/>
              <a:t>model-&gt;</a:t>
            </a:r>
            <a:r>
              <a:rPr lang="en-US" altLang="zh-CN" dirty="0" err="1"/>
              <a:t>removeColumn</a:t>
            </a:r>
            <a:r>
              <a:rPr lang="en-US" altLang="zh-CN" dirty="0"/>
              <a:t>(0); //</a:t>
            </a:r>
            <a:r>
              <a:rPr lang="zh-CN" altLang="zh-CN" dirty="0"/>
              <a:t>不显示</a:t>
            </a:r>
            <a:r>
              <a:rPr lang="en-US" altLang="zh-CN" dirty="0"/>
              <a:t> ID</a:t>
            </a:r>
            <a:endParaRPr lang="zh-CN" altLang="zh-CN" dirty="0"/>
          </a:p>
          <a:p>
            <a:pPr indent="446088"/>
            <a:r>
              <a:rPr lang="en-US" altLang="zh-CN" dirty="0"/>
              <a:t>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(0,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("Name"));</a:t>
            </a:r>
            <a:endParaRPr lang="zh-CN" altLang="zh-CN" dirty="0"/>
          </a:p>
          <a:p>
            <a:pPr indent="446088"/>
            <a:r>
              <a:rPr lang="en-US" altLang="zh-CN" dirty="0"/>
              <a:t>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(1,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("Salary"));</a:t>
            </a:r>
            <a:endParaRPr lang="zh-CN" altLang="zh-CN" dirty="0"/>
          </a:p>
          <a:p>
            <a:pPr indent="446088"/>
            <a:r>
              <a:rPr lang="en-US" altLang="zh-CN" dirty="0" err="1"/>
              <a:t>QTableView</a:t>
            </a:r>
            <a:r>
              <a:rPr lang="en-US" altLang="zh-CN" dirty="0"/>
              <a:t> *view = new </a:t>
            </a:r>
            <a:r>
              <a:rPr lang="en-US" altLang="zh-CN" dirty="0" err="1"/>
              <a:t>QTableView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view-&gt;</a:t>
            </a:r>
            <a:r>
              <a:rPr lang="en-US" altLang="zh-CN" dirty="0" err="1"/>
              <a:t>setModel</a:t>
            </a:r>
            <a:r>
              <a:rPr lang="en-US" altLang="zh-CN" dirty="0"/>
              <a:t>(model);</a:t>
            </a:r>
            <a:endParaRPr lang="zh-CN" altLang="zh-CN" dirty="0"/>
          </a:p>
          <a:p>
            <a:pPr indent="446088"/>
            <a:r>
              <a:rPr lang="en-US" altLang="zh-CN" dirty="0"/>
              <a:t>view-&gt;show();</a:t>
            </a:r>
            <a:endParaRPr lang="zh-CN" altLang="zh-CN" dirty="0"/>
          </a:p>
          <a:p>
            <a:pPr indent="446088"/>
            <a:r>
              <a:rPr lang="zh-CN" altLang="zh-CN" dirty="0"/>
              <a:t>视图与模型绑定时，模型必须使用</a:t>
            </a:r>
            <a:r>
              <a:rPr lang="en-US" altLang="zh-CN" dirty="0"/>
              <a:t>new</a:t>
            </a:r>
            <a:r>
              <a:rPr lang="zh-CN" altLang="zh-CN" dirty="0"/>
              <a:t>创建，否则视图不能随着模型的改变而改变。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579938"/>
      </p:ext>
    </p:extLst>
  </p:cSld>
  <p:clrMapOvr>
    <a:masterClrMapping/>
  </p:clrMapOvr>
  <p:transition spd="slow">
    <p:randomBar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11560" y="1412776"/>
            <a:ext cx="8208912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2.5.7  </a:t>
            </a:r>
            <a:r>
              <a:rPr lang="zh-CN" altLang="zh-CN" dirty="0"/>
              <a:t>项目视图组（</a:t>
            </a:r>
            <a:r>
              <a:rPr lang="en-US" altLang="zh-CN" dirty="0"/>
              <a:t>Item Views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下面是错误的写法：</a:t>
            </a:r>
          </a:p>
          <a:p>
            <a:pPr indent="446088"/>
            <a:r>
              <a:rPr lang="en-US" altLang="zh-CN" dirty="0" err="1"/>
              <a:t>QStandardItemModel</a:t>
            </a:r>
            <a:r>
              <a:rPr lang="en-US" altLang="zh-CN" dirty="0"/>
              <a:t> model(4,2);</a:t>
            </a:r>
            <a:endParaRPr lang="zh-CN" altLang="zh-CN" dirty="0"/>
          </a:p>
          <a:p>
            <a:pPr indent="446088"/>
            <a:r>
              <a:rPr lang="en-US" altLang="zh-CN" dirty="0" err="1"/>
              <a:t>model.setHeaderData</a:t>
            </a:r>
            <a:r>
              <a:rPr lang="en-US" altLang="zh-CN" dirty="0"/>
              <a:t>(0,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("Label"));</a:t>
            </a:r>
            <a:endParaRPr lang="zh-CN" altLang="zh-CN" dirty="0"/>
          </a:p>
          <a:p>
            <a:pPr indent="446088"/>
            <a:r>
              <a:rPr lang="en-US" altLang="zh-CN" dirty="0" err="1"/>
              <a:t>model.setHeaderData</a:t>
            </a:r>
            <a:r>
              <a:rPr lang="en-US" altLang="zh-CN" dirty="0"/>
              <a:t>(1,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("Quantity"));</a:t>
            </a:r>
            <a:endParaRPr lang="zh-CN" altLang="zh-CN" dirty="0"/>
          </a:p>
          <a:p>
            <a:pPr indent="446088"/>
            <a:r>
              <a:rPr lang="en-US" altLang="zh-CN" dirty="0" err="1"/>
              <a:t>ui.tableView</a:t>
            </a:r>
            <a:r>
              <a:rPr lang="en-US" altLang="zh-CN" dirty="0"/>
              <a:t>-&gt;</a:t>
            </a:r>
            <a:r>
              <a:rPr lang="en-US" altLang="zh-CN" dirty="0" err="1"/>
              <a:t>setModel</a:t>
            </a:r>
            <a:r>
              <a:rPr lang="en-US" altLang="zh-CN" dirty="0"/>
              <a:t>(&amp;model);</a:t>
            </a:r>
            <a:endParaRPr lang="zh-CN" altLang="zh-CN" dirty="0"/>
          </a:p>
          <a:p>
            <a:pPr indent="446088"/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row = 0; row &lt; 4; ++row) 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column = 0; column &lt; 2; ++column) </a:t>
            </a:r>
            <a:endParaRPr lang="zh-CN" altLang="zh-CN" dirty="0"/>
          </a:p>
          <a:p>
            <a:pPr indent="446088"/>
            <a:r>
              <a:rPr lang="en-US" altLang="zh-CN" dirty="0"/>
              <a:t>	{</a:t>
            </a:r>
            <a:endParaRPr lang="zh-CN" altLang="zh-CN" dirty="0"/>
          </a:p>
          <a:p>
            <a:pPr indent="446088"/>
            <a:r>
              <a:rPr lang="en-US" altLang="zh-CN" dirty="0"/>
              <a:t>		</a:t>
            </a:r>
            <a:r>
              <a:rPr lang="en-US" altLang="zh-CN" dirty="0" err="1"/>
              <a:t>QModelIndex</a:t>
            </a:r>
            <a:r>
              <a:rPr lang="en-US" altLang="zh-CN" dirty="0"/>
              <a:t> index = </a:t>
            </a:r>
            <a:r>
              <a:rPr lang="en-US" altLang="zh-CN" dirty="0" err="1"/>
              <a:t>model.index</a:t>
            </a:r>
            <a:r>
              <a:rPr lang="en-US" altLang="zh-CN" dirty="0"/>
              <a:t>(row, column, </a:t>
            </a:r>
            <a:r>
              <a:rPr lang="en-US" altLang="zh-CN" dirty="0" err="1"/>
              <a:t>QModelIndex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		</a:t>
            </a:r>
            <a:r>
              <a:rPr lang="en-US" altLang="zh-CN" dirty="0" err="1"/>
              <a:t>model.setData</a:t>
            </a:r>
            <a:r>
              <a:rPr lang="en-US" altLang="zh-CN" dirty="0"/>
              <a:t>(index, </a:t>
            </a:r>
            <a:r>
              <a:rPr lang="en-US" altLang="zh-CN" dirty="0" err="1"/>
              <a:t>QVariant</a:t>
            </a:r>
            <a:r>
              <a:rPr lang="en-US" altLang="zh-CN" dirty="0"/>
              <a:t>((row+1) * (column+1)));</a:t>
            </a:r>
            <a:endParaRPr lang="zh-CN" altLang="zh-CN" dirty="0"/>
          </a:p>
          <a:p>
            <a:pPr indent="446088"/>
            <a:r>
              <a:rPr lang="en-US" altLang="zh-CN" dirty="0"/>
              <a:t>	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17785"/>
      </p:ext>
    </p:extLst>
  </p:cSld>
  <p:clrMapOvr>
    <a:masterClrMapping/>
  </p:clrMapOvr>
  <p:transition spd="slow">
    <p:randomBar dir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5536" y="1628800"/>
            <a:ext cx="8424936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2.5.7  </a:t>
            </a:r>
            <a:r>
              <a:rPr lang="zh-CN" altLang="zh-CN" dirty="0"/>
              <a:t>项目视图组（</a:t>
            </a:r>
            <a:r>
              <a:rPr lang="en-US" altLang="zh-CN" dirty="0"/>
              <a:t>Item Views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下面是正确的写法：</a:t>
            </a:r>
          </a:p>
          <a:p>
            <a:pPr indent="446088"/>
            <a:r>
              <a:rPr lang="en-US" altLang="zh-CN" dirty="0" err="1"/>
              <a:t>QStandardItemModel</a:t>
            </a:r>
            <a:r>
              <a:rPr lang="en-US" altLang="zh-CN" dirty="0"/>
              <a:t> *model;</a:t>
            </a:r>
            <a:endParaRPr lang="zh-CN" altLang="zh-CN" dirty="0"/>
          </a:p>
          <a:p>
            <a:pPr indent="446088"/>
            <a:r>
              <a:rPr lang="en-US" altLang="zh-CN" dirty="0"/>
              <a:t>model = new </a:t>
            </a:r>
            <a:r>
              <a:rPr lang="en-US" altLang="zh-CN" dirty="0" err="1"/>
              <a:t>QStandardItemModel</a:t>
            </a:r>
            <a:r>
              <a:rPr lang="en-US" altLang="zh-CN" dirty="0"/>
              <a:t>(4,2);</a:t>
            </a:r>
            <a:endParaRPr lang="zh-CN" altLang="zh-CN" dirty="0"/>
          </a:p>
          <a:p>
            <a:pPr indent="446088"/>
            <a:r>
              <a:rPr lang="en-US" altLang="zh-CN" dirty="0" err="1"/>
              <a:t>ui.tableView</a:t>
            </a:r>
            <a:r>
              <a:rPr lang="en-US" altLang="zh-CN" dirty="0"/>
              <a:t>-&gt;</a:t>
            </a:r>
            <a:r>
              <a:rPr lang="en-US" altLang="zh-CN" dirty="0" err="1"/>
              <a:t>setModel</a:t>
            </a:r>
            <a:r>
              <a:rPr lang="en-US" altLang="zh-CN" dirty="0"/>
              <a:t>(model);</a:t>
            </a:r>
            <a:endParaRPr lang="zh-CN" altLang="zh-CN" dirty="0"/>
          </a:p>
          <a:p>
            <a:pPr indent="446088"/>
            <a:r>
              <a:rPr lang="en-US" altLang="zh-CN" dirty="0"/>
              <a:t>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(0,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("Label"));</a:t>
            </a:r>
            <a:endParaRPr lang="zh-CN" altLang="zh-CN" dirty="0"/>
          </a:p>
          <a:p>
            <a:pPr indent="446088"/>
            <a:r>
              <a:rPr lang="en-US" altLang="zh-CN" dirty="0"/>
              <a:t>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(1,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("Quantity"));</a:t>
            </a:r>
            <a:endParaRPr lang="zh-CN" altLang="zh-CN" dirty="0"/>
          </a:p>
          <a:p>
            <a:pPr indent="446088"/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row = 0; row &lt; 4; ++row) 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column = 0; column &lt; 2; ++column) </a:t>
            </a:r>
            <a:endParaRPr lang="zh-CN" altLang="zh-CN" dirty="0"/>
          </a:p>
          <a:p>
            <a:pPr indent="446088"/>
            <a:r>
              <a:rPr lang="en-US" altLang="zh-CN" dirty="0"/>
              <a:t>	{</a:t>
            </a:r>
            <a:endParaRPr lang="zh-CN" altLang="zh-CN" dirty="0"/>
          </a:p>
          <a:p>
            <a:pPr indent="446088"/>
            <a:r>
              <a:rPr lang="en-US" altLang="zh-CN" dirty="0"/>
              <a:t>		</a:t>
            </a:r>
            <a:r>
              <a:rPr lang="en-US" altLang="zh-CN" dirty="0" err="1"/>
              <a:t>QModelIndex</a:t>
            </a:r>
            <a:r>
              <a:rPr lang="en-US" altLang="zh-CN" dirty="0"/>
              <a:t> index = model-&gt;index(row, column, </a:t>
            </a:r>
            <a:r>
              <a:rPr lang="en-US" altLang="zh-CN" dirty="0" err="1"/>
              <a:t>QModelIndex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		model-&gt;</a:t>
            </a:r>
            <a:r>
              <a:rPr lang="en-US" altLang="zh-CN" dirty="0" err="1"/>
              <a:t>setData</a:t>
            </a:r>
            <a:r>
              <a:rPr lang="en-US" altLang="zh-CN" dirty="0"/>
              <a:t>(index, </a:t>
            </a:r>
            <a:r>
              <a:rPr lang="en-US" altLang="zh-CN" dirty="0" err="1"/>
              <a:t>QVariant</a:t>
            </a:r>
            <a:r>
              <a:rPr lang="en-US" altLang="zh-CN" dirty="0"/>
              <a:t>((row+1) * (column+1)));</a:t>
            </a:r>
            <a:endParaRPr lang="zh-CN" altLang="zh-CN" dirty="0"/>
          </a:p>
          <a:p>
            <a:pPr indent="446088"/>
            <a:r>
              <a:rPr lang="en-US" altLang="zh-CN" dirty="0"/>
              <a:t>	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685684"/>
      </p:ext>
    </p:extLst>
  </p:cSld>
  <p:clrMapOvr>
    <a:masterClrMapping/>
  </p:clrMapOvr>
  <p:transition spd="slow">
    <p:randomBar dir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2.5.8  </a:t>
            </a:r>
            <a:r>
              <a:rPr lang="zh-CN" altLang="zh-CN" dirty="0"/>
              <a:t>项目控件组（</a:t>
            </a:r>
            <a:r>
              <a:rPr lang="en-US" altLang="zh-CN" dirty="0"/>
              <a:t>Item Widgets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项目控件组（</a:t>
            </a:r>
            <a:r>
              <a:rPr lang="en-US" altLang="zh-CN" dirty="0"/>
              <a:t>Item Widgets</a:t>
            </a:r>
            <a:r>
              <a:rPr lang="zh-CN" altLang="zh-CN" dirty="0"/>
              <a:t>）如图</a:t>
            </a:r>
            <a:r>
              <a:rPr lang="en-US" altLang="zh-CN" dirty="0"/>
              <a:t>2.9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46088"/>
            <a:endParaRPr lang="en-US" altLang="zh-CN" dirty="0"/>
          </a:p>
          <a:p>
            <a:pPr indent="446088"/>
            <a:endParaRPr lang="en-US" altLang="zh-CN" dirty="0" smtClean="0"/>
          </a:p>
          <a:p>
            <a:pPr indent="446088"/>
            <a:endParaRPr lang="en-US" altLang="zh-CN" dirty="0"/>
          </a:p>
          <a:p>
            <a:pPr indent="446088"/>
            <a:endParaRPr lang="en-US" altLang="zh-CN" dirty="0" smtClean="0"/>
          </a:p>
          <a:p>
            <a:pPr indent="446088"/>
            <a:endParaRPr lang="zh-CN" altLang="zh-CN" dirty="0"/>
          </a:p>
          <a:p>
            <a:pPr indent="446088"/>
            <a:r>
              <a:rPr lang="zh-CN" altLang="zh-CN" dirty="0"/>
              <a:t>项目控件组（</a:t>
            </a:r>
            <a:r>
              <a:rPr lang="en-US" altLang="zh-CN" dirty="0"/>
              <a:t>Item Widgets</a:t>
            </a:r>
            <a:r>
              <a:rPr lang="zh-CN" altLang="zh-CN" dirty="0"/>
              <a:t>）中各个控件的名称依次解释如下。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List Widget</a:t>
            </a:r>
            <a:r>
              <a:rPr lang="zh-CN" altLang="zh-CN" dirty="0"/>
              <a:t>：清单控件。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Tree Widget</a:t>
            </a:r>
            <a:r>
              <a:rPr lang="zh-CN" altLang="zh-CN" dirty="0"/>
              <a:t>：树形控件。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Table Widget</a:t>
            </a:r>
            <a:r>
              <a:rPr lang="zh-CN" altLang="zh-CN" dirty="0"/>
              <a:t>：表控件。</a:t>
            </a:r>
          </a:p>
          <a:p>
            <a:pPr indent="446088"/>
            <a:endParaRPr lang="zh-CN" altLang="en-US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2808312" cy="111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366656"/>
      </p:ext>
    </p:extLst>
  </p:cSld>
  <p:clrMapOvr>
    <a:masterClrMapping/>
  </p:clrMapOvr>
  <p:transition spd="slow">
    <p:randomBar dir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2.5.8  </a:t>
            </a:r>
            <a:r>
              <a:rPr lang="zh-CN" altLang="zh-CN" dirty="0"/>
              <a:t>项目控件组（</a:t>
            </a:r>
            <a:r>
              <a:rPr lang="en-US" altLang="zh-CN" dirty="0"/>
              <a:t>Item Widgets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</a:t>
            </a:r>
            <a:r>
              <a:rPr lang="zh-CN" altLang="zh-CN" u="sng" dirty="0" smtClean="0"/>
              <a:t>中等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/>
              <a:t>CH209 </a:t>
            </a:r>
            <a:r>
              <a:rPr lang="zh-CN" altLang="en-US" dirty="0" smtClean="0"/>
              <a:t>）</a:t>
            </a:r>
            <a:r>
              <a:rPr lang="zh-CN" altLang="zh-CN" dirty="0" smtClean="0"/>
              <a:t> </a:t>
            </a:r>
            <a:r>
              <a:rPr lang="zh-CN" altLang="zh-CN" dirty="0"/>
              <a:t>创建具有复选框的树形控件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在</a:t>
            </a:r>
            <a:r>
              <a:rPr lang="en-US" altLang="zh-CN" dirty="0" err="1"/>
              <a:t>Qt</a:t>
            </a:r>
            <a:r>
              <a:rPr lang="zh-CN" altLang="zh-CN" dirty="0"/>
              <a:t>中，树形控件称为</a:t>
            </a:r>
            <a:r>
              <a:rPr lang="en-US" altLang="zh-CN" dirty="0" err="1"/>
              <a:t>QTreeWidget</a:t>
            </a:r>
            <a:r>
              <a:rPr lang="zh-CN" altLang="zh-CN" dirty="0"/>
              <a:t>，而控件里的树节点称为</a:t>
            </a:r>
            <a:r>
              <a:rPr lang="en-US" altLang="zh-CN" dirty="0" err="1"/>
              <a:t>QTreeWidgetItem</a:t>
            </a:r>
            <a:r>
              <a:rPr lang="zh-CN" altLang="zh-CN" dirty="0"/>
              <a:t>。这种控件有时很有用处。例如，利用飞信软件群发短信时，选择联系人的界面中就使用了有复选框的树形控件，如图</a:t>
            </a:r>
            <a:r>
              <a:rPr lang="en-US" altLang="zh-CN" dirty="0"/>
              <a:t>2.10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89698"/>
            <a:ext cx="4104456" cy="333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869045"/>
      </p:ext>
    </p:extLst>
  </p:cSld>
  <p:clrMapOvr>
    <a:masterClrMapping/>
  </p:clrMapOvr>
  <p:transition spd="slow">
    <p:randomBar dir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4221088"/>
            <a:ext cx="820891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3645024"/>
            <a:ext cx="820891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2.5.8  </a:t>
            </a:r>
            <a:r>
              <a:rPr lang="zh-CN" altLang="zh-CN" dirty="0"/>
              <a:t>项目控件组（</a:t>
            </a:r>
            <a:r>
              <a:rPr lang="en-US" altLang="zh-CN" dirty="0"/>
              <a:t>Item Widgets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要实现这种界面其实很简单。首先在</a:t>
            </a:r>
            <a:r>
              <a:rPr lang="en-US" altLang="zh-CN" dirty="0" err="1"/>
              <a:t>Qt</a:t>
            </a:r>
            <a:r>
              <a:rPr lang="zh-CN" altLang="zh-CN" dirty="0"/>
              <a:t>的设计器中，拖曳出一个</a:t>
            </a:r>
            <a:r>
              <a:rPr lang="en-US" altLang="zh-CN" dirty="0" err="1"/>
              <a:t>QTreeWidget</a:t>
            </a:r>
            <a:r>
              <a:rPr lang="zh-CN" altLang="zh-CN" dirty="0"/>
              <a:t>，然后在主窗口中编写一个函数</a:t>
            </a:r>
            <a:r>
              <a:rPr lang="en-US" altLang="zh-CN" dirty="0" err="1"/>
              <a:t>init</a:t>
            </a:r>
            <a:r>
              <a:rPr lang="zh-CN" altLang="zh-CN" dirty="0"/>
              <a:t>初始化界面，连接树形控件的节点改变信号</a:t>
            </a:r>
            <a:r>
              <a:rPr lang="en-US" altLang="zh-CN" dirty="0" err="1"/>
              <a:t>itemChanged</a:t>
            </a:r>
            <a:r>
              <a:rPr lang="zh-CN" altLang="zh-CN" dirty="0"/>
              <a:t>（</a:t>
            </a:r>
            <a:r>
              <a:rPr lang="en-US" altLang="zh-CN" dirty="0" err="1"/>
              <a:t>QTreeWidgetItem</a:t>
            </a:r>
            <a:r>
              <a:rPr lang="en-US" altLang="zh-CN" dirty="0"/>
              <a:t>* item, </a:t>
            </a:r>
            <a:r>
              <a:rPr lang="en-US" altLang="zh-CN" dirty="0" err="1"/>
              <a:t>int</a:t>
            </a:r>
            <a:r>
              <a:rPr lang="en-US" altLang="zh-CN" dirty="0"/>
              <a:t> column</a:t>
            </a:r>
            <a:r>
              <a:rPr lang="zh-CN" altLang="zh-CN" dirty="0"/>
              <a:t>），实现这个信号即可。</a:t>
            </a:r>
          </a:p>
          <a:p>
            <a:pPr indent="446088"/>
            <a:r>
              <a:rPr lang="zh-CN" altLang="en-US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 smtClean="0">
                <a:solidFill>
                  <a:srgbClr val="00B050"/>
                </a:solidFill>
              </a:rPr>
              <a:t>步骤</a:t>
            </a:r>
            <a:r>
              <a:rPr lang="zh-CN" altLang="zh-CN" b="1" dirty="0">
                <a:solidFill>
                  <a:srgbClr val="00B050"/>
                </a:solidFill>
              </a:rPr>
              <a:t>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 err="1"/>
              <a:t>TreeWidget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QWidget</a:t>
            </a:r>
            <a:r>
              <a:rPr lang="zh-CN" altLang="zh-CN" dirty="0"/>
              <a:t>”，类名保持“</a:t>
            </a:r>
            <a:r>
              <a:rPr lang="en-US" altLang="zh-CN" dirty="0"/>
              <a:t>Widget</a:t>
            </a:r>
            <a:r>
              <a:rPr lang="zh-CN" altLang="zh-CN" dirty="0"/>
              <a:t>”不变，</a:t>
            </a:r>
            <a:r>
              <a:rPr lang="zh-CN" altLang="zh-CN" b="1" dirty="0"/>
              <a:t>保持</a:t>
            </a:r>
            <a:r>
              <a:rPr lang="zh-CN" altLang="zh-CN" dirty="0"/>
              <a:t>“创建界面”复选框的选中状态。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）双击“</a:t>
            </a:r>
            <a:r>
              <a:rPr lang="en-US" altLang="zh-CN" dirty="0" err="1"/>
              <a:t>widget.ui</a:t>
            </a:r>
            <a:r>
              <a:rPr lang="zh-CN" altLang="zh-CN" dirty="0"/>
              <a:t>”文件，打开</a:t>
            </a:r>
            <a:r>
              <a:rPr lang="en-US" altLang="zh-CN" dirty="0" err="1"/>
              <a:t>Qt</a:t>
            </a:r>
            <a:r>
              <a:rPr lang="zh-CN" altLang="zh-CN" dirty="0"/>
              <a:t>的设计器，拖曳出一个</a:t>
            </a:r>
            <a:r>
              <a:rPr lang="en-US" altLang="zh-CN" dirty="0" err="1"/>
              <a:t>QTreeWidget</a:t>
            </a:r>
            <a:r>
              <a:rPr lang="zh-CN" altLang="zh-CN" dirty="0"/>
              <a:t>控件。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）在头文件“</a:t>
            </a:r>
            <a:r>
              <a:rPr lang="en-US" altLang="zh-CN" dirty="0" err="1"/>
              <a:t>widget.h</a:t>
            </a:r>
            <a:r>
              <a:rPr lang="zh-CN" altLang="zh-CN" dirty="0"/>
              <a:t>”中添加代码：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QTreeWidgetItem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zh-CN" altLang="zh-CN" dirty="0"/>
              <a:t>在类</a:t>
            </a:r>
            <a:r>
              <a:rPr lang="en-US" altLang="zh-CN" dirty="0"/>
              <a:t>Widget</a:t>
            </a:r>
            <a:r>
              <a:rPr lang="zh-CN" altLang="zh-CN" dirty="0"/>
              <a:t>声明中添加代码：</a:t>
            </a:r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init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updateParentItem</a:t>
            </a:r>
            <a:r>
              <a:rPr lang="en-US" altLang="zh-CN" dirty="0"/>
              <a:t>(</a:t>
            </a:r>
            <a:r>
              <a:rPr lang="en-US" altLang="zh-CN" dirty="0" err="1"/>
              <a:t>QTreeWidgetItem</a:t>
            </a:r>
            <a:r>
              <a:rPr lang="en-US" altLang="zh-CN" dirty="0"/>
              <a:t>* item);</a:t>
            </a:r>
            <a:endParaRPr lang="zh-CN" altLang="zh-CN" dirty="0"/>
          </a:p>
          <a:p>
            <a:pPr indent="446088"/>
            <a:r>
              <a:rPr lang="en-US" altLang="zh-CN" dirty="0"/>
              <a:t>public slots: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treeItemChanged</a:t>
            </a:r>
            <a:r>
              <a:rPr lang="en-US" altLang="zh-CN" dirty="0"/>
              <a:t>(</a:t>
            </a:r>
            <a:r>
              <a:rPr lang="en-US" altLang="zh-CN" dirty="0" err="1"/>
              <a:t>QTreeWidgetItem</a:t>
            </a:r>
            <a:r>
              <a:rPr lang="en-US" altLang="zh-CN" dirty="0"/>
              <a:t>* item, </a:t>
            </a:r>
            <a:r>
              <a:rPr lang="en-US" altLang="zh-CN" dirty="0" err="1"/>
              <a:t>int</a:t>
            </a:r>
            <a:r>
              <a:rPr lang="en-US" altLang="zh-CN" dirty="0"/>
              <a:t> column);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041594"/>
      </p:ext>
    </p:extLst>
  </p:cSld>
  <p:clrMapOvr>
    <a:masterClrMapping/>
  </p:clrMapOvr>
  <p:transition spd="slow">
    <p:randomBar dir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1628800"/>
            <a:ext cx="777686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2.5.8  </a:t>
            </a:r>
            <a:r>
              <a:rPr lang="zh-CN" altLang="zh-CN" dirty="0"/>
              <a:t>项目控件组（</a:t>
            </a:r>
            <a:r>
              <a:rPr lang="en-US" altLang="zh-CN" dirty="0"/>
              <a:t>Item Widgets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）在源文件“</a:t>
            </a:r>
            <a:r>
              <a:rPr lang="en-US" altLang="zh-CN" dirty="0"/>
              <a:t>widget.cpp</a:t>
            </a:r>
            <a:r>
              <a:rPr lang="zh-CN" altLang="zh-CN" dirty="0"/>
              <a:t>”中的类</a:t>
            </a:r>
            <a:r>
              <a:rPr lang="en-US" altLang="zh-CN" dirty="0"/>
              <a:t>Widget</a:t>
            </a:r>
            <a:r>
              <a:rPr lang="zh-CN" altLang="zh-CN" dirty="0"/>
              <a:t>构造函数中添加代码：</a:t>
            </a:r>
          </a:p>
          <a:p>
            <a:pPr indent="446088"/>
            <a:r>
              <a:rPr lang="en-US" altLang="zh-CN" dirty="0" err="1"/>
              <a:t>init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treeWidget,SIGNAL</a:t>
            </a:r>
            <a:r>
              <a:rPr lang="en-US" altLang="zh-CN" dirty="0"/>
              <a:t>(</a:t>
            </a:r>
            <a:r>
              <a:rPr lang="en-US" altLang="zh-CN" dirty="0" err="1"/>
              <a:t>itemChanged</a:t>
            </a:r>
            <a:r>
              <a:rPr lang="en-US" altLang="zh-CN" dirty="0"/>
              <a:t>(</a:t>
            </a:r>
            <a:r>
              <a:rPr lang="en-US" altLang="zh-CN" dirty="0" err="1"/>
              <a:t>QTreeWidgetItem</a:t>
            </a:r>
            <a:r>
              <a:rPr lang="en-US" altLang="zh-CN" dirty="0"/>
              <a:t>*, </a:t>
            </a:r>
            <a:r>
              <a:rPr lang="en-US" altLang="zh-CN" dirty="0" err="1"/>
              <a:t>int</a:t>
            </a:r>
            <a:r>
              <a:rPr lang="en-US" altLang="zh-CN" dirty="0"/>
              <a:t>)),</a:t>
            </a:r>
            <a:endParaRPr lang="zh-CN" altLang="zh-CN" dirty="0"/>
          </a:p>
          <a:p>
            <a:pPr indent="446088"/>
            <a:r>
              <a:rPr lang="en-US" altLang="zh-CN" dirty="0"/>
              <a:t>            this, SLOT(</a:t>
            </a:r>
            <a:r>
              <a:rPr lang="en-US" altLang="zh-CN" dirty="0" err="1"/>
              <a:t>treeItemChanged</a:t>
            </a:r>
            <a:r>
              <a:rPr lang="en-US" altLang="zh-CN" dirty="0"/>
              <a:t>(</a:t>
            </a:r>
            <a:r>
              <a:rPr lang="en-US" altLang="zh-CN" dirty="0" err="1"/>
              <a:t>QTreeWidgetItem</a:t>
            </a:r>
            <a:r>
              <a:rPr lang="en-US" altLang="zh-CN" dirty="0"/>
              <a:t>*, </a:t>
            </a:r>
            <a:r>
              <a:rPr lang="en-US" altLang="zh-CN" dirty="0" err="1"/>
              <a:t>int</a:t>
            </a:r>
            <a:r>
              <a:rPr lang="en-US" altLang="zh-CN" dirty="0"/>
              <a:t>)));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>
                <a:hlinkClick r:id="rId2" action="ppaction://hlinkfile"/>
              </a:rPr>
              <a:t>在此文件中实现各个函数的具体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>
                <a:hlinkClick r:id="rId3" action="ppaction://hlinkfile"/>
              </a:rPr>
              <a:t>函数</a:t>
            </a:r>
            <a:r>
              <a:rPr lang="en-US" altLang="zh-CN" dirty="0" err="1">
                <a:hlinkClick r:id="rId3" action="ppaction://hlinkfile"/>
              </a:rPr>
              <a:t>treeItemChanged</a:t>
            </a:r>
            <a:r>
              <a:rPr lang="en-US" altLang="zh-CN" dirty="0">
                <a:hlinkClick r:id="rId3" action="ppaction://hlinkfile"/>
              </a:rPr>
              <a:t>()</a:t>
            </a:r>
            <a:r>
              <a:rPr lang="zh-CN" altLang="zh-CN" dirty="0">
                <a:hlinkClick r:id="rId3" action="ppaction://hlinkfile"/>
              </a:rPr>
              <a:t>的具体实现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>
                <a:hlinkClick r:id="rId4" action="ppaction://hlinkfile"/>
              </a:rPr>
              <a:t>函数</a:t>
            </a:r>
            <a:r>
              <a:rPr lang="en-US" altLang="zh-CN" dirty="0" err="1">
                <a:hlinkClick r:id="rId4" action="ppaction://hlinkfile"/>
              </a:rPr>
              <a:t>updateParentItem</a:t>
            </a:r>
            <a:r>
              <a:rPr lang="en-US" altLang="zh-CN" dirty="0">
                <a:hlinkClick r:id="rId4" action="ppaction://hlinkfile"/>
              </a:rPr>
              <a:t>()</a:t>
            </a:r>
            <a:r>
              <a:rPr lang="zh-CN" altLang="zh-CN" dirty="0">
                <a:hlinkClick r:id="rId4" action="ppaction://hlinkfile"/>
              </a:rPr>
              <a:t>的具体实现</a:t>
            </a:r>
            <a:r>
              <a:rPr lang="zh-CN" altLang="zh-CN" dirty="0" smtClean="0">
                <a:hlinkClick r:id="rId4" action="ppaction://hlinkfile"/>
              </a:rPr>
              <a:t>代码</a:t>
            </a:r>
            <a:r>
              <a:rPr lang="zh-CN" altLang="en-US" dirty="0" smtClean="0">
                <a:hlinkClick r:id="rId4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）运行结果如图</a:t>
            </a:r>
            <a:r>
              <a:rPr lang="en-US" altLang="zh-CN" dirty="0"/>
              <a:t>2.10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981100"/>
      </p:ext>
    </p:extLst>
  </p:cSld>
  <p:clrMapOvr>
    <a:masterClrMapping/>
  </p:clrMapOvr>
  <p:transition spd="slow">
    <p:randomBar dir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827584" y="3717032"/>
            <a:ext cx="784887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L2.1  </a:t>
            </a:r>
            <a:r>
              <a:rPr lang="zh-CN" altLang="zh-CN" dirty="0"/>
              <a:t>字符串类</a:t>
            </a:r>
            <a:r>
              <a:rPr lang="en-US" altLang="zh-CN" dirty="0"/>
              <a:t>QString</a:t>
            </a:r>
            <a:r>
              <a:rPr lang="zh-CN" altLang="zh-CN" dirty="0"/>
              <a:t>：概念</a:t>
            </a:r>
            <a:r>
              <a:rPr lang="zh-CN" altLang="zh-CN" dirty="0" smtClean="0"/>
              <a:t>解析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556792"/>
            <a:ext cx="82089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L1  </a:t>
            </a:r>
            <a:r>
              <a:rPr lang="zh-CN" altLang="zh-CN" sz="2000" b="1" dirty="0">
                <a:solidFill>
                  <a:srgbClr val="C00000"/>
                </a:solidFill>
              </a:rPr>
              <a:t>隐式共享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隐式共享可以降低对内存和</a:t>
            </a:r>
            <a:r>
              <a:rPr lang="en-US" altLang="zh-CN" dirty="0"/>
              <a:t>CPU</a:t>
            </a:r>
            <a:r>
              <a:rPr lang="zh-CN" altLang="zh-CN" dirty="0"/>
              <a:t>资源的使用率，提高程序的运行效率。它使得在函数中（如参数、返回值）使用值传递更有效率。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QString</a:t>
            </a:r>
            <a:r>
              <a:rPr lang="zh-CN" altLang="zh-CN" dirty="0"/>
              <a:t>类采用隐式共享技术，将深拷贝和浅拷贝有机地结合起来。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下面通过一个例子来具体介绍隐式共享是如何工作的。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str1="data";		//</a:t>
            </a:r>
            <a:r>
              <a:rPr lang="zh-CN" altLang="zh-CN" dirty="0"/>
              <a:t>初始化一个内容为“</a:t>
            </a:r>
            <a:r>
              <a:rPr lang="en-US" altLang="zh-CN" dirty="0"/>
              <a:t>data</a:t>
            </a:r>
            <a:r>
              <a:rPr lang="zh-CN" altLang="zh-CN" dirty="0"/>
              <a:t>”的字符串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str2=str1;        	//(a)</a:t>
            </a:r>
            <a:endParaRPr lang="zh-CN" altLang="zh-CN" dirty="0"/>
          </a:p>
          <a:p>
            <a:pPr indent="446088"/>
            <a:r>
              <a:rPr lang="en-US" altLang="zh-CN" dirty="0"/>
              <a:t>str2[3]= 'e';             	</a:t>
            </a:r>
            <a:r>
              <a:rPr lang="en-US" altLang="zh-CN" dirty="0" smtClean="0"/>
              <a:t>	//(</a:t>
            </a:r>
            <a:r>
              <a:rPr lang="en-US" altLang="zh-CN" dirty="0"/>
              <a:t>b)</a:t>
            </a:r>
            <a:endParaRPr lang="zh-CN" altLang="zh-CN" dirty="0"/>
          </a:p>
          <a:p>
            <a:pPr indent="446088"/>
            <a:r>
              <a:rPr lang="en-US" altLang="zh-CN" dirty="0"/>
              <a:t>str2[0]= 'f';             	</a:t>
            </a:r>
            <a:r>
              <a:rPr lang="en-US" altLang="zh-CN" dirty="0" smtClean="0"/>
              <a:t>	//(</a:t>
            </a:r>
            <a:r>
              <a:rPr lang="en-US" altLang="zh-CN" dirty="0"/>
              <a:t>c)</a:t>
            </a:r>
            <a:endParaRPr lang="zh-CN" altLang="zh-CN" dirty="0"/>
          </a:p>
          <a:p>
            <a:pPr indent="446088"/>
            <a:r>
              <a:rPr lang="en-US" altLang="zh-CN" dirty="0"/>
              <a:t>str1=str2;			</a:t>
            </a:r>
            <a:r>
              <a:rPr lang="en-US" altLang="zh-CN" dirty="0" smtClean="0"/>
              <a:t>//(</a:t>
            </a:r>
            <a:r>
              <a:rPr lang="en-US" altLang="zh-CN" dirty="0"/>
              <a:t>d)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454146"/>
      </p:ext>
    </p:extLst>
  </p:cSld>
  <p:clrMapOvr>
    <a:masterClrMapping/>
  </p:clrMapOvr>
  <p:transition spd="slow">
    <p:randomBar dir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L1  </a:t>
            </a:r>
            <a:r>
              <a:rPr lang="zh-CN" altLang="zh-CN" dirty="0"/>
              <a:t>隐式共享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b="1" dirty="0"/>
              <a:t>(a) </a:t>
            </a:r>
            <a:r>
              <a:rPr lang="en-US" altLang="zh-CN" b="1" dirty="0" err="1"/>
              <a:t>QString</a:t>
            </a:r>
            <a:r>
              <a:rPr lang="en-US" altLang="zh-CN" b="1" dirty="0"/>
              <a:t> str2=str1</a:t>
            </a:r>
            <a:r>
              <a:rPr lang="zh-CN" altLang="zh-CN" b="1" dirty="0"/>
              <a:t>：</a:t>
            </a:r>
            <a:r>
              <a:rPr lang="zh-CN" altLang="zh-CN" dirty="0"/>
              <a:t>将该字符串对象</a:t>
            </a:r>
            <a:r>
              <a:rPr lang="en-US" altLang="zh-CN" dirty="0"/>
              <a:t>str1</a:t>
            </a:r>
            <a:r>
              <a:rPr lang="zh-CN" altLang="zh-CN" dirty="0"/>
              <a:t>赋值给另一个字符串</a:t>
            </a:r>
            <a:r>
              <a:rPr lang="en-US" altLang="zh-CN" dirty="0"/>
              <a:t>str2</a:t>
            </a:r>
            <a:r>
              <a:rPr lang="zh-CN" altLang="zh-CN" dirty="0"/>
              <a:t>（由</a:t>
            </a:r>
            <a:r>
              <a:rPr lang="en-US" altLang="zh-CN" dirty="0" err="1"/>
              <a:t>QString</a:t>
            </a:r>
            <a:r>
              <a:rPr lang="zh-CN" altLang="zh-CN" dirty="0"/>
              <a:t>的复制构造函数完成</a:t>
            </a:r>
            <a:r>
              <a:rPr lang="en-US" altLang="zh-CN" dirty="0"/>
              <a:t>str2</a:t>
            </a:r>
            <a:r>
              <a:rPr lang="zh-CN" altLang="zh-CN" dirty="0"/>
              <a:t>的初始化），此时</a:t>
            </a:r>
            <a:r>
              <a:rPr lang="en-US" altLang="zh-CN" dirty="0"/>
              <a:t>str2="data"</a:t>
            </a:r>
            <a:r>
              <a:rPr lang="zh-CN" altLang="zh-CN" dirty="0"/>
              <a:t>。在对</a:t>
            </a:r>
            <a:r>
              <a:rPr lang="en-US" altLang="zh-CN" dirty="0"/>
              <a:t>str2</a:t>
            </a:r>
            <a:r>
              <a:rPr lang="zh-CN" altLang="zh-CN" dirty="0"/>
              <a:t>赋值的时候，将发生一次浅拷贝，导致两个</a:t>
            </a:r>
            <a:r>
              <a:rPr lang="en-US" altLang="zh-CN" dirty="0" err="1"/>
              <a:t>QString</a:t>
            </a:r>
            <a:r>
              <a:rPr lang="zh-CN" altLang="zh-CN" dirty="0"/>
              <a:t>对象都指向同一个数据结构。</a:t>
            </a:r>
          </a:p>
          <a:p>
            <a:pPr indent="446088"/>
            <a:r>
              <a:rPr lang="en-US" altLang="zh-CN" b="1" dirty="0"/>
              <a:t>(b) str2[3]= 'e'</a:t>
            </a:r>
            <a:r>
              <a:rPr lang="zh-CN" altLang="zh-CN" b="1" dirty="0"/>
              <a:t>：</a:t>
            </a:r>
            <a:r>
              <a:rPr lang="zh-CN" altLang="zh-CN" dirty="0"/>
              <a:t>对</a:t>
            </a:r>
            <a:r>
              <a:rPr lang="en-US" altLang="zh-CN" dirty="0" err="1"/>
              <a:t>QString</a:t>
            </a:r>
            <a:r>
              <a:rPr lang="zh-CN" altLang="zh-CN" dirty="0"/>
              <a:t>对象</a:t>
            </a:r>
            <a:r>
              <a:rPr lang="en-US" altLang="zh-CN" dirty="0"/>
              <a:t>str2</a:t>
            </a:r>
            <a:r>
              <a:rPr lang="zh-CN" altLang="zh-CN" dirty="0"/>
              <a:t>的修改，将会导致一次深拷贝，使得</a:t>
            </a:r>
            <a:r>
              <a:rPr lang="en-US" altLang="zh-CN" dirty="0"/>
              <a:t>str2</a:t>
            </a:r>
            <a:r>
              <a:rPr lang="zh-CN" altLang="zh-CN" dirty="0"/>
              <a:t>对象指向一个新的、不同于</a:t>
            </a:r>
            <a:r>
              <a:rPr lang="en-US" altLang="zh-CN" dirty="0"/>
              <a:t>str1</a:t>
            </a:r>
            <a:r>
              <a:rPr lang="zh-CN" altLang="zh-CN" dirty="0"/>
              <a:t>所指的数据结构（该数据结构的引用计数为</a:t>
            </a:r>
            <a:r>
              <a:rPr lang="en-US" altLang="zh-CN" dirty="0"/>
              <a:t>1</a:t>
            </a:r>
            <a:r>
              <a:rPr lang="zh-CN" altLang="zh-CN" dirty="0"/>
              <a:t>，因为只有</a:t>
            </a:r>
            <a:r>
              <a:rPr lang="en-US" altLang="zh-CN" dirty="0"/>
              <a:t>str2</a:t>
            </a:r>
            <a:r>
              <a:rPr lang="zh-CN" altLang="zh-CN" dirty="0"/>
              <a:t>指向这个数据结构），同时修改原来的</a:t>
            </a:r>
            <a:r>
              <a:rPr lang="en-US" altLang="zh-CN" dirty="0"/>
              <a:t>str1</a:t>
            </a:r>
            <a:r>
              <a:rPr lang="zh-CN" altLang="zh-CN" dirty="0"/>
              <a:t>指向的数据结构，设置它的引用计数为</a:t>
            </a:r>
            <a:r>
              <a:rPr lang="en-US" altLang="zh-CN" dirty="0"/>
              <a:t>1</a:t>
            </a:r>
            <a:r>
              <a:rPr lang="zh-CN" altLang="zh-CN" dirty="0"/>
              <a:t>（此时，只有</a:t>
            </a:r>
            <a:r>
              <a:rPr lang="en-US" altLang="zh-CN" dirty="0" err="1"/>
              <a:t>QString</a:t>
            </a:r>
            <a:r>
              <a:rPr lang="zh-CN" altLang="zh-CN" dirty="0"/>
              <a:t>对象</a:t>
            </a:r>
            <a:r>
              <a:rPr lang="en-US" altLang="zh-CN" dirty="0"/>
              <a:t>str1</a:t>
            </a:r>
            <a:r>
              <a:rPr lang="zh-CN" altLang="zh-CN" dirty="0"/>
              <a:t>指向该数据结构）。</a:t>
            </a:r>
          </a:p>
          <a:p>
            <a:pPr indent="446088"/>
            <a:r>
              <a:rPr lang="en-US" altLang="zh-CN" b="1" dirty="0"/>
              <a:t>(c) str2[0]= 'f'</a:t>
            </a:r>
            <a:r>
              <a:rPr lang="zh-CN" altLang="zh-CN" b="1" dirty="0"/>
              <a:t>：</a:t>
            </a:r>
            <a:r>
              <a:rPr lang="zh-CN" altLang="zh-CN" dirty="0"/>
              <a:t>进一步对</a:t>
            </a:r>
            <a:r>
              <a:rPr lang="en-US" altLang="zh-CN" dirty="0" err="1"/>
              <a:t>QString</a:t>
            </a:r>
            <a:r>
              <a:rPr lang="zh-CN" altLang="zh-CN" dirty="0"/>
              <a:t>对象</a:t>
            </a:r>
            <a:r>
              <a:rPr lang="en-US" altLang="zh-CN" dirty="0"/>
              <a:t>str2</a:t>
            </a:r>
            <a:r>
              <a:rPr lang="zh-CN" altLang="zh-CN" dirty="0"/>
              <a:t>进行修改，但这个操作不会引起任何形式的复制，因为</a:t>
            </a:r>
            <a:r>
              <a:rPr lang="en-US" altLang="zh-CN" dirty="0"/>
              <a:t>str2</a:t>
            </a:r>
            <a:r>
              <a:rPr lang="zh-CN" altLang="zh-CN" dirty="0"/>
              <a:t>指向的数据结构没有被共享。此时，</a:t>
            </a:r>
            <a:r>
              <a:rPr lang="en-US" altLang="zh-CN" dirty="0"/>
              <a:t>str2="fate",str1="data"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b="1" dirty="0"/>
              <a:t>(d) str1=str2</a:t>
            </a:r>
            <a:r>
              <a:rPr lang="zh-CN" altLang="zh-CN" b="1" dirty="0"/>
              <a:t>：</a:t>
            </a:r>
            <a:r>
              <a:rPr lang="zh-CN" altLang="zh-CN" dirty="0"/>
              <a:t>将</a:t>
            </a:r>
            <a:r>
              <a:rPr lang="en-US" altLang="zh-CN" dirty="0"/>
              <a:t>str2</a:t>
            </a:r>
            <a:r>
              <a:rPr lang="zh-CN" altLang="zh-CN" dirty="0"/>
              <a:t>赋值给</a:t>
            </a:r>
            <a:r>
              <a:rPr lang="en-US" altLang="zh-CN" dirty="0"/>
              <a:t>str1</a:t>
            </a:r>
            <a:r>
              <a:rPr lang="zh-CN" altLang="zh-CN" dirty="0"/>
              <a:t>。此时，</a:t>
            </a:r>
            <a:r>
              <a:rPr lang="en-US" altLang="zh-CN" dirty="0"/>
              <a:t>str1</a:t>
            </a:r>
            <a:r>
              <a:rPr lang="zh-CN" altLang="zh-CN" dirty="0"/>
              <a:t>将它指向的数据结构的引用计数器的值修改为</a:t>
            </a:r>
            <a:r>
              <a:rPr lang="en-US" altLang="zh-CN" dirty="0"/>
              <a:t>0</a:t>
            </a:r>
            <a:r>
              <a:rPr lang="zh-CN" altLang="zh-CN" dirty="0"/>
              <a:t>，也就是说，没有</a:t>
            </a:r>
            <a:r>
              <a:rPr lang="en-US" altLang="zh-CN" dirty="0" err="1"/>
              <a:t>QString</a:t>
            </a:r>
            <a:r>
              <a:rPr lang="zh-CN" altLang="zh-CN" dirty="0"/>
              <a:t>对象再使用这个数据结构了。</a:t>
            </a:r>
          </a:p>
          <a:p>
            <a:pPr indent="446088"/>
            <a:r>
              <a:rPr lang="en-US" altLang="zh-CN" dirty="0" err="1"/>
              <a:t>Qt</a:t>
            </a:r>
            <a:r>
              <a:rPr lang="zh-CN" altLang="zh-CN" dirty="0"/>
              <a:t>中支持隐式共享的类，还包括：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所有的容器类；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QByteArray</a:t>
            </a:r>
            <a:r>
              <a:rPr lang="zh-CN" altLang="zh-CN" dirty="0"/>
              <a:t>、</a:t>
            </a:r>
            <a:r>
              <a:rPr lang="en-US" altLang="zh-CN" dirty="0" err="1"/>
              <a:t>QBrush</a:t>
            </a:r>
            <a:r>
              <a:rPr lang="zh-CN" altLang="zh-CN" dirty="0"/>
              <a:t>、</a:t>
            </a:r>
            <a:r>
              <a:rPr lang="en-US" altLang="zh-CN" dirty="0" err="1"/>
              <a:t>QPen</a:t>
            </a:r>
            <a:r>
              <a:rPr lang="zh-CN" altLang="zh-CN" dirty="0"/>
              <a:t>、</a:t>
            </a:r>
            <a:r>
              <a:rPr lang="en-US" altLang="zh-CN" dirty="0" err="1"/>
              <a:t>QPalette</a:t>
            </a:r>
            <a:r>
              <a:rPr lang="zh-CN" altLang="zh-CN" dirty="0"/>
              <a:t>、</a:t>
            </a:r>
            <a:r>
              <a:rPr lang="en-US" altLang="zh-CN" dirty="0" err="1"/>
              <a:t>QBitmap</a:t>
            </a:r>
            <a:r>
              <a:rPr lang="zh-CN" altLang="zh-CN" dirty="0"/>
              <a:t>、</a:t>
            </a:r>
            <a:r>
              <a:rPr lang="en-US" altLang="zh-CN" dirty="0" err="1"/>
              <a:t>QImage</a:t>
            </a:r>
            <a:r>
              <a:rPr lang="zh-CN" altLang="zh-CN" dirty="0"/>
              <a:t>、</a:t>
            </a:r>
            <a:r>
              <a:rPr lang="en-US" altLang="zh-CN" dirty="0" err="1"/>
              <a:t>QPixmap</a:t>
            </a:r>
            <a:r>
              <a:rPr lang="zh-CN" altLang="zh-CN" dirty="0"/>
              <a:t>、</a:t>
            </a:r>
            <a:r>
              <a:rPr lang="en-US" altLang="zh-CN" dirty="0" err="1"/>
              <a:t>QCursor</a:t>
            </a:r>
            <a:r>
              <a:rPr lang="zh-CN" altLang="zh-CN" dirty="0"/>
              <a:t>、</a:t>
            </a:r>
            <a:r>
              <a:rPr lang="en-US" altLang="zh-CN" dirty="0" err="1"/>
              <a:t>QDir</a:t>
            </a:r>
            <a:r>
              <a:rPr lang="zh-CN" altLang="zh-CN" dirty="0"/>
              <a:t>、</a:t>
            </a:r>
            <a:r>
              <a:rPr lang="en-US" altLang="zh-CN" dirty="0" err="1"/>
              <a:t>QFont</a:t>
            </a:r>
            <a:r>
              <a:rPr lang="zh-CN" altLang="zh-CN" dirty="0"/>
              <a:t>和</a:t>
            </a:r>
            <a:r>
              <a:rPr lang="en-US" altLang="zh-CN" dirty="0" err="1"/>
              <a:t>QVariant</a:t>
            </a:r>
            <a:r>
              <a:rPr lang="zh-CN" altLang="zh-CN" dirty="0"/>
              <a:t>等。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23920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 </a:t>
            </a:r>
            <a:r>
              <a:rPr lang="zh-CN" altLang="zh-CN" dirty="0"/>
              <a:t>查询字符串数据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）比较两个字符串也是经常使用的功能，</a:t>
            </a:r>
            <a:r>
              <a:rPr lang="en-US" altLang="zh-CN" dirty="0" err="1"/>
              <a:t>QString</a:t>
            </a:r>
            <a:r>
              <a:rPr lang="zh-CN" altLang="zh-CN" dirty="0"/>
              <a:t>提供了多种比较手段。</a:t>
            </a:r>
          </a:p>
          <a:p>
            <a:pPr indent="446088"/>
            <a:r>
              <a:rPr lang="zh-CN" altLang="zh-CN" dirty="0"/>
              <a:t>① </a:t>
            </a:r>
            <a:r>
              <a:rPr lang="en-US" altLang="zh-CN" dirty="0"/>
              <a:t>operator&lt;(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</a:t>
            </a:r>
            <a:r>
              <a:rPr lang="en-US" altLang="zh-CN" dirty="0"/>
              <a:t>&amp;)</a:t>
            </a:r>
            <a:r>
              <a:rPr lang="zh-CN" altLang="zh-CN" dirty="0"/>
              <a:t>：比较一个字符串是否小于另一个字符串。如果是，则返回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</a:p>
          <a:p>
            <a:pPr indent="446088"/>
            <a:r>
              <a:rPr lang="zh-CN" altLang="zh-CN" dirty="0"/>
              <a:t>② </a:t>
            </a:r>
            <a:r>
              <a:rPr lang="en-US" altLang="zh-CN" dirty="0"/>
              <a:t>operator&lt;=(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</a:t>
            </a:r>
            <a:r>
              <a:rPr lang="en-US" altLang="zh-CN" dirty="0"/>
              <a:t>&amp;)</a:t>
            </a:r>
            <a:r>
              <a:rPr lang="zh-CN" altLang="zh-CN" dirty="0"/>
              <a:t>：比较一个字符串是否小于等于另一个字符串。如果是，则返回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</a:p>
          <a:p>
            <a:pPr indent="446088"/>
            <a:r>
              <a:rPr lang="zh-CN" altLang="zh-CN" dirty="0"/>
              <a:t>③ </a:t>
            </a:r>
            <a:r>
              <a:rPr lang="en-US" altLang="zh-CN" dirty="0"/>
              <a:t>operator==(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</a:t>
            </a:r>
            <a:r>
              <a:rPr lang="en-US" altLang="zh-CN" dirty="0"/>
              <a:t>&amp;)</a:t>
            </a:r>
            <a:r>
              <a:rPr lang="zh-CN" altLang="zh-CN" dirty="0"/>
              <a:t>：比较两个字符串是否相等。如果相等，则返回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</a:p>
          <a:p>
            <a:pPr indent="446088"/>
            <a:r>
              <a:rPr lang="zh-CN" altLang="zh-CN" dirty="0"/>
              <a:t>④ </a:t>
            </a:r>
            <a:r>
              <a:rPr lang="en-US" altLang="zh-CN" dirty="0"/>
              <a:t>operator&gt;=(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</a:t>
            </a:r>
            <a:r>
              <a:rPr lang="en-US" altLang="zh-CN" dirty="0"/>
              <a:t>&amp;)</a:t>
            </a:r>
            <a:r>
              <a:rPr lang="zh-CN" altLang="zh-CN" dirty="0"/>
              <a:t>：比较一个字符串是否大于等于另一个字符串。如果是，则返回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</a:p>
          <a:p>
            <a:pPr indent="446088"/>
            <a:r>
              <a:rPr lang="zh-CN" altLang="zh-CN" dirty="0"/>
              <a:t>⑤ </a:t>
            </a:r>
            <a:r>
              <a:rPr lang="en-US" altLang="zh-CN" dirty="0" err="1"/>
              <a:t>localeAwareCompare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</a:t>
            </a:r>
            <a:r>
              <a:rPr lang="en-US" altLang="zh-CN" dirty="0"/>
              <a:t>&amp;,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</a:t>
            </a:r>
            <a:r>
              <a:rPr lang="en-US" altLang="zh-CN" dirty="0"/>
              <a:t>&amp;)</a:t>
            </a:r>
            <a:r>
              <a:rPr lang="zh-CN" altLang="zh-CN" dirty="0"/>
              <a:t>：静态函数，比较前后两个字符串。如果前面字符串小于后面字符串，则返回负整数值；如果等于则返回</a:t>
            </a:r>
            <a:r>
              <a:rPr lang="en-US" altLang="zh-CN" dirty="0"/>
              <a:t>0</a:t>
            </a:r>
            <a:r>
              <a:rPr lang="zh-CN" altLang="zh-CN" dirty="0"/>
              <a:t>；如果大于则返回正整数值。该函数的比较是基于本地（</a:t>
            </a:r>
            <a:r>
              <a:rPr lang="en-US" altLang="zh-CN" dirty="0"/>
              <a:t>locale</a:t>
            </a:r>
            <a:r>
              <a:rPr lang="zh-CN" altLang="zh-CN" dirty="0"/>
              <a:t>）字符集的，而且是平台相关的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46088"/>
            <a:r>
              <a:rPr lang="zh-CN" altLang="zh-CN" dirty="0" smtClean="0"/>
              <a:t>⑥</a:t>
            </a:r>
            <a:r>
              <a:rPr lang="en-US" altLang="zh-CN" dirty="0" smtClean="0"/>
              <a:t> </a:t>
            </a:r>
            <a:r>
              <a:rPr lang="en-US" altLang="zh-CN" dirty="0"/>
              <a:t>compare(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</a:t>
            </a:r>
            <a:r>
              <a:rPr lang="en-US" altLang="zh-CN" dirty="0"/>
              <a:t>&amp;,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</a:t>
            </a:r>
            <a:r>
              <a:rPr lang="en-US" altLang="zh-CN" dirty="0"/>
              <a:t>&amp;,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CaseSensitivity</a:t>
            </a:r>
            <a:r>
              <a:rPr lang="en-US" altLang="zh-CN" dirty="0"/>
              <a:t>)</a:t>
            </a:r>
            <a:r>
              <a:rPr lang="zh-CN" altLang="zh-CN" dirty="0"/>
              <a:t>：该函数可以指定是否进行大小写的比较，而大小写的比较是完全基于字符的</a:t>
            </a:r>
            <a:r>
              <a:rPr lang="en-US" altLang="zh-CN" dirty="0"/>
              <a:t>Unicode</a:t>
            </a:r>
            <a:r>
              <a:rPr lang="zh-CN" altLang="zh-CN" dirty="0"/>
              <a:t>编码值的，而且是非常快的，返回值类似于</a:t>
            </a:r>
            <a:r>
              <a:rPr lang="en-US" altLang="zh-CN" dirty="0" err="1"/>
              <a:t>localeAwareCompare</a:t>
            </a:r>
            <a:r>
              <a:rPr lang="en-US" altLang="zh-CN" dirty="0"/>
              <a:t>()</a:t>
            </a:r>
            <a:r>
              <a:rPr lang="zh-CN" altLang="zh-CN" dirty="0"/>
              <a:t>函数。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643136"/>
      </p:ext>
    </p:extLst>
  </p:cSld>
  <p:clrMapOvr>
    <a:masterClrMapping/>
  </p:clrMapOvr>
  <p:transition spd="slow">
    <p:randomBar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3284984"/>
            <a:ext cx="8064896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 </a:t>
            </a:r>
            <a:r>
              <a:rPr lang="zh-CN" altLang="zh-CN" dirty="0"/>
              <a:t>内存分配策略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QString</a:t>
            </a:r>
            <a:r>
              <a:rPr lang="zh-CN" altLang="zh-CN" dirty="0"/>
              <a:t>在一个连续的内存块中保存字符串数据。当字符串的长度不断增长时，</a:t>
            </a:r>
            <a:r>
              <a:rPr lang="en-US" altLang="zh-CN" dirty="0" err="1"/>
              <a:t>QString</a:t>
            </a:r>
            <a:r>
              <a:rPr lang="zh-CN" altLang="zh-CN" dirty="0"/>
              <a:t>需要重新分配内存空间，以便有足够的空间保存增加的字符串。</a:t>
            </a:r>
            <a:r>
              <a:rPr lang="en-US" altLang="zh-CN" dirty="0" err="1"/>
              <a:t>QString</a:t>
            </a:r>
            <a:r>
              <a:rPr lang="zh-CN" altLang="zh-CN" dirty="0"/>
              <a:t>使用的内存分配策略如下。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每次分配</a:t>
            </a:r>
            <a:r>
              <a:rPr lang="en-US" altLang="zh-CN" dirty="0"/>
              <a:t>4</a:t>
            </a:r>
            <a:r>
              <a:rPr lang="zh-CN" altLang="zh-CN" dirty="0"/>
              <a:t>个字符空间，直到大小为</a:t>
            </a:r>
            <a:r>
              <a:rPr lang="en-US" altLang="zh-CN" dirty="0"/>
              <a:t>20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在</a:t>
            </a:r>
            <a:r>
              <a:rPr lang="en-US" altLang="zh-CN" dirty="0"/>
              <a:t>20</a:t>
            </a:r>
            <a:r>
              <a:rPr lang="zh-CN" altLang="zh-CN" dirty="0"/>
              <a:t>～</a:t>
            </a:r>
            <a:r>
              <a:rPr lang="en-US" altLang="zh-CN" dirty="0"/>
              <a:t>4 084</a:t>
            </a:r>
            <a:r>
              <a:rPr lang="zh-CN" altLang="zh-CN" dirty="0"/>
              <a:t>之间，</a:t>
            </a:r>
            <a:r>
              <a:rPr lang="en-US" altLang="zh-CN" dirty="0" err="1"/>
              <a:t>QString</a:t>
            </a:r>
            <a:r>
              <a:rPr lang="zh-CN" altLang="zh-CN" dirty="0"/>
              <a:t>分配的内存块大小以</a:t>
            </a:r>
            <a:r>
              <a:rPr lang="en-US" altLang="zh-CN" dirty="0"/>
              <a:t>2</a:t>
            </a:r>
            <a:r>
              <a:rPr lang="zh-CN" altLang="zh-CN" dirty="0"/>
              <a:t>倍的速度增长。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从</a:t>
            </a:r>
            <a:r>
              <a:rPr lang="en-US" altLang="zh-CN" dirty="0"/>
              <a:t>4 084</a:t>
            </a:r>
            <a:r>
              <a:rPr lang="zh-CN" altLang="zh-CN" dirty="0"/>
              <a:t>开始，每次以</a:t>
            </a:r>
            <a:r>
              <a:rPr lang="en-US" altLang="zh-CN" dirty="0"/>
              <a:t>2 048</a:t>
            </a:r>
            <a:r>
              <a:rPr lang="zh-CN" altLang="zh-CN" dirty="0"/>
              <a:t>个字符大小（</a:t>
            </a:r>
            <a:r>
              <a:rPr lang="en-US" altLang="zh-CN" dirty="0"/>
              <a:t>4 096</a:t>
            </a:r>
            <a:r>
              <a:rPr lang="zh-CN" altLang="zh-CN" dirty="0"/>
              <a:t>字节，即</a:t>
            </a:r>
            <a:r>
              <a:rPr lang="en-US" altLang="zh-CN" dirty="0"/>
              <a:t>4KB</a:t>
            </a:r>
            <a:r>
              <a:rPr lang="zh-CN" altLang="zh-CN" dirty="0"/>
              <a:t>）的步长增长。</a:t>
            </a:r>
          </a:p>
          <a:p>
            <a:pPr indent="446088"/>
            <a:r>
              <a:rPr lang="zh-CN" altLang="zh-CN" dirty="0"/>
              <a:t>下面举例具体说明</a:t>
            </a:r>
            <a:r>
              <a:rPr lang="en-US" altLang="zh-CN" dirty="0" err="1"/>
              <a:t>QString</a:t>
            </a:r>
            <a:r>
              <a:rPr lang="zh-CN" altLang="zh-CN" dirty="0"/>
              <a:t>在后台是如何运行的：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test()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i=0;i&lt;9000;++i)</a:t>
            </a:r>
            <a:endParaRPr lang="zh-CN" altLang="zh-CN" dirty="0"/>
          </a:p>
          <a:p>
            <a:pPr indent="446088"/>
            <a:r>
              <a:rPr lang="en-US" altLang="zh-CN" dirty="0"/>
              <a:t>		</a:t>
            </a:r>
            <a:r>
              <a:rPr lang="en-US" altLang="zh-CN" dirty="0" err="1"/>
              <a:t>str.append</a:t>
            </a:r>
            <a:r>
              <a:rPr lang="en-US" altLang="zh-CN" dirty="0"/>
              <a:t>("a");</a:t>
            </a:r>
            <a:endParaRPr lang="zh-CN" altLang="zh-CN" dirty="0"/>
          </a:p>
          <a:p>
            <a:pPr indent="446088"/>
            <a:r>
              <a:rPr lang="en-US" altLang="zh-CN" dirty="0"/>
              <a:t>	return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307749"/>
      </p:ext>
    </p:extLst>
  </p:cSld>
  <p:clrMapOvr>
    <a:masterClrMapping/>
  </p:clrMapOvr>
  <p:transition spd="slow">
    <p:randomBar dir="vert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L2.5  Qt 5</a:t>
            </a:r>
            <a:r>
              <a:rPr lang="zh-CN" altLang="zh-CN" dirty="0"/>
              <a:t>控件：概念</a:t>
            </a:r>
            <a:r>
              <a:rPr lang="zh-CN" altLang="zh-CN" dirty="0" smtClean="0"/>
              <a:t>解析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502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 err="1"/>
              <a:t>Qt</a:t>
            </a:r>
            <a:r>
              <a:rPr lang="en-US" altLang="zh-CN" b="1" dirty="0"/>
              <a:t>::</a:t>
            </a:r>
            <a:r>
              <a:rPr lang="en-US" altLang="zh-CN" b="1" dirty="0" err="1"/>
              <a:t>WindowFlags</a:t>
            </a:r>
            <a:r>
              <a:rPr lang="zh-CN" altLang="zh-CN" b="1" dirty="0"/>
              <a:t>枚举类型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WindowFlags</a:t>
            </a:r>
            <a:r>
              <a:rPr lang="zh-CN" altLang="zh-CN" dirty="0"/>
              <a:t>枚举类型有以下几种形式。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::Widget</a:t>
            </a:r>
            <a:r>
              <a:rPr lang="zh-CN" altLang="zh-CN" dirty="0"/>
              <a:t>：</a:t>
            </a:r>
            <a:r>
              <a:rPr lang="en-US" altLang="zh-CN" dirty="0" err="1"/>
              <a:t>QWidget</a:t>
            </a:r>
            <a:r>
              <a:rPr lang="zh-CN" altLang="zh-CN" dirty="0"/>
              <a:t>构造函数的默认值，如果新的窗口部件没有父窗口部件，则它是一个独立的窗口，否则就是一个子窗口部件。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::Window</a:t>
            </a:r>
            <a:r>
              <a:rPr lang="zh-CN" altLang="zh-CN" dirty="0"/>
              <a:t>：无论是否有父窗口部件，新窗口部件都是一个窗口，通常有一个窗口边框和一个标题栏。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::Dialog</a:t>
            </a:r>
            <a:r>
              <a:rPr lang="zh-CN" altLang="zh-CN" dirty="0"/>
              <a:t>：新窗口部件是一个对话框，它是</a:t>
            </a:r>
            <a:r>
              <a:rPr lang="en-US" altLang="zh-CN" dirty="0" err="1"/>
              <a:t>QDialog</a:t>
            </a:r>
            <a:r>
              <a:rPr lang="zh-CN" altLang="zh-CN" dirty="0"/>
              <a:t>构造函数的默认值。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::Sheet</a:t>
            </a:r>
            <a:r>
              <a:rPr lang="zh-CN" altLang="zh-CN" dirty="0"/>
              <a:t>：新窗口部件是一个</a:t>
            </a:r>
            <a:r>
              <a:rPr lang="en-US" altLang="zh-CN" dirty="0"/>
              <a:t>Macintosh</a:t>
            </a:r>
            <a:r>
              <a:rPr lang="zh-CN" altLang="zh-CN" dirty="0"/>
              <a:t>表单（</a:t>
            </a:r>
            <a:r>
              <a:rPr lang="en-US" altLang="zh-CN" dirty="0"/>
              <a:t>sheet</a:t>
            </a:r>
            <a:r>
              <a:rPr lang="zh-CN" altLang="zh-CN" dirty="0"/>
              <a:t>）。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::Drawer</a:t>
            </a:r>
            <a:r>
              <a:rPr lang="zh-CN" altLang="zh-CN" dirty="0"/>
              <a:t>：新窗口部件是一个</a:t>
            </a:r>
            <a:r>
              <a:rPr lang="en-US" altLang="zh-CN" dirty="0"/>
              <a:t>Macintosh</a:t>
            </a:r>
            <a:r>
              <a:rPr lang="zh-CN" altLang="zh-CN" dirty="0"/>
              <a:t>抽屉（</a:t>
            </a:r>
            <a:r>
              <a:rPr lang="en-US" altLang="zh-CN" dirty="0"/>
              <a:t>drawer</a:t>
            </a:r>
            <a:r>
              <a:rPr lang="zh-CN" altLang="zh-CN" dirty="0"/>
              <a:t>）。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::Popup</a:t>
            </a:r>
            <a:r>
              <a:rPr lang="zh-CN" altLang="zh-CN" dirty="0"/>
              <a:t>：新窗口部件是一个弹出式顶层窗口。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::Tool</a:t>
            </a:r>
            <a:r>
              <a:rPr lang="zh-CN" altLang="zh-CN" dirty="0"/>
              <a:t>：新窗口部件是一个工具（</a:t>
            </a:r>
            <a:r>
              <a:rPr lang="en-US" altLang="zh-CN" dirty="0"/>
              <a:t>tool</a:t>
            </a:r>
            <a:r>
              <a:rPr lang="zh-CN" altLang="zh-CN" dirty="0"/>
              <a:t>）窗口，它通常是一个用于显示工具按钮的小窗口。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411263"/>
      </p:ext>
    </p:extLst>
  </p:cSld>
  <p:clrMapOvr>
    <a:masterClrMapping/>
  </p:clrMapOvr>
  <p:transition spd="slow">
    <p:randomBar dir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L2.5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控件：概念解析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::ToolTip</a:t>
            </a:r>
            <a:r>
              <a:rPr lang="zh-CN" altLang="zh-CN" dirty="0"/>
              <a:t>：新窗口部件是一个提示窗口，没有标题栏和窗口边框。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SplashScreen</a:t>
            </a:r>
            <a:r>
              <a:rPr lang="zh-CN" altLang="zh-CN" dirty="0"/>
              <a:t>：新窗口部件是一个欢迎窗口（</a:t>
            </a:r>
            <a:r>
              <a:rPr lang="en-US" altLang="zh-CN" dirty="0"/>
              <a:t>splash screen</a:t>
            </a:r>
            <a:r>
              <a:rPr lang="zh-CN" altLang="zh-CN" dirty="0"/>
              <a:t>），它是</a:t>
            </a:r>
            <a:r>
              <a:rPr lang="en-US" altLang="zh-CN" dirty="0" err="1"/>
              <a:t>QSplashScreen</a:t>
            </a:r>
            <a:r>
              <a:rPr lang="zh-CN" altLang="zh-CN" dirty="0"/>
              <a:t>构造函数的默认值。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::Desktop</a:t>
            </a:r>
            <a:r>
              <a:rPr lang="zh-CN" altLang="zh-CN" dirty="0"/>
              <a:t>：新窗口部件是桌面，它是</a:t>
            </a:r>
            <a:r>
              <a:rPr lang="en-US" altLang="zh-CN" dirty="0" err="1"/>
              <a:t>QDesktopWidget</a:t>
            </a:r>
            <a:r>
              <a:rPr lang="zh-CN" altLang="zh-CN" dirty="0"/>
              <a:t>构造函数的默认值。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SubWindow</a:t>
            </a:r>
            <a:r>
              <a:rPr lang="zh-CN" altLang="zh-CN" dirty="0"/>
              <a:t>：新窗口部件是一个子窗口，而无论该窗口部件是否有父窗口部件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MSWindowsFiredSizeDialogHint</a:t>
            </a:r>
            <a:r>
              <a:rPr lang="zh-CN" altLang="zh-CN" dirty="0"/>
              <a:t>：为</a:t>
            </a:r>
            <a:r>
              <a:rPr lang="en-US" altLang="zh-CN" dirty="0"/>
              <a:t>Windows</a:t>
            </a:r>
            <a:r>
              <a:rPr lang="zh-CN" altLang="zh-CN" dirty="0"/>
              <a:t>系统上的窗口装饰一个窄的对话框边框，通常这个提示用于固定大小的对话框。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MSWindowsOwnDC</a:t>
            </a:r>
            <a:r>
              <a:rPr lang="zh-CN" altLang="zh-CN" dirty="0"/>
              <a:t>：为</a:t>
            </a:r>
            <a:r>
              <a:rPr lang="en-US" altLang="zh-CN" dirty="0"/>
              <a:t>Windows</a:t>
            </a:r>
            <a:r>
              <a:rPr lang="zh-CN" altLang="zh-CN" dirty="0"/>
              <a:t>系统上的窗口添加自身的显示上下文（</a:t>
            </a:r>
            <a:r>
              <a:rPr lang="en-US" altLang="zh-CN" dirty="0"/>
              <a:t>display context</a:t>
            </a:r>
            <a:r>
              <a:rPr lang="zh-CN" altLang="zh-CN" dirty="0"/>
              <a:t>）菜单。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::X11BypassWindowManagerHint</a:t>
            </a:r>
            <a:r>
              <a:rPr lang="zh-CN" altLang="zh-CN" dirty="0"/>
              <a:t>：完全忽视窗口管理器，它的作用是产生一个根本不被管理的无窗口边框的窗口（此时，用户无法使用键盘进行输入，除非手动调用</a:t>
            </a:r>
            <a:r>
              <a:rPr lang="en-US" altLang="zh-CN" dirty="0" err="1"/>
              <a:t>QWidget</a:t>
            </a:r>
            <a:r>
              <a:rPr lang="en-US" altLang="zh-CN" dirty="0"/>
              <a:t>::</a:t>
            </a:r>
            <a:r>
              <a:rPr lang="en-US" altLang="zh-CN" dirty="0" err="1"/>
              <a:t>activateWindow</a:t>
            </a:r>
            <a:r>
              <a:rPr lang="en-US" altLang="zh-CN" dirty="0"/>
              <a:t>()</a:t>
            </a:r>
            <a:r>
              <a:rPr lang="zh-CN" altLang="zh-CN" dirty="0"/>
              <a:t>函数）。</a:t>
            </a:r>
          </a:p>
          <a:p>
            <a:pPr indent="446088"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37785462"/>
      </p:ext>
    </p:extLst>
  </p:cSld>
  <p:clrMapOvr>
    <a:masterClrMapping/>
  </p:clrMapOvr>
  <p:transition spd="slow">
    <p:randomBar dir="vert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L2.5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控件：概念解析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40960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FramelessWindowHint</a:t>
            </a:r>
            <a:r>
              <a:rPr lang="zh-CN" altLang="zh-CN" dirty="0"/>
              <a:t>：产生一个无窗口边框的窗口，此时用户无法移动该窗口和改变它的大小。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CustomizeWindowHint</a:t>
            </a:r>
            <a:r>
              <a:rPr lang="zh-CN" altLang="zh-CN" dirty="0"/>
              <a:t>：关闭默认的窗口标题提示。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WindowTitleHint</a:t>
            </a:r>
            <a:r>
              <a:rPr lang="zh-CN" altLang="zh-CN" dirty="0"/>
              <a:t>：为窗口装饰一个标题栏。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WindowSystemMenuHint</a:t>
            </a:r>
            <a:r>
              <a:rPr lang="zh-CN" altLang="zh-CN" dirty="0"/>
              <a:t>：为窗口添加一个窗口系统菜单，并尽可能地添加一个关闭按钮。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WindowMinimizeButtonHint</a:t>
            </a:r>
            <a:r>
              <a:rPr lang="zh-CN" altLang="zh-CN" dirty="0"/>
              <a:t>：为窗口添加一个“最小化”按钮。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WindowMaximizeButtonHint</a:t>
            </a:r>
            <a:r>
              <a:rPr lang="zh-CN" altLang="zh-CN" dirty="0"/>
              <a:t>：为窗口添加一个“最大化”按钮。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WindowMinMaxButtonsHint</a:t>
            </a:r>
            <a:r>
              <a:rPr lang="zh-CN" altLang="zh-CN" dirty="0"/>
              <a:t>：为窗口添加一个“最小化”按钮和一个“最大化”按钮。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WindowContextHelpButtonHint</a:t>
            </a:r>
            <a:r>
              <a:rPr lang="zh-CN" altLang="zh-CN" dirty="0"/>
              <a:t>：为窗口添加一个“上下文帮助”按钮。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WindowStaysOnTopHint</a:t>
            </a:r>
            <a:r>
              <a:rPr lang="zh-CN" altLang="zh-CN" dirty="0"/>
              <a:t>：告知窗口系统，该窗口应该停留在所有其他窗口的上面。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WindowType_Mask</a:t>
            </a:r>
            <a:r>
              <a:rPr lang="zh-CN" altLang="zh-CN" dirty="0"/>
              <a:t>：一个用于提取窗口标识中的窗口类型部分的掩码。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394936"/>
      </p:ext>
    </p:extLst>
  </p:cSld>
  <p:clrMapOvr>
    <a:masterClrMapping/>
  </p:clrMapOvr>
  <p:transition spd="slow">
    <p:randomBar dir="vert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83568" y="5805264"/>
            <a:ext cx="813690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4005064"/>
            <a:ext cx="813690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2492896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L2.5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控件：概念解析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枚举类型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WindowFlags</a:t>
            </a:r>
            <a:r>
              <a:rPr lang="zh-CN" altLang="zh-CN" dirty="0"/>
              <a:t>低位的</a:t>
            </a:r>
            <a:r>
              <a:rPr lang="en-US" altLang="zh-CN" dirty="0"/>
              <a:t>1</a:t>
            </a:r>
            <a:r>
              <a:rPr lang="zh-CN" altLang="zh-CN" dirty="0"/>
              <a:t>个字节用于定义窗口部件的窗口类型，</a:t>
            </a:r>
            <a:r>
              <a:rPr lang="en-US" altLang="zh-CN" dirty="0"/>
              <a:t> 0x00000000</a:t>
            </a:r>
            <a:r>
              <a:rPr lang="zh-CN" altLang="zh-CN" dirty="0"/>
              <a:t>～</a:t>
            </a:r>
            <a:r>
              <a:rPr lang="en-US" altLang="zh-CN" dirty="0"/>
              <a:t>0x00000012</a:t>
            </a:r>
            <a:r>
              <a:rPr lang="zh-CN" altLang="zh-CN" dirty="0"/>
              <a:t>共定义了</a:t>
            </a:r>
            <a:r>
              <a:rPr lang="en-US" altLang="zh-CN" dirty="0"/>
              <a:t>11</a:t>
            </a:r>
            <a:r>
              <a:rPr lang="zh-CN" altLang="zh-CN" dirty="0"/>
              <a:t>个窗口类型。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WindowFlags</a:t>
            </a:r>
            <a:r>
              <a:rPr lang="zh-CN" altLang="zh-CN" dirty="0"/>
              <a:t>的高位字节定义了窗口提示，窗口提示能够进行位或操作，例如：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Qt</a:t>
            </a:r>
            <a:r>
              <a:rPr lang="en-US" altLang="zh-CN" dirty="0"/>
              <a:t>:: </a:t>
            </a:r>
            <a:r>
              <a:rPr lang="en-US" altLang="zh-CN" dirty="0" err="1"/>
              <a:t>WindowContextHelpButtonHint</a:t>
            </a:r>
            <a:r>
              <a:rPr lang="en-US" altLang="zh-CN" dirty="0"/>
              <a:t> | </a:t>
            </a:r>
            <a:r>
              <a:rPr lang="en-US" altLang="zh-CN" dirty="0" err="1"/>
              <a:t>Qt</a:t>
            </a:r>
            <a:r>
              <a:rPr lang="en-US" altLang="zh-CN" dirty="0"/>
              <a:t>:: </a:t>
            </a:r>
            <a:r>
              <a:rPr lang="en-US" altLang="zh-CN" dirty="0" err="1"/>
              <a:t>WindowMaximizeButtonHint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当</a:t>
            </a:r>
            <a:r>
              <a:rPr lang="en-US" altLang="zh-CN" dirty="0" err="1"/>
              <a:t>Qt</a:t>
            </a:r>
            <a:r>
              <a:rPr lang="en-US" altLang="zh-CN" dirty="0"/>
              <a:t>:: </a:t>
            </a:r>
            <a:r>
              <a:rPr lang="en-US" altLang="zh-CN" dirty="0" err="1"/>
              <a:t>WindowFlags</a:t>
            </a:r>
            <a:r>
              <a:rPr lang="zh-CN" altLang="zh-CN" dirty="0"/>
              <a:t>的窗口提示部分全部为</a:t>
            </a:r>
            <a:r>
              <a:rPr lang="en-US" altLang="zh-CN" dirty="0"/>
              <a:t>0</a:t>
            </a:r>
            <a:r>
              <a:rPr lang="zh-CN" altLang="zh-CN" dirty="0"/>
              <a:t>时，窗口提示不起作用。当有一个窗口提示被应用时，若要其他的窗口提示起作用，则必须使用位或操作（如果窗口系统支持这些窗口提示的话）。例如：</a:t>
            </a:r>
          </a:p>
          <a:p>
            <a:pPr indent="446088"/>
            <a:r>
              <a:rPr lang="en-US" altLang="zh-CN" dirty="0" err="1"/>
              <a:t>Qt</a:t>
            </a:r>
            <a:r>
              <a:rPr lang="en-US" altLang="zh-CN" dirty="0"/>
              <a:t>:: </a:t>
            </a:r>
            <a:r>
              <a:rPr lang="en-US" altLang="zh-CN" dirty="0" err="1"/>
              <a:t>WindowFlags</a:t>
            </a:r>
            <a:r>
              <a:rPr lang="en-US" altLang="zh-CN" dirty="0"/>
              <a:t>  flags = </a:t>
            </a:r>
            <a:r>
              <a:rPr lang="en-US" altLang="zh-CN" dirty="0" err="1"/>
              <a:t>Qt</a:t>
            </a:r>
            <a:r>
              <a:rPr lang="en-US" altLang="zh-CN" dirty="0"/>
              <a:t>:: Window;</a:t>
            </a:r>
            <a:endParaRPr lang="zh-CN" altLang="zh-CN" dirty="0"/>
          </a:p>
          <a:p>
            <a:pPr indent="446088"/>
            <a:r>
              <a:rPr lang="en-US" altLang="zh-CN" dirty="0"/>
              <a:t>widget-&gt;</a:t>
            </a:r>
            <a:r>
              <a:rPr lang="en-US" altLang="zh-CN" dirty="0" err="1"/>
              <a:t>setWindowFlags</a:t>
            </a:r>
            <a:r>
              <a:rPr lang="en-US" altLang="zh-CN" dirty="0"/>
              <a:t>(flags);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widget</a:t>
            </a:r>
            <a:r>
              <a:rPr lang="zh-CN" altLang="zh-CN" dirty="0"/>
              <a:t>窗口部件是一个窗口，它有一般窗口的外观（有窗口边框、标题栏、“最小化”按钮、“最大化”按钮和“关闭”按钮等），此时窗口提示不起作用。例如：</a:t>
            </a:r>
          </a:p>
          <a:p>
            <a:pPr indent="446088"/>
            <a:r>
              <a:rPr lang="en-US" altLang="zh-CN" dirty="0"/>
              <a:t>flags  |= </a:t>
            </a:r>
            <a:r>
              <a:rPr lang="en-US" altLang="zh-CN" dirty="0" err="1"/>
              <a:t>Qt</a:t>
            </a:r>
            <a:r>
              <a:rPr lang="en-US" altLang="zh-CN" dirty="0"/>
              <a:t>:: </a:t>
            </a:r>
            <a:r>
              <a:rPr lang="en-US" altLang="zh-CN" dirty="0" err="1"/>
              <a:t>WindowTitleHint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widget-&gt;</a:t>
            </a:r>
            <a:r>
              <a:rPr lang="en-US" altLang="zh-CN" dirty="0" err="1"/>
              <a:t>setWindowFlags</a:t>
            </a:r>
            <a:r>
              <a:rPr lang="en-US" altLang="zh-CN" dirty="0"/>
              <a:t>(flags);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401020"/>
      </p:ext>
    </p:extLst>
  </p:cSld>
  <p:clrMapOvr>
    <a:masterClrMapping/>
  </p:clrMapOvr>
  <p:transition spd="slow">
    <p:randomBar dir="vert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55576" y="3573016"/>
            <a:ext cx="799288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2564904"/>
            <a:ext cx="799288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L2.5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控件：概念解析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系统中，如果需要添加一个“最小化”按钮，则必须重新设置窗口部件的窗口标识（在红旗</a:t>
            </a:r>
            <a:r>
              <a:rPr lang="en-US" altLang="zh-CN" dirty="0"/>
              <a:t>Linux</a:t>
            </a:r>
            <a:r>
              <a:rPr lang="zh-CN" altLang="zh-CN" dirty="0"/>
              <a:t>工作站和</a:t>
            </a:r>
            <a:r>
              <a:rPr lang="en-US" altLang="zh-CN" dirty="0"/>
              <a:t>SUSE</a:t>
            </a:r>
            <a:r>
              <a:rPr lang="zh-CN" altLang="zh-CN" dirty="0"/>
              <a:t>系统上，下面的窗口提示也被忽略了），具体如下：</a:t>
            </a:r>
          </a:p>
          <a:p>
            <a:pPr indent="446088"/>
            <a:r>
              <a:rPr lang="en-US" altLang="zh-CN" dirty="0"/>
              <a:t>flags  |= </a:t>
            </a:r>
            <a:r>
              <a:rPr lang="en-US" altLang="zh-CN" dirty="0" err="1"/>
              <a:t>Qt</a:t>
            </a:r>
            <a:r>
              <a:rPr lang="en-US" altLang="zh-CN" dirty="0"/>
              <a:t>:: </a:t>
            </a:r>
            <a:r>
              <a:rPr lang="en-US" altLang="zh-CN" dirty="0" err="1"/>
              <a:t>WindowMinimizeButtonHint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widget-&gt;</a:t>
            </a:r>
            <a:r>
              <a:rPr lang="en-US" altLang="zh-CN" dirty="0" err="1"/>
              <a:t>setWindowFlags</a:t>
            </a:r>
            <a:r>
              <a:rPr lang="en-US" altLang="zh-CN" dirty="0"/>
              <a:t>(flags);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如果要取消设置的窗口</a:t>
            </a:r>
            <a:r>
              <a:rPr lang="en-US" altLang="zh-CN" dirty="0"/>
              <a:t>0</a:t>
            </a:r>
            <a:r>
              <a:rPr lang="zh-CN" altLang="zh-CN" dirty="0"/>
              <a:t>提示，则具体代码如下：</a:t>
            </a:r>
          </a:p>
          <a:p>
            <a:pPr indent="446088"/>
            <a:r>
              <a:rPr lang="en-US" altLang="zh-CN" dirty="0"/>
              <a:t>flags  &amp;= </a:t>
            </a:r>
            <a:r>
              <a:rPr lang="en-US" altLang="zh-CN" dirty="0" err="1"/>
              <a:t>Qt</a:t>
            </a:r>
            <a:r>
              <a:rPr lang="en-US" altLang="zh-CN" dirty="0"/>
              <a:t>:: </a:t>
            </a:r>
            <a:r>
              <a:rPr lang="en-US" altLang="zh-CN" dirty="0" err="1"/>
              <a:t>WindowType_Mask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widget-&gt;</a:t>
            </a:r>
            <a:r>
              <a:rPr lang="en-US" altLang="zh-CN" dirty="0" err="1"/>
              <a:t>setWindowFlags</a:t>
            </a:r>
            <a:r>
              <a:rPr lang="en-US" altLang="zh-CN" dirty="0"/>
              <a:t>(flags);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60802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132856"/>
            <a:ext cx="8208912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zh-CN" dirty="0"/>
              <a:t>字符串的转换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toInt</a:t>
            </a:r>
            <a:r>
              <a:rPr lang="en-US" altLang="zh-CN" dirty="0"/>
              <a:t>()</a:t>
            </a:r>
            <a:r>
              <a:rPr lang="zh-CN" altLang="zh-CN" dirty="0"/>
              <a:t>函数将字符串转换为整型数值，类似的函数还有</a:t>
            </a:r>
            <a:r>
              <a:rPr lang="en-US" altLang="zh-CN" dirty="0" err="1"/>
              <a:t>toDouble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toFloat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toLong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toLongLong</a:t>
            </a:r>
            <a:r>
              <a:rPr lang="en-US" altLang="zh-CN" dirty="0"/>
              <a:t>()</a:t>
            </a:r>
            <a:r>
              <a:rPr lang="zh-CN" altLang="zh-CN" dirty="0"/>
              <a:t>等。下面举个例子说明其用法：</a:t>
            </a:r>
          </a:p>
          <a:p>
            <a:pPr indent="446088"/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="125";		</a:t>
            </a:r>
            <a:r>
              <a:rPr lang="en-US" altLang="zh-CN" dirty="0" smtClean="0"/>
              <a:t>//</a:t>
            </a:r>
            <a:r>
              <a:rPr lang="zh-CN" altLang="zh-CN" dirty="0"/>
              <a:t>初始化一个</a:t>
            </a:r>
            <a:r>
              <a:rPr lang="en-US" altLang="zh-CN" dirty="0"/>
              <a:t>"125"</a:t>
            </a:r>
            <a:r>
              <a:rPr lang="zh-CN" altLang="zh-CN" dirty="0"/>
              <a:t>的字符串</a:t>
            </a:r>
          </a:p>
          <a:p>
            <a:pPr indent="446088"/>
            <a:r>
              <a:rPr lang="en-US" altLang="zh-CN" dirty="0" err="1"/>
              <a:t>bool</a:t>
            </a:r>
            <a:r>
              <a:rPr lang="en-US" altLang="zh-CN" dirty="0"/>
              <a:t> ok;</a:t>
            </a:r>
            <a:endParaRPr lang="zh-CN" altLang="zh-CN" dirty="0"/>
          </a:p>
          <a:p>
            <a:pPr indent="446088"/>
            <a:r>
              <a:rPr lang="en-US" altLang="zh-CN" dirty="0" err="1"/>
              <a:t>int</a:t>
            </a:r>
            <a:r>
              <a:rPr lang="en-US" altLang="zh-CN" dirty="0"/>
              <a:t> hex=</a:t>
            </a:r>
            <a:r>
              <a:rPr lang="en-US" altLang="zh-CN" dirty="0" err="1"/>
              <a:t>str.toInt</a:t>
            </a:r>
            <a:r>
              <a:rPr lang="en-US" altLang="zh-CN" dirty="0"/>
              <a:t>(&amp;ok,16);       	//ok=</a:t>
            </a:r>
            <a:r>
              <a:rPr lang="en-US" altLang="zh-CN" dirty="0" err="1"/>
              <a:t>true,hex</a:t>
            </a:r>
            <a:r>
              <a:rPr lang="en-US" altLang="zh-CN" dirty="0"/>
              <a:t>=293</a:t>
            </a:r>
            <a:endParaRPr lang="zh-CN" altLang="zh-CN" dirty="0"/>
          </a:p>
          <a:p>
            <a:pPr indent="446088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dec</a:t>
            </a:r>
            <a:r>
              <a:rPr lang="en-US" altLang="zh-CN" dirty="0"/>
              <a:t>=</a:t>
            </a:r>
            <a:r>
              <a:rPr lang="en-US" altLang="zh-CN" dirty="0" err="1"/>
              <a:t>str.toInt</a:t>
            </a:r>
            <a:r>
              <a:rPr lang="en-US" altLang="zh-CN" dirty="0"/>
              <a:t>(&amp;ok,10);       	//ok=</a:t>
            </a:r>
            <a:r>
              <a:rPr lang="en-US" altLang="zh-CN" dirty="0" err="1"/>
              <a:t>true,dec</a:t>
            </a:r>
            <a:r>
              <a:rPr lang="en-US" altLang="zh-CN" dirty="0"/>
              <a:t>=125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r>
              <a:rPr lang="en-US" altLang="zh-CN" b="1" dirty="0" err="1"/>
              <a:t>int</a:t>
            </a:r>
            <a:r>
              <a:rPr lang="en-US" altLang="zh-CN" b="1" dirty="0"/>
              <a:t> hex=</a:t>
            </a:r>
            <a:r>
              <a:rPr lang="en-US" altLang="zh-CN" b="1" dirty="0" err="1"/>
              <a:t>str.toInt</a:t>
            </a:r>
            <a:r>
              <a:rPr lang="en-US" altLang="zh-CN" b="1" dirty="0"/>
              <a:t>(&amp;ok,16)</a:t>
            </a:r>
            <a:r>
              <a:rPr lang="zh-CN" altLang="zh-CN" b="1" dirty="0"/>
              <a:t>：</a:t>
            </a:r>
            <a:r>
              <a:rPr lang="zh-CN" altLang="zh-CN" dirty="0"/>
              <a:t>调用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toInt</a:t>
            </a:r>
            <a:r>
              <a:rPr lang="en-US" altLang="zh-CN" dirty="0"/>
              <a:t>()</a:t>
            </a:r>
            <a:r>
              <a:rPr lang="zh-CN" altLang="zh-CN" dirty="0"/>
              <a:t>函数将字符串转换为整型数值。函数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toInt</a:t>
            </a:r>
            <a:r>
              <a:rPr lang="en-US" altLang="zh-CN" dirty="0"/>
              <a:t>()</a:t>
            </a:r>
            <a:r>
              <a:rPr lang="zh-CN" altLang="zh-CN" dirty="0"/>
              <a:t>有两个参数。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3811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zh-CN" dirty="0"/>
              <a:t>字符串的转换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QString</a:t>
            </a:r>
            <a:r>
              <a:rPr lang="zh-CN" altLang="zh-CN" dirty="0"/>
              <a:t>提供的字符编码集的转换函数将会返回一个</a:t>
            </a:r>
            <a:r>
              <a:rPr lang="en-US" altLang="zh-CN" dirty="0" err="1"/>
              <a:t>const</a:t>
            </a:r>
            <a:r>
              <a:rPr lang="en-US" altLang="zh-CN" dirty="0"/>
              <a:t> char*</a:t>
            </a:r>
            <a:r>
              <a:rPr lang="zh-CN" altLang="zh-CN" dirty="0"/>
              <a:t>类型版本的</a:t>
            </a:r>
            <a:r>
              <a:rPr lang="en-US" altLang="zh-CN" dirty="0" err="1"/>
              <a:t>QByteArray</a:t>
            </a:r>
            <a:r>
              <a:rPr lang="zh-CN" altLang="zh-CN" dirty="0"/>
              <a:t>，即构造函数</a:t>
            </a:r>
            <a:r>
              <a:rPr lang="en-US" altLang="zh-CN" dirty="0" err="1"/>
              <a:t>QByteArray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char*)</a:t>
            </a:r>
            <a:r>
              <a:rPr lang="zh-CN" altLang="zh-CN" dirty="0"/>
              <a:t>构造的</a:t>
            </a:r>
            <a:r>
              <a:rPr lang="en-US" altLang="zh-CN" dirty="0" err="1"/>
              <a:t>QByteArray</a:t>
            </a:r>
            <a:r>
              <a:rPr lang="zh-CN" altLang="zh-CN" dirty="0"/>
              <a:t>对象。</a:t>
            </a:r>
            <a:r>
              <a:rPr lang="en-US" altLang="zh-CN" dirty="0" err="1"/>
              <a:t>QByteArray</a:t>
            </a:r>
            <a:r>
              <a:rPr lang="zh-CN" altLang="zh-CN" dirty="0"/>
              <a:t>类具有一个字节数组，它既可以存储原始字节（</a:t>
            </a:r>
            <a:r>
              <a:rPr lang="en-US" altLang="zh-CN" dirty="0"/>
              <a:t>raw bytes</a:t>
            </a:r>
            <a:r>
              <a:rPr lang="zh-CN" altLang="zh-CN" dirty="0"/>
              <a:t>），也可以存储传统的以“</a:t>
            </a:r>
            <a:r>
              <a:rPr lang="en-US" altLang="zh-CN" dirty="0"/>
              <a:t>\0</a:t>
            </a:r>
            <a:r>
              <a:rPr lang="zh-CN" altLang="zh-CN" dirty="0"/>
              <a:t>”结尾的</a:t>
            </a:r>
            <a:r>
              <a:rPr lang="en-US" altLang="zh-CN" dirty="0"/>
              <a:t>8</a:t>
            </a:r>
            <a:r>
              <a:rPr lang="zh-CN" altLang="zh-CN" dirty="0"/>
              <a:t>位的字符串。在</a:t>
            </a:r>
            <a:r>
              <a:rPr lang="en-US" altLang="zh-CN" dirty="0" err="1"/>
              <a:t>Qt</a:t>
            </a:r>
            <a:r>
              <a:rPr lang="zh-CN" altLang="zh-CN" dirty="0"/>
              <a:t>中，使用</a:t>
            </a:r>
            <a:r>
              <a:rPr lang="en-US" altLang="zh-CN" dirty="0" err="1"/>
              <a:t>QByteArray</a:t>
            </a:r>
            <a:r>
              <a:rPr lang="zh-CN" altLang="zh-CN" dirty="0"/>
              <a:t>比使用</a:t>
            </a:r>
            <a:r>
              <a:rPr lang="en-US" altLang="zh-CN" dirty="0" err="1"/>
              <a:t>const</a:t>
            </a:r>
            <a:r>
              <a:rPr lang="en-US" altLang="zh-CN" dirty="0"/>
              <a:t> char*</a:t>
            </a:r>
            <a:r>
              <a:rPr lang="zh-CN" altLang="zh-CN" dirty="0"/>
              <a:t>更方便，且</a:t>
            </a:r>
            <a:r>
              <a:rPr lang="en-US" altLang="zh-CN" dirty="0" err="1"/>
              <a:t>QByteArray</a:t>
            </a:r>
            <a:r>
              <a:rPr lang="zh-CN" altLang="zh-CN" dirty="0"/>
              <a:t>也支持隐式共享。转换函数有以下几种。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① </a:t>
            </a:r>
            <a:r>
              <a:rPr lang="en-US" altLang="zh-CN" b="1" dirty="0" err="1"/>
              <a:t>toAscii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返回一个</a:t>
            </a:r>
            <a:r>
              <a:rPr lang="en-US" altLang="zh-CN" dirty="0"/>
              <a:t>ASCII</a:t>
            </a:r>
            <a:r>
              <a:rPr lang="zh-CN" altLang="zh-CN" dirty="0"/>
              <a:t>编码的</a:t>
            </a:r>
            <a:r>
              <a:rPr lang="en-US" altLang="zh-CN" dirty="0"/>
              <a:t>8</a:t>
            </a:r>
            <a:r>
              <a:rPr lang="zh-CN" altLang="zh-CN" dirty="0"/>
              <a:t>位字符串。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② </a:t>
            </a:r>
            <a:r>
              <a:rPr lang="en-US" altLang="zh-CN" b="1" dirty="0"/>
              <a:t>toLatin1()</a:t>
            </a:r>
            <a:r>
              <a:rPr lang="zh-CN" altLang="zh-CN" b="1" dirty="0"/>
              <a:t>：</a:t>
            </a:r>
            <a:r>
              <a:rPr lang="zh-CN" altLang="zh-CN" dirty="0"/>
              <a:t>返回一个</a:t>
            </a:r>
            <a:r>
              <a:rPr lang="en-US" altLang="zh-CN" dirty="0"/>
              <a:t>Latin-1</a:t>
            </a:r>
            <a:r>
              <a:rPr lang="zh-CN" altLang="zh-CN" dirty="0"/>
              <a:t>（</a:t>
            </a:r>
            <a:r>
              <a:rPr lang="en-US" altLang="zh-CN" dirty="0"/>
              <a:t>ISO8859-1</a:t>
            </a:r>
            <a:r>
              <a:rPr lang="zh-CN" altLang="zh-CN" dirty="0"/>
              <a:t>）编码的</a:t>
            </a:r>
            <a:r>
              <a:rPr lang="en-US" altLang="zh-CN" dirty="0"/>
              <a:t>8</a:t>
            </a:r>
            <a:r>
              <a:rPr lang="zh-CN" altLang="zh-CN" dirty="0"/>
              <a:t>位字符串。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③ </a:t>
            </a:r>
            <a:r>
              <a:rPr lang="en-US" altLang="zh-CN" b="1" dirty="0"/>
              <a:t>toUtf8()</a:t>
            </a:r>
            <a:r>
              <a:rPr lang="zh-CN" altLang="zh-CN" b="1" dirty="0"/>
              <a:t>：</a:t>
            </a:r>
            <a:r>
              <a:rPr lang="zh-CN" altLang="zh-CN" dirty="0"/>
              <a:t>返回一个</a:t>
            </a:r>
            <a:r>
              <a:rPr lang="en-US" altLang="zh-CN" dirty="0"/>
              <a:t>UTF-8</a:t>
            </a:r>
            <a:r>
              <a:rPr lang="zh-CN" altLang="zh-CN" dirty="0"/>
              <a:t>编码的</a:t>
            </a:r>
            <a:r>
              <a:rPr lang="en-US" altLang="zh-CN" dirty="0"/>
              <a:t>8</a:t>
            </a:r>
            <a:r>
              <a:rPr lang="zh-CN" altLang="zh-CN" dirty="0"/>
              <a:t>位字符串（</a:t>
            </a:r>
            <a:r>
              <a:rPr lang="en-US" altLang="zh-CN" dirty="0"/>
              <a:t>UTF-8</a:t>
            </a:r>
            <a:r>
              <a:rPr lang="zh-CN" altLang="zh-CN" dirty="0"/>
              <a:t>是</a:t>
            </a:r>
            <a:r>
              <a:rPr lang="en-US" altLang="zh-CN" dirty="0"/>
              <a:t>ASCII</a:t>
            </a:r>
            <a:r>
              <a:rPr lang="zh-CN" altLang="zh-CN" dirty="0"/>
              <a:t>码的超集，它支持整个</a:t>
            </a:r>
            <a:r>
              <a:rPr lang="en-US" altLang="zh-CN" dirty="0"/>
              <a:t>Unicode</a:t>
            </a:r>
            <a:r>
              <a:rPr lang="zh-CN" altLang="zh-CN" dirty="0"/>
              <a:t>字符集）。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④ </a:t>
            </a:r>
            <a:r>
              <a:rPr lang="en-US" altLang="zh-CN" b="1" dirty="0"/>
              <a:t>toLocal8Bit()</a:t>
            </a:r>
            <a:r>
              <a:rPr lang="zh-CN" altLang="zh-CN" b="1" dirty="0"/>
              <a:t>：</a:t>
            </a:r>
            <a:r>
              <a:rPr lang="zh-CN" altLang="zh-CN" dirty="0"/>
              <a:t>返回一个系统本地（</a:t>
            </a:r>
            <a:r>
              <a:rPr lang="en-US" altLang="zh-CN" dirty="0"/>
              <a:t>locale</a:t>
            </a:r>
            <a:r>
              <a:rPr lang="zh-CN" altLang="zh-CN" dirty="0"/>
              <a:t>）编码的</a:t>
            </a:r>
            <a:r>
              <a:rPr lang="en-US" altLang="zh-CN" dirty="0"/>
              <a:t>8</a:t>
            </a:r>
            <a:r>
              <a:rPr lang="zh-CN" altLang="zh-CN" dirty="0"/>
              <a:t>位字符串。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18134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tdesignc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tdesignc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381</TotalTime>
  <Words>8622</Words>
  <Application>Microsoft Office PowerPoint</Application>
  <PresentationFormat>全屏显示(4:3)</PresentationFormat>
  <Paragraphs>951</Paragraphs>
  <Slides>75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主题1</vt:lpstr>
      <vt:lpstr>第2章 Qt 5模板库、工具类及控件</vt:lpstr>
      <vt:lpstr>2.1  字符串类</vt:lpstr>
      <vt:lpstr>2.1.1  操作字符串</vt:lpstr>
      <vt:lpstr>2.1.1  操作字符串</vt:lpstr>
      <vt:lpstr>2.1.1  操作字符串</vt:lpstr>
      <vt:lpstr>2.1.2  查询字符串数据</vt:lpstr>
      <vt:lpstr>2.1.2  查询字符串数据</vt:lpstr>
      <vt:lpstr>2.1.3  字符串的转换</vt:lpstr>
      <vt:lpstr>2.1.3  字符串的转换</vt:lpstr>
      <vt:lpstr>2.1.3  字符串的转换</vt:lpstr>
      <vt:lpstr>2.1.3  字符串的转换</vt:lpstr>
      <vt:lpstr>2.2  容器类</vt:lpstr>
      <vt:lpstr>2.2  容器类</vt:lpstr>
      <vt:lpstr>2.2.1  QList类、QLinkedList类和QVector类</vt:lpstr>
      <vt:lpstr>2.2.1  QList类、QLinkedList类和QVector类</vt:lpstr>
      <vt:lpstr>2.2.1  QList类、QLinkedList类和QVector类</vt:lpstr>
      <vt:lpstr>2.2.1  QList类、QLinkedList类和QVector类</vt:lpstr>
      <vt:lpstr>2.2.1  QList类、QLinkedList类和QVector类</vt:lpstr>
      <vt:lpstr>2.2.1  QList类、QLinkedList类和QVector类</vt:lpstr>
      <vt:lpstr>2.2.1  QList类、QLinkedList类和QVector类</vt:lpstr>
      <vt:lpstr>2.2.1  QList类、QLinkedList类和QVector类</vt:lpstr>
      <vt:lpstr>2.2.1  QList类、QLinkedList类和QVector类</vt:lpstr>
      <vt:lpstr>2.2.1  QList类、QLinkedList类和QVector类</vt:lpstr>
      <vt:lpstr>2.2.1  QList类、QLinkedList类和QVector类</vt:lpstr>
      <vt:lpstr>2.2.1  QList类、QLinkedList类和QVector类</vt:lpstr>
      <vt:lpstr>2.2.1  QList类、QLinkedList类和QVector类</vt:lpstr>
      <vt:lpstr>2.2.1  QList类、QLinkedList类和QVector类</vt:lpstr>
      <vt:lpstr>2.2.2  QMap类和QHash类</vt:lpstr>
      <vt:lpstr>2.2.2  QMap类和QHash类</vt:lpstr>
      <vt:lpstr>2.2.2  QMap类和QHash类</vt:lpstr>
      <vt:lpstr>2.2.2  QMap类和QHash类</vt:lpstr>
      <vt:lpstr>2.2.2  QMap类和QHash类</vt:lpstr>
      <vt:lpstr>2.2.2  QMap类和QHash类</vt:lpstr>
      <vt:lpstr>2.2.2  QMap类和QHash类</vt:lpstr>
      <vt:lpstr>2.3  QVariant类</vt:lpstr>
      <vt:lpstr>2.3  QVariant类</vt:lpstr>
      <vt:lpstr>2.3  QVariant类</vt:lpstr>
      <vt:lpstr>2.3  QVariant类</vt:lpstr>
      <vt:lpstr>2.4  算法及正则表达式</vt:lpstr>
      <vt:lpstr>2.4.1  Qt 5常用算法</vt:lpstr>
      <vt:lpstr>2.4.2  基本的正则表达式</vt:lpstr>
      <vt:lpstr>2.4.2  基本的正则表达式</vt:lpstr>
      <vt:lpstr>2.5  控件</vt:lpstr>
      <vt:lpstr>2.5.1  按钮组（Buttons）</vt:lpstr>
      <vt:lpstr>2.5.1  按钮组（Buttons）</vt:lpstr>
      <vt:lpstr>2.5.1  按钮组（Buttons）</vt:lpstr>
      <vt:lpstr>2.5.2  输入部件组（Input Widgets）</vt:lpstr>
      <vt:lpstr>2.5.2  输入部件组（Input Widgets）</vt:lpstr>
      <vt:lpstr>2.5.2  输入部件组（Input Widgets）</vt:lpstr>
      <vt:lpstr>2.5.3  显示控件组（Display Widgets）</vt:lpstr>
      <vt:lpstr>2.5.3  显示控件组（Display Widgets）</vt:lpstr>
      <vt:lpstr>2.5.3  显示控件组（Display Widgets）</vt:lpstr>
      <vt:lpstr>2.5.4  空间间隔组（Spacers）</vt:lpstr>
      <vt:lpstr>2.5.5  布局管理组（Layouts）</vt:lpstr>
      <vt:lpstr>2.5.6  容器组（Containers）</vt:lpstr>
      <vt:lpstr>2.5.6  容器组（Containers）</vt:lpstr>
      <vt:lpstr>2.5.6  容器组（Containers）</vt:lpstr>
      <vt:lpstr>2.5.6  容器组（Containers）</vt:lpstr>
      <vt:lpstr>2.5.7  项目视图组（Item Views）</vt:lpstr>
      <vt:lpstr>2.5.7  项目视图组（Item Views）</vt:lpstr>
      <vt:lpstr>2.5.7  项目视图组（Item Views）</vt:lpstr>
      <vt:lpstr>2.5.7  项目视图组（Item Views）</vt:lpstr>
      <vt:lpstr>2.5.7  项目视图组（Item Views）</vt:lpstr>
      <vt:lpstr>2.5.8  项目控件组（Item Widgets）</vt:lpstr>
      <vt:lpstr>2.5.8  项目控件组（Item Widgets）</vt:lpstr>
      <vt:lpstr>2.5.8  项目控件组（Item Widgets）</vt:lpstr>
      <vt:lpstr>2.5.8  项目控件组（Item Widgets）</vt:lpstr>
      <vt:lpstr>L2.1  字符串类QString：概念解析</vt:lpstr>
      <vt:lpstr>L1  隐式共享</vt:lpstr>
      <vt:lpstr>L2  内存分配策略</vt:lpstr>
      <vt:lpstr>L2.5  Qt 5控件：概念解析</vt:lpstr>
      <vt:lpstr>L2.5  Qt 5控件：概念解析</vt:lpstr>
      <vt:lpstr>L2.5  Qt 5控件：概念解析</vt:lpstr>
      <vt:lpstr>L2.5  Qt 5控件：概念解析</vt:lpstr>
      <vt:lpstr>L2.5  Qt 5控件：概念解析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Qt 5模板库、工具类及控件</dc:title>
  <dc:creator>User</dc:creator>
  <cp:lastModifiedBy>User</cp:lastModifiedBy>
  <cp:revision>29</cp:revision>
  <dcterms:created xsi:type="dcterms:W3CDTF">2017-05-08T07:28:39Z</dcterms:created>
  <dcterms:modified xsi:type="dcterms:W3CDTF">2017-05-22T00:52:12Z</dcterms:modified>
</cp:coreProperties>
</file>