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D6A2AF5-7A4F-4A4A-ACB5-35326E9A841C}" type="datetimeFigureOut">
              <a:rPr lang="zh-CN" altLang="en-US" smtClean="0"/>
              <a:t>2017-5-20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024F2B-DF10-49D3-9A6B-BD1E06F7A3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0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20013;&#31561;&#65289;&#65288;CH2004&#65289;.tx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20013;&#31561;&#65289;&#65288;CH2005&#65289;.txt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19968;&#33324;&#65289;&#65288;CH2006&#65289;.tx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19968;&#33324;&#65289;&#65288;CH2007&#65289;.tx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19968;&#33324;&#65289;&#65288;CH2008&#65289;-3.txt" TargetMode="External"/><Relationship Id="rId2" Type="http://schemas.openxmlformats.org/officeDocument/2006/relationships/hyperlink" Target="&#12304;&#20363;&#12305;&#65288;&#38590;&#24230;&#19968;&#33324;&#65289;&#65288;CH2008&#65289;-2.tx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1616;&#21333;&#65289;&#65288;CH2001&#65289;-3.txt" TargetMode="External"/><Relationship Id="rId2" Type="http://schemas.openxmlformats.org/officeDocument/2006/relationships/hyperlink" Target="&#12304;&#20363;&#12305;&#65288;&#31616;&#21333;&#65289;&#65288;CH2001&#65289;-2.tx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1616;&#21333;&#65289;&#65288;CH2002&#65289;.tx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19968;&#33324;&#65289;&#65288;CH2003&#65289;.tx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20</a:t>
            </a:r>
            <a:r>
              <a:rPr lang="zh-CN" altLang="zh-CN" dirty="0" smtClean="0"/>
              <a:t>章</a:t>
            </a:r>
            <a:r>
              <a:rPr lang="en-US" altLang="zh-CN" dirty="0"/>
              <a:t> </a:t>
            </a:r>
            <a:r>
              <a:rPr lang="en-US" altLang="zh-CN" dirty="0" smtClean="0"/>
              <a:t>QML</a:t>
            </a:r>
            <a:r>
              <a:rPr lang="zh-CN" altLang="zh-CN" dirty="0"/>
              <a:t>动画</a:t>
            </a:r>
            <a:r>
              <a:rPr lang="zh-CN" altLang="zh-CN" dirty="0" smtClean="0"/>
              <a:t>特效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170080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20.1  QML</a:t>
            </a:r>
            <a:r>
              <a:rPr lang="zh-CN" altLang="zh-CN" sz="2400" b="1" dirty="0">
                <a:hlinkClick r:id="rId2" action="ppaction://hlinksldjump"/>
              </a:rPr>
              <a:t>动画</a:t>
            </a:r>
            <a:r>
              <a:rPr lang="zh-CN" altLang="zh-CN" sz="2400" b="1" dirty="0" smtClean="0">
                <a:hlinkClick r:id="rId2" action="ppaction://hlinksldjump"/>
              </a:rPr>
              <a:t>元素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2535287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20.2  </a:t>
            </a:r>
            <a:r>
              <a:rPr lang="zh-CN" altLang="zh-CN" sz="2400" b="1" dirty="0">
                <a:hlinkClick r:id="rId3" action="ppaction://hlinksldjump"/>
              </a:rPr>
              <a:t>动画流</a:t>
            </a:r>
            <a:r>
              <a:rPr lang="en-US" altLang="zh-CN" sz="2400" b="1" dirty="0">
                <a:hlinkClick r:id="rId3" action="ppaction://hlinksldjump"/>
              </a:rPr>
              <a:t>UI</a:t>
            </a:r>
            <a:r>
              <a:rPr lang="zh-CN" altLang="zh-CN" sz="2400" b="1" dirty="0">
                <a:hlinkClick r:id="rId3" action="ppaction://hlinksldjump"/>
              </a:rPr>
              <a:t>界面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336976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20.3  </a:t>
            </a:r>
            <a:r>
              <a:rPr lang="zh-CN" altLang="zh-CN" sz="2400" b="1" dirty="0">
                <a:hlinkClick r:id="rId4" action="ppaction://hlinksldjump"/>
              </a:rPr>
              <a:t>图像特效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420424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hlinkClick r:id="rId5" action="ppaction://hlinksldjump"/>
              </a:rPr>
              <a:t>20.4  </a:t>
            </a:r>
            <a:r>
              <a:rPr lang="en-US" altLang="zh-CN" sz="2400" b="1" dirty="0" err="1">
                <a:hlinkClick r:id="rId5" action="ppaction://hlinksldjump"/>
              </a:rPr>
              <a:t>Qt</a:t>
            </a:r>
            <a:r>
              <a:rPr lang="en-US" altLang="zh-CN" sz="2400" b="1" dirty="0">
                <a:hlinkClick r:id="rId5" action="ppaction://hlinksldjump"/>
              </a:rPr>
              <a:t> 5.5</a:t>
            </a:r>
            <a:r>
              <a:rPr lang="zh-CN" altLang="zh-CN" sz="2400" b="1" dirty="0">
                <a:hlinkClick r:id="rId5" action="ppaction://hlinksldjump"/>
              </a:rPr>
              <a:t>（</a:t>
            </a:r>
            <a:r>
              <a:rPr lang="en-US" altLang="zh-CN" sz="2400" b="1" dirty="0" err="1">
                <a:hlinkClick r:id="rId5" action="ppaction://hlinksldjump"/>
              </a:rPr>
              <a:t>Qt</a:t>
            </a:r>
            <a:r>
              <a:rPr lang="en-US" altLang="zh-CN" sz="2400" b="1" dirty="0">
                <a:hlinkClick r:id="rId5" action="ppaction://hlinksldjump"/>
              </a:rPr>
              <a:t> Quick Extras 1.4</a:t>
            </a:r>
            <a:r>
              <a:rPr lang="zh-CN" altLang="zh-CN" sz="2400" b="1" dirty="0">
                <a:hlinkClick r:id="rId5" action="ppaction://hlinksldjump"/>
              </a:rPr>
              <a:t>）新增饼状菜单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4648379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20.2.1  </a:t>
            </a:r>
            <a:r>
              <a:rPr lang="zh-CN" altLang="zh-CN" dirty="0"/>
              <a:t>状态和切换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>
                <a:solidFill>
                  <a:srgbClr val="00B050"/>
                </a:solidFill>
              </a:rPr>
              <a:t>实现步骤如下。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StateTransition</a:t>
            </a:r>
            <a:r>
              <a:rPr lang="zh-CN" altLang="zh-CN" dirty="0"/>
              <a:t>”。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>
                <a:hlinkClick r:id="rId2" action="ppaction://hlinkfile"/>
              </a:rPr>
              <a:t>”项，新建</a:t>
            </a:r>
            <a:r>
              <a:rPr lang="en-US" altLang="zh-CN" dirty="0" err="1">
                <a:hlinkClick r:id="rId2" action="ppaction://hlinkfile"/>
              </a:rPr>
              <a:t>StateText.qml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</a:t>
            </a:r>
            <a:r>
              <a:rPr lang="en-US" altLang="zh-CN" dirty="0" err="1"/>
              <a:t>MainForm.ui.qml</a:t>
            </a:r>
            <a:r>
              <a:rPr lang="zh-CN" altLang="zh-CN" dirty="0"/>
              <a:t>文件，修改代码如下：</a:t>
            </a:r>
          </a:p>
          <a:p>
            <a:pPr indent="446088"/>
            <a:r>
              <a:rPr lang="en-US" altLang="zh-CN" sz="1600" dirty="0"/>
              <a:t>...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Rectangle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...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MouseArea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id: </a:t>
            </a:r>
            <a:r>
              <a:rPr lang="en-US" altLang="zh-CN" sz="1600" dirty="0" err="1"/>
              <a:t>mouseArea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anchors.fill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Row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anchors.centerIn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spacing: 10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StateText</a:t>
            </a:r>
            <a:r>
              <a:rPr lang="en-US" altLang="zh-CN" sz="1600" dirty="0"/>
              <a:t> { text: "I" }			//</a:t>
            </a:r>
            <a:r>
              <a:rPr lang="zh-CN" altLang="zh-CN" sz="1600" dirty="0"/>
              <a:t>使用组件，要自定义其文本属性</a:t>
            </a:r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StateText</a:t>
            </a:r>
            <a:r>
              <a:rPr lang="en-US" altLang="zh-CN" sz="1600" dirty="0"/>
              <a:t> { text: "love"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StateText</a:t>
            </a:r>
            <a:r>
              <a:rPr lang="en-US" altLang="zh-CN" sz="1600" dirty="0"/>
              <a:t> { text: "QML"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382660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20.2.1  </a:t>
            </a:r>
            <a:r>
              <a:rPr lang="zh-CN" altLang="zh-CN" dirty="0"/>
              <a:t>状态和切换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2493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CH2005</a:t>
            </a:r>
            <a:r>
              <a:rPr lang="zh-CN" altLang="zh-CN" dirty="0"/>
              <a:t>）用组合动画实现照片的动态显示，运行效果如图</a:t>
            </a:r>
            <a:r>
              <a:rPr lang="en-US" altLang="zh-CN" dirty="0"/>
              <a:t>20.5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05597"/>
              </p:ext>
            </p:extLst>
          </p:nvPr>
        </p:nvGraphicFramePr>
        <p:xfrm>
          <a:off x="1583668" y="2138293"/>
          <a:ext cx="5976664" cy="288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7370730" imgH="3551657" progId="Visio.Drawing.11">
                  <p:embed/>
                </p:oleObj>
              </mc:Choice>
              <mc:Fallback>
                <p:oleObj name="Visio" r:id="rId3" imgW="7370730" imgH="35516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68" y="2138293"/>
                        <a:ext cx="5976664" cy="288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69870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20.2.1  </a:t>
            </a:r>
            <a:r>
              <a:rPr lang="zh-CN" altLang="zh-CN" dirty="0"/>
              <a:t>状态和切换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294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>
                <a:solidFill>
                  <a:srgbClr val="00B050"/>
                </a:solidFill>
              </a:rPr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ComplexAnimation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文件夹，其中放入一张照片“</a:t>
            </a:r>
            <a:r>
              <a:rPr lang="en-US" altLang="zh-CN" dirty="0"/>
              <a:t>zhou.jpg</a:t>
            </a:r>
            <a:r>
              <a:rPr lang="zh-CN" altLang="zh-CN" dirty="0"/>
              <a:t>”。右击项目视图“资源”→“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”项，从弹出对话框中选择该照片打开，将其加载到项目中。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>
                <a:hlinkClick r:id="rId2" action="ppaction://hlinkfile"/>
              </a:rPr>
              <a:t>…</a:t>
            </a:r>
            <a:r>
              <a:rPr lang="zh-CN" altLang="zh-CN" dirty="0">
                <a:hlinkClick r:id="rId2" action="ppaction://hlinkfile"/>
              </a:rPr>
              <a:t>”项，新建</a:t>
            </a:r>
            <a:r>
              <a:rPr lang="en-US" altLang="zh-CN" dirty="0" err="1">
                <a:hlinkClick r:id="rId2" action="ppaction://hlinkfile"/>
              </a:rPr>
              <a:t>CAnimateObj.qml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4430369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60194" y="1700808"/>
            <a:ext cx="7992888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20.2.1  </a:t>
            </a:r>
            <a:r>
              <a:rPr lang="zh-CN" altLang="zh-CN" dirty="0"/>
              <a:t>状态和切换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）打开</a:t>
            </a:r>
            <a:r>
              <a:rPr lang="en-US" altLang="zh-CN" dirty="0" err="1" smtClean="0"/>
              <a:t>MainForm.ui.qml</a:t>
            </a:r>
            <a:r>
              <a:rPr lang="zh-CN" altLang="zh-CN" dirty="0" smtClean="0"/>
              <a:t>文件，修改代码如下：</a:t>
            </a:r>
          </a:p>
          <a:p>
            <a:pPr indent="446088"/>
            <a:r>
              <a:rPr lang="en-US" altLang="zh-CN" dirty="0" smtClean="0"/>
              <a:t>...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Rectangle {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	...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    </a:t>
            </a:r>
            <a:r>
              <a:rPr lang="en-US" altLang="zh-CN" dirty="0" err="1" smtClean="0"/>
              <a:t>MouseArea</a:t>
            </a:r>
            <a:r>
              <a:rPr lang="en-US" altLang="zh-CN" dirty="0" smtClean="0"/>
              <a:t> {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        id: </a:t>
            </a:r>
            <a:r>
              <a:rPr lang="en-US" altLang="zh-CN" dirty="0" err="1" smtClean="0"/>
              <a:t>mouseArea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        </a:t>
            </a:r>
            <a:r>
              <a:rPr lang="en-US" altLang="zh-CN" dirty="0" err="1" smtClean="0"/>
              <a:t>anchors.fill</a:t>
            </a:r>
            <a:r>
              <a:rPr lang="en-US" altLang="zh-CN" dirty="0" smtClean="0"/>
              <a:t>: parent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    }</a:t>
            </a:r>
            <a:endParaRPr lang="zh-CN" altLang="zh-CN" dirty="0" smtClean="0"/>
          </a:p>
          <a:p>
            <a:pPr indent="446088"/>
            <a:r>
              <a:rPr lang="en-US" altLang="zh-CN" dirty="0" smtClean="0"/>
              <a:t>    </a:t>
            </a:r>
            <a:r>
              <a:rPr lang="en-US" altLang="zh-CN" dirty="0" err="1" smtClean="0"/>
              <a:t>CAnimateObj</a:t>
            </a:r>
            <a:r>
              <a:rPr lang="en-US" altLang="zh-CN" dirty="0" smtClean="0"/>
              <a:t> { }								//</a:t>
            </a:r>
            <a:r>
              <a:rPr lang="zh-CN" altLang="zh-CN" dirty="0" smtClean="0"/>
              <a:t>使用组件</a:t>
            </a:r>
          </a:p>
          <a:p>
            <a:pPr indent="446088"/>
            <a:r>
              <a:rPr lang="en-US" altLang="zh-CN" dirty="0" smtClean="0"/>
              <a:t>}</a:t>
            </a:r>
            <a:endParaRPr lang="zh-CN" altLang="zh-CN" dirty="0" smtClean="0"/>
          </a:p>
          <a:p>
            <a:pPr indent="446088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706587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20.3  </a:t>
            </a:r>
            <a:r>
              <a:rPr lang="zh-CN" altLang="zh-CN" dirty="0"/>
              <a:t>图像特效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20.3.1  3D</a:t>
            </a:r>
            <a:r>
              <a:rPr lang="zh-CN" altLang="zh-CN" sz="2000" b="1" dirty="0">
                <a:solidFill>
                  <a:srgbClr val="C00000"/>
                </a:solidFill>
              </a:rPr>
              <a:t>旋转</a:t>
            </a:r>
          </a:p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CH2006</a:t>
            </a:r>
            <a:r>
              <a:rPr lang="zh-CN" altLang="zh-CN" dirty="0"/>
              <a:t>）实现</a:t>
            </a:r>
            <a:r>
              <a:rPr lang="en-US" altLang="zh-CN" dirty="0"/>
              <a:t>GIF</a:t>
            </a:r>
            <a:r>
              <a:rPr lang="zh-CN" altLang="zh-CN" dirty="0"/>
              <a:t>图片的立体旋转，运行效果如图</a:t>
            </a:r>
            <a:r>
              <a:rPr lang="en-US" altLang="zh-CN" dirty="0"/>
              <a:t>20.6</a:t>
            </a:r>
            <a:r>
              <a:rPr lang="zh-CN" altLang="zh-CN" dirty="0"/>
              <a:t>所示，两只蜜蜂在花冠上翩翩起舞，同时整张照片沿竖直轴缓慢地转动。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146" name="Picture 2" descr="20T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46" y="2696308"/>
            <a:ext cx="718271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04239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20.3.1  3D</a:t>
            </a:r>
            <a:r>
              <a:rPr lang="zh-CN" altLang="zh-CN" dirty="0" smtClean="0"/>
              <a:t>旋转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>
                <a:solidFill>
                  <a:srgbClr val="00B050"/>
                </a:solidFill>
              </a:rPr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/>
              <a:t>Graph3DRotate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文件夹，其中放入一张照片“</a:t>
            </a:r>
            <a:r>
              <a:rPr lang="en-US" altLang="zh-CN" dirty="0"/>
              <a:t>bee.gif</a:t>
            </a:r>
            <a:r>
              <a:rPr lang="zh-CN" altLang="zh-CN" dirty="0"/>
              <a:t>”。右击项目视图“资源”→“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”项，从弹出对话框中选择该照片打开，将其加载到项目中。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>
                <a:hlinkClick r:id="rId2" action="ppaction://hlinkfile"/>
              </a:rPr>
              <a:t>”项，新建</a:t>
            </a:r>
            <a:r>
              <a:rPr lang="en-US" altLang="zh-CN" dirty="0" err="1">
                <a:hlinkClick r:id="rId2" action="ppaction://hlinkfile"/>
              </a:rPr>
              <a:t>MyGraph.qml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29027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556792"/>
            <a:ext cx="8064896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20.3.1  3D</a:t>
            </a:r>
            <a:r>
              <a:rPr lang="zh-CN" altLang="zh-CN" dirty="0"/>
              <a:t>旋转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）打开</a:t>
            </a:r>
            <a:r>
              <a:rPr lang="en-US" altLang="zh-CN" dirty="0" err="1"/>
              <a:t>MainForm.ui.qml</a:t>
            </a:r>
            <a:r>
              <a:rPr lang="zh-CN" altLang="zh-CN" dirty="0"/>
              <a:t>文件，修改代码如下：</a:t>
            </a:r>
          </a:p>
          <a:p>
            <a:pPr indent="446088"/>
            <a:r>
              <a:rPr lang="en-US" altLang="zh-CN" dirty="0"/>
              <a:t>...</a:t>
            </a:r>
            <a:endParaRPr lang="zh-CN" altLang="zh-CN" dirty="0"/>
          </a:p>
          <a:p>
            <a:pPr indent="446088"/>
            <a:r>
              <a:rPr lang="en-US" altLang="zh-CN" dirty="0"/>
              <a:t>Rectangle {</a:t>
            </a:r>
            <a:endParaRPr lang="zh-CN" altLang="zh-CN" dirty="0"/>
          </a:p>
          <a:p>
            <a:pPr indent="446088"/>
            <a:r>
              <a:rPr lang="en-US" altLang="zh-CN" dirty="0"/>
              <a:t>	...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 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MyGraph</a:t>
            </a:r>
            <a:r>
              <a:rPr lang="en-US" altLang="zh-CN" dirty="0"/>
              <a:t> { }								//</a:t>
            </a:r>
            <a:r>
              <a:rPr lang="zh-CN" altLang="zh-CN" dirty="0"/>
              <a:t>使用组件</a:t>
            </a:r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05870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20.3.2  </a:t>
            </a:r>
            <a:r>
              <a:rPr lang="zh-CN" altLang="zh-CN" dirty="0"/>
              <a:t>色彩处理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CH2007</a:t>
            </a:r>
            <a:r>
              <a:rPr lang="zh-CN" altLang="zh-CN" dirty="0"/>
              <a:t>）实现单击图片使其亮度变暗，且对比度增强，运行效果如图</a:t>
            </a:r>
            <a:r>
              <a:rPr lang="en-US" altLang="zh-CN" dirty="0"/>
              <a:t>20.8</a:t>
            </a:r>
            <a:r>
              <a:rPr lang="zh-CN" altLang="zh-CN" dirty="0"/>
              <a:t>所示。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7170" name="Picture 2" descr="20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44" y="2230834"/>
            <a:ext cx="7180912" cy="26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30069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20.3.2  </a:t>
            </a:r>
            <a:r>
              <a:rPr lang="zh-CN" altLang="zh-CN" dirty="0"/>
              <a:t>色彩处理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>
                <a:solidFill>
                  <a:srgbClr val="00B050"/>
                </a:solidFill>
              </a:rPr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GraphEffects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文件夹，其中放入一张照片“</a:t>
            </a:r>
            <a:r>
              <a:rPr lang="en-US" altLang="zh-CN" dirty="0"/>
              <a:t>insect.gif</a:t>
            </a:r>
            <a:r>
              <a:rPr lang="zh-CN" altLang="zh-CN" dirty="0"/>
              <a:t>”。右击项目视图“资源”→“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”项，从弹出对话框中选择该照片打开，将其加载到项目中。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/>
              <a:t>”</a:t>
            </a:r>
            <a:r>
              <a:rPr lang="zh-CN" altLang="zh-CN" dirty="0">
                <a:hlinkClick r:id="rId2" action="ppaction://hlinkfile"/>
              </a:rPr>
              <a:t>项，新建</a:t>
            </a:r>
            <a:r>
              <a:rPr lang="en-US" altLang="zh-CN" dirty="0" err="1">
                <a:hlinkClick r:id="rId2" action="ppaction://hlinkfile"/>
              </a:rPr>
              <a:t>MyGraph.qml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05717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700808"/>
            <a:ext cx="7848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20.3.2  </a:t>
            </a:r>
            <a:r>
              <a:rPr lang="zh-CN" altLang="zh-CN" dirty="0"/>
              <a:t>色彩处理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）打开</a:t>
            </a:r>
            <a:r>
              <a:rPr lang="en-US" altLang="zh-CN" dirty="0" err="1"/>
              <a:t>MainForm.ui.qml</a:t>
            </a:r>
            <a:r>
              <a:rPr lang="zh-CN" altLang="zh-CN" dirty="0"/>
              <a:t>文件，修改代码如下：</a:t>
            </a:r>
          </a:p>
          <a:p>
            <a:pPr indent="446088"/>
            <a:r>
              <a:rPr lang="en-US" altLang="zh-CN" dirty="0"/>
              <a:t>...</a:t>
            </a:r>
            <a:endParaRPr lang="zh-CN" altLang="zh-CN" dirty="0"/>
          </a:p>
          <a:p>
            <a:pPr indent="446088"/>
            <a:r>
              <a:rPr lang="en-US" altLang="zh-CN" dirty="0"/>
              <a:t>Rectangle {</a:t>
            </a:r>
            <a:endParaRPr lang="zh-CN" altLang="zh-CN" dirty="0"/>
          </a:p>
          <a:p>
            <a:pPr indent="446088"/>
            <a:r>
              <a:rPr lang="en-US" altLang="zh-CN" dirty="0"/>
              <a:t>	...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MyGraph</a:t>
            </a:r>
            <a:r>
              <a:rPr lang="en-US" altLang="zh-CN" dirty="0"/>
              <a:t> { }								//</a:t>
            </a:r>
            <a:r>
              <a:rPr lang="zh-CN" altLang="zh-CN" dirty="0"/>
              <a:t>使用组件</a:t>
            </a:r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1517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 QML</a:t>
            </a:r>
            <a:r>
              <a:rPr lang="zh-CN" altLang="zh-CN" dirty="0"/>
              <a:t>动画</a:t>
            </a:r>
            <a:r>
              <a:rPr lang="zh-CN" altLang="zh-CN" dirty="0" smtClean="0"/>
              <a:t>元素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20.1.1  </a:t>
            </a:r>
            <a:r>
              <a:rPr lang="en-US" altLang="zh-CN" sz="2000" b="1" dirty="0" err="1">
                <a:solidFill>
                  <a:srgbClr val="C00000"/>
                </a:solidFill>
              </a:rPr>
              <a:t>PropertyAnimation</a:t>
            </a:r>
            <a:r>
              <a:rPr lang="zh-CN" altLang="zh-CN" sz="2000" b="1" dirty="0">
                <a:solidFill>
                  <a:srgbClr val="C00000"/>
                </a:solidFill>
              </a:rPr>
              <a:t>元素</a:t>
            </a:r>
          </a:p>
          <a:p>
            <a:pPr indent="446088" latinLnBrk="1">
              <a:lnSpc>
                <a:spcPct val="150000"/>
              </a:lnSpc>
            </a:pPr>
            <a:r>
              <a:rPr lang="en-US" altLang="zh-CN" dirty="0" err="1"/>
              <a:t>PropertyAnimation</a:t>
            </a:r>
            <a:r>
              <a:rPr lang="zh-CN" altLang="zh-CN" dirty="0"/>
              <a:t>（属性动画元素）是用来为属性提供动画的最基本的动画元素，它直接继承自</a:t>
            </a:r>
            <a:r>
              <a:rPr lang="en-US" altLang="zh-CN" dirty="0"/>
              <a:t>Animation</a:t>
            </a:r>
            <a:r>
              <a:rPr lang="zh-CN" altLang="zh-CN" dirty="0"/>
              <a:t>元素，可以用来为</a:t>
            </a:r>
            <a:r>
              <a:rPr lang="en-US" altLang="zh-CN" dirty="0"/>
              <a:t>real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zh-CN" altLang="zh-CN" dirty="0"/>
              <a:t>、</a:t>
            </a:r>
            <a:r>
              <a:rPr lang="en-US" altLang="zh-CN" dirty="0"/>
              <a:t>color</a:t>
            </a:r>
            <a:r>
              <a:rPr lang="zh-CN" altLang="zh-CN" dirty="0"/>
              <a:t>、</a:t>
            </a:r>
            <a:r>
              <a:rPr lang="en-US" altLang="zh-CN" dirty="0" err="1"/>
              <a:t>rect</a:t>
            </a:r>
            <a:r>
              <a:rPr lang="zh-CN" altLang="zh-CN" dirty="0"/>
              <a:t>、</a:t>
            </a:r>
            <a:r>
              <a:rPr lang="en-US" altLang="zh-CN" dirty="0"/>
              <a:t>point</a:t>
            </a:r>
            <a:r>
              <a:rPr lang="zh-CN" altLang="zh-CN" dirty="0"/>
              <a:t>、</a:t>
            </a:r>
            <a:r>
              <a:rPr lang="en-US" altLang="zh-CN" dirty="0"/>
              <a:t>size</a:t>
            </a:r>
            <a:r>
              <a:rPr lang="zh-CN" altLang="zh-CN" dirty="0"/>
              <a:t>和</a:t>
            </a:r>
            <a:r>
              <a:rPr lang="en-US" altLang="zh-CN" dirty="0"/>
              <a:t>vector3d</a:t>
            </a:r>
            <a:r>
              <a:rPr lang="zh-CN" altLang="zh-CN" dirty="0"/>
              <a:t>等属性设置动画。动画元素可以通过不同的方式来使用，取决于所需要的应用场景。一般的使用方式有如下几种：</a:t>
            </a:r>
            <a:r>
              <a:rPr lang="en-US" altLang="zh-CN" dirty="0"/>
              <a:t> </a:t>
            </a:r>
            <a:endParaRPr lang="zh-CN" altLang="zh-CN" dirty="0"/>
          </a:p>
          <a:p>
            <a:pPr indent="446088" latinLnBrk="1">
              <a:lnSpc>
                <a:spcPct val="150000"/>
              </a:lnSpc>
            </a:pPr>
            <a:r>
              <a:rPr lang="en-US" altLang="zh-CN" b="1" dirty="0">
                <a:sym typeface="Wingdings"/>
              </a:rPr>
              <a:t></a:t>
            </a:r>
            <a:r>
              <a:rPr lang="en-US" altLang="zh-CN" b="1" dirty="0"/>
              <a:t> </a:t>
            </a:r>
            <a:r>
              <a:rPr lang="zh-CN" altLang="zh-CN" b="1" dirty="0"/>
              <a:t>作为属性值的来源</a:t>
            </a:r>
            <a:r>
              <a:rPr lang="zh-CN" altLang="zh-CN" dirty="0"/>
              <a:t>。可以立即为一个指定的属性使用动画。</a:t>
            </a:r>
          </a:p>
          <a:p>
            <a:pPr indent="446088" latinLnBrk="1">
              <a:lnSpc>
                <a:spcPct val="150000"/>
              </a:lnSpc>
            </a:pPr>
            <a:r>
              <a:rPr lang="en-US" altLang="zh-CN" b="1" dirty="0">
                <a:sym typeface="Wingdings"/>
              </a:rPr>
              <a:t></a:t>
            </a:r>
            <a:r>
              <a:rPr lang="en-US" altLang="zh-CN" b="1" dirty="0"/>
              <a:t> </a:t>
            </a:r>
            <a:r>
              <a:rPr lang="zh-CN" altLang="zh-CN" b="1" dirty="0"/>
              <a:t>在信号处理器中创建</a:t>
            </a:r>
            <a:r>
              <a:rPr lang="zh-CN" altLang="zh-CN" dirty="0"/>
              <a:t>。当接收到一个信号（如鼠标单击事件）时触发动画。</a:t>
            </a:r>
          </a:p>
          <a:p>
            <a:pPr indent="446088" latinLnBrk="1">
              <a:lnSpc>
                <a:spcPct val="150000"/>
              </a:lnSpc>
            </a:pPr>
            <a:r>
              <a:rPr lang="en-US" altLang="zh-CN" b="1" dirty="0">
                <a:sym typeface="Wingdings"/>
              </a:rPr>
              <a:t></a:t>
            </a:r>
            <a:r>
              <a:rPr lang="en-US" altLang="zh-CN" b="1" dirty="0"/>
              <a:t> </a:t>
            </a:r>
            <a:r>
              <a:rPr lang="zh-CN" altLang="zh-CN" b="1" dirty="0"/>
              <a:t>作为独立动画元素</a:t>
            </a:r>
            <a:r>
              <a:rPr lang="zh-CN" altLang="zh-CN" dirty="0"/>
              <a:t>。像一个普通</a:t>
            </a:r>
            <a:r>
              <a:rPr lang="en-US" altLang="zh-CN" dirty="0"/>
              <a:t>QML</a:t>
            </a:r>
            <a:r>
              <a:rPr lang="zh-CN" altLang="zh-CN" dirty="0"/>
              <a:t>对象一样地被创建，不需要绑定到任何特定的对象和属性。</a:t>
            </a:r>
          </a:p>
          <a:p>
            <a:pPr indent="446088" latinLnBrk="1">
              <a:lnSpc>
                <a:spcPct val="150000"/>
              </a:lnSpc>
            </a:pPr>
            <a:r>
              <a:rPr lang="en-US" altLang="zh-CN" b="1" dirty="0">
                <a:sym typeface="Wingdings"/>
              </a:rPr>
              <a:t></a:t>
            </a:r>
            <a:r>
              <a:rPr lang="en-US" altLang="zh-CN" b="1" dirty="0"/>
              <a:t> </a:t>
            </a:r>
            <a:r>
              <a:rPr lang="zh-CN" altLang="zh-CN" b="1" dirty="0"/>
              <a:t>在属性值改变的行为中创建</a:t>
            </a:r>
            <a:r>
              <a:rPr lang="zh-CN" altLang="zh-CN" dirty="0"/>
              <a:t>。当一个属性改变值的时候触发动画，这种动画又叫“行为动画”。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21053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20.4  Qt 5.5</a:t>
            </a:r>
            <a:r>
              <a:rPr lang="zh-CN" altLang="zh-CN" dirty="0"/>
              <a:t>（</a:t>
            </a:r>
            <a:r>
              <a:rPr lang="en-US" altLang="zh-CN" dirty="0"/>
              <a:t>Qt Quick Extras 1.4</a:t>
            </a:r>
            <a:r>
              <a:rPr lang="zh-CN" altLang="zh-CN" dirty="0"/>
              <a:t>）新增饼状</a:t>
            </a:r>
            <a:r>
              <a:rPr lang="zh-CN" altLang="zh-CN" dirty="0" smtClean="0"/>
              <a:t>菜单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2493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CH2008</a:t>
            </a:r>
            <a:r>
              <a:rPr lang="zh-CN" altLang="zh-CN" dirty="0"/>
              <a:t>）用</a:t>
            </a:r>
            <a:r>
              <a:rPr lang="en-US" altLang="zh-CN" dirty="0" err="1"/>
              <a:t>PieMenu</a:t>
            </a:r>
            <a:r>
              <a:rPr lang="zh-CN" altLang="zh-CN" dirty="0"/>
              <a:t>实现饼状菜单，在界面文本框上右击鼠标出现拱形的菜单，选择相应菜单项，应用程序输出窗口显示对应的动作，如图</a:t>
            </a:r>
            <a:r>
              <a:rPr lang="en-US" altLang="zh-CN" dirty="0"/>
              <a:t>20.9</a:t>
            </a:r>
            <a:r>
              <a:rPr lang="zh-CN" altLang="zh-CN" dirty="0"/>
              <a:t>所示。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8194" name="Picture 2" descr="20t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49306"/>
            <a:ext cx="4680520" cy="36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490421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20.4  </a:t>
            </a:r>
            <a:r>
              <a:rPr lang="en-US" altLang="zh-CN" dirty="0" err="1"/>
              <a:t>Qt</a:t>
            </a:r>
            <a:r>
              <a:rPr lang="en-US" altLang="zh-CN" dirty="0"/>
              <a:t> 5.5</a:t>
            </a:r>
            <a:r>
              <a:rPr lang="zh-CN" altLang="zh-CN" dirty="0"/>
              <a:t>（</a:t>
            </a:r>
            <a:r>
              <a:rPr lang="en-US" altLang="zh-CN" dirty="0" err="1"/>
              <a:t>Qt</a:t>
            </a:r>
            <a:r>
              <a:rPr lang="en-US" altLang="zh-CN" dirty="0"/>
              <a:t> Quick Extras 1.4</a:t>
            </a:r>
            <a:r>
              <a:rPr lang="zh-CN" altLang="zh-CN" dirty="0"/>
              <a:t>）新增饼状菜单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835292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>
                <a:solidFill>
                  <a:srgbClr val="00B050"/>
                </a:solidFill>
              </a:rPr>
              <a:t>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PieMenu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MainForm.ui.qml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>
                <a:hlinkClick r:id="rId3" action="ppaction://hlinkfile"/>
              </a:rPr>
              <a:t>打开</a:t>
            </a:r>
            <a:r>
              <a:rPr lang="en-US" altLang="zh-CN" dirty="0" err="1">
                <a:hlinkClick r:id="rId3" action="ppaction://hlinkfile"/>
              </a:rPr>
              <a:t>main.qml</a:t>
            </a:r>
            <a:r>
              <a:rPr lang="zh-CN" altLang="zh-CN" dirty="0">
                <a:hlinkClick r:id="rId3" action="ppaction://hlinkfile"/>
              </a:rPr>
              <a:t>文件，修改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63114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20.1.1  </a:t>
            </a:r>
            <a:r>
              <a:rPr lang="en-US" altLang="zh-CN" dirty="0" err="1"/>
              <a:t>PropertyAnimation</a:t>
            </a:r>
            <a:r>
              <a:rPr lang="zh-CN" altLang="zh-CN" dirty="0" smtClean="0"/>
              <a:t>元素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CH2001</a:t>
            </a:r>
            <a:r>
              <a:rPr lang="zh-CN" altLang="zh-CN" dirty="0"/>
              <a:t>）编程演示动画元素多种不同的使用方式，运行效果如图</a:t>
            </a:r>
            <a:r>
              <a:rPr lang="en-US" altLang="zh-CN" dirty="0"/>
              <a:t>20.1</a:t>
            </a:r>
            <a:r>
              <a:rPr lang="zh-CN" altLang="zh-CN" dirty="0"/>
              <a:t>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6" name="Picture 2" descr="2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94277"/>
            <a:ext cx="5976664" cy="36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3234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636912"/>
            <a:ext cx="7992888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20.1.1  </a:t>
            </a:r>
            <a:r>
              <a:rPr lang="en-US" altLang="zh-CN" dirty="0" err="1"/>
              <a:t>PropertyAnimation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latinLnBrk="1"/>
            <a:r>
              <a:rPr lang="zh-CN" altLang="zh-CN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>
                <a:solidFill>
                  <a:srgbClr val="00B050"/>
                </a:solidFill>
              </a:rPr>
              <a:t>步骤如下。</a:t>
            </a:r>
          </a:p>
          <a:p>
            <a:pPr indent="446088" latinLnBrk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PropertyAnimation</a:t>
            </a:r>
            <a:r>
              <a:rPr lang="zh-CN" altLang="zh-CN" dirty="0"/>
              <a:t>”。</a:t>
            </a:r>
          </a:p>
          <a:p>
            <a:pPr indent="446088" latinLnBrk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定义</a:t>
            </a:r>
            <a:r>
              <a:rPr lang="en-US" altLang="zh-CN" dirty="0">
                <a:hlinkClick r:id="rId2" action="ppaction://hlinkfile"/>
              </a:rPr>
              <a:t>4</a:t>
            </a:r>
            <a:r>
              <a:rPr lang="zh-CN" altLang="zh-CN" dirty="0">
                <a:hlinkClick r:id="rId2" action="ppaction://hlinkfile"/>
              </a:rPr>
              <a:t>个矩形组件，代码</a:t>
            </a:r>
            <a:r>
              <a:rPr lang="zh-CN" altLang="zh-CN" dirty="0" smtClean="0">
                <a:hlinkClick r:id="rId2" action="ppaction://hlinkfile"/>
              </a:rPr>
              <a:t>分别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>
                <a:hlinkClick r:id="rId3" action="ppaction://hlinkfile"/>
              </a:rPr>
              <a:t>打开</a:t>
            </a:r>
            <a:r>
              <a:rPr lang="en-US" altLang="zh-CN" dirty="0" err="1">
                <a:hlinkClick r:id="rId3" action="ppaction://hlinkfile"/>
              </a:rPr>
              <a:t>MainForm.ui.qml</a:t>
            </a:r>
            <a:r>
              <a:rPr lang="zh-CN" altLang="zh-CN" dirty="0">
                <a:hlinkClick r:id="rId3" action="ppaction://hlinkfile"/>
              </a:rPr>
              <a:t>文件，修改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）打开</a:t>
            </a:r>
            <a:r>
              <a:rPr lang="en-US" altLang="zh-CN" dirty="0" err="1"/>
              <a:t>main.qml</a:t>
            </a:r>
            <a:r>
              <a:rPr lang="zh-CN" altLang="zh-CN" dirty="0"/>
              <a:t>文件，修改代码如下：</a:t>
            </a:r>
          </a:p>
          <a:p>
            <a:pPr indent="446088"/>
            <a:r>
              <a:rPr lang="en-US" altLang="zh-CN" sz="1600" dirty="0"/>
              <a:t>import </a:t>
            </a:r>
            <a:r>
              <a:rPr lang="en-US" altLang="zh-CN" sz="1600" dirty="0" err="1"/>
              <a:t>QtQuick</a:t>
            </a:r>
            <a:r>
              <a:rPr lang="en-US" altLang="zh-CN" sz="1600" dirty="0"/>
              <a:t> 2.7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import </a:t>
            </a:r>
            <a:r>
              <a:rPr lang="en-US" altLang="zh-CN" sz="1600" dirty="0" err="1"/>
              <a:t>QtQuick.Window</a:t>
            </a:r>
            <a:r>
              <a:rPr lang="en-US" altLang="zh-CN" sz="1600" dirty="0"/>
              <a:t> 2.2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Window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visible: true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width: 640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height: 480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title: </a:t>
            </a:r>
            <a:r>
              <a:rPr lang="en-US" altLang="zh-CN" sz="1600" dirty="0" err="1"/>
              <a:t>qsTr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PropertyAnimation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MainForm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anchors.fill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mouseArea.onClicked</a:t>
            </a:r>
            <a:r>
              <a:rPr lang="en-US" altLang="zh-CN" sz="1600" dirty="0"/>
              <a:t>: {          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   /* </a:t>
            </a:r>
            <a:r>
              <a:rPr lang="zh-CN" altLang="zh-CN" sz="1600" dirty="0"/>
              <a:t>将鼠标单击位置的</a:t>
            </a:r>
            <a:r>
              <a:rPr lang="en-US" altLang="zh-CN" sz="1600" dirty="0"/>
              <a:t>x</a:t>
            </a:r>
            <a:r>
              <a:rPr lang="zh-CN" altLang="zh-CN" sz="1600" dirty="0"/>
              <a:t>、</a:t>
            </a:r>
            <a:r>
              <a:rPr lang="en-US" altLang="zh-CN" sz="1600" dirty="0"/>
              <a:t>y</a:t>
            </a:r>
            <a:r>
              <a:rPr lang="zh-CN" altLang="zh-CN" sz="1600" dirty="0"/>
              <a:t>坐标值设为矩形</a:t>
            </a:r>
            <a:r>
              <a:rPr lang="en-US" altLang="zh-CN" sz="1600" dirty="0"/>
              <a:t>Rect4</a:t>
            </a:r>
            <a:r>
              <a:rPr lang="zh-CN" altLang="zh-CN" sz="1600" dirty="0"/>
              <a:t>的新坐标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rect4.x = </a:t>
            </a:r>
            <a:r>
              <a:rPr lang="en-US" altLang="zh-CN" sz="1600" dirty="0" err="1"/>
              <a:t>mouseArea.mouseX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rect4.y = </a:t>
            </a:r>
            <a:r>
              <a:rPr lang="en-US" altLang="zh-CN" sz="1600" dirty="0" err="1"/>
              <a:t>mouseArea.mouseY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58561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20.1.2  </a:t>
            </a:r>
            <a:r>
              <a:rPr lang="zh-CN" altLang="zh-CN" dirty="0"/>
              <a:t>其他动画元素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CH2002</a:t>
            </a:r>
            <a:r>
              <a:rPr lang="zh-CN" altLang="zh-CN" dirty="0"/>
              <a:t>）编程演示其他各种动画元素的应用，运行效果如图</a:t>
            </a:r>
            <a:r>
              <a:rPr lang="en-US" altLang="zh-CN" dirty="0"/>
              <a:t>20.2</a:t>
            </a:r>
            <a:r>
              <a:rPr lang="zh-CN" altLang="zh-CN" dirty="0"/>
              <a:t>所示，其中虚线箭头标示出在程序运行中图形运动变化的轨迹。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71665"/>
              </p:ext>
            </p:extLst>
          </p:nvPr>
        </p:nvGraphicFramePr>
        <p:xfrm>
          <a:off x="1475656" y="2492896"/>
          <a:ext cx="591223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6117120" imgH="1932587" progId="Visio.Drawing.11">
                  <p:embed/>
                </p:oleObj>
              </mc:Choice>
              <mc:Fallback>
                <p:oleObj name="Visio" r:id="rId3" imgW="6117120" imgH="193258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2896"/>
                        <a:ext cx="5912236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36831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780928"/>
            <a:ext cx="8136904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20.1.2  </a:t>
            </a:r>
            <a:r>
              <a:rPr lang="zh-CN" altLang="zh-CN" dirty="0"/>
              <a:t>其他动画元素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>
                <a:solidFill>
                  <a:srgbClr val="00B050"/>
                </a:solidFill>
              </a:rPr>
              <a:t>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OtherAnimations</a:t>
            </a:r>
            <a:r>
              <a:rPr lang="zh-CN" altLang="zh-CN" dirty="0"/>
              <a:t>”。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/>
              <a:t>”</a:t>
            </a:r>
            <a:r>
              <a:rPr lang="zh-CN" altLang="zh-CN" dirty="0">
                <a:hlinkClick r:id="rId2" action="ppaction://hlinkfile"/>
              </a:rPr>
              <a:t>项，新建</a:t>
            </a:r>
            <a:r>
              <a:rPr lang="en-US" altLang="zh-CN" dirty="0" err="1">
                <a:hlinkClick r:id="rId2" action="ppaction://hlinkfile"/>
              </a:rPr>
              <a:t>CircleRect.qml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</a:t>
            </a:r>
            <a:r>
              <a:rPr lang="en-US" altLang="zh-CN" dirty="0" err="1"/>
              <a:t>MainForm.ui.qml</a:t>
            </a:r>
            <a:r>
              <a:rPr lang="zh-CN" altLang="zh-CN" dirty="0"/>
              <a:t>文件，修改代码如下：</a:t>
            </a:r>
          </a:p>
          <a:p>
            <a:pPr indent="446088"/>
            <a:r>
              <a:rPr lang="en-US" altLang="zh-CN" sz="1600" dirty="0"/>
              <a:t>...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Rectangle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...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MouseArea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id: </a:t>
            </a:r>
            <a:r>
              <a:rPr lang="en-US" altLang="zh-CN" sz="1600" dirty="0" err="1"/>
              <a:t>mouseArea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anchors.fill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CircleRect</a:t>
            </a:r>
            <a:r>
              <a:rPr lang="en-US" altLang="zh-CN" sz="1600" dirty="0"/>
              <a:t> {									//</a:t>
            </a:r>
            <a:r>
              <a:rPr lang="zh-CN" altLang="zh-CN" sz="1600" dirty="0"/>
              <a:t>使用组件</a:t>
            </a:r>
          </a:p>
          <a:p>
            <a:pPr indent="446088"/>
            <a:r>
              <a:rPr lang="en-US" altLang="zh-CN" sz="1600" dirty="0"/>
              <a:t>        x:50; y:30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05032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20.1.3  Animator</a:t>
            </a:r>
            <a:r>
              <a:rPr lang="zh-CN" altLang="zh-CN" dirty="0"/>
              <a:t>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CH2003</a:t>
            </a:r>
            <a:r>
              <a:rPr lang="zh-CN" altLang="zh-CN" dirty="0"/>
              <a:t>）用</a:t>
            </a:r>
            <a:r>
              <a:rPr lang="en-US" altLang="zh-CN" dirty="0"/>
              <a:t>Animator</a:t>
            </a:r>
            <a:r>
              <a:rPr lang="zh-CN" altLang="zh-CN" dirty="0"/>
              <a:t>实现一个矩形从窗口左上角旋转着进入屏幕，运行效果如图</a:t>
            </a:r>
            <a:r>
              <a:rPr lang="en-US" altLang="zh-CN" dirty="0"/>
              <a:t>20.3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256753"/>
              </p:ext>
            </p:extLst>
          </p:nvPr>
        </p:nvGraphicFramePr>
        <p:xfrm>
          <a:off x="776305" y="2204864"/>
          <a:ext cx="7663397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11320020" imgH="2551532" progId="Visio.Drawing.11">
                  <p:embed/>
                </p:oleObj>
              </mc:Choice>
              <mc:Fallback>
                <p:oleObj name="Visio" r:id="rId3" imgW="11320020" imgH="25515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305" y="2204864"/>
                        <a:ext cx="7663397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54553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2852936"/>
            <a:ext cx="7992888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20.1.3  Animator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>
                <a:solidFill>
                  <a:srgbClr val="00B050"/>
                </a:solidFill>
              </a:rPr>
              <a:t>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/>
              <a:t>Animator</a:t>
            </a:r>
            <a:r>
              <a:rPr lang="zh-CN" altLang="zh-CN" dirty="0"/>
              <a:t>”。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/>
              <a:t>”</a:t>
            </a:r>
            <a:r>
              <a:rPr lang="zh-CN" altLang="zh-CN" dirty="0">
                <a:hlinkClick r:id="rId2" action="ppaction://hlinkfile"/>
              </a:rPr>
              <a:t>项，新建</a:t>
            </a:r>
            <a:r>
              <a:rPr lang="en-US" altLang="zh-CN" dirty="0" err="1">
                <a:hlinkClick r:id="rId2" action="ppaction://hlinkfile"/>
              </a:rPr>
              <a:t>AnimatorRect.qml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</a:t>
            </a:r>
            <a:r>
              <a:rPr lang="en-US" altLang="zh-CN" dirty="0" err="1"/>
              <a:t>MainForm.ui.qml</a:t>
            </a:r>
            <a:r>
              <a:rPr lang="zh-CN" altLang="zh-CN" dirty="0"/>
              <a:t>文件，修改代码如下：</a:t>
            </a:r>
          </a:p>
          <a:p>
            <a:pPr indent="446088"/>
            <a:r>
              <a:rPr lang="en-US" altLang="zh-CN" dirty="0"/>
              <a:t>...</a:t>
            </a:r>
            <a:endParaRPr lang="zh-CN" altLang="zh-CN" dirty="0"/>
          </a:p>
          <a:p>
            <a:pPr indent="446088"/>
            <a:r>
              <a:rPr lang="en-US" altLang="zh-CN" dirty="0"/>
              <a:t>Rectangle {</a:t>
            </a:r>
            <a:endParaRPr lang="zh-CN" altLang="zh-CN" dirty="0"/>
          </a:p>
          <a:p>
            <a:pPr indent="446088"/>
            <a:r>
              <a:rPr lang="en-US" altLang="zh-CN" dirty="0"/>
              <a:t>	...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pPr indent="446088"/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AnimatorRect</a:t>
            </a:r>
            <a:r>
              <a:rPr lang="en-US" altLang="zh-CN" dirty="0"/>
              <a:t> { }								//</a:t>
            </a:r>
            <a:r>
              <a:rPr lang="zh-CN" altLang="zh-CN" dirty="0"/>
              <a:t>使用组件</a:t>
            </a:r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35944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  </a:t>
            </a:r>
            <a:r>
              <a:rPr lang="zh-CN" altLang="zh-CN" dirty="0"/>
              <a:t>动画流</a:t>
            </a:r>
            <a:r>
              <a:rPr lang="en-US" altLang="zh-CN" dirty="0"/>
              <a:t>UI</a:t>
            </a:r>
            <a:r>
              <a:rPr lang="zh-CN" altLang="zh-CN" dirty="0" smtClean="0"/>
              <a:t>界面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20.2.1  </a:t>
            </a:r>
            <a:r>
              <a:rPr lang="zh-CN" altLang="zh-CN" sz="2000" b="1" dirty="0">
                <a:solidFill>
                  <a:srgbClr val="C00000"/>
                </a:solidFill>
              </a:rPr>
              <a:t>状态和切换</a:t>
            </a:r>
          </a:p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/>
              <a:t>CH2004</a:t>
            </a:r>
            <a:r>
              <a:rPr lang="zh-CN" altLang="zh-CN" dirty="0"/>
              <a:t>）用状态切换机制实现文字的动态增强显示，运行效果如图</a:t>
            </a:r>
            <a:r>
              <a:rPr lang="en-US" altLang="zh-CN" dirty="0"/>
              <a:t>20.4</a:t>
            </a:r>
            <a:r>
              <a:rPr lang="zh-CN" altLang="zh-CN" dirty="0"/>
              <a:t>所示，其中被鼠标点中的单词会以艺术字放大，而释放鼠标后又恢复原状。</a:t>
            </a:r>
          </a:p>
          <a:p>
            <a:pPr indent="446088"/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966631"/>
              </p:ext>
            </p:extLst>
          </p:nvPr>
        </p:nvGraphicFramePr>
        <p:xfrm>
          <a:off x="3491879" y="2348880"/>
          <a:ext cx="3726745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5506920" imgH="6043343" progId="Visio.Drawing.11">
                  <p:embed/>
                </p:oleObj>
              </mc:Choice>
              <mc:Fallback>
                <p:oleObj name="Visio" r:id="rId3" imgW="5506920" imgH="60433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79" y="2348880"/>
                        <a:ext cx="3726745" cy="4104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26232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34</TotalTime>
  <Words>1298</Words>
  <Application>Microsoft Office PowerPoint</Application>
  <PresentationFormat>全屏显示(4:3)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主题1</vt:lpstr>
      <vt:lpstr>Microsoft Office Visio 绘图</vt:lpstr>
      <vt:lpstr>第20章 QML动画特效</vt:lpstr>
      <vt:lpstr>20.1  QML动画元素</vt:lpstr>
      <vt:lpstr>20.1.1  PropertyAnimation元素</vt:lpstr>
      <vt:lpstr>20.1.1  PropertyAnimation元素</vt:lpstr>
      <vt:lpstr>20.1.2  其他动画元素</vt:lpstr>
      <vt:lpstr>20.1.2  其他动画元素</vt:lpstr>
      <vt:lpstr>20.1.3  Animator元素</vt:lpstr>
      <vt:lpstr>20.1.3  Animator元素</vt:lpstr>
      <vt:lpstr>20.2  动画流UI界面</vt:lpstr>
      <vt:lpstr>20.2.1  状态和切换</vt:lpstr>
      <vt:lpstr>20.2.1  状态和切换</vt:lpstr>
      <vt:lpstr>20.2.1  状态和切换</vt:lpstr>
      <vt:lpstr>20.2.1  状态和切换</vt:lpstr>
      <vt:lpstr>20.3  图像特效</vt:lpstr>
      <vt:lpstr>20.3.1  3D旋转</vt:lpstr>
      <vt:lpstr>20.3.1  3D旋转</vt:lpstr>
      <vt:lpstr>20.3.2  色彩处理</vt:lpstr>
      <vt:lpstr>20.3.2  色彩处理</vt:lpstr>
      <vt:lpstr>20.3.2  色彩处理</vt:lpstr>
      <vt:lpstr>20.4  Qt 5.5（Qt Quick Extras 1.4）新增饼状菜单</vt:lpstr>
      <vt:lpstr>20.4  Qt 5.5（Qt Quick Extras 1.4）新增饼状菜单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第20章 QML动画特效</dc:title>
  <dc:creator>User</dc:creator>
  <cp:lastModifiedBy>User</cp:lastModifiedBy>
  <cp:revision>5</cp:revision>
  <dcterms:created xsi:type="dcterms:W3CDTF">2017-05-20T08:05:13Z</dcterms:created>
  <dcterms:modified xsi:type="dcterms:W3CDTF">2017-05-20T08:40:10Z</dcterms:modified>
</cp:coreProperties>
</file>