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3BA0DDC-1EC1-4344-882F-A6A4FF52F4A4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E4421C-3A4A-468A-900F-65A5505ED2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3.xml"/><Relationship Id="rId5" Type="http://schemas.openxmlformats.org/officeDocument/2006/relationships/slide" Target="slide30.xm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22.1.2-1.tx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&#12304;&#20363;&#12305;&#65288;&#31616;&#21333;&#65289;&#65288;CH2201-a1&#65289;.tx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&#12304;&#20363;&#12305;&#65288;&#31616;&#21333;&#65289;&#65288;CH2201-a1&#32493;&#65289;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1616;&#21333;&#65289;&#65288;CH2201-a3&#65289;.txt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12304;&#20363;&#12305;&#65288;&#31616;&#21333;&#65289;&#65288;CH2201-a4&#65289;.txt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20013;&#31561;&#65289;&#65288;CH2202&#65289;-5.txt" TargetMode="External"/><Relationship Id="rId2" Type="http://schemas.openxmlformats.org/officeDocument/2006/relationships/hyperlink" Target="&#12304;&#20363;&#12305;&#65288;&#38590;&#24230;&#20013;&#31561;&#65289;&#65288;CH2202&#65289;-4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12304;&#20363;&#12305;&#65288;&#38590;&#24230;&#20013;&#31561;&#65289;&#65288;CH2202&#65289;-6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20013;&#31561;&#65289;&#65288;CH2203&#65289;.txt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6739;&#38590;&#65289;&#65288;CH2204&#65289;.tx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1624" y="44450"/>
            <a:ext cx="8842375" cy="863600"/>
          </a:xfrm>
        </p:spPr>
        <p:txBody>
          <a:bodyPr/>
          <a:lstStyle/>
          <a:p>
            <a:r>
              <a:rPr lang="zh-CN" altLang="zh-CN" sz="3200" dirty="0" smtClean="0"/>
              <a:t>第</a:t>
            </a:r>
            <a:r>
              <a:rPr lang="en-US" altLang="zh-CN" sz="3200" dirty="0" smtClean="0"/>
              <a:t>22</a:t>
            </a:r>
            <a:r>
              <a:rPr lang="zh-CN" altLang="zh-CN" sz="3200" dirty="0" smtClean="0"/>
              <a:t>章</a:t>
            </a:r>
            <a:r>
              <a:rPr lang="en-US" altLang="zh-CN" sz="3200" b="1" dirty="0"/>
              <a:t> </a:t>
            </a:r>
            <a:r>
              <a:rPr lang="en-US" altLang="zh-CN" sz="3200" b="1" dirty="0" err="1" smtClean="0"/>
              <a:t>Qt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Quick Controls 2</a:t>
            </a:r>
            <a:r>
              <a:rPr lang="zh-CN" altLang="zh-CN" sz="3200" dirty="0"/>
              <a:t>新颖界面</a:t>
            </a:r>
            <a:r>
              <a:rPr lang="zh-CN" altLang="zh-CN" sz="3200" dirty="0" smtClean="0"/>
              <a:t>开发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22.1  </a:t>
            </a:r>
            <a:r>
              <a:rPr lang="en-US" altLang="zh-CN" sz="2400" b="1" dirty="0" err="1">
                <a:hlinkClick r:id="rId2" action="ppaction://hlinksldjump"/>
              </a:rPr>
              <a:t>Qt</a:t>
            </a:r>
            <a:r>
              <a:rPr lang="en-US" altLang="zh-CN" sz="2400" b="1" dirty="0">
                <a:hlinkClick r:id="rId2" action="ppaction://hlinksldjump"/>
              </a:rPr>
              <a:t> Quick Controls 2</a:t>
            </a:r>
            <a:r>
              <a:rPr lang="zh-CN" altLang="zh-CN" sz="2400" b="1" dirty="0" smtClean="0">
                <a:hlinkClick r:id="rId2" action="ppaction://hlinksldjump"/>
              </a:rPr>
              <a:t>简介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1461" y="2391271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22.2  </a:t>
            </a:r>
            <a:r>
              <a:rPr lang="en-US" altLang="zh-CN" sz="2400" b="1" dirty="0" err="1">
                <a:hlinkClick r:id="rId3" action="ppaction://hlinksldjump"/>
              </a:rPr>
              <a:t>Qt</a:t>
            </a:r>
            <a:r>
              <a:rPr lang="en-US" altLang="zh-CN" sz="2400" b="1" dirty="0">
                <a:hlinkClick r:id="rId3" action="ppaction://hlinksldjump"/>
              </a:rPr>
              <a:t> Quick Controls 2</a:t>
            </a:r>
            <a:r>
              <a:rPr lang="zh-CN" altLang="zh-CN" sz="2400" b="1" dirty="0">
                <a:hlinkClick r:id="rId3" action="ppaction://hlinksldjump"/>
              </a:rPr>
              <a:t>与</a:t>
            </a:r>
            <a:r>
              <a:rPr lang="en-US" altLang="zh-CN" sz="2400" b="1" dirty="0">
                <a:hlinkClick r:id="rId3" action="ppaction://hlinksldjump"/>
              </a:rPr>
              <a:t>1</a:t>
            </a:r>
            <a:r>
              <a:rPr lang="zh-CN" altLang="zh-CN" sz="2400" b="1" dirty="0">
                <a:hlinkClick r:id="rId3" action="ppaction://hlinksldjump"/>
              </a:rPr>
              <a:t>的比较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0918" y="308173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22.3  </a:t>
            </a:r>
            <a:r>
              <a:rPr lang="zh-CN" altLang="zh-CN" sz="2400" b="1" dirty="0">
                <a:hlinkClick r:id="rId4" action="ppaction://hlinksldjump"/>
              </a:rPr>
              <a:t>滑动翻页及隐藏面板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70375" y="377219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22.4  </a:t>
            </a:r>
            <a:r>
              <a:rPr lang="zh-CN" altLang="zh-CN" sz="2400" b="1" dirty="0">
                <a:hlinkClick r:id="rId5" action="ppaction://hlinksldjump"/>
              </a:rPr>
              <a:t>选项列表</a:t>
            </a:r>
            <a:endParaRPr lang="zh-CN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446266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6" action="ppaction://hlinksldjump"/>
              </a:rPr>
              <a:t>22.5  </a:t>
            </a:r>
            <a:r>
              <a:rPr lang="zh-CN" altLang="zh-CN" sz="2400" b="1" dirty="0">
                <a:hlinkClick r:id="rId6" action="ppaction://hlinksldjump"/>
              </a:rPr>
              <a:t>带功能按钮的列表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974910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22.1.2  Qt Quick Controls 2</a:t>
            </a:r>
            <a:r>
              <a:rPr lang="zh-CN" altLang="zh-CN" sz="3200" dirty="0"/>
              <a:t>程序的构成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3647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上面这个程序是由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zh-CN" dirty="0"/>
              <a:t>环境自动生成的，是一个典型的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应用程序，展开项目视图可以看到其目录结构，如图</a:t>
            </a:r>
            <a:r>
              <a:rPr lang="en-US" altLang="zh-CN" dirty="0"/>
              <a:t>22.7</a:t>
            </a:r>
            <a:r>
              <a:rPr lang="zh-CN" altLang="zh-CN" dirty="0"/>
              <a:t>所示，主要有三个文件：</a:t>
            </a:r>
            <a:r>
              <a:rPr lang="en-US" altLang="zh-CN" dirty="0" err="1"/>
              <a:t>main.qml</a:t>
            </a:r>
            <a:r>
              <a:rPr lang="zh-CN" altLang="zh-CN" dirty="0"/>
              <a:t>、</a:t>
            </a:r>
            <a:r>
              <a:rPr lang="en-US" altLang="zh-CN" dirty="0"/>
              <a:t>Page1.qml</a:t>
            </a:r>
            <a:r>
              <a:rPr lang="zh-CN" altLang="zh-CN" dirty="0"/>
              <a:t>和</a:t>
            </a:r>
            <a:r>
              <a:rPr lang="en-US" altLang="zh-CN" dirty="0"/>
              <a:t>Page1Form.ui.qml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493768"/>
            <a:ext cx="3985046" cy="28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27209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789040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22.1.2  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程序的构成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main.qml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2" action="ppaction://hlinkfile"/>
              </a:rPr>
              <a:t>项目启动的主程序文件</a:t>
            </a:r>
            <a:r>
              <a:rPr lang="en-US" altLang="zh-CN" dirty="0" err="1">
                <a:hlinkClick r:id="rId2" action="ppaction://hlinkfile"/>
              </a:rPr>
              <a:t>main.qml</a:t>
            </a:r>
            <a:r>
              <a:rPr lang="zh-CN" altLang="zh-CN" dirty="0">
                <a:hlinkClick r:id="rId2" action="ppaction://hlinkfile"/>
              </a:rPr>
              <a:t>，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Page1.qml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Page1.qml</a:t>
            </a:r>
            <a:r>
              <a:rPr lang="zh-CN" altLang="zh-CN" dirty="0"/>
              <a:t>文件中只有一个</a:t>
            </a:r>
            <a:r>
              <a:rPr lang="en-US" altLang="zh-CN" dirty="0"/>
              <a:t>Page1Form</a:t>
            </a:r>
            <a:r>
              <a:rPr lang="zh-CN" altLang="zh-CN" dirty="0"/>
              <a:t>元素，它是项目默认</a:t>
            </a:r>
            <a:r>
              <a:rPr lang="en-US" altLang="zh-CN" dirty="0"/>
              <a:t>Page1</a:t>
            </a:r>
            <a:r>
              <a:rPr lang="zh-CN" altLang="zh-CN" dirty="0"/>
              <a:t>页面的主窗体元素，一般用来存放</a:t>
            </a:r>
            <a:r>
              <a:rPr lang="en-US" altLang="zh-CN" dirty="0"/>
              <a:t>Page1</a:t>
            </a:r>
            <a:r>
              <a:rPr lang="zh-CN" altLang="zh-CN" dirty="0"/>
              <a:t>页上各控件的事件处理代码，在本项目中是“</a:t>
            </a:r>
            <a:r>
              <a:rPr lang="en-US" altLang="zh-CN" dirty="0"/>
              <a:t>Press Me</a:t>
            </a:r>
            <a:r>
              <a:rPr lang="zh-CN" altLang="zh-CN" dirty="0"/>
              <a:t>”按钮的单击（</a:t>
            </a:r>
            <a:r>
              <a:rPr lang="en-US" altLang="zh-CN" dirty="0" err="1"/>
              <a:t>onClicked</a:t>
            </a:r>
            <a:r>
              <a:rPr lang="zh-CN" altLang="zh-CN" dirty="0"/>
              <a:t>）事件代码，如下：</a:t>
            </a:r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</a:t>
            </a:r>
            <a:r>
              <a:rPr lang="en-US" altLang="zh-CN" dirty="0" smtClean="0"/>
              <a:t>2.7</a:t>
            </a:r>
            <a:endParaRPr lang="zh-CN" altLang="zh-CN" dirty="0"/>
          </a:p>
          <a:p>
            <a:pPr indent="446088"/>
            <a:r>
              <a:rPr lang="en-US" altLang="zh-CN" dirty="0"/>
              <a:t>Page1Form {</a:t>
            </a:r>
            <a:endParaRPr lang="zh-CN" altLang="zh-CN" dirty="0"/>
          </a:p>
          <a:p>
            <a:pPr indent="446088"/>
            <a:r>
              <a:rPr lang="en-US" altLang="zh-CN" dirty="0"/>
              <a:t>    button1.onClicked: {</a:t>
            </a:r>
            <a:endParaRPr lang="zh-CN" altLang="zh-CN" dirty="0"/>
          </a:p>
          <a:p>
            <a:pPr indent="446088"/>
            <a:r>
              <a:rPr lang="en-US" altLang="zh-CN" dirty="0"/>
              <a:t>        console.log("Button Pressed. Entered text: " + textField1.text);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2501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340768"/>
            <a:ext cx="8064896" cy="55172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22.1.2  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程序的构成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4249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Page1Form.ui.qml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446088"/>
            <a:r>
              <a:rPr lang="en-US" altLang="zh-CN" dirty="0"/>
              <a:t>Page1Form.ui.qml</a:t>
            </a:r>
            <a:r>
              <a:rPr lang="zh-CN" altLang="zh-CN" dirty="0"/>
              <a:t>是默认</a:t>
            </a:r>
            <a:r>
              <a:rPr lang="en-US" altLang="zh-CN" dirty="0"/>
              <a:t>Page1</a:t>
            </a:r>
            <a:r>
              <a:rPr lang="zh-CN" altLang="zh-CN" dirty="0"/>
              <a:t>页的主窗体实现文件，代码如下：</a:t>
            </a:r>
          </a:p>
          <a:p>
            <a:pPr indent="446088"/>
            <a:r>
              <a:rPr lang="en-US" altLang="zh-CN" sz="1400" dirty="0"/>
              <a:t>import </a:t>
            </a:r>
            <a:r>
              <a:rPr lang="en-US" altLang="zh-CN" sz="1400" dirty="0" err="1"/>
              <a:t>QtQuick</a:t>
            </a:r>
            <a:r>
              <a:rPr lang="en-US" altLang="zh-CN" sz="1400" dirty="0"/>
              <a:t> 2.7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import </a:t>
            </a:r>
            <a:r>
              <a:rPr lang="en-US" altLang="zh-CN" sz="1400" dirty="0" err="1"/>
              <a:t>QtQuick.Controls</a:t>
            </a:r>
            <a:r>
              <a:rPr lang="en-US" altLang="zh-CN" sz="1400" dirty="0"/>
              <a:t> 2.0			//</a:t>
            </a:r>
            <a:r>
              <a:rPr lang="zh-CN" altLang="zh-CN" sz="1400" dirty="0"/>
              <a:t>导入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Quick Controls 2.0</a:t>
            </a:r>
            <a:r>
              <a:rPr lang="zh-CN" altLang="zh-CN" sz="1400" dirty="0"/>
              <a:t>库</a:t>
            </a:r>
          </a:p>
          <a:p>
            <a:pPr indent="446088"/>
            <a:r>
              <a:rPr lang="en-US" altLang="zh-CN" sz="1400" dirty="0"/>
              <a:t>import </a:t>
            </a:r>
            <a:r>
              <a:rPr lang="en-US" altLang="zh-CN" sz="1400" dirty="0" err="1"/>
              <a:t>QtQuick.Layouts</a:t>
            </a:r>
            <a:r>
              <a:rPr lang="en-US" altLang="zh-CN" sz="1400" dirty="0"/>
              <a:t> 1.0			//</a:t>
            </a:r>
            <a:r>
              <a:rPr lang="zh-CN" altLang="zh-CN" sz="1400" dirty="0"/>
              <a:t>导入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Quick</a:t>
            </a:r>
            <a:r>
              <a:rPr lang="zh-CN" altLang="zh-CN" sz="1400" dirty="0"/>
              <a:t>布局库</a:t>
            </a:r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Item {					</a:t>
            </a:r>
            <a:r>
              <a:rPr lang="en-US" altLang="zh-CN" sz="1400" dirty="0" smtClean="0"/>
              <a:t>//</a:t>
            </a:r>
            <a:r>
              <a:rPr lang="en-US" altLang="zh-CN" sz="1400" dirty="0"/>
              <a:t>QML</a:t>
            </a:r>
            <a:r>
              <a:rPr lang="zh-CN" altLang="zh-CN" sz="1400" dirty="0"/>
              <a:t>通用的根元素</a:t>
            </a:r>
          </a:p>
          <a:p>
            <a:pPr indent="446088"/>
            <a:r>
              <a:rPr lang="en-US" altLang="zh-CN" sz="1400" dirty="0"/>
              <a:t>	/* </a:t>
            </a:r>
            <a:r>
              <a:rPr lang="zh-CN" altLang="zh-CN" sz="1400" dirty="0"/>
              <a:t>定义属性别名，为在其他</a:t>
            </a:r>
            <a:r>
              <a:rPr lang="en-US" altLang="zh-CN" sz="1400" dirty="0"/>
              <a:t>.</a:t>
            </a:r>
            <a:r>
              <a:rPr lang="en-US" altLang="zh-CN" sz="1400" dirty="0" err="1"/>
              <a:t>qml</a:t>
            </a:r>
            <a:r>
              <a:rPr lang="zh-CN" altLang="zh-CN" sz="1400" dirty="0"/>
              <a:t>文件中引用这</a:t>
            </a:r>
            <a:r>
              <a:rPr lang="en-US" altLang="zh-CN" sz="1400" dirty="0"/>
              <a:t>2</a:t>
            </a:r>
            <a:r>
              <a:rPr lang="zh-CN" altLang="zh-CN" sz="1400" dirty="0"/>
              <a:t>个控件</a:t>
            </a:r>
            <a:r>
              <a:rPr lang="en-US" altLang="zh-CN" sz="1400" dirty="0"/>
              <a:t> */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property alias textField1: textField1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property alias button1: button1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RowLayout</a:t>
            </a:r>
            <a:r>
              <a:rPr lang="en-US" altLang="zh-CN" sz="1400" dirty="0"/>
              <a:t> {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水平布局</a:t>
            </a:r>
          </a:p>
          <a:p>
            <a:pPr indent="446088"/>
            <a:r>
              <a:rPr lang="en-US" altLang="zh-CN" sz="1400" dirty="0"/>
              <a:t>        </a:t>
            </a:r>
            <a:r>
              <a:rPr lang="en-US" altLang="zh-CN" sz="1400" dirty="0" err="1"/>
              <a:t>anchors.horizontalCenter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parent.horizontalCenter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在页面上居中</a:t>
            </a:r>
          </a:p>
          <a:p>
            <a:pPr indent="446088"/>
            <a:r>
              <a:rPr lang="en-US" altLang="zh-CN" sz="1400" dirty="0"/>
              <a:t>        </a:t>
            </a:r>
            <a:r>
              <a:rPr lang="en-US" altLang="zh-CN" sz="1400" dirty="0" err="1"/>
              <a:t>anchors.topMargin</a:t>
            </a:r>
            <a:r>
              <a:rPr lang="en-US" altLang="zh-CN" sz="1400" dirty="0"/>
              <a:t>: 20		</a:t>
            </a:r>
            <a:r>
              <a:rPr lang="en-US" altLang="zh-CN" sz="1400" dirty="0" smtClean="0"/>
              <a:t>		//</a:t>
            </a:r>
            <a:r>
              <a:rPr lang="zh-CN" altLang="zh-CN" sz="1400" dirty="0"/>
              <a:t>距顶部</a:t>
            </a:r>
            <a:r>
              <a:rPr lang="en-US" altLang="zh-CN" sz="1400" dirty="0"/>
              <a:t>20</a:t>
            </a:r>
            <a:r>
              <a:rPr lang="zh-CN" altLang="zh-CN" sz="1400" dirty="0"/>
              <a:t>像素</a:t>
            </a:r>
          </a:p>
          <a:p>
            <a:pPr indent="446088"/>
            <a:r>
              <a:rPr lang="en-US" altLang="zh-CN" sz="1400" dirty="0"/>
              <a:t>        </a:t>
            </a:r>
            <a:r>
              <a:rPr lang="en-US" altLang="zh-CN" sz="1400" dirty="0" err="1"/>
              <a:t>anchors.top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parent.top</a:t>
            </a:r>
            <a:r>
              <a:rPr lang="en-US" altLang="zh-CN" sz="1400" dirty="0"/>
              <a:t>		</a:t>
            </a:r>
            <a:r>
              <a:rPr lang="en-US" altLang="zh-CN" sz="1400" dirty="0" smtClean="0"/>
              <a:t>		//</a:t>
            </a:r>
            <a:r>
              <a:rPr lang="zh-CN" altLang="zh-CN" sz="1400" dirty="0"/>
              <a:t>顶端对齐</a:t>
            </a:r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</a:t>
            </a:r>
            <a:r>
              <a:rPr lang="en-US" altLang="zh-CN" sz="1400" dirty="0" err="1"/>
              <a:t>TextField</a:t>
            </a:r>
            <a:r>
              <a:rPr lang="en-US" altLang="zh-CN" sz="1400" dirty="0"/>
              <a:t> {				</a:t>
            </a:r>
            <a:r>
              <a:rPr lang="en-US" altLang="zh-CN" sz="1400" dirty="0" smtClean="0"/>
              <a:t>	//</a:t>
            </a:r>
            <a:r>
              <a:rPr lang="zh-CN" altLang="zh-CN" sz="1400" dirty="0"/>
              <a:t>文本框控件</a:t>
            </a:r>
          </a:p>
          <a:p>
            <a:pPr indent="446088"/>
            <a:r>
              <a:rPr lang="en-US" altLang="zh-CN" sz="1400" dirty="0"/>
              <a:t>            id: textField1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    </a:t>
            </a:r>
            <a:r>
              <a:rPr lang="en-US" altLang="zh-CN" sz="1400" dirty="0" err="1"/>
              <a:t>placeholderText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qsTr</a:t>
            </a:r>
            <a:r>
              <a:rPr lang="en-US" altLang="zh-CN" sz="1400" dirty="0"/>
              <a:t>("Text Field")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}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Button {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按钮控件</a:t>
            </a:r>
          </a:p>
          <a:p>
            <a:pPr indent="446088"/>
            <a:r>
              <a:rPr lang="en-US" altLang="zh-CN" sz="1400" dirty="0"/>
              <a:t>            id: button1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    text: </a:t>
            </a:r>
            <a:r>
              <a:rPr lang="en-US" altLang="zh-CN" sz="1400" dirty="0" err="1"/>
              <a:t>qsTr</a:t>
            </a:r>
            <a:r>
              <a:rPr lang="en-US" altLang="zh-CN" sz="1400" dirty="0"/>
              <a:t>("Press Me")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}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}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</a:t>
            </a:r>
            <a:endParaRPr lang="zh-CN" altLang="zh-CN" sz="1400" dirty="0"/>
          </a:p>
          <a:p>
            <a:pPr indent="446088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86315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636912"/>
            <a:ext cx="8136904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22.1.2  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程序的构成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zh-CN" b="1" dirty="0">
                <a:solidFill>
                  <a:srgbClr val="00B0F0"/>
                </a:solidFill>
              </a:rPr>
              <a:t>．界面主题样式</a:t>
            </a:r>
          </a:p>
          <a:p>
            <a:pPr indent="446088"/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支持三种类型的界面主题样式：</a:t>
            </a:r>
            <a:r>
              <a:rPr lang="en-US" altLang="zh-CN" dirty="0"/>
              <a:t>Default</a:t>
            </a:r>
            <a:r>
              <a:rPr lang="zh-CN" altLang="zh-CN" dirty="0"/>
              <a:t>（默认）、</a:t>
            </a:r>
            <a:r>
              <a:rPr lang="en-US" altLang="zh-CN" dirty="0"/>
              <a:t>Material</a:t>
            </a:r>
            <a:r>
              <a:rPr lang="zh-CN" altLang="zh-CN" dirty="0"/>
              <a:t>（质感）和普通（</a:t>
            </a:r>
            <a:r>
              <a:rPr lang="en-US" altLang="zh-CN" dirty="0"/>
              <a:t>Universal</a:t>
            </a:r>
            <a:r>
              <a:rPr lang="zh-CN" altLang="zh-CN" dirty="0"/>
              <a:t>），之前创建项目工程时选择的是默认样式（图</a:t>
            </a:r>
            <a:r>
              <a:rPr lang="en-US" altLang="zh-CN" dirty="0"/>
              <a:t>22.3</a:t>
            </a:r>
            <a:r>
              <a:rPr lang="zh-CN" altLang="zh-CN" dirty="0"/>
              <a:t>），可通过修改项目的</a:t>
            </a:r>
            <a:r>
              <a:rPr lang="en-US" altLang="zh-CN" dirty="0"/>
              <a:t>qtquickcontrols2</a:t>
            </a:r>
            <a:r>
              <a:rPr lang="zh-CN" altLang="zh-CN" dirty="0"/>
              <a:t>文件配置来更换样式类型。</a:t>
            </a:r>
          </a:p>
          <a:p>
            <a:pPr indent="446088"/>
            <a:r>
              <a:rPr lang="en-US" altLang="zh-CN" dirty="0"/>
              <a:t>qtquickcontrols2 .</a:t>
            </a:r>
            <a:r>
              <a:rPr lang="en-US" altLang="zh-CN" dirty="0" err="1"/>
              <a:t>conf</a:t>
            </a:r>
            <a:r>
              <a:rPr lang="zh-CN" altLang="zh-CN" dirty="0"/>
              <a:t>文件内容如下：</a:t>
            </a:r>
          </a:p>
          <a:p>
            <a:pPr indent="446088"/>
            <a:r>
              <a:rPr lang="en-US" altLang="zh-CN" sz="1600" dirty="0"/>
              <a:t>;This file can be edited to change the style of the application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;See Styling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 Quick Controls 2 in the documentation for details: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;http://doc.qt.io/qt-5/qtquickcontrols2-styles.html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[Controls]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Style=Default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[Universal]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Theme=Light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;Accent=Steel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[Material]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Theme=Light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;Accent=</a:t>
            </a:r>
            <a:r>
              <a:rPr lang="en-US" altLang="zh-CN" sz="1600" dirty="0" err="1"/>
              <a:t>BlueGrey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;Primary=</a:t>
            </a:r>
            <a:r>
              <a:rPr lang="en-US" altLang="zh-CN" sz="1600" dirty="0" err="1"/>
              <a:t>BlueGray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8633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22.1.2  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程序的构成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其中，加黑处即需要修改配置的地方。将其改为</a:t>
            </a:r>
            <a:r>
              <a:rPr lang="en-US" altLang="zh-CN" dirty="0"/>
              <a:t>Material</a:t>
            </a:r>
            <a:r>
              <a:rPr lang="zh-CN" altLang="zh-CN" dirty="0"/>
              <a:t>，运行程序，看到质感的界面如图</a:t>
            </a:r>
            <a:r>
              <a:rPr lang="en-US" altLang="zh-CN" dirty="0"/>
              <a:t>22.8</a:t>
            </a:r>
            <a:r>
              <a:rPr lang="zh-CN" altLang="zh-CN" dirty="0"/>
              <a:t>所示；若改为</a:t>
            </a:r>
            <a:r>
              <a:rPr lang="en-US" altLang="zh-CN" dirty="0"/>
              <a:t>Universal</a:t>
            </a:r>
            <a:r>
              <a:rPr lang="zh-CN" altLang="zh-CN" dirty="0"/>
              <a:t>，则呈现的界面如图</a:t>
            </a:r>
            <a:r>
              <a:rPr lang="en-US" altLang="zh-CN" dirty="0"/>
              <a:t>22.9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9874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0294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0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45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4417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  Qt Quick Controls 2</a:t>
            </a:r>
            <a:r>
              <a:rPr lang="zh-CN" altLang="zh-CN" sz="3200" dirty="0"/>
              <a:t>与</a:t>
            </a:r>
            <a:r>
              <a:rPr lang="en-US" altLang="zh-CN" sz="3200" dirty="0"/>
              <a:t>1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比较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22.2.1  </a:t>
            </a:r>
            <a:r>
              <a:rPr lang="en-US" altLang="zh-CN" sz="2000" b="1" dirty="0" err="1">
                <a:solidFill>
                  <a:srgbClr val="C00000"/>
                </a:solidFill>
              </a:rPr>
              <a:t>ApplicationWindow</a:t>
            </a:r>
            <a:r>
              <a:rPr lang="zh-CN" altLang="zh-CN" sz="2000" b="1" dirty="0">
                <a:solidFill>
                  <a:srgbClr val="C00000"/>
                </a:solidFill>
              </a:rPr>
              <a:t>结构不同</a:t>
            </a:r>
          </a:p>
          <a:p>
            <a:pPr indent="446088"/>
            <a:r>
              <a:rPr lang="zh-CN" altLang="zh-CN" dirty="0"/>
              <a:t>在</a:t>
            </a:r>
            <a:r>
              <a:rPr lang="en-US" altLang="zh-CN" dirty="0" err="1"/>
              <a:t>Qt</a:t>
            </a:r>
            <a:r>
              <a:rPr lang="en-US" altLang="zh-CN" dirty="0"/>
              <a:t> Quick Controls 1</a:t>
            </a:r>
            <a:r>
              <a:rPr lang="zh-CN" altLang="zh-CN" dirty="0"/>
              <a:t>中，主应用窗口</a:t>
            </a:r>
            <a:r>
              <a:rPr lang="en-US" altLang="zh-CN" dirty="0" err="1"/>
              <a:t>ApplicationWindow</a:t>
            </a:r>
            <a:r>
              <a:rPr lang="zh-CN" altLang="zh-CN" dirty="0"/>
              <a:t>由菜单栏（</a:t>
            </a:r>
            <a:r>
              <a:rPr lang="en-US" altLang="zh-CN" dirty="0"/>
              <a:t>Menu Bar</a:t>
            </a:r>
            <a:r>
              <a:rPr lang="zh-CN" altLang="zh-CN" dirty="0"/>
              <a:t>）、工具栏（</a:t>
            </a:r>
            <a:r>
              <a:rPr lang="en-US" altLang="zh-CN" dirty="0"/>
              <a:t>Tool Bar</a:t>
            </a:r>
            <a:r>
              <a:rPr lang="zh-CN" altLang="zh-CN" dirty="0"/>
              <a:t>）、内容显示区（</a:t>
            </a:r>
            <a:r>
              <a:rPr lang="en-US" altLang="zh-CN" dirty="0"/>
              <a:t>Content Area</a:t>
            </a:r>
            <a:r>
              <a:rPr lang="zh-CN" altLang="zh-CN" dirty="0"/>
              <a:t>）和底部状态栏（</a:t>
            </a:r>
            <a:r>
              <a:rPr lang="en-US" altLang="zh-CN" dirty="0"/>
              <a:t>Status Bar</a:t>
            </a:r>
            <a:r>
              <a:rPr lang="zh-CN" altLang="zh-CN" dirty="0"/>
              <a:t>）等构成，而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的主应用窗口结构则要简单得多，它仅由头部（</a:t>
            </a:r>
            <a:r>
              <a:rPr lang="en-US" altLang="zh-CN" dirty="0"/>
              <a:t>Header</a:t>
            </a:r>
            <a:r>
              <a:rPr lang="zh-CN" altLang="zh-CN" dirty="0"/>
              <a:t>）、内容（</a:t>
            </a:r>
            <a:r>
              <a:rPr lang="en-US" altLang="zh-CN" dirty="0"/>
              <a:t>Content</a:t>
            </a:r>
            <a:r>
              <a:rPr lang="zh-CN" altLang="zh-CN" dirty="0"/>
              <a:t>）和尾部（</a:t>
            </a:r>
            <a:r>
              <a:rPr lang="en-US" altLang="zh-CN" dirty="0"/>
              <a:t>Footer</a:t>
            </a:r>
            <a:r>
              <a:rPr lang="zh-CN" altLang="zh-CN" dirty="0"/>
              <a:t>）三部分组成，两者的区别如图</a:t>
            </a:r>
            <a:r>
              <a:rPr lang="en-US" altLang="zh-CN" dirty="0"/>
              <a:t>22.10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Picture 1" descr="22t10做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48801"/>
            <a:ext cx="601833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6388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844824"/>
            <a:ext cx="7920880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22.2.1  ApplicationWindow</a:t>
            </a:r>
            <a:r>
              <a:rPr lang="zh-CN" altLang="zh-CN" sz="3200" dirty="0"/>
              <a:t>结构</a:t>
            </a:r>
            <a:r>
              <a:rPr lang="zh-CN" altLang="zh-CN" sz="3200" dirty="0" smtClean="0"/>
              <a:t>不同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中，一般声明</a:t>
            </a:r>
            <a:r>
              <a:rPr lang="en-US" altLang="zh-CN" dirty="0" err="1"/>
              <a:t>ApplicationWindow</a:t>
            </a:r>
            <a:r>
              <a:rPr lang="zh-CN" altLang="zh-CN" dirty="0"/>
              <a:t>为整个应用的根元素，其最简单的代码形式如下：</a:t>
            </a:r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QtQuick.Controls</a:t>
            </a:r>
            <a:r>
              <a:rPr lang="en-US" altLang="zh-CN" dirty="0"/>
              <a:t> 2.1</a:t>
            </a:r>
            <a:endParaRPr lang="zh-CN" altLang="zh-CN" dirty="0"/>
          </a:p>
          <a:p>
            <a:pPr indent="446088"/>
            <a:r>
              <a:rPr lang="en-US" altLang="zh-CN" dirty="0" err="1"/>
              <a:t>ApplicationWindow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visible: true</a:t>
            </a:r>
            <a:endParaRPr lang="zh-CN" altLang="zh-CN" dirty="0"/>
          </a:p>
          <a:p>
            <a:pPr indent="446088"/>
            <a:r>
              <a:rPr lang="en-US" altLang="zh-CN" dirty="0"/>
              <a:t>    header: </a:t>
            </a:r>
            <a:r>
              <a:rPr lang="en-US" altLang="zh-CN" dirty="0" err="1"/>
              <a:t>ToolBar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// ...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footer: </a:t>
            </a:r>
            <a:r>
              <a:rPr lang="en-US" altLang="zh-CN" dirty="0" err="1"/>
              <a:t>TabBar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// ...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SwipeView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pPr indent="446088"/>
            <a:r>
              <a:rPr lang="en-US" altLang="zh-CN" dirty="0"/>
              <a:t>        // ...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0428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22.2.1  </a:t>
            </a:r>
            <a:r>
              <a:rPr lang="en-US" altLang="zh-CN" sz="3200" dirty="0" err="1"/>
              <a:t>ApplicationWindow</a:t>
            </a:r>
            <a:r>
              <a:rPr lang="zh-CN" altLang="zh-CN" sz="3200" dirty="0"/>
              <a:t>结构不同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ToolBar</a:t>
            </a:r>
            <a:r>
              <a:rPr lang="zh-CN" altLang="zh-CN" b="1" dirty="0">
                <a:solidFill>
                  <a:srgbClr val="00B0F0"/>
                </a:solidFill>
              </a:rPr>
              <a:t>工具栏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CH2201-a1</a:t>
            </a:r>
            <a:r>
              <a:rPr lang="zh-CN" altLang="zh-CN" dirty="0"/>
              <a:t>）工具栏。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ToolBar</a:t>
            </a:r>
            <a:r>
              <a:rPr lang="zh-CN" altLang="zh-CN" dirty="0"/>
              <a:t>是应用广泛的上下文相关控件（</a:t>
            </a:r>
            <a:r>
              <a:rPr lang="zh-CN" altLang="zh-CN" dirty="0">
                <a:hlinkClick r:id="rId2" action="ppaction://hlinkfile"/>
              </a:rPr>
              <a:t>如导航按钮、搜索框等）的容器，其典型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运行效果如图</a:t>
            </a:r>
            <a:r>
              <a:rPr lang="en-US" altLang="zh-CN" dirty="0"/>
              <a:t>22.11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72" y="3140968"/>
            <a:ext cx="1512168" cy="305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2050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348880"/>
            <a:ext cx="7992888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22.2.1  </a:t>
            </a:r>
            <a:r>
              <a:rPr lang="en-US" altLang="zh-CN" sz="3200" dirty="0" err="1"/>
              <a:t>ApplicationWindow</a:t>
            </a:r>
            <a:r>
              <a:rPr lang="zh-CN" altLang="zh-CN" sz="3200" dirty="0"/>
              <a:t>结构不同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TabBar</a:t>
            </a:r>
            <a:r>
              <a:rPr lang="zh-CN" altLang="zh-CN" b="1" dirty="0">
                <a:solidFill>
                  <a:srgbClr val="00B0F0"/>
                </a:solidFill>
              </a:rPr>
              <a:t>选项标签栏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CH2201-a2</a:t>
            </a:r>
            <a:r>
              <a:rPr lang="zh-CN" altLang="zh-CN" dirty="0"/>
              <a:t>）标签栏。</a:t>
            </a:r>
          </a:p>
          <a:p>
            <a:pPr indent="446088"/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使用</a:t>
            </a:r>
            <a:r>
              <a:rPr lang="en-US" altLang="zh-CN" dirty="0" err="1"/>
              <a:t>TabBar</a:t>
            </a:r>
            <a:r>
              <a:rPr lang="en-US" altLang="zh-CN" dirty="0"/>
              <a:t>/</a:t>
            </a:r>
            <a:r>
              <a:rPr lang="en-US" altLang="zh-CN" dirty="0" err="1"/>
              <a:t>TabButton</a:t>
            </a:r>
            <a:r>
              <a:rPr lang="zh-CN" altLang="zh-CN" dirty="0"/>
              <a:t>控件组合来实现页面选项标签栏，以取代原</a:t>
            </a:r>
            <a:r>
              <a:rPr lang="en-US" altLang="zh-CN" dirty="0" err="1"/>
              <a:t>Qt</a:t>
            </a:r>
            <a:r>
              <a:rPr lang="en-US" altLang="zh-CN" dirty="0"/>
              <a:t> Quick Controls 1</a:t>
            </a:r>
            <a:r>
              <a:rPr lang="zh-CN" altLang="zh-CN" dirty="0"/>
              <a:t>中</a:t>
            </a:r>
            <a:r>
              <a:rPr lang="en-US" altLang="zh-CN" dirty="0" err="1"/>
              <a:t>TabView</a:t>
            </a:r>
            <a:r>
              <a:rPr lang="en-US" altLang="zh-CN" dirty="0"/>
              <a:t>/Tab</a:t>
            </a:r>
            <a:r>
              <a:rPr lang="zh-CN" altLang="zh-CN" dirty="0"/>
              <a:t>组合的功能。代码的形式如下：</a:t>
            </a:r>
          </a:p>
          <a:p>
            <a:pPr indent="446088"/>
            <a:r>
              <a:rPr lang="en-US" altLang="zh-CN" sz="1600" dirty="0" err="1"/>
              <a:t>TabBar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// 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width: </a:t>
            </a:r>
            <a:r>
              <a:rPr lang="en-US" altLang="zh-CN" sz="1600" dirty="0" err="1"/>
              <a:t>parent.width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TabButton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text: "</a:t>
            </a:r>
            <a:r>
              <a:rPr lang="en-US" altLang="zh-CN" sz="1600" dirty="0" err="1"/>
              <a:t>FirstTab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// 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TabButton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text: "</a:t>
            </a:r>
            <a:r>
              <a:rPr lang="en-US" altLang="zh-CN" sz="1600" dirty="0" err="1"/>
              <a:t>SecondTab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// 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TabButton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text: "</a:t>
            </a:r>
            <a:r>
              <a:rPr lang="en-US" altLang="zh-CN" sz="1600" dirty="0" err="1"/>
              <a:t>ThirdTab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// 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2770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00808"/>
            <a:ext cx="8064896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22.2.1  </a:t>
            </a:r>
            <a:r>
              <a:rPr lang="en-US" altLang="zh-CN" sz="3200" dirty="0" err="1"/>
              <a:t>ApplicationWindow</a:t>
            </a:r>
            <a:r>
              <a:rPr lang="zh-CN" altLang="zh-CN" sz="3200" dirty="0"/>
              <a:t>结构不同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一旦所有选项标签的宽度和加起来超过了屏幕宽度，标签栏就会自适应调整为可滑动切换状态，代码如下。</a:t>
            </a:r>
          </a:p>
          <a:p>
            <a:pPr indent="446088"/>
            <a:r>
              <a:rPr lang="en-US" altLang="zh-CN" sz="1600" dirty="0" err="1"/>
              <a:t>ApplicationWindow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visible: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width: 240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height: 480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title: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标签栏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header: </a:t>
            </a:r>
            <a:r>
              <a:rPr lang="en-US" altLang="zh-CN" sz="1600" dirty="0" err="1"/>
              <a:t>TabBar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id: bar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width: </a:t>
            </a:r>
            <a:r>
              <a:rPr lang="en-US" altLang="zh-CN" sz="1600" dirty="0" err="1"/>
              <a:t>parent.width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Repeater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model: ["</a:t>
            </a:r>
            <a:r>
              <a:rPr lang="zh-CN" altLang="zh-CN" sz="1600" dirty="0"/>
              <a:t>第一页</a:t>
            </a:r>
            <a:r>
              <a:rPr lang="en-US" altLang="zh-CN" sz="1600" dirty="0"/>
              <a:t>", "</a:t>
            </a:r>
            <a:r>
              <a:rPr lang="zh-CN" altLang="zh-CN" sz="1600" dirty="0"/>
              <a:t>第二页</a:t>
            </a:r>
            <a:r>
              <a:rPr lang="en-US" altLang="zh-CN" sz="1600" dirty="0"/>
              <a:t>", "</a:t>
            </a:r>
            <a:r>
              <a:rPr lang="zh-CN" altLang="zh-CN" sz="1600" dirty="0"/>
              <a:t>第三页</a:t>
            </a:r>
            <a:r>
              <a:rPr lang="en-US" altLang="zh-CN" sz="1600" dirty="0"/>
              <a:t>", "</a:t>
            </a:r>
            <a:r>
              <a:rPr lang="zh-CN" altLang="zh-CN" sz="1600" dirty="0"/>
              <a:t>第四页</a:t>
            </a:r>
            <a:r>
              <a:rPr lang="en-US" altLang="zh-CN" sz="1600" dirty="0"/>
              <a:t>", "</a:t>
            </a:r>
            <a:r>
              <a:rPr lang="zh-CN" altLang="zh-CN" sz="1600" dirty="0"/>
              <a:t>第五页</a:t>
            </a:r>
            <a:r>
              <a:rPr lang="en-US" altLang="zh-CN" sz="1600" dirty="0"/>
              <a:t>"]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 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TabButton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  text: </a:t>
            </a:r>
            <a:r>
              <a:rPr lang="en-US" altLang="zh-CN" sz="1600" dirty="0" err="1"/>
              <a:t>modelData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  width: </a:t>
            </a:r>
            <a:r>
              <a:rPr lang="en-US" altLang="zh-CN" sz="1600" dirty="0" err="1"/>
              <a:t>Math.max</a:t>
            </a:r>
            <a:r>
              <a:rPr lang="en-US" altLang="zh-CN" sz="1600" dirty="0"/>
              <a:t>(100, </a:t>
            </a:r>
            <a:r>
              <a:rPr lang="en-US" altLang="zh-CN" sz="1600" dirty="0" err="1"/>
              <a:t>bar.width</a:t>
            </a:r>
            <a:r>
              <a:rPr lang="en-US" altLang="zh-CN" sz="1600" dirty="0"/>
              <a:t> / 5)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02375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71473" y="4869160"/>
            <a:ext cx="7992888" cy="1071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852936"/>
            <a:ext cx="7992888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22.1  Qt Quick Controls 2</a:t>
            </a:r>
            <a:r>
              <a:rPr lang="zh-CN" altLang="zh-CN" dirty="0"/>
              <a:t>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）大部分控件的内部状态使用</a:t>
            </a:r>
            <a:r>
              <a:rPr lang="en-US" altLang="zh-CN" dirty="0"/>
              <a:t>C++</a:t>
            </a:r>
            <a:r>
              <a:rPr lang="zh-CN" altLang="zh-CN" dirty="0"/>
              <a:t>而非</a:t>
            </a:r>
            <a:r>
              <a:rPr lang="en-US" altLang="zh-CN" dirty="0"/>
              <a:t>QML</a:t>
            </a:r>
            <a:r>
              <a:rPr lang="zh-CN" altLang="zh-CN" dirty="0"/>
              <a:t>处理，以提高效率。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）样式类型不再提供可被控件动态实例化的组件，但控件自身由可被替换的项目委托（</a:t>
            </a:r>
            <a:r>
              <a:rPr lang="en-US" altLang="zh-CN" dirty="0"/>
              <a:t>item delegates</a:t>
            </a:r>
            <a:r>
              <a:rPr lang="zh-CN" altLang="zh-CN" dirty="0"/>
              <a:t>）组成。事实上，这意味着委托（</a:t>
            </a:r>
            <a:r>
              <a:rPr lang="en-US" altLang="zh-CN" dirty="0"/>
              <a:t>delegates</a:t>
            </a:r>
            <a:r>
              <a:rPr lang="zh-CN" altLang="zh-CN" dirty="0"/>
              <a:t>）成为</a:t>
            </a:r>
            <a:r>
              <a:rPr lang="en-US" altLang="zh-CN" dirty="0" err="1"/>
              <a:t>Qt</a:t>
            </a:r>
            <a:r>
              <a:rPr lang="en-US" altLang="zh-CN" dirty="0"/>
              <a:t> Quick</a:t>
            </a:r>
            <a:r>
              <a:rPr lang="zh-CN" altLang="zh-CN" dirty="0"/>
              <a:t>项目，被实例化为控件的属性并与所在控件形成简单的父子关系。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）程序模块化和简单化。当需要将多个控件复合成一个控件时，往往将它们分隔进独立的构建代码块中，例如，一个典型的复合滚动条视图控件代码：</a:t>
            </a:r>
          </a:p>
          <a:p>
            <a:pPr indent="446088"/>
            <a:r>
              <a:rPr lang="en-US" altLang="zh-CN" sz="1600" dirty="0" err="1"/>
              <a:t>ScrollView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horizontalScrollBarPolicy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Qt.ScrollBarAlwaysOff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Flickable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// </a:t>
            </a:r>
            <a:r>
              <a:rPr lang="zh-CN" altLang="zh-CN" sz="1600" dirty="0"/>
              <a:t>…</a:t>
            </a:r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它可以通过替换可绑定到任何</a:t>
            </a:r>
            <a:r>
              <a:rPr lang="en-US" altLang="zh-CN" dirty="0" err="1"/>
              <a:t>Flickable</a:t>
            </a:r>
            <a:r>
              <a:rPr lang="zh-CN" altLang="zh-CN" dirty="0"/>
              <a:t>的简单</a:t>
            </a:r>
            <a:r>
              <a:rPr lang="en-US" altLang="zh-CN" u="sng" dirty="0" err="1"/>
              <a:t>ScrollBar</a:t>
            </a:r>
            <a:r>
              <a:rPr lang="en-US" altLang="zh-CN" dirty="0"/>
              <a:t>/</a:t>
            </a:r>
            <a:r>
              <a:rPr lang="en-US" altLang="zh-CN" u="sng" dirty="0" err="1"/>
              <a:t>ScrollIndicator</a:t>
            </a:r>
            <a:r>
              <a:rPr lang="zh-CN" altLang="zh-CN" dirty="0"/>
              <a:t>控件来合成得到，如下：</a:t>
            </a:r>
          </a:p>
          <a:p>
            <a:pPr indent="446088"/>
            <a:r>
              <a:rPr lang="en-US" altLang="zh-CN" sz="1600" dirty="0" err="1"/>
              <a:t>Flickable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// </a:t>
            </a:r>
            <a:r>
              <a:rPr lang="zh-CN" altLang="zh-CN" sz="1600" dirty="0"/>
              <a:t>…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ScrollBar.vertical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ScrollBar</a:t>
            </a:r>
            <a:r>
              <a:rPr lang="en-US" altLang="zh-CN" sz="1600" dirty="0"/>
              <a:t> {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97699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22.2.1  </a:t>
            </a:r>
            <a:r>
              <a:rPr lang="en-US" altLang="zh-CN" sz="3200" dirty="0" err="1"/>
              <a:t>ApplicationWindow</a:t>
            </a:r>
            <a:r>
              <a:rPr lang="zh-CN" altLang="zh-CN" sz="3200" dirty="0"/>
              <a:t>结构不同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41277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运行效果如图</a:t>
            </a:r>
            <a:r>
              <a:rPr lang="en-US" altLang="zh-CN" dirty="0"/>
              <a:t>22.12</a:t>
            </a:r>
            <a:r>
              <a:rPr lang="zh-CN" altLang="zh-CN" dirty="0"/>
              <a:t>所示。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86227"/>
            <a:ext cx="2160321" cy="436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73272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22.2.2  Menu</a:t>
            </a:r>
            <a:r>
              <a:rPr lang="zh-CN" altLang="zh-CN" dirty="0"/>
              <a:t>不支持窗口主菜</a:t>
            </a:r>
            <a:r>
              <a:rPr lang="zh-CN" altLang="zh-CN" dirty="0" smtClean="0"/>
              <a:t>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CH2201-a1</a:t>
            </a:r>
            <a:r>
              <a:rPr lang="zh-CN" altLang="zh-CN" dirty="0"/>
              <a:t>续）</a:t>
            </a:r>
            <a:r>
              <a:rPr lang="zh-CN" altLang="zh-CN" dirty="0">
                <a:hlinkClick r:id="rId2" action="ppaction://hlinkfile"/>
              </a:rPr>
              <a:t>一个典型的工具栏弹出式菜单的例子。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2" action="ppaction://hlinkfile"/>
              </a:rPr>
              <a:t>代码如下。</a:t>
            </a:r>
            <a:endParaRPr lang="zh-CN" altLang="zh-CN" dirty="0"/>
          </a:p>
          <a:p>
            <a:pPr indent="446088" fontAlgn="ctr">
              <a:lnSpc>
                <a:spcPct val="150000"/>
              </a:lnSpc>
            </a:pPr>
            <a:r>
              <a:rPr lang="zh-CN" altLang="zh-CN" dirty="0"/>
              <a:t>运行程序，单击工具栏上右侧的 </a:t>
            </a:r>
            <a:r>
              <a:rPr lang="en-US" altLang="zh-CN" dirty="0" smtClean="0"/>
              <a:t>      </a:t>
            </a:r>
            <a:r>
              <a:rPr lang="zh-CN" altLang="zh-CN" dirty="0"/>
              <a:t>按钮，弹出菜单如图</a:t>
            </a:r>
            <a:r>
              <a:rPr lang="en-US" altLang="zh-CN" dirty="0"/>
              <a:t>22.13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281583" cy="2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2564903"/>
            <a:ext cx="1819449" cy="367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282280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060848"/>
            <a:ext cx="7848872" cy="460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22.2.3  </a:t>
            </a:r>
            <a:r>
              <a:rPr lang="zh-CN" altLang="zh-CN" dirty="0"/>
              <a:t>控件实现</a:t>
            </a:r>
            <a:r>
              <a:rPr lang="zh-CN" altLang="zh-CN" dirty="0" smtClean="0"/>
              <a:t>差异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ButtonGroup</a:t>
            </a:r>
            <a:r>
              <a:rPr lang="zh-CN" altLang="zh-CN" b="1" dirty="0">
                <a:solidFill>
                  <a:srgbClr val="00B0F0"/>
                </a:solidFill>
              </a:rPr>
              <a:t>取代</a:t>
            </a:r>
            <a:r>
              <a:rPr lang="en-US" altLang="zh-CN" b="1" dirty="0" err="1">
                <a:solidFill>
                  <a:srgbClr val="00B0F0"/>
                </a:solidFill>
              </a:rPr>
              <a:t>ExclusiveGroup</a:t>
            </a:r>
            <a:r>
              <a:rPr lang="zh-CN" altLang="zh-CN" b="1" dirty="0">
                <a:solidFill>
                  <a:srgbClr val="00B0F0"/>
                </a:solidFill>
              </a:rPr>
              <a:t>组框</a:t>
            </a:r>
          </a:p>
          <a:p>
            <a:pPr indent="446088"/>
            <a:r>
              <a:rPr lang="zh-CN" altLang="zh-CN" dirty="0"/>
              <a:t>在原</a:t>
            </a:r>
            <a:r>
              <a:rPr lang="en-US" altLang="zh-CN" dirty="0" err="1"/>
              <a:t>Qt</a:t>
            </a:r>
            <a:r>
              <a:rPr lang="en-US" altLang="zh-CN" dirty="0"/>
              <a:t> Quick Controls 1</a:t>
            </a:r>
            <a:r>
              <a:rPr lang="zh-CN" altLang="zh-CN" dirty="0"/>
              <a:t>中，成组的选项按钮由</a:t>
            </a:r>
            <a:r>
              <a:rPr lang="en-US" altLang="zh-CN" dirty="0" err="1"/>
              <a:t>ExclusiveGroup</a:t>
            </a:r>
            <a:r>
              <a:rPr lang="zh-CN" altLang="zh-CN" dirty="0"/>
              <a:t>组织在一起，例如</a:t>
            </a:r>
            <a:r>
              <a:rPr lang="en-US" altLang="zh-CN" dirty="0"/>
              <a:t>21.2.2</a:t>
            </a:r>
            <a:r>
              <a:rPr lang="zh-CN" altLang="zh-CN" dirty="0"/>
              <a:t>“学生信息表单”实例（实例文件</a:t>
            </a:r>
            <a:r>
              <a:rPr lang="en-US" altLang="zh-CN" dirty="0"/>
              <a:t>CH2102</a:t>
            </a:r>
            <a:r>
              <a:rPr lang="zh-CN" altLang="zh-CN" dirty="0"/>
              <a:t>）中，有如下代码：</a:t>
            </a:r>
          </a:p>
          <a:p>
            <a:pPr indent="446088"/>
            <a:r>
              <a:rPr lang="en-US" altLang="zh-CN" sz="1600" dirty="0" err="1"/>
              <a:t>GroupBox</a:t>
            </a:r>
            <a:r>
              <a:rPr lang="en-US" altLang="zh-CN" sz="1600" dirty="0"/>
              <a:t> {				</a:t>
            </a:r>
            <a:r>
              <a:rPr lang="en-US" altLang="zh-CN" sz="1600" dirty="0" smtClean="0"/>
              <a:t>/* </a:t>
            </a:r>
            <a:r>
              <a:rPr lang="zh-CN" altLang="zh-CN" sz="1600" dirty="0"/>
              <a:t>组框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id: group1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title: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性别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Layout.fillWidth</a:t>
            </a:r>
            <a:r>
              <a:rPr lang="en-US" altLang="zh-CN" sz="1600" dirty="0"/>
              <a:t>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RowLayout</a:t>
            </a:r>
            <a:r>
              <a:rPr lang="en-US" altLang="zh-CN" sz="1600" dirty="0"/>
              <a:t> {			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ExclusiveGroup</a:t>
            </a:r>
            <a:r>
              <a:rPr lang="en-US" altLang="zh-CN" sz="1600" dirty="0"/>
              <a:t> { id: </a:t>
            </a:r>
            <a:r>
              <a:rPr lang="en-US" altLang="zh-CN" sz="1600" dirty="0" err="1"/>
              <a:t>sexGroup</a:t>
            </a:r>
            <a:r>
              <a:rPr lang="en-US" altLang="zh-CN" sz="1600" dirty="0"/>
              <a:t> }	/* </a:t>
            </a:r>
            <a:r>
              <a:rPr lang="zh-CN" altLang="zh-CN" sz="1600" dirty="0"/>
              <a:t>互斥选项组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RadioButton</a:t>
            </a:r>
            <a:r>
              <a:rPr lang="en-US" altLang="zh-CN" sz="1600" dirty="0"/>
              <a:t> {			</a:t>
            </a:r>
            <a:r>
              <a:rPr lang="en-US" altLang="zh-CN" sz="1600" dirty="0" smtClean="0"/>
              <a:t>/* </a:t>
            </a:r>
            <a:r>
              <a:rPr lang="zh-CN" altLang="zh-CN" sz="1600" dirty="0"/>
              <a:t>单选按钮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text: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男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checked: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exclusiveGroup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sexGroup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Layout.minimumWidth</a:t>
            </a:r>
            <a:r>
              <a:rPr lang="en-US" altLang="zh-CN" sz="1600" dirty="0"/>
              <a:t>: 65		//</a:t>
            </a:r>
            <a:r>
              <a:rPr lang="zh-CN" altLang="zh-CN" sz="1600" dirty="0"/>
              <a:t>设置控件所占最小宽度为</a:t>
            </a:r>
            <a:r>
              <a:rPr lang="en-US" altLang="zh-CN" sz="1600" dirty="0"/>
              <a:t>65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RadioButton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text: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女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exclusiveGroup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sexGroup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Layout.minimumWidth</a:t>
            </a:r>
            <a:r>
              <a:rPr lang="en-US" altLang="zh-CN" sz="1600" dirty="0"/>
              <a:t>: 65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465396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00808"/>
            <a:ext cx="8136904" cy="48245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22.2.3  </a:t>
            </a:r>
            <a:r>
              <a:rPr lang="zh-CN" altLang="zh-CN" dirty="0"/>
              <a:t>控件实现差异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这段代码实现了“性别”单选按钮组，而在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中，单选按钮组改由</a:t>
            </a:r>
            <a:r>
              <a:rPr lang="en-US" altLang="zh-CN" dirty="0" err="1"/>
              <a:t>ButtonGroup</a:t>
            </a:r>
            <a:r>
              <a:rPr lang="zh-CN" altLang="zh-CN" dirty="0"/>
              <a:t>组织，如下：</a:t>
            </a:r>
          </a:p>
          <a:p>
            <a:pPr indent="446088"/>
            <a:r>
              <a:rPr lang="en-US" altLang="zh-CN" sz="1600" dirty="0" err="1"/>
              <a:t>GroupBox</a:t>
            </a:r>
            <a:r>
              <a:rPr lang="en-US" altLang="zh-CN" sz="1600" dirty="0"/>
              <a:t> {				</a:t>
            </a:r>
            <a:r>
              <a:rPr lang="en-US" altLang="zh-CN" sz="1600" dirty="0" smtClean="0"/>
              <a:t>/* </a:t>
            </a:r>
            <a:r>
              <a:rPr lang="zh-CN" altLang="zh-CN" sz="1600" dirty="0"/>
              <a:t>组框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id: group1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title: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性别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Layout.fillWidth</a:t>
            </a:r>
            <a:r>
              <a:rPr lang="en-US" altLang="zh-CN" sz="1600" dirty="0"/>
              <a:t>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RowLayout</a:t>
            </a:r>
            <a:r>
              <a:rPr lang="en-US" altLang="zh-CN" sz="1600" dirty="0"/>
              <a:t> {			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ButtonGroup</a:t>
            </a:r>
            <a:r>
              <a:rPr lang="en-US" altLang="zh-CN" sz="1600" dirty="0"/>
              <a:t> { id: </a:t>
            </a:r>
            <a:r>
              <a:rPr lang="en-US" altLang="zh-CN" sz="1600" dirty="0" err="1"/>
              <a:t>sexGroup</a:t>
            </a:r>
            <a:r>
              <a:rPr lang="en-US" altLang="zh-CN" sz="1600" dirty="0"/>
              <a:t> }		/* </a:t>
            </a:r>
            <a:r>
              <a:rPr lang="zh-CN" altLang="zh-CN" sz="1600" dirty="0"/>
              <a:t>互斥选项组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RadioButton</a:t>
            </a:r>
            <a:r>
              <a:rPr lang="en-US" altLang="zh-CN" sz="1600" dirty="0"/>
              <a:t> {			</a:t>
            </a:r>
            <a:r>
              <a:rPr lang="en-US" altLang="zh-CN" sz="1600" dirty="0" smtClean="0"/>
              <a:t>/* </a:t>
            </a:r>
            <a:r>
              <a:rPr lang="zh-CN" altLang="zh-CN" sz="1600" dirty="0"/>
              <a:t>单选按钮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text: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男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checked: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ButtonGroup.group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sexGroup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Layout.minimumWidth</a:t>
            </a:r>
            <a:r>
              <a:rPr lang="en-US" altLang="zh-CN" sz="1600" dirty="0"/>
              <a:t>: 65		//</a:t>
            </a:r>
            <a:r>
              <a:rPr lang="zh-CN" altLang="zh-CN" sz="1600" dirty="0"/>
              <a:t>设置控件所占最小宽度为</a:t>
            </a:r>
            <a:r>
              <a:rPr lang="en-US" altLang="zh-CN" sz="1600" dirty="0"/>
              <a:t>65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RadioButton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text: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zh-CN" altLang="zh-CN" sz="1600" dirty="0"/>
              <a:t>女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ButtonGroup.group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sexGroup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Layout.minimumWidth</a:t>
            </a:r>
            <a:r>
              <a:rPr lang="en-US" altLang="zh-CN" sz="1600" dirty="0"/>
              <a:t>: 65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804415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924944"/>
            <a:ext cx="8136904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22.2.3  </a:t>
            </a:r>
            <a:r>
              <a:rPr lang="zh-CN" altLang="zh-CN" dirty="0"/>
              <a:t>控件实现差异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TextArea</a:t>
            </a:r>
            <a:r>
              <a:rPr lang="zh-CN" altLang="zh-CN" b="1" dirty="0">
                <a:solidFill>
                  <a:srgbClr val="00B0F0"/>
                </a:solidFill>
              </a:rPr>
              <a:t>滚动条实现方式不一样</a:t>
            </a:r>
          </a:p>
          <a:p>
            <a:pPr indent="446088"/>
            <a:r>
              <a:rPr lang="zh-CN" altLang="zh-CN" dirty="0"/>
              <a:t>在</a:t>
            </a:r>
            <a:r>
              <a:rPr lang="en-US" altLang="zh-CN" dirty="0" err="1"/>
              <a:t>Qt</a:t>
            </a:r>
            <a:r>
              <a:rPr lang="en-US" altLang="zh-CN" dirty="0"/>
              <a:t> Quick Controls 1</a:t>
            </a:r>
            <a:r>
              <a:rPr lang="zh-CN" altLang="zh-CN" dirty="0"/>
              <a:t>中，</a:t>
            </a:r>
            <a:r>
              <a:rPr lang="en-US" altLang="zh-CN" dirty="0" err="1"/>
              <a:t>TextArea</a:t>
            </a:r>
            <a:r>
              <a:rPr lang="zh-CN" altLang="zh-CN" dirty="0"/>
              <a:t>组件继承自</a:t>
            </a:r>
            <a:r>
              <a:rPr lang="en-US" altLang="zh-CN" dirty="0" err="1"/>
              <a:t>ScrollView</a:t>
            </a:r>
            <a:r>
              <a:rPr lang="zh-CN" altLang="zh-CN" dirty="0"/>
              <a:t>，因此始终自带滚动条；而在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中，</a:t>
            </a:r>
            <a:r>
              <a:rPr lang="en-US" altLang="zh-CN" dirty="0" err="1"/>
              <a:t>TextArea</a:t>
            </a:r>
            <a:r>
              <a:rPr lang="zh-CN" altLang="zh-CN" dirty="0"/>
              <a:t>只是个简单的多行文本编辑器，可选择性地绑定到滑动页组件以提供滚动条功能。这样就可以在带滚动条的页面上使用</a:t>
            </a:r>
            <a:r>
              <a:rPr lang="en-US" altLang="zh-CN" dirty="0" err="1"/>
              <a:t>TextArea</a:t>
            </a:r>
            <a:r>
              <a:rPr lang="zh-CN" altLang="zh-CN" dirty="0"/>
              <a:t>而不会出现双重滚动区域嵌套的情形，从而避免了不确定性和由此带来的可用性问题。将</a:t>
            </a:r>
            <a:r>
              <a:rPr lang="en-US" altLang="zh-CN" dirty="0" err="1"/>
              <a:t>TextArea</a:t>
            </a:r>
            <a:r>
              <a:rPr lang="zh-CN" altLang="zh-CN" dirty="0"/>
              <a:t>绑定到一个滑动页组件的典型代码如下：</a:t>
            </a:r>
          </a:p>
          <a:p>
            <a:pPr indent="446088"/>
            <a:r>
              <a:rPr lang="en-US" altLang="zh-CN" dirty="0" err="1"/>
              <a:t>Flickable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id: </a:t>
            </a:r>
            <a:r>
              <a:rPr lang="en-US" altLang="zh-CN" dirty="0" err="1"/>
              <a:t>flickable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pPr indent="446088"/>
            <a:r>
              <a:rPr lang="en-US" altLang="zh-CN" dirty="0"/>
              <a:t> 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TextArea.flickable</a:t>
            </a:r>
            <a:r>
              <a:rPr lang="en-US" altLang="zh-CN" dirty="0"/>
              <a:t>: </a:t>
            </a:r>
            <a:r>
              <a:rPr lang="en-US" altLang="zh-CN" dirty="0" err="1"/>
              <a:t>TextArea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text: "</a:t>
            </a:r>
            <a:r>
              <a:rPr lang="en-US" altLang="zh-CN" dirty="0" err="1"/>
              <a:t>TextArea</a:t>
            </a:r>
            <a:r>
              <a:rPr lang="en-US" altLang="zh-CN" dirty="0"/>
              <a:t>\n...\n...\n...\n...\n...\n...\n"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wrapMode</a:t>
            </a:r>
            <a:r>
              <a:rPr lang="en-US" altLang="zh-CN" dirty="0"/>
              <a:t>: </a:t>
            </a:r>
            <a:r>
              <a:rPr lang="en-US" altLang="zh-CN" dirty="0" err="1"/>
              <a:t>TextArea.Wrap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 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ScrollBar.vertical</a:t>
            </a:r>
            <a:r>
              <a:rPr lang="en-US" altLang="zh-CN" dirty="0"/>
              <a:t>: </a:t>
            </a:r>
            <a:r>
              <a:rPr lang="en-US" altLang="zh-CN" dirty="0" err="1"/>
              <a:t>ScrollBar</a:t>
            </a:r>
            <a:r>
              <a:rPr lang="en-US" altLang="zh-CN" dirty="0"/>
              <a:t> {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83503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22.2.3  </a:t>
            </a:r>
            <a:r>
              <a:rPr lang="zh-CN" altLang="zh-CN" dirty="0"/>
              <a:t>控件实现差异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2493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．新增</a:t>
            </a:r>
            <a:r>
              <a:rPr lang="en-US" altLang="zh-CN" b="1" dirty="0">
                <a:solidFill>
                  <a:srgbClr val="00B0F0"/>
                </a:solidFill>
              </a:rPr>
              <a:t>Tumbler</a:t>
            </a:r>
            <a:r>
              <a:rPr lang="zh-CN" altLang="zh-CN" b="1" dirty="0">
                <a:solidFill>
                  <a:srgbClr val="00B0F0"/>
                </a:solidFill>
              </a:rPr>
              <a:t>翻选框控件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</a:t>
            </a:r>
            <a:r>
              <a:rPr lang="zh-CN" altLang="zh-CN" u="sng" dirty="0">
                <a:hlinkClick r:id="rId3" action="ppaction://hlinkfile"/>
              </a:rPr>
              <a:t>）</a:t>
            </a:r>
            <a:r>
              <a:rPr lang="zh-CN" altLang="zh-CN" dirty="0">
                <a:hlinkClick r:id="rId3" action="ppaction://hlinkfile"/>
              </a:rPr>
              <a:t>（</a:t>
            </a:r>
            <a:r>
              <a:rPr lang="en-US" altLang="zh-CN" dirty="0">
                <a:hlinkClick r:id="rId3" action="ppaction://hlinkfile"/>
              </a:rPr>
              <a:t>CH2201-a3</a:t>
            </a:r>
            <a:r>
              <a:rPr lang="zh-CN" altLang="zh-CN" dirty="0">
                <a:hlinkClick r:id="rId3" action="ppaction://hlinkfile"/>
              </a:rPr>
              <a:t>）翻选框控件使用。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3" action="ppaction://hlinkfile"/>
              </a:rPr>
              <a:t>实现步骤如下。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TumblerDialog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）打开</a:t>
            </a:r>
            <a:r>
              <a:rPr lang="en-US" altLang="zh-CN" dirty="0" err="1"/>
              <a:t>main.qml</a:t>
            </a:r>
            <a:r>
              <a:rPr lang="zh-CN" altLang="zh-CN" dirty="0"/>
              <a:t>文件，修改代码如下：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程序运行效果如图</a:t>
            </a:r>
            <a:r>
              <a:rPr lang="en-US" altLang="zh-CN" dirty="0"/>
              <a:t>22.14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63785"/>
              </p:ext>
            </p:extLst>
          </p:nvPr>
        </p:nvGraphicFramePr>
        <p:xfrm>
          <a:off x="2555776" y="3717032"/>
          <a:ext cx="5040560" cy="234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6961056" imgH="3266190" progId="Visio.Drawing.11">
                  <p:embed/>
                </p:oleObj>
              </mc:Choice>
              <mc:Fallback>
                <p:oleObj name="Visio" r:id="rId4" imgW="6961056" imgH="32661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5040560" cy="2348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100609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22.2.3  </a:t>
            </a:r>
            <a:r>
              <a:rPr lang="zh-CN" altLang="zh-CN" dirty="0"/>
              <a:t>控件实现差异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zh-CN" b="1" dirty="0">
                <a:solidFill>
                  <a:srgbClr val="00B0F0"/>
                </a:solidFill>
              </a:rPr>
              <a:t>．一些界面控件显示风格的差异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</a:t>
            </a:r>
            <a:r>
              <a:rPr lang="zh-CN" altLang="zh-CN" u="sng" dirty="0">
                <a:hlinkClick r:id="rId2" action="ppaction://hlinkfile"/>
              </a:rPr>
              <a:t>）</a:t>
            </a:r>
            <a:r>
              <a:rPr lang="zh-CN" altLang="zh-CN" dirty="0">
                <a:hlinkClick r:id="rId2" action="ppaction://hlinkfile"/>
              </a:rPr>
              <a:t>（</a:t>
            </a:r>
            <a:r>
              <a:rPr lang="en-US" altLang="zh-CN" dirty="0">
                <a:hlinkClick r:id="rId2" action="ppaction://hlinkfile"/>
              </a:rPr>
              <a:t>CH2201-a4</a:t>
            </a:r>
            <a:r>
              <a:rPr lang="zh-CN" altLang="zh-CN" dirty="0">
                <a:hlinkClick r:id="rId2" action="ppaction://hlinkfile"/>
              </a:rPr>
              <a:t>）部分控件对比显示效果。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创建一个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应用程序，打开</a:t>
            </a:r>
            <a:r>
              <a:rPr lang="en-US" altLang="zh-CN" dirty="0" err="1"/>
              <a:t>main.qml</a:t>
            </a:r>
            <a:r>
              <a:rPr lang="zh-CN" altLang="zh-CN" dirty="0"/>
              <a:t>文件，编写代码如下：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运行程序，效果如图</a:t>
            </a:r>
            <a:r>
              <a:rPr lang="en-US" altLang="zh-CN" dirty="0"/>
              <a:t>22.15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18974"/>
            <a:ext cx="4392488" cy="30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46771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22.3  </a:t>
            </a:r>
            <a:r>
              <a:rPr lang="zh-CN" altLang="zh-CN" dirty="0"/>
              <a:t>滑动翻页及隐藏面</a:t>
            </a:r>
            <a:r>
              <a:rPr lang="zh-CN" altLang="zh-CN" dirty="0" smtClean="0"/>
              <a:t>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CH2202</a:t>
            </a:r>
            <a:r>
              <a:rPr lang="zh-CN" altLang="zh-CN" dirty="0"/>
              <a:t>）制作一个艺术品欣赏程序，采用多页面，每一页显示一幅艺术品图片，以及品名、作者、创作年代信息，单击界面下方的滑动点来切换页面，如图</a:t>
            </a:r>
            <a:r>
              <a:rPr lang="en-US" altLang="zh-CN" dirty="0"/>
              <a:t>22.16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13314" name="Picture 2" descr="22t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07" y="2780928"/>
            <a:ext cx="7100785" cy="177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23394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22.3  </a:t>
            </a:r>
            <a:r>
              <a:rPr lang="zh-CN" altLang="zh-CN" dirty="0"/>
              <a:t>滑动翻页及隐藏面板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每件艺术品还附带有详细的介绍信息，在界面右侧的隐藏面板内，用户可随时拉出来查看，运行效果如图</a:t>
            </a:r>
            <a:r>
              <a:rPr lang="en-US" altLang="zh-CN" dirty="0"/>
              <a:t>22.17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4338" name="Picture 2" descr="22t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9703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5898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22.3  </a:t>
            </a:r>
            <a:r>
              <a:rPr lang="zh-CN" altLang="zh-CN" dirty="0"/>
              <a:t>滑动翻页及隐藏面板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ArtView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文件夹，其中放入本例要用到的三张图片，文件名为“蒙娜丽莎</a:t>
            </a:r>
            <a:r>
              <a:rPr lang="en-US" altLang="zh-CN" dirty="0"/>
              <a:t>.jpg</a:t>
            </a:r>
            <a:r>
              <a:rPr lang="zh-CN" altLang="zh-CN" dirty="0"/>
              <a:t>”、“大卫</a:t>
            </a:r>
            <a:r>
              <a:rPr lang="en-US" altLang="zh-CN" dirty="0"/>
              <a:t>.jpg</a:t>
            </a:r>
            <a:r>
              <a:rPr lang="zh-CN" altLang="zh-CN" dirty="0"/>
              <a:t>”、“圣母</a:t>
            </a:r>
            <a:r>
              <a:rPr lang="en-US" altLang="zh-CN" dirty="0"/>
              <a:t>.jpg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”项，从弹出对话框中选择这些图片打开，将它们加载到项目中。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）双击</a:t>
            </a:r>
            <a:r>
              <a:rPr lang="zh-CN" altLang="zh-CN" dirty="0">
                <a:hlinkClick r:id="rId2" action="ppaction://hlinkfile"/>
              </a:rPr>
              <a:t>项目视图打开</a:t>
            </a:r>
            <a:r>
              <a:rPr lang="en-US" altLang="zh-CN" dirty="0">
                <a:hlinkClick r:id="rId2" action="ppaction://hlinkfile"/>
              </a:rPr>
              <a:t>Page1Form.ui.qml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打开</a:t>
            </a:r>
            <a:r>
              <a:rPr lang="en-US" altLang="zh-CN" dirty="0">
                <a:hlinkClick r:id="rId3" action="ppaction://hlinkfile"/>
              </a:rPr>
              <a:t>Page1.qml</a:t>
            </a:r>
            <a:r>
              <a:rPr lang="zh-CN" altLang="zh-CN" dirty="0">
                <a:hlinkClick r:id="rId3" action="ppaction://hlinkfile"/>
              </a:rPr>
              <a:t>文件，编写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en-US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dirty="0">
                <a:hlinkClick r:id="rId4" action="ppaction://hlinkfile"/>
              </a:rPr>
              <a:t>打开</a:t>
            </a:r>
            <a:r>
              <a:rPr lang="en-US" altLang="zh-CN" dirty="0" err="1">
                <a:hlinkClick r:id="rId4" action="ppaction://hlinkfile"/>
              </a:rPr>
              <a:t>main.qml</a:t>
            </a:r>
            <a:r>
              <a:rPr lang="zh-CN" altLang="zh-CN" dirty="0">
                <a:hlinkClick r:id="rId4" action="ppaction://hlinkfile"/>
              </a:rPr>
              <a:t>文件，修改</a:t>
            </a:r>
            <a:r>
              <a:rPr lang="zh-CN" altLang="zh-CN" dirty="0" smtClean="0">
                <a:hlinkClick r:id="rId4" action="ppaction://hlinkfile"/>
              </a:rPr>
              <a:t>代码</a:t>
            </a:r>
            <a:r>
              <a:rPr lang="zh-CN" altLang="en-US" dirty="0" smtClean="0">
                <a:hlinkClick r:id="rId4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7002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22.1  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/>
            <a:r>
              <a:rPr lang="en-US" altLang="zh-CN" dirty="0" err="1"/>
              <a:t>Qt</a:t>
            </a:r>
            <a:r>
              <a:rPr lang="en-US" altLang="zh-CN" dirty="0"/>
              <a:t> Quick Controls 1</a:t>
            </a:r>
            <a:r>
              <a:rPr lang="zh-CN" altLang="zh-CN" dirty="0"/>
              <a:t>与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特性对比见表</a:t>
            </a:r>
            <a:r>
              <a:rPr lang="en-US" altLang="zh-CN" dirty="0"/>
              <a:t>22.1</a:t>
            </a:r>
            <a:r>
              <a:rPr lang="zh-CN" altLang="zh-CN" dirty="0"/>
              <a:t>（其中，“√”表示支持，数字标注说明见表格下方）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08808"/>
              </p:ext>
            </p:extLst>
          </p:nvPr>
        </p:nvGraphicFramePr>
        <p:xfrm>
          <a:off x="899592" y="1988840"/>
          <a:ext cx="7532618" cy="2088752"/>
        </p:xfrm>
        <a:graphic>
          <a:graphicData uri="http://schemas.openxmlformats.org/drawingml/2006/table">
            <a:tbl>
              <a:tblPr firstRow="1" firstCol="1" bandRow="1"/>
              <a:tblGrid>
                <a:gridCol w="2639429"/>
                <a:gridCol w="2345657"/>
                <a:gridCol w="2547532"/>
              </a:tblGrid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 Quick Controls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 Quick Controls 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类型化委托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预构建本地类型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运行时类型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主题改变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可用于桌面系统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可用于移动平台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可用于嵌入式系统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4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内部事件处理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C++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414908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zh-CN" sz="1400" dirty="0"/>
              <a:t>无官方公开支持，但技术上可能通过私有</a:t>
            </a:r>
            <a:r>
              <a:rPr lang="en-US" altLang="zh-CN" sz="1400" dirty="0"/>
              <a:t>API</a:t>
            </a:r>
            <a:r>
              <a:rPr lang="zh-CN" altLang="zh-CN" sz="1400" dirty="0"/>
              <a:t>实现。</a:t>
            </a:r>
          </a:p>
          <a:p>
            <a:r>
              <a:rPr lang="en-US" altLang="zh-CN" sz="1400" dirty="0" smtClean="0"/>
              <a:t>2</a:t>
            </a:r>
            <a:r>
              <a:rPr lang="en-US" altLang="zh-CN" sz="1400" dirty="0"/>
              <a:t>. </a:t>
            </a:r>
            <a:r>
              <a:rPr lang="zh-CN" altLang="zh-CN" sz="1400" dirty="0"/>
              <a:t>只有特殊样式的主题能在运行时改变，而样式是固定不变的。</a:t>
            </a:r>
          </a:p>
          <a:p>
            <a:r>
              <a:rPr lang="en-US" altLang="zh-CN" sz="1400" dirty="0" smtClean="0"/>
              <a:t>3</a:t>
            </a:r>
            <a:r>
              <a:rPr lang="en-US" altLang="zh-CN" sz="1400" dirty="0"/>
              <a:t>. </a:t>
            </a:r>
            <a:r>
              <a:rPr lang="zh-CN" altLang="zh-CN" sz="1400" dirty="0"/>
              <a:t>性能尚未优化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448676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22.4  </a:t>
            </a:r>
            <a:r>
              <a:rPr lang="zh-CN" altLang="zh-CN" dirty="0"/>
              <a:t>选项列表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CH2203</a:t>
            </a:r>
            <a:r>
              <a:rPr lang="zh-CN" altLang="zh-CN" dirty="0"/>
              <a:t>）实现一个图书选择浏览程序，采用选项列表的形式，界面左边是所有书名的列表，用户选中的项以淡灰色背景突出显示，同时在右边图片框中显示对应该书的封面图片，运行效果如图</a:t>
            </a:r>
            <a:r>
              <a:rPr lang="en-US" altLang="zh-CN" dirty="0"/>
              <a:t>22.18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4681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030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429000"/>
            <a:ext cx="8064896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22.4  </a:t>
            </a:r>
            <a:r>
              <a:rPr lang="zh-CN" altLang="zh-CN" dirty="0"/>
              <a:t>选项列表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BookView</a:t>
            </a:r>
            <a:r>
              <a:rPr lang="zh-CN" altLang="zh-CN" dirty="0"/>
              <a:t>”。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文件夹，其中放入本例要用到的所有图书的封面图片。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”项，从弹出对话框中选择这些图片打开，将它们加载到项目中。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）双击项目视图打开</a:t>
            </a:r>
            <a:r>
              <a:rPr lang="en-US" altLang="zh-CN" dirty="0"/>
              <a:t>Page1Form.ui.qml</a:t>
            </a:r>
            <a:r>
              <a:rPr lang="zh-CN" altLang="zh-CN" dirty="0"/>
              <a:t>文件，将原有界面上的默认控件元素的代码注释掉：</a:t>
            </a:r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QtQuick.Controls</a:t>
            </a:r>
            <a:r>
              <a:rPr lang="en-US" altLang="zh-CN" dirty="0"/>
              <a:t> 2.0</a:t>
            </a:r>
            <a:endParaRPr lang="zh-CN" altLang="zh-CN" dirty="0"/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QtQuick.Layouts</a:t>
            </a:r>
            <a:r>
              <a:rPr lang="en-US" altLang="zh-CN" dirty="0"/>
              <a:t> 1.0</a:t>
            </a:r>
            <a:endParaRPr lang="zh-CN" altLang="zh-CN" dirty="0"/>
          </a:p>
          <a:p>
            <a:pPr indent="446088"/>
            <a:r>
              <a:rPr lang="en-US" altLang="zh-CN" dirty="0"/>
              <a:t> </a:t>
            </a:r>
            <a:endParaRPr lang="zh-CN" altLang="zh-CN" dirty="0"/>
          </a:p>
          <a:p>
            <a:pPr indent="446088"/>
            <a:r>
              <a:rPr lang="en-US" altLang="zh-CN" dirty="0"/>
              <a:t>Item {</a:t>
            </a:r>
            <a:endParaRPr lang="zh-CN" altLang="zh-CN" dirty="0"/>
          </a:p>
          <a:p>
            <a:pPr indent="446088"/>
            <a:r>
              <a:rPr lang="en-US" altLang="zh-CN" dirty="0"/>
              <a:t>    /*</a:t>
            </a:r>
            <a:endParaRPr lang="zh-CN" altLang="zh-CN" dirty="0"/>
          </a:p>
          <a:p>
            <a:pPr indent="446088"/>
            <a:r>
              <a:rPr lang="en-US" altLang="zh-CN" dirty="0"/>
              <a:t>	...</a:t>
            </a:r>
            <a:endParaRPr lang="zh-CN" altLang="zh-CN" dirty="0"/>
          </a:p>
          <a:p>
            <a:pPr indent="446088"/>
            <a:r>
              <a:rPr lang="en-US" altLang="zh-CN" dirty="0"/>
              <a:t>    */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599208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12776"/>
            <a:ext cx="8208912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22.4  </a:t>
            </a:r>
            <a:r>
              <a:rPr lang="zh-CN" altLang="zh-CN" dirty="0"/>
              <a:t>选项列表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）打开</a:t>
            </a:r>
            <a:r>
              <a:rPr lang="en-US" altLang="zh-CN" dirty="0"/>
              <a:t>Page1.qml</a:t>
            </a:r>
            <a:r>
              <a:rPr lang="zh-CN" altLang="zh-CN" dirty="0"/>
              <a:t>文件，将其中</a:t>
            </a:r>
            <a:r>
              <a:rPr lang="en-US" altLang="zh-CN" dirty="0"/>
              <a:t>button1.onClicked</a:t>
            </a:r>
            <a:r>
              <a:rPr lang="zh-CN" altLang="zh-CN" dirty="0"/>
              <a:t>事件处理代码注释掉：</a:t>
            </a:r>
          </a:p>
          <a:p>
            <a:pPr indent="446088"/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</a:t>
            </a:r>
            <a:r>
              <a:rPr lang="en-US" altLang="zh-CN" dirty="0" smtClean="0"/>
              <a:t>2.7</a:t>
            </a:r>
            <a:endParaRPr lang="zh-CN" altLang="zh-CN" dirty="0"/>
          </a:p>
          <a:p>
            <a:pPr indent="446088"/>
            <a:r>
              <a:rPr lang="en-US" altLang="zh-CN" dirty="0"/>
              <a:t>Page1Form {</a:t>
            </a:r>
            <a:endParaRPr lang="zh-CN" altLang="zh-CN" dirty="0"/>
          </a:p>
          <a:p>
            <a:pPr indent="446088"/>
            <a:r>
              <a:rPr lang="en-US" altLang="zh-CN" dirty="0"/>
              <a:t>    /*</a:t>
            </a:r>
            <a:endParaRPr lang="zh-CN" altLang="zh-CN" dirty="0"/>
          </a:p>
          <a:p>
            <a:pPr indent="446088"/>
            <a:r>
              <a:rPr lang="en-US" altLang="zh-CN" dirty="0"/>
              <a:t>	...</a:t>
            </a:r>
            <a:endParaRPr lang="zh-CN" altLang="zh-CN" dirty="0"/>
          </a:p>
          <a:p>
            <a:pPr indent="446088"/>
            <a:r>
              <a:rPr lang="en-US" altLang="zh-CN" dirty="0"/>
              <a:t>    */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70431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22.5  </a:t>
            </a:r>
            <a:r>
              <a:rPr lang="zh-CN" altLang="zh-CN" dirty="0"/>
              <a:t>带功能按钮的</a:t>
            </a:r>
            <a:r>
              <a:rPr lang="zh-CN" altLang="zh-CN" dirty="0" smtClean="0"/>
              <a:t>列表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96944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（较难）</a:t>
            </a:r>
            <a:r>
              <a:rPr lang="zh-CN" altLang="zh-CN" dirty="0"/>
              <a:t>（</a:t>
            </a:r>
            <a:r>
              <a:rPr lang="en-US" altLang="zh-CN" dirty="0"/>
              <a:t>CH2204</a:t>
            </a:r>
            <a:r>
              <a:rPr lang="zh-CN" altLang="zh-CN" dirty="0"/>
              <a:t>）实现一个购书程序，依然采用选项列表的形式，但在列表的每个书目上增加“购买”和“移除”两个按钮，初始时两按钮均隐藏不可见，向左滑动条目才能呈现出来，单击“购买”按钮，在列表下方图片框中加载所购书的封面图片，单击“移除”按钮，则删除该书目，如图</a:t>
            </a:r>
            <a:r>
              <a:rPr lang="en-US" altLang="zh-CN" dirty="0"/>
              <a:t>22.19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44" y="3140968"/>
            <a:ext cx="3998912" cy="314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882120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22.5  </a:t>
            </a:r>
            <a:r>
              <a:rPr lang="zh-CN" altLang="zh-CN" dirty="0"/>
              <a:t>带功能按钮的列表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单击封面图片右边的“结账”按钮，弹出组框供用户选择付款方式，运行效果如图</a:t>
            </a:r>
            <a:r>
              <a:rPr lang="en-US" altLang="zh-CN" dirty="0"/>
              <a:t>22.20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896544" cy="38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157533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22.5  </a:t>
            </a:r>
            <a:r>
              <a:rPr lang="zh-CN" altLang="zh-CN" dirty="0"/>
              <a:t>带功能按钮的列表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BookBuy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文件夹，其中放入本例要用到的所有图书的封面图片。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”项，从弹出对话框中选择这些图片打开，将它们加载到项目中。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）分别打开项目中的</a:t>
            </a:r>
            <a:r>
              <a:rPr lang="en-US" altLang="zh-CN" dirty="0"/>
              <a:t>Page1Form.ui.qml</a:t>
            </a:r>
            <a:r>
              <a:rPr lang="zh-CN" altLang="zh-CN" dirty="0"/>
              <a:t>和</a:t>
            </a:r>
            <a:r>
              <a:rPr lang="en-US" altLang="zh-CN" dirty="0"/>
              <a:t>Page1.qml</a:t>
            </a:r>
            <a:r>
              <a:rPr lang="zh-CN" altLang="zh-CN" dirty="0"/>
              <a:t>文件，将原有的一部分默认代码注释掉（注释的方式同前例</a:t>
            </a:r>
            <a:r>
              <a:rPr lang="en-US" altLang="zh-CN" dirty="0"/>
              <a:t>CH2203</a:t>
            </a:r>
            <a:r>
              <a:rPr lang="zh-CN" altLang="zh-CN" dirty="0"/>
              <a:t>），从略。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7612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/>
              <a:t>Qt Quick Controls 2</a:t>
            </a:r>
            <a:r>
              <a:rPr lang="zh-CN" altLang="zh-CN" sz="3200" dirty="0"/>
              <a:t>程序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CH2201</a:t>
            </a:r>
            <a:r>
              <a:rPr lang="zh-CN" altLang="zh-CN" dirty="0"/>
              <a:t>）本章依然从一个简单的程序入手，系统地介绍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开发的基础知识。创建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程序，步骤如下。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）启动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zh-CN" dirty="0"/>
              <a:t>，单击主菜单“文件”→“新建文件或项目</a:t>
            </a:r>
            <a:r>
              <a:rPr lang="en-US" altLang="zh-CN" dirty="0"/>
              <a:t>…</a:t>
            </a:r>
            <a:r>
              <a:rPr lang="zh-CN" altLang="zh-CN" dirty="0"/>
              <a:t>”项，弹出“</a:t>
            </a:r>
            <a:r>
              <a:rPr lang="en-US" altLang="zh-CN" dirty="0"/>
              <a:t>New File or Project</a:t>
            </a:r>
            <a:r>
              <a:rPr lang="zh-CN" altLang="zh-CN" dirty="0"/>
              <a:t>”对话框，选择项目“</a:t>
            </a:r>
            <a:r>
              <a:rPr lang="en-US" altLang="zh-CN" dirty="0"/>
              <a:t>Application</a:t>
            </a:r>
            <a:r>
              <a:rPr lang="zh-CN" altLang="zh-CN" dirty="0"/>
              <a:t>”下的“</a:t>
            </a:r>
            <a:r>
              <a:rPr lang="en-US" altLang="zh-CN" dirty="0" err="1"/>
              <a:t>Qt</a:t>
            </a:r>
            <a:r>
              <a:rPr lang="en-US" altLang="zh-CN" dirty="0"/>
              <a:t> Quick Controls 2 Application</a:t>
            </a:r>
            <a:r>
              <a:rPr lang="zh-CN" altLang="zh-CN" dirty="0"/>
              <a:t>”模板，如图</a:t>
            </a:r>
            <a:r>
              <a:rPr lang="en-US" altLang="zh-CN" dirty="0"/>
              <a:t>22.1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73" y="2592433"/>
            <a:ext cx="5544616" cy="34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66372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）单击“</a:t>
            </a:r>
            <a:r>
              <a:rPr lang="en-US" altLang="zh-CN" dirty="0"/>
              <a:t>Choose…</a:t>
            </a:r>
            <a:r>
              <a:rPr lang="zh-CN" altLang="zh-CN" dirty="0"/>
              <a:t>”按钮，在“</a:t>
            </a:r>
            <a:r>
              <a:rPr lang="en-US" altLang="zh-CN" dirty="0" err="1"/>
              <a:t>Qt</a:t>
            </a:r>
            <a:r>
              <a:rPr lang="en-US" altLang="zh-CN" dirty="0"/>
              <a:t> Quick Controls 2 Application</a:t>
            </a:r>
            <a:r>
              <a:rPr lang="zh-CN" altLang="zh-CN" dirty="0"/>
              <a:t>”对话框的“</a:t>
            </a:r>
            <a:r>
              <a:rPr lang="en-US" altLang="zh-CN" dirty="0"/>
              <a:t>Project Location</a:t>
            </a:r>
            <a:r>
              <a:rPr lang="zh-CN" altLang="zh-CN" dirty="0"/>
              <a:t>”页输入项目名称“</a:t>
            </a:r>
            <a:r>
              <a:rPr lang="en-US" altLang="zh-CN" dirty="0"/>
              <a:t>Qcontrol2Demo</a:t>
            </a:r>
            <a:r>
              <a:rPr lang="zh-CN" altLang="zh-CN" dirty="0"/>
              <a:t>”，并选择保存项目的路径，如图</a:t>
            </a:r>
            <a:r>
              <a:rPr lang="en-US" altLang="zh-CN" dirty="0"/>
              <a:t>22.2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976664" cy="371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04844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）单击“下一步”按钮，在“</a:t>
            </a:r>
            <a:r>
              <a:rPr lang="en-US" altLang="zh-CN" dirty="0"/>
              <a:t>Define Project Details</a:t>
            </a:r>
            <a:r>
              <a:rPr lang="zh-CN" altLang="zh-CN" dirty="0"/>
              <a:t>”页选择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样式类型为“</a:t>
            </a:r>
            <a:r>
              <a:rPr lang="en-US" altLang="zh-CN" dirty="0"/>
              <a:t>Default</a:t>
            </a:r>
            <a:r>
              <a:rPr lang="zh-CN" altLang="zh-CN" dirty="0"/>
              <a:t>”，如图</a:t>
            </a:r>
            <a:r>
              <a:rPr lang="en-US" altLang="zh-CN" dirty="0"/>
              <a:t>22.3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78050"/>
            <a:ext cx="5927006" cy="369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14087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）单击“下一步”按钮，在“</a:t>
            </a:r>
            <a:r>
              <a:rPr lang="en-US" altLang="zh-CN" dirty="0"/>
              <a:t>Kit Selection</a:t>
            </a:r>
            <a:r>
              <a:rPr lang="zh-CN" altLang="zh-CN" dirty="0"/>
              <a:t>”页系统默认已指定程序的编译器和调试器，直接单击“下一步”按钮，如图</a:t>
            </a:r>
            <a:r>
              <a:rPr lang="en-US" altLang="zh-CN" dirty="0"/>
              <a:t>22.4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66" y="1988840"/>
            <a:ext cx="622866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4916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）接下来的“</a:t>
            </a:r>
            <a:r>
              <a:rPr lang="en-US" altLang="zh-CN" dirty="0"/>
              <a:t>Project Management</a:t>
            </a:r>
            <a:r>
              <a:rPr lang="zh-CN" altLang="zh-CN" dirty="0"/>
              <a:t>”页自动汇总出要添加到该项目的文件，如图</a:t>
            </a:r>
            <a:r>
              <a:rPr lang="en-US" altLang="zh-CN" dirty="0"/>
              <a:t>22.5</a:t>
            </a:r>
            <a:r>
              <a:rPr lang="zh-CN" altLang="zh-CN" dirty="0"/>
              <a:t>所示。单击“完成”按钮完成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应用程序的创建。</a:t>
            </a:r>
          </a:p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70290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9123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22.1.1  </a:t>
            </a:r>
            <a:r>
              <a:rPr lang="zh-CN" altLang="zh-CN" sz="3200" dirty="0"/>
              <a:t>第一个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 Quick Controls 2</a:t>
            </a:r>
            <a:r>
              <a:rPr lang="zh-CN" altLang="zh-CN" sz="3200" dirty="0"/>
              <a:t>程序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单击 </a:t>
            </a:r>
            <a:r>
              <a:rPr lang="en-US" altLang="zh-CN" dirty="0" smtClean="0"/>
              <a:t>     </a:t>
            </a:r>
            <a:r>
              <a:rPr lang="zh-CN" altLang="zh-CN" dirty="0"/>
              <a:t>运行程序，出现“</a:t>
            </a:r>
            <a:r>
              <a:rPr lang="en-US" altLang="zh-CN" dirty="0"/>
              <a:t>Hello World</a:t>
            </a:r>
            <a:r>
              <a:rPr lang="zh-CN" altLang="zh-CN" dirty="0"/>
              <a:t>”窗口。该窗口包含两个标签页“</a:t>
            </a:r>
            <a:r>
              <a:rPr lang="en-US" altLang="zh-CN" dirty="0"/>
              <a:t>First</a:t>
            </a:r>
            <a:r>
              <a:rPr lang="zh-CN" altLang="zh-CN" dirty="0"/>
              <a:t>”和“</a:t>
            </a:r>
            <a:r>
              <a:rPr lang="en-US" altLang="zh-CN" dirty="0"/>
              <a:t>Second</a:t>
            </a:r>
            <a:r>
              <a:rPr lang="zh-CN" altLang="zh-CN" dirty="0"/>
              <a:t>”，其中“</a:t>
            </a:r>
            <a:r>
              <a:rPr lang="en-US" altLang="zh-CN" dirty="0"/>
              <a:t>First</a:t>
            </a:r>
            <a:r>
              <a:rPr lang="zh-CN" altLang="zh-CN" dirty="0"/>
              <a:t>”页上有一个按钮“</a:t>
            </a:r>
            <a:r>
              <a:rPr lang="en-US" altLang="zh-CN" dirty="0"/>
              <a:t>Press Me</a:t>
            </a:r>
            <a:r>
              <a:rPr lang="zh-CN" altLang="zh-CN" dirty="0"/>
              <a:t>”和一个文本框，在文本框中输入“</a:t>
            </a:r>
            <a:r>
              <a:rPr lang="en-US" altLang="zh-CN" dirty="0"/>
              <a:t>Hello World</a:t>
            </a:r>
            <a:r>
              <a:rPr lang="zh-CN" altLang="zh-CN" dirty="0"/>
              <a:t>”，单击“</a:t>
            </a:r>
            <a:r>
              <a:rPr lang="en-US" altLang="zh-CN" dirty="0"/>
              <a:t>Press Me</a:t>
            </a:r>
            <a:r>
              <a:rPr lang="zh-CN" altLang="zh-CN" dirty="0"/>
              <a:t>”按钮，在开发环境底部“应用程序输出”子窗口显示“</a:t>
            </a:r>
            <a:r>
              <a:rPr lang="en-US" altLang="zh-CN" dirty="0"/>
              <a:t>Button Pressed. Entered text: Hello World</a:t>
            </a:r>
            <a:r>
              <a:rPr lang="zh-CN" altLang="zh-CN" dirty="0"/>
              <a:t>”，如图</a:t>
            </a:r>
            <a:r>
              <a:rPr lang="en-US" altLang="zh-CN" dirty="0"/>
              <a:t>22.6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4707"/>
            <a:ext cx="292844" cy="29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2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96544" cy="3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23185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49</TotalTime>
  <Words>2511</Words>
  <Application>Microsoft Office PowerPoint</Application>
  <PresentationFormat>全屏显示(4:3)</PresentationFormat>
  <Paragraphs>317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主题1</vt:lpstr>
      <vt:lpstr>Microsoft Office Visio 绘图</vt:lpstr>
      <vt:lpstr>第22章 Qt Quick Controls 2新颖界面开发</vt:lpstr>
      <vt:lpstr>22.1  Qt Quick Controls 2简介</vt:lpstr>
      <vt:lpstr>22.1  Qt Quick Controls 2简介</vt:lpstr>
      <vt:lpstr>22.1.1  第一个Qt Quick Controls 2程序</vt:lpstr>
      <vt:lpstr>22.1.1  第一个Qt Quick Controls 2程序</vt:lpstr>
      <vt:lpstr>22.1.1  第一个Qt Quick Controls 2程序</vt:lpstr>
      <vt:lpstr>22.1.1  第一个Qt Quick Controls 2程序</vt:lpstr>
      <vt:lpstr>22.1.1  第一个Qt Quick Controls 2程序</vt:lpstr>
      <vt:lpstr>22.1.1  第一个Qt Quick Controls 2程序</vt:lpstr>
      <vt:lpstr>22.1.2  Qt Quick Controls 2程序的构成</vt:lpstr>
      <vt:lpstr>22.1.2  Qt Quick Controls 2程序的构成</vt:lpstr>
      <vt:lpstr>22.1.2  Qt Quick Controls 2程序的构成</vt:lpstr>
      <vt:lpstr>22.1.2  Qt Quick Controls 2程序的构成</vt:lpstr>
      <vt:lpstr>22.1.2  Qt Quick Controls 2程序的构成</vt:lpstr>
      <vt:lpstr>22.2  Qt Quick Controls 2与1的比较</vt:lpstr>
      <vt:lpstr>22.2.1  ApplicationWindow结构不同</vt:lpstr>
      <vt:lpstr>22.2.1  ApplicationWindow结构不同</vt:lpstr>
      <vt:lpstr>22.2.1  ApplicationWindow结构不同</vt:lpstr>
      <vt:lpstr>22.2.1  ApplicationWindow结构不同</vt:lpstr>
      <vt:lpstr>22.2.1  ApplicationWindow结构不同</vt:lpstr>
      <vt:lpstr>22.2.2  Menu不支持窗口主菜单</vt:lpstr>
      <vt:lpstr>22.2.3  控件实现差异</vt:lpstr>
      <vt:lpstr>22.2.3  控件实现差异</vt:lpstr>
      <vt:lpstr>22.2.3  控件实现差异</vt:lpstr>
      <vt:lpstr>22.2.3  控件实现差异</vt:lpstr>
      <vt:lpstr>22.2.3  控件实现差异</vt:lpstr>
      <vt:lpstr>22.3  滑动翻页及隐藏面板</vt:lpstr>
      <vt:lpstr>22.3  滑动翻页及隐藏面板</vt:lpstr>
      <vt:lpstr>22.3  滑动翻页及隐藏面板</vt:lpstr>
      <vt:lpstr>22.4  选项列表</vt:lpstr>
      <vt:lpstr>22.4  选项列表</vt:lpstr>
      <vt:lpstr>22.4  选项列表</vt:lpstr>
      <vt:lpstr>22.5  带功能按钮的列表</vt:lpstr>
      <vt:lpstr>22.5  带功能按钮的列表</vt:lpstr>
      <vt:lpstr>22.5  带功能按钮的列表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第22章 Qt Quick Controls 2新颖界面开发</dc:title>
  <dc:creator>User</dc:creator>
  <cp:lastModifiedBy>User</cp:lastModifiedBy>
  <cp:revision>7</cp:revision>
  <dcterms:created xsi:type="dcterms:W3CDTF">2017-05-20T09:26:09Z</dcterms:created>
  <dcterms:modified xsi:type="dcterms:W3CDTF">2017-05-22T00:39:45Z</dcterms:modified>
</cp:coreProperties>
</file>