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1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CEAB4D07-C30D-413B-9240-26FD70DE8350}" type="datetimeFigureOut">
              <a:rPr lang="zh-CN" altLang="en-US" smtClean="0"/>
              <a:t>2017-5-18</a:t>
            </a:fld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5EFA11FD-0AD9-4B15-A8FC-C4AA172761B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6553200" y="62118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/>
            <a:fld id="{0FA6AACA-06FB-4A17-83E2-961DAC37C178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pPr algn="r"/>
              <a:t>‹#›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AB4D07-C30D-413B-9240-26FD70DE8350}" type="datetimeFigureOut">
              <a:rPr lang="zh-CN" altLang="en-US" smtClean="0"/>
              <a:t>2017-5-18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FA11FD-0AD9-4B15-A8FC-C4AA172761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142532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44450"/>
            <a:ext cx="2135187" cy="6337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44450"/>
            <a:ext cx="6253163" cy="6337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AB4D07-C30D-413B-9240-26FD70DE8350}" type="datetimeFigureOut">
              <a:rPr lang="zh-CN" altLang="en-US" smtClean="0"/>
              <a:t>2017-5-18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FA11FD-0AD9-4B15-A8FC-C4AA172761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983338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AB4D07-C30D-413B-9240-26FD70DE8350}" type="datetimeFigureOut">
              <a:rPr lang="zh-CN" altLang="en-US" smtClean="0"/>
              <a:t>2017-5-18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FA11FD-0AD9-4B15-A8FC-C4AA172761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461194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AB4D07-C30D-413B-9240-26FD70DE8350}" type="datetimeFigureOut">
              <a:rPr lang="zh-CN" altLang="en-US" smtClean="0"/>
              <a:t>2017-5-18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FA11FD-0AD9-4B15-A8FC-C4AA172761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113672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908050"/>
            <a:ext cx="4194175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194175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AB4D07-C30D-413B-9240-26FD70DE8350}" type="datetimeFigureOut">
              <a:rPr lang="zh-CN" altLang="en-US" smtClean="0"/>
              <a:t>2017-5-18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FA11FD-0AD9-4B15-A8FC-C4AA172761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122581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AB4D07-C30D-413B-9240-26FD70DE8350}" type="datetimeFigureOut">
              <a:rPr lang="zh-CN" altLang="en-US" smtClean="0"/>
              <a:t>2017-5-18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FA11FD-0AD9-4B15-A8FC-C4AA172761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728904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Arial" charset="0"/>
              <a:defRPr lang="zh-CN" altLang="en-US" sz="3600" b="0" u="none" cap="all" spc="0" dirty="0">
                <a:ln w="9000" cmpd="sng">
                  <a:solidFill>
                    <a:srgbClr val="6600FF"/>
                  </a:solidFill>
                  <a:prstDash val="solid"/>
                </a:ln>
                <a:solidFill>
                  <a:srgbClr val="6600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AB4D07-C30D-413B-9240-26FD70DE8350}" type="datetimeFigureOut">
              <a:rPr lang="zh-CN" altLang="en-US" smtClean="0"/>
              <a:t>2017-5-18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FA11FD-0AD9-4B15-A8FC-C4AA172761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705784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AB4D07-C30D-413B-9240-26FD70DE8350}" type="datetimeFigureOut">
              <a:rPr lang="zh-CN" altLang="en-US" smtClean="0"/>
              <a:t>2017-5-18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FA11FD-0AD9-4B15-A8FC-C4AA172761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677153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AB4D07-C30D-413B-9240-26FD70DE8350}" type="datetimeFigureOut">
              <a:rPr lang="zh-CN" altLang="en-US" smtClean="0"/>
              <a:t>2017-5-18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FA11FD-0AD9-4B15-A8FC-C4AA172761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113575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AB4D07-C30D-413B-9240-26FD70DE8350}" type="datetimeFigureOut">
              <a:rPr lang="zh-CN" altLang="en-US" smtClean="0"/>
              <a:t>2017-5-18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FA11FD-0AD9-4B15-A8FC-C4AA172761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709052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1625" y="44450"/>
            <a:ext cx="85407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1625" y="908050"/>
            <a:ext cx="8540750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按一下以編輯母片</a:t>
            </a:r>
          </a:p>
          <a:p>
            <a:pPr lvl="1"/>
            <a:r>
              <a:rPr lang="zh-CN" altLang="en-US" smtClean="0"/>
              <a:t>第二層</a:t>
            </a:r>
          </a:p>
          <a:p>
            <a:pPr lvl="2"/>
            <a:r>
              <a:rPr lang="zh-CN" altLang="en-US" smtClean="0"/>
              <a:t>第三層</a:t>
            </a:r>
          </a:p>
          <a:p>
            <a:pPr lvl="3"/>
            <a:r>
              <a:rPr lang="zh-CN" altLang="en-US" smtClean="0"/>
              <a:t>第四層</a:t>
            </a:r>
          </a:p>
          <a:p>
            <a:pPr lvl="4"/>
            <a:r>
              <a:rPr lang="zh-CN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CEAB4D07-C30D-413B-9240-26FD70DE8350}" type="datetimeFigureOut">
              <a:rPr lang="zh-CN" altLang="en-US" smtClean="0"/>
              <a:t>2017-5-18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04000" y="6473825"/>
            <a:ext cx="22891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EFA11FD-0AD9-4B15-A8FC-C4AA172761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randomBar dir="vert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7" Type="http://schemas.openxmlformats.org/officeDocument/2006/relationships/slide" Target="slide47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6.xml"/><Relationship Id="rId6" Type="http://schemas.openxmlformats.org/officeDocument/2006/relationships/slide" Target="slide39.xml"/><Relationship Id="rId5" Type="http://schemas.openxmlformats.org/officeDocument/2006/relationships/slide" Target="slide26.xml"/><Relationship Id="rId4" Type="http://schemas.openxmlformats.org/officeDocument/2006/relationships/slide" Target="slide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7" Type="http://schemas.openxmlformats.org/officeDocument/2006/relationships/slide" Target="slide84.xml"/><Relationship Id="rId2" Type="http://schemas.openxmlformats.org/officeDocument/2006/relationships/slide" Target="slide51.xml"/><Relationship Id="rId1" Type="http://schemas.openxmlformats.org/officeDocument/2006/relationships/slideLayout" Target="../slideLayouts/slideLayout6.xml"/><Relationship Id="rId6" Type="http://schemas.openxmlformats.org/officeDocument/2006/relationships/slide" Target="slide79.xml"/><Relationship Id="rId5" Type="http://schemas.openxmlformats.org/officeDocument/2006/relationships/slide" Target="slide73.xml"/><Relationship Id="rId4" Type="http://schemas.openxmlformats.org/officeDocument/2006/relationships/slide" Target="slide6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4.4-4.txt" TargetMode="External"/><Relationship Id="rId2" Type="http://schemas.openxmlformats.org/officeDocument/2006/relationships/hyperlink" Target="4.4-3.txt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4.5-4.txt" TargetMode="External"/><Relationship Id="rId2" Type="http://schemas.openxmlformats.org/officeDocument/2006/relationships/hyperlink" Target="4.5-3.txt" TargetMode="Externa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4.5.3.txt" TargetMode="Externa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4.6.txt" TargetMode="Externa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&#12304;&#20363;&#12305;&#65288;&#38590;&#24230;&#19968;&#33324;&#65289;&#65288;CH402&#65289;.txt" TargetMode="Externa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&#12304;&#20363;&#12305;&#65288;&#31616;&#21333;&#65289;&#65288;CH403&#65289;-3.txt" TargetMode="External"/><Relationship Id="rId2" Type="http://schemas.openxmlformats.org/officeDocument/2006/relationships/hyperlink" Target="&#12304;&#20363;&#12305;&#65288;&#31616;&#21333;&#65289;&#65288;CH403&#65289;-2.txt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&#12304;&#20363;&#12305;&#65288;&#31616;&#21333;&#65289;&#65288;CH403&#65289;-3.1.txt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&#12304;&#20363;&#12305;&#65288;&#38590;&#24230;&#19968;&#33324;&#65289;&#65288;CH404&#65289;-2.txt" TargetMode="Externa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&#12304;&#20363;&#12305;&#65288;&#38590;&#24230;&#19968;&#33324;&#65289;&#65288;CH404&#65289;-3.1.txt" TargetMode="Externa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&#12304;&#20363;&#12305;&#65288;&#38590;&#24230;&#19968;&#33324;&#65289;&#65288;CH406&#65289;-3.2.txt" TargetMode="External"/><Relationship Id="rId2" Type="http://schemas.openxmlformats.org/officeDocument/2006/relationships/hyperlink" Target="&#12304;&#20363;&#12305;&#65288;&#38590;&#24230;&#19968;&#33324;&#65289;&#65288;CH406&#65289;-3.1.txt" TargetMode="Externa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第</a:t>
            </a:r>
            <a:r>
              <a:rPr lang="en-US" altLang="zh-CN" dirty="0" smtClean="0"/>
              <a:t>4</a:t>
            </a:r>
            <a:r>
              <a:rPr lang="zh-CN" altLang="zh-CN" dirty="0" smtClean="0"/>
              <a:t>章</a:t>
            </a:r>
            <a:r>
              <a:rPr lang="en-US" altLang="zh-CN" b="1" dirty="0"/>
              <a:t> </a:t>
            </a:r>
            <a:r>
              <a:rPr lang="en-US" altLang="zh-CN" b="1" dirty="0" err="1" smtClean="0"/>
              <a:t>Qt</a:t>
            </a:r>
            <a:r>
              <a:rPr lang="en-US" altLang="zh-CN" b="1" dirty="0" smtClean="0"/>
              <a:t> </a:t>
            </a:r>
            <a:r>
              <a:rPr lang="en-US" altLang="zh-CN" b="1" dirty="0"/>
              <a:t>5</a:t>
            </a:r>
            <a:r>
              <a:rPr lang="zh-CN" altLang="zh-CN" dirty="0"/>
              <a:t>基本</a:t>
            </a:r>
            <a:r>
              <a:rPr lang="zh-CN" altLang="zh-CN" dirty="0" smtClean="0"/>
              <a:t>对话框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715616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hlinkClick r:id="rId2" action="ppaction://hlinksldjump"/>
              </a:rPr>
              <a:t>4.1  </a:t>
            </a:r>
            <a:r>
              <a:rPr lang="zh-CN" altLang="zh-CN" sz="2400" b="1" dirty="0">
                <a:hlinkClick r:id="rId2" action="ppaction://hlinksldjump"/>
              </a:rPr>
              <a:t>标准文件对话框类</a:t>
            </a:r>
            <a:endParaRPr lang="zh-CN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2463279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hlinkClick r:id="rId3" action="ppaction://hlinksldjump"/>
              </a:rPr>
              <a:t>4.2  </a:t>
            </a:r>
            <a:r>
              <a:rPr lang="zh-CN" altLang="zh-CN" sz="2400" b="1" dirty="0">
                <a:hlinkClick r:id="rId3" action="ppaction://hlinksldjump"/>
              </a:rPr>
              <a:t>标准颜色对话框类</a:t>
            </a:r>
            <a:endParaRPr lang="zh-CN" altLang="zh-CN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79712" y="3210942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hlinkClick r:id="rId4" action="ppaction://hlinksldjump"/>
              </a:rPr>
              <a:t>4.3  </a:t>
            </a:r>
            <a:r>
              <a:rPr lang="zh-CN" altLang="zh-CN" sz="2400" b="1" dirty="0">
                <a:hlinkClick r:id="rId4" action="ppaction://hlinksldjump"/>
              </a:rPr>
              <a:t>标准字体对话框类</a:t>
            </a:r>
            <a:endParaRPr lang="zh-CN" altLang="zh-CN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483768" y="3958605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hlinkClick r:id="rId5" action="ppaction://hlinksldjump"/>
              </a:rPr>
              <a:t>4.4  </a:t>
            </a:r>
            <a:r>
              <a:rPr lang="zh-CN" altLang="zh-CN" sz="2400" b="1" dirty="0">
                <a:hlinkClick r:id="rId5" action="ppaction://hlinksldjump"/>
              </a:rPr>
              <a:t>标准输入对话框类</a:t>
            </a:r>
            <a:endParaRPr lang="zh-CN" altLang="zh-CN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843808" y="4706268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hlinkClick r:id="rId6" action="ppaction://hlinksldjump"/>
              </a:rPr>
              <a:t>4.5  </a:t>
            </a:r>
            <a:r>
              <a:rPr lang="zh-CN" altLang="zh-CN" sz="2400" b="1" dirty="0" smtClean="0">
                <a:hlinkClick r:id="rId6" action="ppaction://hlinksldjump"/>
              </a:rPr>
              <a:t>消息对话框类</a:t>
            </a:r>
            <a:endParaRPr lang="zh-CN" altLang="zh-CN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75856" y="5415607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hlinkClick r:id="rId7" action="ppaction://hlinksldjump"/>
              </a:rPr>
              <a:t>4.6  </a:t>
            </a:r>
            <a:r>
              <a:rPr lang="zh-CN" altLang="zh-CN" sz="2400" b="1" dirty="0">
                <a:hlinkClick r:id="rId7" action="ppaction://hlinksldjump"/>
              </a:rPr>
              <a:t>自定义消息框</a:t>
            </a:r>
            <a:endParaRPr lang="zh-CN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876935026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第</a:t>
            </a:r>
            <a:r>
              <a:rPr lang="en-US" altLang="zh-CN" dirty="0"/>
              <a:t>4</a:t>
            </a:r>
            <a:r>
              <a:rPr lang="zh-CN" altLang="zh-CN" dirty="0"/>
              <a:t>章</a:t>
            </a:r>
            <a:r>
              <a:rPr lang="en-US" altLang="zh-CN" b="1" dirty="0"/>
              <a:t> </a:t>
            </a:r>
            <a:r>
              <a:rPr lang="en-US" altLang="zh-CN" b="1" dirty="0" err="1"/>
              <a:t>Qt</a:t>
            </a:r>
            <a:r>
              <a:rPr lang="en-US" altLang="zh-CN" b="1" dirty="0"/>
              <a:t> 5</a:t>
            </a:r>
            <a:r>
              <a:rPr lang="zh-CN" altLang="zh-CN" dirty="0"/>
              <a:t>基本对话框</a:t>
            </a:r>
            <a:endParaRPr lang="zh-CN" altLang="en-US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837" y="1844824"/>
            <a:ext cx="2986895" cy="131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844824"/>
            <a:ext cx="3352863" cy="119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23272"/>
            <a:ext cx="2493115" cy="132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185" y="4517302"/>
            <a:ext cx="2295630" cy="131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487738"/>
            <a:ext cx="2483768" cy="233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1406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764596" y="3140968"/>
            <a:ext cx="697575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174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Information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消息框          	 （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Warning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消息框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3487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0" y="4325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59867" y="5934760"/>
            <a:ext cx="83407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70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Critical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消息框          	  （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About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消息框                  （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About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Qt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消息框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667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图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4.6 “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标准消息对话框实例”界面（续）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4566868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第</a:t>
            </a:r>
            <a:r>
              <a:rPr lang="en-US" altLang="zh-CN" dirty="0"/>
              <a:t>4</a:t>
            </a:r>
            <a:r>
              <a:rPr lang="zh-CN" altLang="zh-CN" dirty="0"/>
              <a:t>章</a:t>
            </a:r>
            <a:r>
              <a:rPr lang="en-US" altLang="zh-CN" b="1" dirty="0"/>
              <a:t> </a:t>
            </a:r>
            <a:r>
              <a:rPr lang="en-US" altLang="zh-CN" b="1" dirty="0" err="1"/>
              <a:t>Qt</a:t>
            </a:r>
            <a:r>
              <a:rPr lang="en-US" altLang="zh-CN" b="1" dirty="0"/>
              <a:t> 5</a:t>
            </a:r>
            <a:r>
              <a:rPr lang="zh-CN" altLang="zh-CN" dirty="0"/>
              <a:t>基本对话框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6</a:t>
            </a:r>
            <a:r>
              <a:rPr lang="zh-CN" altLang="zh-CN" dirty="0"/>
              <a:t>）如果以上所有的标准消息框都不能满足开发的需求，此处还介绍了</a:t>
            </a:r>
            <a:r>
              <a:rPr lang="en-US" altLang="zh-CN" dirty="0" err="1"/>
              <a:t>Qt</a:t>
            </a:r>
            <a:r>
              <a:rPr lang="zh-CN" altLang="zh-CN" dirty="0"/>
              <a:t>允许的</a:t>
            </a:r>
            <a:r>
              <a:rPr lang="en-US" altLang="zh-CN" dirty="0"/>
              <a:t>Custom</a:t>
            </a:r>
            <a:r>
              <a:rPr lang="zh-CN" altLang="zh-CN" dirty="0"/>
              <a:t>（自定义）消息框的使用方法。单击“用户自定义消息对话框实例”按钮，弹出“用户自定义消息框”界面，如图</a:t>
            </a:r>
            <a:r>
              <a:rPr lang="en-US" altLang="zh-CN" dirty="0"/>
              <a:t>4.7</a:t>
            </a:r>
            <a:r>
              <a:rPr lang="zh-CN" altLang="zh-CN" dirty="0"/>
              <a:t>所示。</a:t>
            </a:r>
          </a:p>
          <a:p>
            <a:endParaRPr lang="zh-CN" altLang="en-US" dirty="0"/>
          </a:p>
        </p:txBody>
      </p:sp>
      <p:pic>
        <p:nvPicPr>
          <p:cNvPr id="819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204864"/>
            <a:ext cx="421352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225659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第</a:t>
            </a:r>
            <a:r>
              <a:rPr lang="en-US" altLang="zh-CN" dirty="0"/>
              <a:t>4</a:t>
            </a:r>
            <a:r>
              <a:rPr lang="zh-CN" altLang="zh-CN" dirty="0"/>
              <a:t>章</a:t>
            </a:r>
            <a:r>
              <a:rPr lang="en-US" altLang="zh-CN" b="1" dirty="0"/>
              <a:t> </a:t>
            </a:r>
            <a:r>
              <a:rPr lang="en-US" altLang="zh-CN" b="1" dirty="0" err="1"/>
              <a:t>Qt</a:t>
            </a:r>
            <a:r>
              <a:rPr lang="en-US" altLang="zh-CN" b="1" dirty="0"/>
              <a:t> 5</a:t>
            </a:r>
            <a:r>
              <a:rPr lang="zh-CN" altLang="zh-CN" dirty="0"/>
              <a:t>基本对话框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39953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各种基本对话框通过调用各自不同的静态函数来完成其功能，具体说明见表</a:t>
            </a:r>
            <a:r>
              <a:rPr lang="en-US" altLang="zh-CN" dirty="0"/>
              <a:t>4.1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388133"/>
              </p:ext>
            </p:extLst>
          </p:nvPr>
        </p:nvGraphicFramePr>
        <p:xfrm>
          <a:off x="539553" y="1844824"/>
          <a:ext cx="8280919" cy="4464489"/>
        </p:xfrm>
        <a:graphic>
          <a:graphicData uri="http://schemas.openxmlformats.org/drawingml/2006/table">
            <a:tbl>
              <a:tblPr/>
              <a:tblGrid>
                <a:gridCol w="1368152"/>
                <a:gridCol w="1997111"/>
                <a:gridCol w="2457828"/>
                <a:gridCol w="2457828"/>
              </a:tblGrid>
              <a:tr h="262617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Arial"/>
                          <a:ea typeface="黑体"/>
                          <a:cs typeface="Arial"/>
                        </a:rPr>
                        <a:t>相</a:t>
                      </a:r>
                      <a:r>
                        <a:rPr lang="en-US" sz="1200" kern="100">
                          <a:effectLst/>
                          <a:latin typeface="Arial"/>
                          <a:ea typeface="黑体"/>
                          <a:cs typeface="Times New Roman"/>
                        </a:rPr>
                        <a:t>  </a:t>
                      </a:r>
                      <a:r>
                        <a:rPr lang="zh-CN" sz="1200" kern="100">
                          <a:effectLst/>
                          <a:latin typeface="Arial"/>
                          <a:ea typeface="黑体"/>
                          <a:cs typeface="Arial"/>
                        </a:rPr>
                        <a:t>关</a:t>
                      </a:r>
                      <a:r>
                        <a:rPr lang="en-US" sz="1200" kern="100">
                          <a:effectLst/>
                          <a:latin typeface="Arial"/>
                          <a:ea typeface="黑体"/>
                          <a:cs typeface="Times New Roman"/>
                        </a:rPr>
                        <a:t>  </a:t>
                      </a:r>
                      <a:r>
                        <a:rPr lang="zh-CN" sz="1200" kern="100">
                          <a:effectLst/>
                          <a:latin typeface="Arial"/>
                          <a:ea typeface="黑体"/>
                          <a:cs typeface="Arial"/>
                        </a:rPr>
                        <a:t>类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Arial"/>
                          <a:ea typeface="黑体"/>
                          <a:cs typeface="Arial"/>
                        </a:rPr>
                        <a:t>类</a:t>
                      </a:r>
                      <a:r>
                        <a:rPr lang="en-US" sz="1200" kern="100">
                          <a:effectLst/>
                          <a:latin typeface="Arial"/>
                          <a:ea typeface="黑体"/>
                          <a:cs typeface="Times New Roman"/>
                        </a:rPr>
                        <a:t>  </a:t>
                      </a:r>
                      <a:r>
                        <a:rPr lang="zh-CN" sz="1200" kern="100">
                          <a:effectLst/>
                          <a:latin typeface="Arial"/>
                          <a:ea typeface="黑体"/>
                          <a:cs typeface="Arial"/>
                        </a:rPr>
                        <a:t>说</a:t>
                      </a:r>
                      <a:r>
                        <a:rPr lang="en-US" sz="1200" kern="100">
                          <a:effectLst/>
                          <a:latin typeface="Arial"/>
                          <a:ea typeface="黑体"/>
                          <a:cs typeface="Times New Roman"/>
                        </a:rPr>
                        <a:t>  </a:t>
                      </a:r>
                      <a:r>
                        <a:rPr lang="zh-CN" sz="1200" kern="100">
                          <a:effectLst/>
                          <a:latin typeface="Arial"/>
                          <a:ea typeface="黑体"/>
                          <a:cs typeface="Arial"/>
                        </a:rPr>
                        <a:t>明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Arial"/>
                          <a:ea typeface="黑体"/>
                          <a:cs typeface="Arial"/>
                        </a:rPr>
                        <a:t>静</a:t>
                      </a:r>
                      <a:r>
                        <a:rPr lang="zh-CN" sz="12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 </a:t>
                      </a:r>
                      <a:r>
                        <a:rPr lang="zh-CN" sz="1200" kern="100">
                          <a:effectLst/>
                          <a:latin typeface="Arial"/>
                          <a:ea typeface="黑体"/>
                          <a:cs typeface="Arial"/>
                        </a:rPr>
                        <a:t>态</a:t>
                      </a:r>
                      <a:r>
                        <a:rPr lang="zh-CN" sz="12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 </a:t>
                      </a:r>
                      <a:r>
                        <a:rPr lang="zh-CN" sz="1200" kern="100">
                          <a:effectLst/>
                          <a:latin typeface="Arial"/>
                          <a:ea typeface="黑体"/>
                          <a:cs typeface="Arial"/>
                        </a:rPr>
                        <a:t>函</a:t>
                      </a:r>
                      <a:r>
                        <a:rPr lang="zh-CN" sz="12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 </a:t>
                      </a:r>
                      <a:r>
                        <a:rPr lang="zh-CN" sz="1200" kern="100">
                          <a:effectLst/>
                          <a:latin typeface="Arial"/>
                          <a:ea typeface="黑体"/>
                          <a:cs typeface="Arial"/>
                        </a:rPr>
                        <a:t>数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Arial"/>
                          <a:ea typeface="黑体"/>
                          <a:cs typeface="Arial"/>
                        </a:rPr>
                        <a:t>函</a:t>
                      </a:r>
                      <a:r>
                        <a:rPr lang="zh-CN" sz="12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 </a:t>
                      </a:r>
                      <a:r>
                        <a:rPr lang="zh-CN" sz="1200" kern="100">
                          <a:effectLst/>
                          <a:latin typeface="Arial"/>
                          <a:ea typeface="黑体"/>
                          <a:cs typeface="Arial"/>
                        </a:rPr>
                        <a:t>数</a:t>
                      </a:r>
                      <a:r>
                        <a:rPr lang="zh-CN" sz="12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 </a:t>
                      </a:r>
                      <a:r>
                        <a:rPr lang="zh-CN" sz="1200" kern="100">
                          <a:effectLst/>
                          <a:latin typeface="Arial"/>
                          <a:ea typeface="黑体"/>
                          <a:cs typeface="Arial"/>
                        </a:rPr>
                        <a:t>说</a:t>
                      </a:r>
                      <a:r>
                        <a:rPr lang="zh-CN" sz="12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 </a:t>
                      </a:r>
                      <a:r>
                        <a:rPr lang="zh-CN" sz="1200" kern="100">
                          <a:effectLst/>
                          <a:latin typeface="Arial"/>
                          <a:ea typeface="黑体"/>
                          <a:cs typeface="Arial"/>
                        </a:rPr>
                        <a:t>明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62617">
                <a:tc rowSpan="4"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QFileDialog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类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indent="1143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标准文件对话框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getOpenFileName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143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获得用户选择的文件名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6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getSaveFileName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143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获得用户保存的文件名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6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getExistingDirectory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143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获得用户选择的已存在的目录名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6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getOpenFileNames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143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获得用户选择的文件名列表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617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QColorDialog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类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143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标准颜色对话框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getColor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143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获得用户选择的颜色值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617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QFontDialog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类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143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标准字体对话框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getFont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143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获得用户选择的字体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617">
                <a:tc rowSpan="4"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QInputDialog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类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indent="1143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标准输入对话框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getText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143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标准字符串输入对话框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6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getItem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143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下拉表条目输入框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6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getInt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143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类型数据输入对话框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6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getDouble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143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类型数据输入对话框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617">
                <a:tc rowSpan="6"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QMessageBox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类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indent="1143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消息对话框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QMessageBox::question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143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Question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消息框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6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QMessageBox::information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143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Information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消息框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6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QMessageBox::warning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143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Warning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消息框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6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QMessageBox::critical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143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Critical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消息框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6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QMessageBox::about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143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About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消息框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6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QMessageBox::aboutQt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143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About </a:t>
                      </a:r>
                      <a:r>
                        <a:rPr lang="en-US" sz="12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Qt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消息框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846240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第</a:t>
            </a:r>
            <a:r>
              <a:rPr lang="en-US" altLang="zh-CN" dirty="0"/>
              <a:t>4</a:t>
            </a:r>
            <a:r>
              <a:rPr lang="zh-CN" altLang="zh-CN" dirty="0"/>
              <a:t>章</a:t>
            </a:r>
            <a:r>
              <a:rPr lang="en-US" altLang="zh-CN" b="1" dirty="0"/>
              <a:t> </a:t>
            </a:r>
            <a:r>
              <a:rPr lang="en-US" altLang="zh-CN" b="1" dirty="0" err="1"/>
              <a:t>Qt</a:t>
            </a:r>
            <a:r>
              <a:rPr lang="en-US" altLang="zh-CN" b="1" dirty="0"/>
              <a:t> 5</a:t>
            </a:r>
            <a:r>
              <a:rPr lang="zh-CN" altLang="zh-CN" dirty="0"/>
              <a:t>基本对话框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412776"/>
            <a:ext cx="8352928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b="1" u="sng" dirty="0"/>
              <a:t>【例】</a:t>
            </a:r>
            <a:r>
              <a:rPr lang="zh-CN" altLang="zh-CN" u="sng" dirty="0"/>
              <a:t>（难度一般）</a:t>
            </a:r>
            <a:r>
              <a:rPr lang="zh-CN" altLang="zh-CN" dirty="0"/>
              <a:t>（</a:t>
            </a:r>
            <a:r>
              <a:rPr lang="en-US" altLang="zh-CN" dirty="0"/>
              <a:t>CH401</a:t>
            </a:r>
            <a:r>
              <a:rPr lang="zh-CN" altLang="zh-CN" dirty="0"/>
              <a:t>）完成如图</a:t>
            </a:r>
            <a:r>
              <a:rPr lang="en-US" altLang="zh-CN" dirty="0"/>
              <a:t>4.1</a:t>
            </a:r>
            <a:r>
              <a:rPr lang="zh-CN" altLang="zh-CN" dirty="0"/>
              <a:t>所示的界面显示。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操作步骤如下。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新建</a:t>
            </a:r>
            <a:r>
              <a:rPr lang="en-US" altLang="zh-CN" dirty="0" err="1"/>
              <a:t>Qt</a:t>
            </a:r>
            <a:r>
              <a:rPr lang="en-US" altLang="zh-CN" dirty="0"/>
              <a:t> Widgets Application</a:t>
            </a:r>
            <a:r>
              <a:rPr lang="zh-CN" altLang="zh-CN" dirty="0"/>
              <a:t>，项目名为“</a:t>
            </a:r>
            <a:r>
              <a:rPr lang="en-US" altLang="zh-CN" dirty="0" err="1"/>
              <a:t>DialogExample</a:t>
            </a:r>
            <a:r>
              <a:rPr lang="zh-CN" altLang="zh-CN" dirty="0"/>
              <a:t>”，基类选择“</a:t>
            </a:r>
            <a:r>
              <a:rPr lang="en-US" altLang="zh-CN" dirty="0" err="1"/>
              <a:t>QDialog</a:t>
            </a:r>
            <a:r>
              <a:rPr lang="zh-CN" altLang="zh-CN" dirty="0"/>
              <a:t>”，类名保持“</a:t>
            </a:r>
            <a:r>
              <a:rPr lang="en-US" altLang="zh-CN" dirty="0"/>
              <a:t>Dialog</a:t>
            </a:r>
            <a:r>
              <a:rPr lang="zh-CN" altLang="zh-CN" dirty="0"/>
              <a:t>”不变，</a:t>
            </a:r>
            <a:r>
              <a:rPr lang="zh-CN" altLang="zh-CN" b="1" dirty="0"/>
              <a:t>取消</a:t>
            </a:r>
            <a:r>
              <a:rPr lang="zh-CN" altLang="zh-CN" dirty="0"/>
              <a:t>“创建界面”复选框的选中状态。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在“</a:t>
            </a:r>
            <a:r>
              <a:rPr lang="en-US" altLang="zh-CN" dirty="0"/>
              <a:t>dialog.cpp</a:t>
            </a:r>
            <a:r>
              <a:rPr lang="zh-CN" altLang="zh-CN" dirty="0"/>
              <a:t>”文件中的</a:t>
            </a:r>
            <a:r>
              <a:rPr lang="en-US" altLang="zh-CN" dirty="0"/>
              <a:t>Dialog </a:t>
            </a:r>
            <a:r>
              <a:rPr lang="zh-CN" altLang="zh-CN" dirty="0"/>
              <a:t>的构造函数中应该添加如下代码：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 err="1"/>
              <a:t>setWindowTitle</a:t>
            </a:r>
            <a:r>
              <a:rPr lang="en-US" altLang="zh-CN" dirty="0"/>
              <a:t>(</a:t>
            </a:r>
            <a:r>
              <a:rPr lang="en-US" altLang="zh-CN" dirty="0" err="1"/>
              <a:t>tr</a:t>
            </a:r>
            <a:r>
              <a:rPr lang="en-US" altLang="zh-CN" dirty="0"/>
              <a:t>("</a:t>
            </a:r>
            <a:r>
              <a:rPr lang="zh-CN" altLang="zh-CN" dirty="0"/>
              <a:t>各种标准对话框的实例</a:t>
            </a:r>
            <a:r>
              <a:rPr lang="en-US" altLang="zh-CN" dirty="0"/>
              <a:t>"));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以便能够显示该工程的对话框标题。</a:t>
            </a:r>
          </a:p>
          <a:p>
            <a:pPr indent="446088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4767417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23528" y="2276872"/>
            <a:ext cx="8496944" cy="25202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  </a:t>
            </a:r>
            <a:r>
              <a:rPr lang="zh-CN" altLang="zh-CN" dirty="0"/>
              <a:t>标准文件对话框</a:t>
            </a:r>
            <a:r>
              <a:rPr lang="zh-CN" altLang="zh-CN" dirty="0" smtClean="0"/>
              <a:t>类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49694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en-US" altLang="zh-CN" b="1" dirty="0">
                <a:solidFill>
                  <a:srgbClr val="C00000"/>
                </a:solidFill>
              </a:rPr>
              <a:t>4.1.1  </a:t>
            </a:r>
            <a:r>
              <a:rPr lang="zh-CN" altLang="zh-CN" b="1" dirty="0">
                <a:solidFill>
                  <a:srgbClr val="C00000"/>
                </a:solidFill>
              </a:rPr>
              <a:t>函数说明</a:t>
            </a:r>
          </a:p>
          <a:p>
            <a:pPr indent="446088"/>
            <a:r>
              <a:rPr lang="zh-CN" altLang="zh-CN" dirty="0"/>
              <a:t>在此仅详细说明</a:t>
            </a:r>
            <a:r>
              <a:rPr lang="en-US" altLang="zh-CN" dirty="0" err="1"/>
              <a:t>getOpenFileName</a:t>
            </a:r>
            <a:r>
              <a:rPr lang="en-US" altLang="zh-CN" dirty="0"/>
              <a:t>()</a:t>
            </a:r>
            <a:r>
              <a:rPr lang="zh-CN" altLang="zh-CN" dirty="0"/>
              <a:t>静态函数中各个参数的作用，其他文件对话框类中相关的静态函数的参数有与其类似之处。</a:t>
            </a:r>
          </a:p>
          <a:p>
            <a:pPr indent="446088"/>
            <a:r>
              <a:rPr lang="zh-CN" altLang="zh-CN" dirty="0"/>
              <a:t>其函数形式如下：</a:t>
            </a:r>
          </a:p>
          <a:p>
            <a:pPr indent="446088"/>
            <a:r>
              <a:rPr lang="en-US" altLang="zh-CN" sz="1600" dirty="0" err="1"/>
              <a:t>QString</a:t>
            </a:r>
            <a:r>
              <a:rPr lang="en-US" altLang="zh-CN" sz="1600" dirty="0"/>
              <a:t> </a:t>
            </a:r>
            <a:r>
              <a:rPr lang="en-US" altLang="zh-CN" sz="1600" dirty="0" err="1"/>
              <a:t>QFileDialog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getOpenFileName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(	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QWidget</a:t>
            </a:r>
            <a:r>
              <a:rPr lang="en-US" altLang="zh-CN" sz="1600" dirty="0"/>
              <a:t>* parent=0,             		//</a:t>
            </a:r>
            <a:r>
              <a:rPr lang="zh-CN" altLang="zh-CN" sz="1600" dirty="0"/>
              <a:t>标准文件对话框的父窗口</a:t>
            </a:r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const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 &amp; caption=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(),	//</a:t>
            </a:r>
            <a:r>
              <a:rPr lang="zh-CN" altLang="zh-CN" sz="1600" dirty="0"/>
              <a:t>标准文件对话框的标题名</a:t>
            </a:r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const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 &amp; </a:t>
            </a:r>
            <a:r>
              <a:rPr lang="en-US" altLang="zh-CN" sz="1600" dirty="0" err="1"/>
              <a:t>dir</a:t>
            </a:r>
            <a:r>
              <a:rPr lang="en-US" altLang="zh-CN" sz="1600" dirty="0"/>
              <a:t>=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(),  	//</a:t>
            </a:r>
            <a:r>
              <a:rPr lang="zh-CN" altLang="zh-CN" sz="1600" dirty="0"/>
              <a:t>注</a:t>
            </a:r>
            <a:r>
              <a:rPr lang="en-US" altLang="zh-CN" sz="1600" dirty="0"/>
              <a:t>(1)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const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 &amp; filter=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(),	//</a:t>
            </a:r>
            <a:r>
              <a:rPr lang="zh-CN" altLang="zh-CN" sz="1600" dirty="0"/>
              <a:t>注</a:t>
            </a:r>
            <a:r>
              <a:rPr lang="en-US" altLang="zh-CN" sz="1600" dirty="0"/>
              <a:t>(2)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 * </a:t>
            </a:r>
            <a:r>
              <a:rPr lang="en-US" altLang="zh-CN" sz="1600" dirty="0" err="1"/>
              <a:t>selectedFilter</a:t>
            </a:r>
            <a:r>
              <a:rPr lang="en-US" altLang="zh-CN" sz="1600" dirty="0"/>
              <a:t>=0, 		//</a:t>
            </a:r>
            <a:r>
              <a:rPr lang="zh-CN" altLang="zh-CN" sz="1600" dirty="0"/>
              <a:t>用户选择的过滤器通过此参数返回</a:t>
            </a:r>
          </a:p>
          <a:p>
            <a:pPr indent="446088"/>
            <a:r>
              <a:rPr lang="en-US" altLang="zh-CN" sz="1600" dirty="0"/>
              <a:t>	Options options=0         	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选择显示文件名的格式，默认是同时显示目录与文件名</a:t>
            </a:r>
          </a:p>
          <a:p>
            <a:pPr indent="446088"/>
            <a:r>
              <a:rPr lang="en-US" altLang="zh-CN" sz="1600" dirty="0"/>
              <a:t>)</a:t>
            </a:r>
            <a:endParaRPr lang="zh-CN" altLang="zh-CN" sz="1600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0377842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611560" y="4221088"/>
            <a:ext cx="8208912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611560" y="3212976"/>
            <a:ext cx="8208912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11560" y="1988840"/>
            <a:ext cx="8208912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4.1.2  </a:t>
            </a:r>
            <a:r>
              <a:rPr lang="zh-CN" altLang="zh-CN" dirty="0"/>
              <a:t>创建</a:t>
            </a:r>
            <a:r>
              <a:rPr lang="zh-CN" altLang="zh-CN" dirty="0"/>
              <a:t>步骤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124744"/>
            <a:ext cx="85689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下面是创建一个标准文件对话框的详细步骤。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）在“</a:t>
            </a:r>
            <a:r>
              <a:rPr lang="en-US" altLang="zh-CN" dirty="0" err="1"/>
              <a:t>dialog.h</a:t>
            </a:r>
            <a:r>
              <a:rPr lang="zh-CN" altLang="zh-CN" dirty="0"/>
              <a:t>”中，添加</a:t>
            </a:r>
            <a:r>
              <a:rPr lang="en-US" altLang="zh-CN" dirty="0"/>
              <a:t>private</a:t>
            </a:r>
            <a:r>
              <a:rPr lang="zh-CN" altLang="zh-CN" dirty="0"/>
              <a:t>成员变量如下：</a:t>
            </a:r>
          </a:p>
          <a:p>
            <a:pPr indent="446088"/>
            <a:r>
              <a:rPr lang="en-US" altLang="zh-CN" dirty="0" err="1"/>
              <a:t>QPushButton</a:t>
            </a:r>
            <a:r>
              <a:rPr lang="en-US" altLang="zh-CN" dirty="0"/>
              <a:t> *</a:t>
            </a:r>
            <a:r>
              <a:rPr lang="en-US" altLang="zh-CN" dirty="0" err="1"/>
              <a:t>fileBtn</a:t>
            </a:r>
            <a:r>
              <a:rPr lang="en-US" altLang="zh-CN" dirty="0"/>
              <a:t>;</a:t>
            </a:r>
            <a:endParaRPr lang="zh-CN" altLang="zh-CN" dirty="0"/>
          </a:p>
          <a:p>
            <a:pPr indent="446088"/>
            <a:r>
              <a:rPr lang="en-US" altLang="zh-CN" dirty="0" err="1"/>
              <a:t>QLineEdit</a:t>
            </a:r>
            <a:r>
              <a:rPr lang="en-US" altLang="zh-CN" dirty="0"/>
              <a:t> *</a:t>
            </a:r>
            <a:r>
              <a:rPr lang="en-US" altLang="zh-CN" dirty="0" err="1"/>
              <a:t>fileLineEdit</a:t>
            </a:r>
            <a:r>
              <a:rPr lang="en-US" altLang="zh-CN" dirty="0"/>
              <a:t>;</a:t>
            </a:r>
            <a:endParaRPr lang="zh-CN" altLang="zh-CN" dirty="0"/>
          </a:p>
          <a:p>
            <a:pPr indent="446088"/>
            <a:r>
              <a:rPr lang="en-US" altLang="zh-CN" dirty="0" err="1"/>
              <a:t>QGridLayout</a:t>
            </a:r>
            <a:r>
              <a:rPr lang="en-US" altLang="zh-CN" dirty="0"/>
              <a:t> *</a:t>
            </a:r>
            <a:r>
              <a:rPr lang="en-US" altLang="zh-CN" dirty="0" err="1"/>
              <a:t>mainLayout</a:t>
            </a:r>
            <a:r>
              <a:rPr lang="en-US" altLang="zh-CN" dirty="0"/>
              <a:t>;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）添加槽函数：</a:t>
            </a:r>
          </a:p>
          <a:p>
            <a:pPr indent="446088"/>
            <a:r>
              <a:rPr lang="en-US" altLang="zh-CN" dirty="0"/>
              <a:t>private slots:</a:t>
            </a:r>
            <a:endParaRPr lang="zh-CN" altLang="zh-CN" dirty="0"/>
          </a:p>
          <a:p>
            <a:pPr indent="446088"/>
            <a:r>
              <a:rPr lang="en-US" altLang="zh-CN" dirty="0"/>
              <a:t>	void </a:t>
            </a:r>
            <a:r>
              <a:rPr lang="en-US" altLang="zh-CN" dirty="0" err="1"/>
              <a:t>showFile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在开始部分添加头文件：</a:t>
            </a:r>
          </a:p>
          <a:p>
            <a:pPr indent="446088"/>
            <a:r>
              <a:rPr lang="en-US" altLang="zh-CN" dirty="0"/>
              <a:t>#include &lt;</a:t>
            </a:r>
            <a:r>
              <a:rPr lang="en-US" altLang="zh-CN" dirty="0" err="1"/>
              <a:t>QLineEdit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446088"/>
            <a:r>
              <a:rPr lang="en-US" altLang="zh-CN" dirty="0"/>
              <a:t>#include &lt;</a:t>
            </a:r>
            <a:r>
              <a:rPr lang="en-US" altLang="zh-CN" dirty="0" err="1"/>
              <a:t>QGridLayout</a:t>
            </a:r>
            <a:r>
              <a:rPr lang="en-US" altLang="zh-CN" dirty="0"/>
              <a:t>&gt;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2972916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683568" y="4509120"/>
            <a:ext cx="813690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683568" y="3284984"/>
            <a:ext cx="8136904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83568" y="2060848"/>
            <a:ext cx="8136904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4.1.2  </a:t>
            </a:r>
            <a:r>
              <a:rPr lang="zh-CN" altLang="zh-CN" dirty="0"/>
              <a:t>创建步骤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628800"/>
            <a:ext cx="842493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）在“</a:t>
            </a:r>
            <a:r>
              <a:rPr lang="en-US" altLang="zh-CN" dirty="0"/>
              <a:t>dialog.cpp</a:t>
            </a:r>
            <a:r>
              <a:rPr lang="zh-CN" altLang="zh-CN" dirty="0"/>
              <a:t>”文件的构造函数中添加如下代码：</a:t>
            </a:r>
          </a:p>
          <a:p>
            <a:pPr indent="446088"/>
            <a:r>
              <a:rPr lang="en-US" altLang="zh-CN" dirty="0" err="1"/>
              <a:t>fileBtn</a:t>
            </a:r>
            <a:r>
              <a:rPr lang="en-US" altLang="zh-CN" dirty="0"/>
              <a:t>=new </a:t>
            </a:r>
            <a:r>
              <a:rPr lang="en-US" altLang="zh-CN" dirty="0" err="1"/>
              <a:t>QPushButton</a:t>
            </a:r>
            <a:r>
              <a:rPr lang="en-US" altLang="zh-CN" dirty="0"/>
              <a:t>;                   	//</a:t>
            </a:r>
            <a:r>
              <a:rPr lang="zh-CN" altLang="zh-CN" dirty="0"/>
              <a:t>各个控件对象的初始化</a:t>
            </a:r>
          </a:p>
          <a:p>
            <a:pPr indent="446088"/>
            <a:r>
              <a:rPr lang="en-US" altLang="zh-CN" dirty="0" err="1"/>
              <a:t>fileBtn</a:t>
            </a:r>
            <a:r>
              <a:rPr lang="en-US" altLang="zh-CN" dirty="0"/>
              <a:t>-&gt;</a:t>
            </a:r>
            <a:r>
              <a:rPr lang="en-US" altLang="zh-CN" dirty="0" err="1"/>
              <a:t>setText</a:t>
            </a:r>
            <a:r>
              <a:rPr lang="en-US" altLang="zh-CN" dirty="0"/>
              <a:t>(</a:t>
            </a:r>
            <a:r>
              <a:rPr lang="en-US" altLang="zh-CN" dirty="0" err="1"/>
              <a:t>tr</a:t>
            </a:r>
            <a:r>
              <a:rPr lang="en-US" altLang="zh-CN" dirty="0"/>
              <a:t>("</a:t>
            </a:r>
            <a:r>
              <a:rPr lang="zh-CN" altLang="zh-CN" dirty="0"/>
              <a:t>文件标准对话框实例</a:t>
            </a:r>
            <a:r>
              <a:rPr lang="en-US" altLang="zh-CN" dirty="0"/>
              <a:t>")); </a:t>
            </a:r>
            <a:endParaRPr lang="zh-CN" altLang="zh-CN" dirty="0"/>
          </a:p>
          <a:p>
            <a:pPr indent="446088"/>
            <a:r>
              <a:rPr lang="en-US" altLang="zh-CN" dirty="0" err="1"/>
              <a:t>fileLineEdit</a:t>
            </a:r>
            <a:r>
              <a:rPr lang="en-US" altLang="zh-CN" dirty="0"/>
              <a:t>=new </a:t>
            </a:r>
            <a:r>
              <a:rPr lang="en-US" altLang="zh-CN" dirty="0" err="1"/>
              <a:t>QLineEdit</a:t>
            </a:r>
            <a:r>
              <a:rPr lang="en-US" altLang="zh-CN" dirty="0"/>
              <a:t>;                	//</a:t>
            </a:r>
            <a:r>
              <a:rPr lang="zh-CN" altLang="zh-CN" dirty="0"/>
              <a:t>用来显示选择的文件名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添加布局管理：</a:t>
            </a:r>
          </a:p>
          <a:p>
            <a:pPr indent="446088"/>
            <a:r>
              <a:rPr lang="en-US" altLang="zh-CN" dirty="0" err="1"/>
              <a:t>mainLayout</a:t>
            </a:r>
            <a:r>
              <a:rPr lang="en-US" altLang="zh-CN" dirty="0"/>
              <a:t>=new </a:t>
            </a:r>
            <a:r>
              <a:rPr lang="en-US" altLang="zh-CN" dirty="0" err="1"/>
              <a:t>QGridLayout</a:t>
            </a:r>
            <a:r>
              <a:rPr lang="en-US" altLang="zh-CN" dirty="0"/>
              <a:t>(this);           	//</a:t>
            </a:r>
            <a:r>
              <a:rPr lang="zh-CN" altLang="zh-CN" dirty="0"/>
              <a:t>布局设计</a:t>
            </a:r>
          </a:p>
          <a:p>
            <a:pPr indent="446088"/>
            <a:r>
              <a:rPr lang="en-US" altLang="zh-CN" dirty="0" err="1"/>
              <a:t>mainLayout</a:t>
            </a:r>
            <a:r>
              <a:rPr lang="en-US" altLang="zh-CN" dirty="0"/>
              <a:t>-&gt;</a:t>
            </a:r>
            <a:r>
              <a:rPr lang="en-US" altLang="zh-CN" dirty="0" err="1"/>
              <a:t>addWidget</a:t>
            </a:r>
            <a:r>
              <a:rPr lang="en-US" altLang="zh-CN" dirty="0"/>
              <a:t>(fileBtn,0,0);</a:t>
            </a:r>
            <a:endParaRPr lang="zh-CN" altLang="zh-CN" dirty="0"/>
          </a:p>
          <a:p>
            <a:pPr indent="446088"/>
            <a:r>
              <a:rPr lang="en-US" altLang="zh-CN" dirty="0" err="1"/>
              <a:t>mainLayout</a:t>
            </a:r>
            <a:r>
              <a:rPr lang="en-US" altLang="zh-CN" dirty="0"/>
              <a:t>-&gt;</a:t>
            </a:r>
            <a:r>
              <a:rPr lang="en-US" altLang="zh-CN" dirty="0" err="1"/>
              <a:t>addWidget</a:t>
            </a:r>
            <a:r>
              <a:rPr lang="en-US" altLang="zh-CN" dirty="0"/>
              <a:t>(fileLineEdit,0,1);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最后添加事件关联：</a:t>
            </a:r>
          </a:p>
          <a:p>
            <a:pPr indent="446088"/>
            <a:r>
              <a:rPr lang="en-US" altLang="zh-CN" dirty="0"/>
              <a:t>connect(</a:t>
            </a:r>
            <a:r>
              <a:rPr lang="en-US" altLang="zh-CN" dirty="0" err="1"/>
              <a:t>fileBtn,SIGNAL</a:t>
            </a:r>
            <a:r>
              <a:rPr lang="en-US" altLang="zh-CN" dirty="0"/>
              <a:t>(clicked()),</a:t>
            </a:r>
            <a:r>
              <a:rPr lang="en-US" altLang="zh-CN" dirty="0" err="1"/>
              <a:t>this,SLOT</a:t>
            </a:r>
            <a:r>
              <a:rPr lang="en-US" altLang="zh-CN" dirty="0"/>
              <a:t>(</a:t>
            </a:r>
            <a:r>
              <a:rPr lang="en-US" altLang="zh-CN" dirty="0" err="1"/>
              <a:t>showFile</a:t>
            </a:r>
            <a:r>
              <a:rPr lang="en-US" altLang="zh-CN" dirty="0"/>
              <a:t>()));	//</a:t>
            </a:r>
            <a:r>
              <a:rPr lang="zh-CN" altLang="zh-CN" dirty="0"/>
              <a:t>事件关联</a:t>
            </a:r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4698681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586408" y="3717032"/>
            <a:ext cx="8208912" cy="8458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11560" y="1628800"/>
            <a:ext cx="8208912" cy="16916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4.1.2  </a:t>
            </a:r>
            <a:r>
              <a:rPr lang="zh-CN" altLang="zh-CN" dirty="0"/>
              <a:t>创建步骤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196752"/>
            <a:ext cx="85689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其中，槽函数</a:t>
            </a:r>
            <a:r>
              <a:rPr lang="en-US" altLang="zh-CN" dirty="0" err="1"/>
              <a:t>showFile</a:t>
            </a:r>
            <a:r>
              <a:rPr lang="en-US" altLang="zh-CN" dirty="0"/>
              <a:t>()</a:t>
            </a:r>
            <a:r>
              <a:rPr lang="zh-CN" altLang="zh-CN" dirty="0"/>
              <a:t>的具体实现代码如下：</a:t>
            </a:r>
          </a:p>
          <a:p>
            <a:pPr indent="446088"/>
            <a:r>
              <a:rPr lang="en-US" altLang="zh-CN" dirty="0"/>
              <a:t>void Dialog::</a:t>
            </a:r>
            <a:r>
              <a:rPr lang="en-US" altLang="zh-CN" dirty="0" err="1"/>
              <a:t>showFile</a:t>
            </a:r>
            <a:r>
              <a:rPr lang="en-US" altLang="zh-CN" dirty="0"/>
              <a:t>()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QString</a:t>
            </a:r>
            <a:r>
              <a:rPr lang="en-US" altLang="zh-CN" dirty="0"/>
              <a:t> s = </a:t>
            </a:r>
            <a:r>
              <a:rPr lang="en-US" altLang="zh-CN" dirty="0" err="1"/>
              <a:t>QFileDialog</a:t>
            </a:r>
            <a:r>
              <a:rPr lang="en-US" altLang="zh-CN" dirty="0"/>
              <a:t>::</a:t>
            </a:r>
            <a:r>
              <a:rPr lang="en-US" altLang="zh-CN" dirty="0" err="1"/>
              <a:t>getOpenFileName</a:t>
            </a:r>
            <a:r>
              <a:rPr lang="en-US" altLang="zh-CN" dirty="0"/>
              <a:t>(</a:t>
            </a:r>
            <a:r>
              <a:rPr lang="en-US" altLang="zh-CN" dirty="0" err="1"/>
              <a:t>this,"open</a:t>
            </a:r>
            <a:r>
              <a:rPr lang="en-US" altLang="zh-CN" dirty="0"/>
              <a:t> file dialog","/",</a:t>
            </a:r>
            <a:endParaRPr lang="zh-CN" altLang="zh-CN" dirty="0"/>
          </a:p>
          <a:p>
            <a:pPr indent="446088"/>
            <a:r>
              <a:rPr lang="en-US" altLang="zh-CN" dirty="0"/>
              <a:t>                      "C++ files(*.</a:t>
            </a:r>
            <a:r>
              <a:rPr lang="en-US" altLang="zh-CN" dirty="0" err="1"/>
              <a:t>cpp</a:t>
            </a:r>
            <a:r>
              <a:rPr lang="en-US" altLang="zh-CN" dirty="0"/>
              <a:t>);;C files(*.c);;Head files(*.h)");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fileLineEdit</a:t>
            </a:r>
            <a:r>
              <a:rPr lang="en-US" altLang="zh-CN" dirty="0"/>
              <a:t>-&gt;</a:t>
            </a:r>
            <a:r>
              <a:rPr lang="en-US" altLang="zh-CN" dirty="0" err="1"/>
              <a:t>setText</a:t>
            </a:r>
            <a:r>
              <a:rPr lang="en-US" altLang="zh-CN" dirty="0"/>
              <a:t>(s);</a:t>
            </a:r>
            <a:endParaRPr lang="zh-CN" altLang="zh-CN" dirty="0"/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在“</a:t>
            </a:r>
            <a:r>
              <a:rPr lang="en-US" altLang="zh-CN" dirty="0"/>
              <a:t>dialog.cpp</a:t>
            </a:r>
            <a:r>
              <a:rPr lang="zh-CN" altLang="zh-CN" dirty="0"/>
              <a:t>”文件的开始部分添加头文件：</a:t>
            </a:r>
          </a:p>
          <a:p>
            <a:pPr indent="446088"/>
            <a:r>
              <a:rPr lang="en-US" altLang="zh-CN" dirty="0"/>
              <a:t>#include &lt;</a:t>
            </a:r>
            <a:r>
              <a:rPr lang="en-US" altLang="zh-CN" dirty="0" err="1"/>
              <a:t>QGridLayout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446088"/>
            <a:r>
              <a:rPr lang="en-US" altLang="zh-CN" dirty="0"/>
              <a:t>#include &lt;</a:t>
            </a:r>
            <a:r>
              <a:rPr lang="en-US" altLang="zh-CN" dirty="0" err="1"/>
              <a:t>QFileDialog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446088"/>
            <a:r>
              <a:rPr lang="en-US" altLang="zh-CN" dirty="0"/>
              <a:t>#include &lt;</a:t>
            </a:r>
            <a:r>
              <a:rPr lang="en-US" altLang="zh-CN" dirty="0" err="1"/>
              <a:t>QPushButton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）运行该程序后，单击“文件标准对话框实例”按钮后显示的界面如图</a:t>
            </a:r>
            <a:r>
              <a:rPr lang="en-US" altLang="zh-CN" dirty="0"/>
              <a:t>4.2</a:t>
            </a:r>
            <a:r>
              <a:rPr lang="zh-CN" altLang="zh-CN" dirty="0"/>
              <a:t>所示。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0621560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3568" y="2636912"/>
            <a:ext cx="8136904" cy="14401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  </a:t>
            </a:r>
            <a:r>
              <a:rPr lang="zh-CN" altLang="zh-CN" dirty="0"/>
              <a:t>标准颜色对话框类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1412776"/>
            <a:ext cx="84969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en-US" altLang="zh-CN" sz="2000" b="1" dirty="0">
                <a:solidFill>
                  <a:srgbClr val="C00000"/>
                </a:solidFill>
              </a:rPr>
              <a:t>4.2.1  </a:t>
            </a:r>
            <a:r>
              <a:rPr lang="zh-CN" altLang="zh-CN" sz="2000" b="1" dirty="0">
                <a:solidFill>
                  <a:srgbClr val="C00000"/>
                </a:solidFill>
              </a:rPr>
              <a:t>函数说明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 err="1"/>
              <a:t>getColor</a:t>
            </a:r>
            <a:r>
              <a:rPr lang="en-US" altLang="zh-CN" dirty="0"/>
              <a:t>()</a:t>
            </a:r>
            <a:r>
              <a:rPr lang="zh-CN" altLang="zh-CN" dirty="0"/>
              <a:t>函数是标准颜色对话框</a:t>
            </a:r>
            <a:r>
              <a:rPr lang="en-US" altLang="zh-CN" dirty="0" err="1"/>
              <a:t>QColorDialog</a:t>
            </a:r>
            <a:r>
              <a:rPr lang="zh-CN" altLang="zh-CN" dirty="0"/>
              <a:t>类的一个静态函数，该函数返回用户选择的颜色值，下面是</a:t>
            </a:r>
            <a:r>
              <a:rPr lang="en-US" altLang="zh-CN" dirty="0" err="1"/>
              <a:t>getColor</a:t>
            </a:r>
            <a:r>
              <a:rPr lang="en-US" altLang="zh-CN" dirty="0"/>
              <a:t>()</a:t>
            </a:r>
            <a:r>
              <a:rPr lang="zh-CN" altLang="zh-CN" dirty="0"/>
              <a:t>函数形式：</a:t>
            </a:r>
          </a:p>
          <a:p>
            <a:pPr indent="446088"/>
            <a:r>
              <a:rPr lang="en-US" altLang="zh-CN" dirty="0" err="1"/>
              <a:t>QColor</a:t>
            </a:r>
            <a:r>
              <a:rPr lang="en-US" altLang="zh-CN" dirty="0"/>
              <a:t> </a:t>
            </a:r>
            <a:r>
              <a:rPr lang="en-US" altLang="zh-CN" dirty="0" err="1"/>
              <a:t>getColor</a:t>
            </a:r>
            <a:endParaRPr lang="zh-CN" altLang="zh-CN" dirty="0"/>
          </a:p>
          <a:p>
            <a:pPr indent="446088"/>
            <a:r>
              <a:rPr lang="en-US" altLang="zh-CN" dirty="0"/>
              <a:t>(</a:t>
            </a:r>
            <a:endParaRPr lang="zh-CN" altLang="zh-CN" dirty="0"/>
          </a:p>
          <a:p>
            <a:pPr indent="446088"/>
            <a:r>
              <a:rPr lang="en-US" altLang="zh-CN" dirty="0"/>
              <a:t>	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QColor</a:t>
            </a:r>
            <a:r>
              <a:rPr lang="en-US" altLang="zh-CN" dirty="0"/>
              <a:t>&amp; initial=</a:t>
            </a:r>
            <a:r>
              <a:rPr lang="en-US" altLang="zh-CN" dirty="0" err="1"/>
              <a:t>Qt</a:t>
            </a:r>
            <a:r>
              <a:rPr lang="en-US" altLang="zh-CN" dirty="0"/>
              <a:t>::white,   		//</a:t>
            </a:r>
            <a:r>
              <a:rPr lang="zh-CN" altLang="zh-CN" dirty="0"/>
              <a:t>注</a:t>
            </a:r>
          </a:p>
          <a:p>
            <a:pPr indent="446088"/>
            <a:r>
              <a:rPr lang="en-US" altLang="zh-CN" dirty="0"/>
              <a:t>	</a:t>
            </a:r>
            <a:r>
              <a:rPr lang="en-US" altLang="zh-CN" dirty="0" err="1"/>
              <a:t>QWidget</a:t>
            </a:r>
            <a:r>
              <a:rPr lang="en-US" altLang="zh-CN" dirty="0"/>
              <a:t>* parent=0             		</a:t>
            </a:r>
            <a:r>
              <a:rPr lang="en-US" altLang="zh-CN" dirty="0" smtClean="0"/>
              <a:t>//</a:t>
            </a:r>
            <a:r>
              <a:rPr lang="zh-CN" altLang="zh-CN" dirty="0"/>
              <a:t>标准颜色对话框的父窗口</a:t>
            </a:r>
          </a:p>
          <a:p>
            <a:pPr indent="446088"/>
            <a:r>
              <a:rPr lang="en-US" altLang="zh-CN" dirty="0"/>
              <a:t>);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7395891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683568" y="2960370"/>
            <a:ext cx="813690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683568" y="3645024"/>
            <a:ext cx="8136904" cy="14401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83568" y="1988840"/>
            <a:ext cx="8136904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4.2.2  </a:t>
            </a:r>
            <a:r>
              <a:rPr lang="zh-CN" altLang="zh-CN" dirty="0"/>
              <a:t>创建</a:t>
            </a:r>
            <a:r>
              <a:rPr lang="zh-CN" altLang="zh-CN" dirty="0"/>
              <a:t>步骤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24744"/>
            <a:ext cx="84249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下面是创建一个标准颜色对话框的详细步骤。 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）在“</a:t>
            </a:r>
            <a:r>
              <a:rPr lang="en-US" altLang="zh-CN" dirty="0" err="1"/>
              <a:t>dialog.h</a:t>
            </a:r>
            <a:r>
              <a:rPr lang="zh-CN" altLang="zh-CN" dirty="0"/>
              <a:t>”中，添加</a:t>
            </a:r>
            <a:r>
              <a:rPr lang="en-US" altLang="zh-CN" dirty="0"/>
              <a:t>private</a:t>
            </a:r>
            <a:r>
              <a:rPr lang="zh-CN" altLang="zh-CN" dirty="0"/>
              <a:t>成员变量如下：</a:t>
            </a:r>
          </a:p>
          <a:p>
            <a:pPr indent="446088"/>
            <a:r>
              <a:rPr lang="en-US" altLang="zh-CN" dirty="0" err="1"/>
              <a:t>QPushButton</a:t>
            </a:r>
            <a:r>
              <a:rPr lang="en-US" altLang="zh-CN" dirty="0"/>
              <a:t> *</a:t>
            </a:r>
            <a:r>
              <a:rPr lang="en-US" altLang="zh-CN" dirty="0" err="1"/>
              <a:t>colorBtn</a:t>
            </a:r>
            <a:r>
              <a:rPr lang="en-US" altLang="zh-CN" dirty="0"/>
              <a:t>;</a:t>
            </a:r>
            <a:endParaRPr lang="zh-CN" altLang="zh-CN" dirty="0"/>
          </a:p>
          <a:p>
            <a:pPr indent="446088"/>
            <a:r>
              <a:rPr lang="en-US" altLang="zh-CN" dirty="0" err="1"/>
              <a:t>QFrame</a:t>
            </a:r>
            <a:r>
              <a:rPr lang="en-US" altLang="zh-CN" dirty="0"/>
              <a:t> *</a:t>
            </a:r>
            <a:r>
              <a:rPr lang="en-US" altLang="zh-CN" dirty="0" err="1"/>
              <a:t>colorFrame</a:t>
            </a:r>
            <a:r>
              <a:rPr lang="en-US" altLang="zh-CN" dirty="0"/>
              <a:t>;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）添加槽函数：</a:t>
            </a:r>
          </a:p>
          <a:p>
            <a:pPr indent="446088"/>
            <a:r>
              <a:rPr lang="en-US" altLang="zh-CN" dirty="0"/>
              <a:t>void </a:t>
            </a:r>
            <a:r>
              <a:rPr lang="en-US" altLang="zh-CN" dirty="0" err="1"/>
              <a:t>showColor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）在“</a:t>
            </a:r>
            <a:r>
              <a:rPr lang="en-US" altLang="zh-CN" dirty="0"/>
              <a:t>dialog.cpp</a:t>
            </a:r>
            <a:r>
              <a:rPr lang="zh-CN" altLang="zh-CN" dirty="0"/>
              <a:t>”中，构造函数中的代码如下：</a:t>
            </a:r>
          </a:p>
          <a:p>
            <a:pPr indent="446088"/>
            <a:r>
              <a:rPr lang="en-US" altLang="zh-CN" dirty="0" err="1"/>
              <a:t>colorBtn</a:t>
            </a:r>
            <a:r>
              <a:rPr lang="en-US" altLang="zh-CN" dirty="0"/>
              <a:t>=new </a:t>
            </a:r>
            <a:r>
              <a:rPr lang="en-US" altLang="zh-CN" dirty="0" err="1"/>
              <a:t>QPushButton</a:t>
            </a:r>
            <a:r>
              <a:rPr lang="en-US" altLang="zh-CN" dirty="0"/>
              <a:t>;                		//</a:t>
            </a:r>
            <a:r>
              <a:rPr lang="zh-CN" altLang="zh-CN" dirty="0"/>
              <a:t>创建各个控件的对象</a:t>
            </a:r>
          </a:p>
          <a:p>
            <a:pPr indent="446088"/>
            <a:r>
              <a:rPr lang="en-US" altLang="zh-CN" dirty="0" err="1"/>
              <a:t>colorBtn</a:t>
            </a:r>
            <a:r>
              <a:rPr lang="en-US" altLang="zh-CN" dirty="0"/>
              <a:t>-&gt;</a:t>
            </a:r>
            <a:r>
              <a:rPr lang="en-US" altLang="zh-CN" dirty="0" err="1"/>
              <a:t>setText</a:t>
            </a:r>
            <a:r>
              <a:rPr lang="en-US" altLang="zh-CN" dirty="0"/>
              <a:t>(</a:t>
            </a:r>
            <a:r>
              <a:rPr lang="en-US" altLang="zh-CN" dirty="0" err="1"/>
              <a:t>tr</a:t>
            </a:r>
            <a:r>
              <a:rPr lang="en-US" altLang="zh-CN" dirty="0"/>
              <a:t>("</a:t>
            </a:r>
            <a:r>
              <a:rPr lang="zh-CN" altLang="zh-CN" dirty="0"/>
              <a:t>颜色标准对话框实例</a:t>
            </a:r>
            <a:r>
              <a:rPr lang="en-US" altLang="zh-CN" dirty="0"/>
              <a:t>"));</a:t>
            </a:r>
            <a:endParaRPr lang="zh-CN" altLang="zh-CN" dirty="0"/>
          </a:p>
          <a:p>
            <a:pPr indent="446088"/>
            <a:r>
              <a:rPr lang="en-US" altLang="zh-CN" dirty="0" err="1"/>
              <a:t>colorFrame</a:t>
            </a:r>
            <a:r>
              <a:rPr lang="en-US" altLang="zh-CN" dirty="0"/>
              <a:t>=new </a:t>
            </a:r>
            <a:r>
              <a:rPr lang="en-US" altLang="zh-CN" dirty="0" err="1"/>
              <a:t>QFrame</a:t>
            </a:r>
            <a:r>
              <a:rPr lang="en-US" altLang="zh-CN" dirty="0"/>
              <a:t>;</a:t>
            </a:r>
            <a:endParaRPr lang="zh-CN" altLang="zh-CN" dirty="0"/>
          </a:p>
          <a:p>
            <a:pPr indent="446088"/>
            <a:r>
              <a:rPr lang="en-US" altLang="zh-CN" dirty="0" err="1"/>
              <a:t>colorFrame</a:t>
            </a:r>
            <a:r>
              <a:rPr lang="en-US" altLang="zh-CN" dirty="0"/>
              <a:t>-&gt;</a:t>
            </a:r>
            <a:r>
              <a:rPr lang="en-US" altLang="zh-CN" dirty="0" err="1"/>
              <a:t>setFrameShape</a:t>
            </a:r>
            <a:r>
              <a:rPr lang="en-US" altLang="zh-CN" dirty="0"/>
              <a:t>(</a:t>
            </a:r>
            <a:r>
              <a:rPr lang="en-US" altLang="zh-CN" dirty="0" err="1"/>
              <a:t>QFrame</a:t>
            </a:r>
            <a:r>
              <a:rPr lang="en-US" altLang="zh-CN" dirty="0"/>
              <a:t>::Box);</a:t>
            </a:r>
            <a:endParaRPr lang="zh-CN" altLang="zh-CN" dirty="0"/>
          </a:p>
          <a:p>
            <a:pPr indent="446088"/>
            <a:r>
              <a:rPr lang="en-US" altLang="zh-CN" dirty="0" err="1"/>
              <a:t>colorFrame</a:t>
            </a:r>
            <a:r>
              <a:rPr lang="en-US" altLang="zh-CN" dirty="0"/>
              <a:t>-&gt;</a:t>
            </a:r>
            <a:r>
              <a:rPr lang="en-US" altLang="zh-CN" dirty="0" err="1"/>
              <a:t>setAutoFillBackground</a:t>
            </a:r>
            <a:r>
              <a:rPr lang="en-US" altLang="zh-CN" dirty="0"/>
              <a:t>(true);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50180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第</a:t>
            </a:r>
            <a:r>
              <a:rPr lang="en-US" altLang="zh-CN" dirty="0"/>
              <a:t>4</a:t>
            </a:r>
            <a:r>
              <a:rPr lang="zh-CN" altLang="zh-CN" dirty="0"/>
              <a:t>章</a:t>
            </a:r>
            <a:r>
              <a:rPr lang="en-US" altLang="zh-CN" b="1" dirty="0"/>
              <a:t> </a:t>
            </a:r>
            <a:r>
              <a:rPr lang="en-US" altLang="zh-CN" b="1" dirty="0" err="1"/>
              <a:t>Qt</a:t>
            </a:r>
            <a:r>
              <a:rPr lang="en-US" altLang="zh-CN" b="1" dirty="0"/>
              <a:t> 5</a:t>
            </a:r>
            <a:r>
              <a:rPr lang="zh-CN" altLang="zh-CN" dirty="0"/>
              <a:t>基本对话框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35896" y="1488067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hlinkClick r:id="rId2" action="ppaction://hlinksldjump"/>
              </a:rPr>
              <a:t>4.7  </a:t>
            </a:r>
            <a:r>
              <a:rPr lang="zh-CN" altLang="zh-CN" sz="2400" b="1" dirty="0">
                <a:hlinkClick r:id="rId2" action="ppaction://hlinksldjump"/>
              </a:rPr>
              <a:t>工具盒类</a:t>
            </a:r>
            <a:endParaRPr lang="zh-CN" altLang="zh-CN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203848" y="2235730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hlinkClick r:id="rId3" action="ppaction://hlinksldjump"/>
              </a:rPr>
              <a:t>4.8  </a:t>
            </a:r>
            <a:r>
              <a:rPr lang="zh-CN" altLang="zh-CN" sz="2400" b="1" dirty="0">
                <a:hlinkClick r:id="rId3" action="ppaction://hlinksldjump"/>
              </a:rPr>
              <a:t>进度条</a:t>
            </a:r>
            <a:endParaRPr lang="zh-CN" altLang="zh-CN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771800" y="2983393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hlinkClick r:id="rId4" action="ppaction://hlinksldjump"/>
              </a:rPr>
              <a:t>4.9  </a:t>
            </a:r>
            <a:r>
              <a:rPr lang="zh-CN" altLang="zh-CN" sz="2400" b="1" dirty="0">
                <a:hlinkClick r:id="rId4" action="ppaction://hlinksldjump"/>
              </a:rPr>
              <a:t>调色板与电子钟</a:t>
            </a:r>
            <a:endParaRPr lang="zh-CN" altLang="zh-C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195736" y="3731056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hlinkClick r:id="rId5" action="ppaction://hlinksldjump"/>
              </a:rPr>
              <a:t>4.10  </a:t>
            </a:r>
            <a:r>
              <a:rPr lang="zh-CN" altLang="zh-CN" sz="2400" b="1" dirty="0">
                <a:hlinkClick r:id="rId5" action="ppaction://hlinksldjump"/>
              </a:rPr>
              <a:t>可扩展对话框</a:t>
            </a:r>
            <a:endParaRPr lang="zh-CN" altLang="zh-CN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691680" y="4478719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hlinkClick r:id="rId6" action="ppaction://hlinksldjump"/>
              </a:rPr>
              <a:t>4.11  </a:t>
            </a:r>
            <a:r>
              <a:rPr lang="zh-CN" altLang="zh-CN" sz="2400" b="1" dirty="0">
                <a:hlinkClick r:id="rId6" action="ppaction://hlinksldjump"/>
              </a:rPr>
              <a:t>不规则窗体</a:t>
            </a:r>
            <a:endParaRPr lang="zh-CN" altLang="zh-CN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15616" y="5188058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hlinkClick r:id="rId7" action="ppaction://hlinksldjump"/>
              </a:rPr>
              <a:t>4.12  </a:t>
            </a:r>
            <a:r>
              <a:rPr lang="zh-CN" altLang="zh-CN" sz="2400" b="1" dirty="0">
                <a:hlinkClick r:id="rId7" action="ppaction://hlinksldjump"/>
              </a:rPr>
              <a:t>程序启动画面（</a:t>
            </a:r>
            <a:r>
              <a:rPr lang="en-US" altLang="zh-CN" sz="2400" b="1" dirty="0" err="1">
                <a:hlinkClick r:id="rId7" action="ppaction://hlinksldjump"/>
              </a:rPr>
              <a:t>QSplashScreen</a:t>
            </a:r>
            <a:r>
              <a:rPr lang="zh-CN" altLang="zh-CN" sz="2400" b="1" dirty="0">
                <a:hlinkClick r:id="rId7" action="ppaction://hlinksldjump"/>
              </a:rPr>
              <a:t>）</a:t>
            </a:r>
            <a:endParaRPr lang="zh-CN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3686885559"/>
      </p:ext>
    </p:extLst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611560" y="2732366"/>
            <a:ext cx="820891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630070" y="3284984"/>
            <a:ext cx="8208912" cy="22322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11560" y="1916832"/>
            <a:ext cx="8208912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4.2.2  </a:t>
            </a:r>
            <a:r>
              <a:rPr lang="zh-CN" altLang="zh-CN" dirty="0"/>
              <a:t>创建步骤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052736"/>
            <a:ext cx="85689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其中，</a:t>
            </a:r>
            <a:r>
              <a:rPr lang="en-US" altLang="zh-CN" dirty="0" err="1"/>
              <a:t>QFrame</a:t>
            </a:r>
            <a:r>
              <a:rPr lang="zh-CN" altLang="zh-CN" dirty="0"/>
              <a:t>类的对象</a:t>
            </a:r>
            <a:r>
              <a:rPr lang="en-US" altLang="zh-CN" dirty="0" err="1"/>
              <a:t>colorFrame</a:t>
            </a:r>
            <a:r>
              <a:rPr lang="zh-CN" altLang="zh-CN" dirty="0"/>
              <a:t>用于根据用户选择的不同颜色更新不同的背景。</a:t>
            </a:r>
          </a:p>
          <a:p>
            <a:pPr indent="446088"/>
            <a:r>
              <a:rPr lang="zh-CN" altLang="zh-CN" dirty="0"/>
              <a:t>在布局管理中添加代码：</a:t>
            </a:r>
          </a:p>
          <a:p>
            <a:pPr indent="446088"/>
            <a:r>
              <a:rPr lang="en-US" altLang="zh-CN" dirty="0" err="1"/>
              <a:t>mainLayout</a:t>
            </a:r>
            <a:r>
              <a:rPr lang="en-US" altLang="zh-CN" dirty="0"/>
              <a:t>-&gt;</a:t>
            </a:r>
            <a:r>
              <a:rPr lang="en-US" altLang="zh-CN" dirty="0" err="1"/>
              <a:t>addWidget</a:t>
            </a:r>
            <a:r>
              <a:rPr lang="en-US" altLang="zh-CN" dirty="0"/>
              <a:t>(colorBtn,1,0);                    	</a:t>
            </a:r>
            <a:r>
              <a:rPr lang="en-US" altLang="zh-CN" dirty="0" smtClean="0"/>
              <a:t> </a:t>
            </a:r>
            <a:r>
              <a:rPr lang="en-US" altLang="zh-CN" dirty="0"/>
              <a:t>//</a:t>
            </a:r>
            <a:r>
              <a:rPr lang="zh-CN" altLang="zh-CN" dirty="0"/>
              <a:t>布局设计</a:t>
            </a:r>
          </a:p>
          <a:p>
            <a:pPr indent="446088"/>
            <a:r>
              <a:rPr lang="en-US" altLang="zh-CN" dirty="0" err="1"/>
              <a:t>mainLayout</a:t>
            </a:r>
            <a:r>
              <a:rPr lang="en-US" altLang="zh-CN" dirty="0"/>
              <a:t>-&gt;</a:t>
            </a:r>
            <a:r>
              <a:rPr lang="en-US" altLang="zh-CN" dirty="0" err="1"/>
              <a:t>addWidget</a:t>
            </a:r>
            <a:r>
              <a:rPr lang="en-US" altLang="zh-CN" dirty="0"/>
              <a:t>(colorFrame,1,1);</a:t>
            </a:r>
            <a:endParaRPr lang="zh-CN" altLang="zh-CN" dirty="0"/>
          </a:p>
          <a:p>
            <a:pPr indent="446088"/>
            <a:r>
              <a:rPr lang="zh-CN" altLang="zh-CN" dirty="0"/>
              <a:t>最后添加事件关联：</a:t>
            </a:r>
          </a:p>
          <a:p>
            <a:pPr indent="446088"/>
            <a:r>
              <a:rPr lang="en-US" altLang="zh-CN" dirty="0"/>
              <a:t>connect(</a:t>
            </a:r>
            <a:r>
              <a:rPr lang="en-US" altLang="zh-CN" dirty="0" err="1"/>
              <a:t>colorBtn,SIGNAL</a:t>
            </a:r>
            <a:r>
              <a:rPr lang="en-US" altLang="zh-CN" dirty="0"/>
              <a:t>(clicked()),</a:t>
            </a:r>
            <a:r>
              <a:rPr lang="en-US" altLang="zh-CN" dirty="0" err="1"/>
              <a:t>this,SLOT</a:t>
            </a:r>
            <a:r>
              <a:rPr lang="en-US" altLang="zh-CN" dirty="0"/>
              <a:t>(</a:t>
            </a:r>
            <a:r>
              <a:rPr lang="en-US" altLang="zh-CN" dirty="0" err="1"/>
              <a:t>showColor</a:t>
            </a:r>
            <a:r>
              <a:rPr lang="en-US" altLang="zh-CN" dirty="0"/>
              <a:t>()));//</a:t>
            </a:r>
            <a:r>
              <a:rPr lang="zh-CN" altLang="zh-CN" dirty="0"/>
              <a:t>事件关联</a:t>
            </a:r>
          </a:p>
          <a:p>
            <a:pPr indent="446088"/>
            <a:r>
              <a:rPr lang="zh-CN" altLang="zh-CN" dirty="0"/>
              <a:t>其中，槽函数</a:t>
            </a:r>
            <a:r>
              <a:rPr lang="en-US" altLang="zh-CN" dirty="0" err="1"/>
              <a:t>showColor</a:t>
            </a:r>
            <a:r>
              <a:rPr lang="en-US" altLang="zh-CN" dirty="0"/>
              <a:t>()</a:t>
            </a:r>
            <a:r>
              <a:rPr lang="zh-CN" altLang="zh-CN" dirty="0"/>
              <a:t>的实现代码如下：</a:t>
            </a:r>
          </a:p>
          <a:p>
            <a:pPr indent="446088"/>
            <a:r>
              <a:rPr lang="en-US" altLang="zh-CN" dirty="0"/>
              <a:t>void Dialog::</a:t>
            </a:r>
            <a:r>
              <a:rPr lang="en-US" altLang="zh-CN" dirty="0" err="1"/>
              <a:t>showColor</a:t>
            </a:r>
            <a:r>
              <a:rPr lang="en-US" altLang="zh-CN" dirty="0"/>
              <a:t>()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QColor</a:t>
            </a:r>
            <a:r>
              <a:rPr lang="en-US" altLang="zh-CN" dirty="0"/>
              <a:t> c = </a:t>
            </a:r>
            <a:r>
              <a:rPr lang="en-US" altLang="zh-CN" dirty="0" err="1"/>
              <a:t>QColorDialog</a:t>
            </a:r>
            <a:r>
              <a:rPr lang="en-US" altLang="zh-CN" dirty="0"/>
              <a:t>::</a:t>
            </a:r>
            <a:r>
              <a:rPr lang="en-US" altLang="zh-CN" dirty="0" err="1"/>
              <a:t>getColor</a:t>
            </a:r>
            <a:r>
              <a:rPr lang="en-US" altLang="zh-CN" dirty="0"/>
              <a:t>(</a:t>
            </a:r>
            <a:r>
              <a:rPr lang="en-US" altLang="zh-CN" dirty="0" err="1"/>
              <a:t>Qt</a:t>
            </a:r>
            <a:r>
              <a:rPr lang="en-US" altLang="zh-CN" dirty="0"/>
              <a:t>::blue);</a:t>
            </a:r>
            <a:endParaRPr lang="zh-CN" altLang="zh-CN" dirty="0"/>
          </a:p>
          <a:p>
            <a:pPr indent="446088"/>
            <a:r>
              <a:rPr lang="en-US" altLang="zh-CN" dirty="0"/>
              <a:t>    if(</a:t>
            </a:r>
            <a:r>
              <a:rPr lang="en-US" altLang="zh-CN" dirty="0" err="1"/>
              <a:t>c.isValid</a:t>
            </a:r>
            <a:r>
              <a:rPr lang="en-US" altLang="zh-CN" dirty="0"/>
              <a:t>())</a:t>
            </a:r>
            <a:endParaRPr lang="zh-CN" altLang="zh-CN" dirty="0"/>
          </a:p>
          <a:p>
            <a:pPr indent="446088"/>
            <a:r>
              <a:rPr lang="en-US" altLang="zh-CN" dirty="0"/>
              <a:t>    {</a:t>
            </a:r>
            <a:endParaRPr lang="zh-CN" altLang="zh-CN" dirty="0"/>
          </a:p>
          <a:p>
            <a:pPr indent="446088"/>
            <a:r>
              <a:rPr lang="en-US" altLang="zh-CN" dirty="0"/>
              <a:t>        </a:t>
            </a:r>
            <a:r>
              <a:rPr lang="en-US" altLang="zh-CN" dirty="0" err="1"/>
              <a:t>colorFrame</a:t>
            </a:r>
            <a:r>
              <a:rPr lang="en-US" altLang="zh-CN" dirty="0"/>
              <a:t>-&gt;</a:t>
            </a:r>
            <a:r>
              <a:rPr lang="en-US" altLang="zh-CN" dirty="0" err="1"/>
              <a:t>setPalette</a:t>
            </a:r>
            <a:r>
              <a:rPr lang="en-US" altLang="zh-CN" dirty="0"/>
              <a:t>(</a:t>
            </a:r>
            <a:r>
              <a:rPr lang="en-US" altLang="zh-CN" dirty="0" err="1"/>
              <a:t>QPalette</a:t>
            </a:r>
            <a:r>
              <a:rPr lang="en-US" altLang="zh-CN" dirty="0"/>
              <a:t>(c));</a:t>
            </a:r>
            <a:endParaRPr lang="zh-CN" altLang="zh-CN" dirty="0"/>
          </a:p>
          <a:p>
            <a:pPr indent="446088"/>
            <a:r>
              <a:rPr lang="en-US" altLang="zh-CN" dirty="0"/>
              <a:t>    }</a:t>
            </a:r>
            <a:endParaRPr lang="zh-CN" altLang="zh-CN" dirty="0"/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3725108"/>
      </p:ext>
    </p:extLst>
  </p:cSld>
  <p:clrMapOvr>
    <a:masterClrMapping/>
  </p:clrMapOvr>
  <p:transition spd="slow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467544" y="2204864"/>
            <a:ext cx="828092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4.2.2  </a:t>
            </a:r>
            <a:r>
              <a:rPr lang="zh-CN" altLang="zh-CN" dirty="0"/>
              <a:t>创建步骤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700808"/>
            <a:ext cx="8280920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）在文件开始添加头文件：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#include &lt;</a:t>
            </a:r>
            <a:r>
              <a:rPr lang="en-US" altLang="zh-CN" dirty="0" err="1"/>
              <a:t>QColorDialog</a:t>
            </a:r>
            <a:r>
              <a:rPr lang="en-US" altLang="zh-CN" dirty="0"/>
              <a:t>&gt;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）运行该程序后，单击“颜色标准对话框实例”按钮后显示的界面如图</a:t>
            </a:r>
            <a:r>
              <a:rPr lang="en-US" altLang="zh-CN" dirty="0"/>
              <a:t>4.3</a:t>
            </a:r>
            <a:r>
              <a:rPr lang="zh-CN" altLang="zh-CN" dirty="0"/>
              <a:t>所示。选择某个颜色，单击“</a:t>
            </a:r>
            <a:r>
              <a:rPr lang="en-US" altLang="zh-CN" dirty="0"/>
              <a:t>OK</a:t>
            </a:r>
            <a:r>
              <a:rPr lang="zh-CN" altLang="zh-CN" dirty="0"/>
              <a:t>”按钮，选择的颜色将显示在</a:t>
            </a:r>
            <a:r>
              <a:rPr lang="en-US" altLang="zh-CN" dirty="0"/>
              <a:t>Dialog</a:t>
            </a:r>
            <a:r>
              <a:rPr lang="zh-CN" altLang="zh-CN" dirty="0"/>
              <a:t>对话框右边的标签中。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22466"/>
      </p:ext>
    </p:extLst>
  </p:cSld>
  <p:clrMapOvr>
    <a:masterClrMapping/>
  </p:clrMapOvr>
  <p:transition spd="slow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755576" y="2348880"/>
            <a:ext cx="8064896" cy="151216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 </a:t>
            </a:r>
            <a:r>
              <a:rPr lang="zh-CN" altLang="zh-CN" dirty="0"/>
              <a:t>标准字体对话框</a:t>
            </a:r>
            <a:r>
              <a:rPr lang="zh-CN" altLang="zh-CN" dirty="0"/>
              <a:t>类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24744"/>
            <a:ext cx="84249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en-US" altLang="zh-CN" sz="2000" b="1" dirty="0">
                <a:solidFill>
                  <a:srgbClr val="C00000"/>
                </a:solidFill>
              </a:rPr>
              <a:t>4.3.1  </a:t>
            </a:r>
            <a:r>
              <a:rPr lang="zh-CN" altLang="zh-CN" sz="2000" b="1" dirty="0">
                <a:solidFill>
                  <a:srgbClr val="C00000"/>
                </a:solidFill>
              </a:rPr>
              <a:t>函数说明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 err="1"/>
              <a:t>getFont</a:t>
            </a:r>
            <a:r>
              <a:rPr lang="en-US" altLang="zh-CN" dirty="0"/>
              <a:t>()</a:t>
            </a:r>
            <a:r>
              <a:rPr lang="zh-CN" altLang="zh-CN" dirty="0"/>
              <a:t>函数是标准字体对话框</a:t>
            </a:r>
            <a:r>
              <a:rPr lang="en-US" altLang="zh-CN" dirty="0" err="1"/>
              <a:t>QFontDialog</a:t>
            </a:r>
            <a:r>
              <a:rPr lang="zh-CN" altLang="zh-CN" dirty="0"/>
              <a:t>类的一个静态函数，该函数返回用户所选择的字体，下面是</a:t>
            </a:r>
            <a:r>
              <a:rPr lang="en-US" altLang="zh-CN" dirty="0" err="1"/>
              <a:t>getFont</a:t>
            </a:r>
            <a:r>
              <a:rPr lang="en-US" altLang="zh-CN" dirty="0"/>
              <a:t>()</a:t>
            </a:r>
            <a:r>
              <a:rPr lang="zh-CN" altLang="zh-CN" dirty="0"/>
              <a:t>函数形式：</a:t>
            </a:r>
          </a:p>
          <a:p>
            <a:pPr indent="446088"/>
            <a:r>
              <a:rPr lang="en-US" altLang="zh-CN" dirty="0" err="1"/>
              <a:t>QFont</a:t>
            </a:r>
            <a:r>
              <a:rPr lang="en-US" altLang="zh-CN" dirty="0"/>
              <a:t> </a:t>
            </a:r>
            <a:r>
              <a:rPr lang="en-US" altLang="zh-CN" dirty="0" err="1"/>
              <a:t>getFont</a:t>
            </a:r>
            <a:endParaRPr lang="zh-CN" altLang="zh-CN" dirty="0"/>
          </a:p>
          <a:p>
            <a:pPr indent="446088"/>
            <a:r>
              <a:rPr lang="en-US" altLang="zh-CN" dirty="0"/>
              <a:t>(</a:t>
            </a:r>
            <a:endParaRPr lang="zh-CN" altLang="zh-CN" dirty="0"/>
          </a:p>
          <a:p>
            <a:pPr indent="446088"/>
            <a:r>
              <a:rPr lang="en-US" altLang="zh-CN" dirty="0"/>
              <a:t>	</a:t>
            </a:r>
            <a:r>
              <a:rPr lang="en-US" altLang="zh-CN" dirty="0" err="1"/>
              <a:t>bool</a:t>
            </a:r>
            <a:r>
              <a:rPr lang="en-US" altLang="zh-CN" dirty="0"/>
              <a:t>* ok,            			//</a:t>
            </a:r>
            <a:r>
              <a:rPr lang="zh-CN" altLang="zh-CN" dirty="0"/>
              <a:t>注</a:t>
            </a:r>
          </a:p>
          <a:p>
            <a:pPr indent="446088"/>
            <a:r>
              <a:rPr lang="en-US" altLang="zh-CN" dirty="0"/>
              <a:t>	</a:t>
            </a:r>
            <a:r>
              <a:rPr lang="en-US" altLang="zh-CN" dirty="0" err="1"/>
              <a:t>QWidget</a:t>
            </a:r>
            <a:r>
              <a:rPr lang="en-US" altLang="zh-CN" dirty="0"/>
              <a:t>* parent=0    		//</a:t>
            </a:r>
            <a:r>
              <a:rPr lang="zh-CN" altLang="zh-CN" dirty="0"/>
              <a:t>标准字体对话框的父窗口</a:t>
            </a:r>
          </a:p>
          <a:p>
            <a:pPr indent="446088"/>
            <a:r>
              <a:rPr lang="en-US" altLang="zh-CN" dirty="0"/>
              <a:t>);       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0251177"/>
      </p:ext>
    </p:extLst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755576" y="5301208"/>
            <a:ext cx="806489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55576" y="2529735"/>
            <a:ext cx="806489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55576" y="4450505"/>
            <a:ext cx="8064896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59097" y="3140968"/>
            <a:ext cx="8064896" cy="108012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55576" y="1700808"/>
            <a:ext cx="8064896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4.3.2  </a:t>
            </a:r>
            <a:r>
              <a:rPr lang="zh-CN" altLang="zh-CN" dirty="0"/>
              <a:t>创建</a:t>
            </a:r>
            <a:r>
              <a:rPr lang="zh-CN" altLang="zh-CN" dirty="0"/>
              <a:t>步骤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4969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下面是创建标准字体对话框的详细步骤。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）在“</a:t>
            </a:r>
            <a:r>
              <a:rPr lang="en-US" altLang="zh-CN" dirty="0" err="1"/>
              <a:t>dialog.h</a:t>
            </a:r>
            <a:r>
              <a:rPr lang="zh-CN" altLang="zh-CN" dirty="0"/>
              <a:t>”中，添加</a:t>
            </a:r>
            <a:r>
              <a:rPr lang="en-US" altLang="zh-CN" dirty="0"/>
              <a:t>private</a:t>
            </a:r>
            <a:r>
              <a:rPr lang="zh-CN" altLang="zh-CN" dirty="0"/>
              <a:t>成员变量如下：</a:t>
            </a:r>
          </a:p>
          <a:p>
            <a:pPr indent="446088"/>
            <a:r>
              <a:rPr lang="en-US" altLang="zh-CN" dirty="0" err="1"/>
              <a:t>QPushButton</a:t>
            </a:r>
            <a:r>
              <a:rPr lang="en-US" altLang="zh-CN" dirty="0"/>
              <a:t> *</a:t>
            </a:r>
            <a:r>
              <a:rPr lang="en-US" altLang="zh-CN" dirty="0" err="1"/>
              <a:t>fontBtn</a:t>
            </a:r>
            <a:r>
              <a:rPr lang="en-US" altLang="zh-CN" dirty="0"/>
              <a:t>; </a:t>
            </a:r>
            <a:endParaRPr lang="zh-CN" altLang="zh-CN" dirty="0"/>
          </a:p>
          <a:p>
            <a:pPr indent="446088"/>
            <a:r>
              <a:rPr lang="en-US" altLang="zh-CN" dirty="0" err="1"/>
              <a:t>QLineEdit</a:t>
            </a:r>
            <a:r>
              <a:rPr lang="en-US" altLang="zh-CN" dirty="0"/>
              <a:t> *</a:t>
            </a:r>
            <a:r>
              <a:rPr lang="en-US" altLang="zh-CN" dirty="0" err="1"/>
              <a:t>fontLineEdit</a:t>
            </a:r>
            <a:r>
              <a:rPr lang="en-US" altLang="zh-CN" dirty="0"/>
              <a:t>;</a:t>
            </a:r>
            <a:endParaRPr lang="zh-CN" altLang="zh-CN" dirty="0"/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）添加槽函数：</a:t>
            </a:r>
          </a:p>
          <a:p>
            <a:pPr indent="446088"/>
            <a:r>
              <a:rPr lang="en-US" altLang="zh-CN" dirty="0"/>
              <a:t>void </a:t>
            </a:r>
            <a:r>
              <a:rPr lang="en-US" altLang="zh-CN" dirty="0" err="1"/>
              <a:t>showFont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）在“</a:t>
            </a:r>
            <a:r>
              <a:rPr lang="en-US" altLang="zh-CN" dirty="0"/>
              <a:t>dialog.cpp</a:t>
            </a:r>
            <a:r>
              <a:rPr lang="zh-CN" altLang="zh-CN" dirty="0"/>
              <a:t>”中，构造函数中的代码如下：</a:t>
            </a:r>
          </a:p>
          <a:p>
            <a:pPr indent="446088"/>
            <a:r>
              <a:rPr lang="en-US" altLang="zh-CN" dirty="0" err="1"/>
              <a:t>fontBtn</a:t>
            </a:r>
            <a:r>
              <a:rPr lang="en-US" altLang="zh-CN" dirty="0"/>
              <a:t>=new </a:t>
            </a:r>
            <a:r>
              <a:rPr lang="en-US" altLang="zh-CN" dirty="0" err="1"/>
              <a:t>QPushButton</a:t>
            </a:r>
            <a:r>
              <a:rPr lang="en-US" altLang="zh-CN" dirty="0"/>
              <a:t>;                       	//</a:t>
            </a:r>
            <a:r>
              <a:rPr lang="zh-CN" altLang="zh-CN" dirty="0"/>
              <a:t>创建控件的对象</a:t>
            </a:r>
          </a:p>
          <a:p>
            <a:pPr indent="446088"/>
            <a:r>
              <a:rPr lang="en-US" altLang="zh-CN" dirty="0" err="1"/>
              <a:t>fontBtn</a:t>
            </a:r>
            <a:r>
              <a:rPr lang="en-US" altLang="zh-CN" dirty="0"/>
              <a:t>-&gt;</a:t>
            </a:r>
            <a:r>
              <a:rPr lang="en-US" altLang="zh-CN" dirty="0" err="1"/>
              <a:t>setText</a:t>
            </a:r>
            <a:r>
              <a:rPr lang="en-US" altLang="zh-CN" dirty="0"/>
              <a:t>(</a:t>
            </a:r>
            <a:r>
              <a:rPr lang="en-US" altLang="zh-CN" dirty="0" err="1"/>
              <a:t>tr</a:t>
            </a:r>
            <a:r>
              <a:rPr lang="en-US" altLang="zh-CN" dirty="0"/>
              <a:t>("</a:t>
            </a:r>
            <a:r>
              <a:rPr lang="zh-CN" altLang="zh-CN" dirty="0"/>
              <a:t>字体标准对话框实例</a:t>
            </a:r>
            <a:r>
              <a:rPr lang="en-US" altLang="zh-CN" dirty="0"/>
              <a:t>"));</a:t>
            </a:r>
            <a:endParaRPr lang="zh-CN" altLang="zh-CN" dirty="0"/>
          </a:p>
          <a:p>
            <a:pPr indent="446088"/>
            <a:r>
              <a:rPr lang="en-US" altLang="zh-CN" dirty="0" err="1"/>
              <a:t>fontLineEdit</a:t>
            </a:r>
            <a:r>
              <a:rPr lang="en-US" altLang="zh-CN" dirty="0"/>
              <a:t>=new </a:t>
            </a:r>
            <a:r>
              <a:rPr lang="en-US" altLang="zh-CN" dirty="0" err="1"/>
              <a:t>QLineEdit</a:t>
            </a:r>
            <a:r>
              <a:rPr lang="en-US" altLang="zh-CN" dirty="0"/>
              <a:t>;                    	//</a:t>
            </a:r>
            <a:r>
              <a:rPr lang="zh-CN" altLang="zh-CN" dirty="0"/>
              <a:t>显示更改的字符串</a:t>
            </a:r>
          </a:p>
          <a:p>
            <a:pPr indent="446088"/>
            <a:r>
              <a:rPr lang="en-US" altLang="zh-CN" dirty="0" err="1"/>
              <a:t>fontLineEdit</a:t>
            </a:r>
            <a:r>
              <a:rPr lang="en-US" altLang="zh-CN" dirty="0"/>
              <a:t>-&gt;</a:t>
            </a:r>
            <a:r>
              <a:rPr lang="en-US" altLang="zh-CN" dirty="0" err="1"/>
              <a:t>setText</a:t>
            </a:r>
            <a:r>
              <a:rPr lang="en-US" altLang="zh-CN" dirty="0"/>
              <a:t>(</a:t>
            </a:r>
            <a:r>
              <a:rPr lang="en-US" altLang="zh-CN" dirty="0" err="1"/>
              <a:t>tr</a:t>
            </a:r>
            <a:r>
              <a:rPr lang="en-US" altLang="zh-CN" dirty="0"/>
              <a:t>("Welcome!"));</a:t>
            </a:r>
            <a:endParaRPr lang="zh-CN" altLang="zh-CN" dirty="0"/>
          </a:p>
          <a:p>
            <a:pPr indent="446088"/>
            <a:r>
              <a:rPr lang="zh-CN" altLang="zh-CN" dirty="0"/>
              <a:t>添加布局管理：</a:t>
            </a:r>
          </a:p>
          <a:p>
            <a:pPr indent="446088"/>
            <a:r>
              <a:rPr lang="en-US" altLang="zh-CN" dirty="0" err="1"/>
              <a:t>mainLayout</a:t>
            </a:r>
            <a:r>
              <a:rPr lang="en-US" altLang="zh-CN" dirty="0"/>
              <a:t>-&gt;</a:t>
            </a:r>
            <a:r>
              <a:rPr lang="en-US" altLang="zh-CN" dirty="0" err="1"/>
              <a:t>addWidget</a:t>
            </a:r>
            <a:r>
              <a:rPr lang="en-US" altLang="zh-CN" dirty="0"/>
              <a:t>(fontBtn,2,0);         		//</a:t>
            </a:r>
            <a:r>
              <a:rPr lang="zh-CN" altLang="zh-CN" dirty="0"/>
              <a:t>布局设计</a:t>
            </a:r>
          </a:p>
          <a:p>
            <a:pPr indent="446088"/>
            <a:r>
              <a:rPr lang="en-US" altLang="zh-CN" dirty="0" err="1"/>
              <a:t>mainLayout</a:t>
            </a:r>
            <a:r>
              <a:rPr lang="en-US" altLang="zh-CN" dirty="0"/>
              <a:t>-&gt;</a:t>
            </a:r>
            <a:r>
              <a:rPr lang="en-US" altLang="zh-CN" dirty="0" err="1"/>
              <a:t>addWidget</a:t>
            </a:r>
            <a:r>
              <a:rPr lang="en-US" altLang="zh-CN" dirty="0"/>
              <a:t>(fontLineEdit,2,1);</a:t>
            </a:r>
            <a:endParaRPr lang="zh-CN" altLang="zh-CN" dirty="0"/>
          </a:p>
          <a:p>
            <a:pPr indent="446088"/>
            <a:r>
              <a:rPr lang="zh-CN" altLang="zh-CN" dirty="0"/>
              <a:t>最后添加事件关联：</a:t>
            </a:r>
          </a:p>
          <a:p>
            <a:pPr indent="446088"/>
            <a:r>
              <a:rPr lang="en-US" altLang="zh-CN" dirty="0"/>
              <a:t>connect(</a:t>
            </a:r>
            <a:r>
              <a:rPr lang="en-US" altLang="zh-CN" dirty="0" err="1"/>
              <a:t>fontBtn,SIGNAL</a:t>
            </a:r>
            <a:r>
              <a:rPr lang="en-US" altLang="zh-CN" dirty="0"/>
              <a:t>(clicked()),</a:t>
            </a:r>
            <a:r>
              <a:rPr lang="en-US" altLang="zh-CN" dirty="0" err="1"/>
              <a:t>this,SLOT</a:t>
            </a:r>
            <a:r>
              <a:rPr lang="en-US" altLang="zh-CN" dirty="0"/>
              <a:t>(</a:t>
            </a:r>
            <a:r>
              <a:rPr lang="en-US" altLang="zh-CN" dirty="0" err="1"/>
              <a:t>showFont</a:t>
            </a:r>
            <a:r>
              <a:rPr lang="en-US" altLang="zh-CN" dirty="0" smtClean="0"/>
              <a:t>()));    //</a:t>
            </a:r>
            <a:r>
              <a:rPr lang="zh-CN" altLang="zh-CN" dirty="0"/>
              <a:t>事件关联</a:t>
            </a:r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5515302"/>
      </p:ext>
    </p:extLst>
  </p:cSld>
  <p:clrMapOvr>
    <a:masterClrMapping/>
  </p:clrMapOvr>
  <p:transition spd="slow">
    <p:randomBar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3568" y="1916832"/>
            <a:ext cx="8208912" cy="25202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4.3.2  </a:t>
            </a:r>
            <a:r>
              <a:rPr lang="zh-CN" altLang="zh-CN" dirty="0"/>
              <a:t>创建步骤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556792"/>
            <a:ext cx="84969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其中，槽函数</a:t>
            </a:r>
            <a:r>
              <a:rPr lang="en-US" altLang="zh-CN" dirty="0" err="1"/>
              <a:t>showFont</a:t>
            </a:r>
            <a:r>
              <a:rPr lang="en-US" altLang="zh-CN" dirty="0"/>
              <a:t>()</a:t>
            </a:r>
            <a:r>
              <a:rPr lang="zh-CN" altLang="zh-CN" dirty="0"/>
              <a:t>的实现代码如下：</a:t>
            </a:r>
          </a:p>
          <a:p>
            <a:pPr indent="446088"/>
            <a:r>
              <a:rPr lang="en-US" altLang="zh-CN" dirty="0"/>
              <a:t>void Dialog::</a:t>
            </a:r>
            <a:r>
              <a:rPr lang="en-US" altLang="zh-CN" dirty="0" err="1"/>
              <a:t>showFont</a:t>
            </a:r>
            <a:r>
              <a:rPr lang="en-US" altLang="zh-CN" dirty="0"/>
              <a:t>()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bool</a:t>
            </a:r>
            <a:r>
              <a:rPr lang="en-US" altLang="zh-CN" dirty="0"/>
              <a:t> ok;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QFont</a:t>
            </a:r>
            <a:r>
              <a:rPr lang="en-US" altLang="zh-CN" dirty="0"/>
              <a:t> f = </a:t>
            </a:r>
            <a:r>
              <a:rPr lang="en-US" altLang="zh-CN" dirty="0" err="1"/>
              <a:t>QFontDialog</a:t>
            </a:r>
            <a:r>
              <a:rPr lang="en-US" altLang="zh-CN" dirty="0"/>
              <a:t>::</a:t>
            </a:r>
            <a:r>
              <a:rPr lang="en-US" altLang="zh-CN" dirty="0" err="1"/>
              <a:t>getFont</a:t>
            </a:r>
            <a:r>
              <a:rPr lang="en-US" altLang="zh-CN" dirty="0"/>
              <a:t>(&amp;ok);</a:t>
            </a:r>
            <a:endParaRPr lang="zh-CN" altLang="zh-CN" dirty="0"/>
          </a:p>
          <a:p>
            <a:pPr indent="446088"/>
            <a:r>
              <a:rPr lang="en-US" altLang="zh-CN" dirty="0"/>
              <a:t>    if (ok)</a:t>
            </a:r>
            <a:endParaRPr lang="zh-CN" altLang="zh-CN" dirty="0"/>
          </a:p>
          <a:p>
            <a:pPr indent="446088"/>
            <a:r>
              <a:rPr lang="en-US" altLang="zh-CN" dirty="0"/>
              <a:t>    {</a:t>
            </a:r>
            <a:endParaRPr lang="zh-CN" altLang="zh-CN" dirty="0"/>
          </a:p>
          <a:p>
            <a:pPr indent="446088"/>
            <a:r>
              <a:rPr lang="en-US" altLang="zh-CN" dirty="0"/>
              <a:t>        </a:t>
            </a:r>
            <a:r>
              <a:rPr lang="en-US" altLang="zh-CN" dirty="0" err="1"/>
              <a:t>fontLineEdit</a:t>
            </a:r>
            <a:r>
              <a:rPr lang="en-US" altLang="zh-CN" dirty="0"/>
              <a:t>-&gt;</a:t>
            </a:r>
            <a:r>
              <a:rPr lang="en-US" altLang="zh-CN" dirty="0" err="1"/>
              <a:t>setFont</a:t>
            </a:r>
            <a:r>
              <a:rPr lang="en-US" altLang="zh-CN" dirty="0"/>
              <a:t>(f);</a:t>
            </a:r>
            <a:endParaRPr lang="zh-CN" altLang="zh-CN" dirty="0"/>
          </a:p>
          <a:p>
            <a:pPr indent="446088"/>
            <a:r>
              <a:rPr lang="en-US" altLang="zh-CN" dirty="0"/>
              <a:t>    }</a:t>
            </a:r>
            <a:endParaRPr lang="zh-CN" altLang="zh-CN" dirty="0"/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8516795"/>
      </p:ext>
    </p:extLst>
  </p:cSld>
  <p:clrMapOvr>
    <a:masterClrMapping/>
  </p:clrMapOvr>
  <p:transition spd="slow"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827584" y="1772816"/>
            <a:ext cx="799288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4.3.2  </a:t>
            </a:r>
            <a:r>
              <a:rPr lang="zh-CN" altLang="zh-CN" dirty="0"/>
              <a:t>创建步骤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268760"/>
            <a:ext cx="8424936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）在文件的开头添加头文件：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/>
              <a:t>#include &lt;</a:t>
            </a:r>
            <a:r>
              <a:rPr lang="en-US" altLang="zh-CN" dirty="0" err="1"/>
              <a:t>QFontDialog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）运行该程序后，单击“字体标准对话框实例”按钮后显示的界面如图</a:t>
            </a:r>
            <a:r>
              <a:rPr lang="en-US" altLang="zh-CN" dirty="0"/>
              <a:t>4.4</a:t>
            </a:r>
            <a:r>
              <a:rPr lang="zh-CN" altLang="zh-CN" dirty="0"/>
              <a:t>所示。选择某个字体，单击“</a:t>
            </a:r>
            <a:r>
              <a:rPr lang="en-US" altLang="zh-CN" dirty="0"/>
              <a:t>OK</a:t>
            </a:r>
            <a:r>
              <a:rPr lang="zh-CN" altLang="zh-CN" dirty="0"/>
              <a:t>”按钮，文字将应用选择的字体格式更新显示在</a:t>
            </a:r>
            <a:r>
              <a:rPr lang="en-US" altLang="zh-CN" dirty="0"/>
              <a:t>Dialog</a:t>
            </a:r>
            <a:r>
              <a:rPr lang="zh-CN" altLang="zh-CN" dirty="0"/>
              <a:t>对话框右边的标签中。</a:t>
            </a:r>
          </a:p>
          <a:p>
            <a:pPr indent="446088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5358035"/>
      </p:ext>
    </p:extLst>
  </p:cSld>
  <p:clrMapOvr>
    <a:masterClrMapping/>
  </p:clrMapOvr>
  <p:transition spd="slow"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 </a:t>
            </a:r>
            <a:r>
              <a:rPr lang="zh-CN" altLang="zh-CN" dirty="0"/>
              <a:t>标准输入对话框</a:t>
            </a:r>
            <a:r>
              <a:rPr lang="zh-CN" altLang="zh-CN" dirty="0" smtClean="0"/>
              <a:t>类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268760"/>
            <a:ext cx="84249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）在“</a:t>
            </a:r>
            <a:r>
              <a:rPr lang="en-US" altLang="zh-CN" dirty="0" err="1"/>
              <a:t>DialogExample</a:t>
            </a:r>
            <a:r>
              <a:rPr lang="zh-CN" altLang="zh-CN" dirty="0"/>
              <a:t>”项目名上单击鼠标右键，在弹出的快捷菜单中选择“添加新文件</a:t>
            </a:r>
            <a:r>
              <a:rPr lang="en-US" altLang="zh-CN" dirty="0"/>
              <a:t>...</a:t>
            </a:r>
            <a:r>
              <a:rPr lang="zh-CN" altLang="zh-CN" dirty="0"/>
              <a:t>”菜单项，在弹出的对话框中选择“</a:t>
            </a:r>
            <a:r>
              <a:rPr lang="en-US" altLang="zh-CN" dirty="0"/>
              <a:t>C++ Class</a:t>
            </a:r>
            <a:r>
              <a:rPr lang="zh-CN" altLang="zh-CN" dirty="0"/>
              <a:t>”选项，单击“</a:t>
            </a:r>
            <a:r>
              <a:rPr lang="en-US" altLang="zh-CN" dirty="0"/>
              <a:t>Choose...</a:t>
            </a:r>
            <a:r>
              <a:rPr lang="zh-CN" altLang="zh-CN" dirty="0"/>
              <a:t>”按钮，弹出对话框，在“</a:t>
            </a:r>
            <a:r>
              <a:rPr lang="en-US" altLang="zh-CN" dirty="0"/>
              <a:t>Base class</a:t>
            </a:r>
            <a:r>
              <a:rPr lang="zh-CN" altLang="zh-CN" dirty="0"/>
              <a:t>”后面的文本框中输入基类名“</a:t>
            </a:r>
            <a:r>
              <a:rPr lang="en-US" altLang="zh-CN" dirty="0" err="1"/>
              <a:t>QDialog</a:t>
            </a:r>
            <a:r>
              <a:rPr lang="zh-CN" altLang="zh-CN" dirty="0"/>
              <a:t>”（需要由用户手动输入），在“</a:t>
            </a:r>
            <a:r>
              <a:rPr lang="en-US" altLang="zh-CN" dirty="0"/>
              <a:t>Class name</a:t>
            </a:r>
            <a:r>
              <a:rPr lang="zh-CN" altLang="zh-CN" dirty="0"/>
              <a:t>”后面的文本框中输入类的名称“</a:t>
            </a:r>
            <a:r>
              <a:rPr lang="en-US" altLang="zh-CN" dirty="0" err="1"/>
              <a:t>InputDlg</a:t>
            </a:r>
            <a:r>
              <a:rPr lang="zh-CN" altLang="zh-CN" dirty="0"/>
              <a:t>”。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）单击“下一步”按钮，单击“完成”按钮，在该工程中就添加了“</a:t>
            </a:r>
            <a:r>
              <a:rPr lang="en-US" altLang="zh-CN" dirty="0" err="1"/>
              <a:t>inputdlg.h</a:t>
            </a:r>
            <a:r>
              <a:rPr lang="zh-CN" altLang="zh-CN" dirty="0"/>
              <a:t>”头文件和“</a:t>
            </a:r>
            <a:r>
              <a:rPr lang="en-US" altLang="zh-CN" dirty="0"/>
              <a:t>inputdlg.cpp</a:t>
            </a:r>
            <a:r>
              <a:rPr lang="zh-CN" altLang="zh-CN" dirty="0"/>
              <a:t>”源文件。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）打开“</a:t>
            </a:r>
            <a:r>
              <a:rPr lang="en-US" altLang="zh-CN" dirty="0" err="1"/>
              <a:t>inputdlg.h</a:t>
            </a:r>
            <a:r>
              <a:rPr lang="zh-CN" altLang="zh-CN" dirty="0"/>
              <a:t>”头文件，完成所需要的各种控件的</a:t>
            </a:r>
            <a:r>
              <a:rPr lang="zh-CN" altLang="zh-CN" dirty="0">
                <a:hlinkClick r:id="rId2" action="ppaction://hlinkfile"/>
              </a:rPr>
              <a:t>创建和各种功能的槽函数的声明，具体代码</a:t>
            </a:r>
            <a:r>
              <a:rPr lang="zh-CN" altLang="zh-CN" dirty="0" smtClean="0">
                <a:hlinkClick r:id="rId2" action="ppaction://hlinkfile"/>
              </a:rPr>
              <a:t>如下</a:t>
            </a:r>
            <a:r>
              <a:rPr lang="zh-CN" altLang="en-US" dirty="0" smtClean="0">
                <a:hlinkClick r:id="rId2" action="ppaction://hlinkfile"/>
              </a:rPr>
              <a:t>。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）打开“</a:t>
            </a:r>
            <a:r>
              <a:rPr lang="en-US" altLang="zh-CN" dirty="0"/>
              <a:t>inputdlg.cpp</a:t>
            </a:r>
            <a:r>
              <a:rPr lang="zh-CN" altLang="zh-CN" dirty="0"/>
              <a:t>”源文件，完成所</a:t>
            </a:r>
            <a:r>
              <a:rPr lang="zh-CN" altLang="zh-CN" dirty="0">
                <a:hlinkClick r:id="rId3" action="ppaction://hlinkfile"/>
              </a:rPr>
              <a:t>需要的各种控件的创建和槽函数的实现，具体代码</a:t>
            </a:r>
            <a:r>
              <a:rPr lang="zh-CN" altLang="zh-CN" dirty="0" smtClean="0">
                <a:hlinkClick r:id="rId3" action="ppaction://hlinkfile"/>
              </a:rPr>
              <a:t>如下</a:t>
            </a:r>
            <a:r>
              <a:rPr lang="zh-CN" altLang="en-US" dirty="0" smtClean="0">
                <a:hlinkClick r:id="rId3" action="ppaction://hlinkfile"/>
              </a:rPr>
              <a:t>。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114339"/>
      </p:ext>
    </p:extLst>
  </p:cSld>
  <p:clrMapOvr>
    <a:masterClrMapping/>
  </p:clrMapOvr>
  <p:transition spd="slow">
    <p:randomBar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683568" y="5013176"/>
            <a:ext cx="806489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83568" y="4168636"/>
            <a:ext cx="806489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683568" y="3366770"/>
            <a:ext cx="806489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83568" y="2564904"/>
            <a:ext cx="806489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 </a:t>
            </a:r>
            <a:r>
              <a:rPr lang="zh-CN" altLang="zh-CN" dirty="0"/>
              <a:t>标准输入对话框类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628800"/>
            <a:ext cx="8424936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完成主对话框的操作过程如下。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）在“</a:t>
            </a:r>
            <a:r>
              <a:rPr lang="en-US" altLang="zh-CN" dirty="0" err="1"/>
              <a:t>dialog.h</a:t>
            </a:r>
            <a:r>
              <a:rPr lang="zh-CN" altLang="zh-CN" dirty="0"/>
              <a:t>”中，添加头文件：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/>
              <a:t>#include "</a:t>
            </a:r>
            <a:r>
              <a:rPr lang="en-US" altLang="zh-CN" dirty="0" err="1"/>
              <a:t>inputdlg.h</a:t>
            </a:r>
            <a:r>
              <a:rPr lang="en-US" altLang="zh-CN" dirty="0"/>
              <a:t>"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添加</a:t>
            </a:r>
            <a:r>
              <a:rPr lang="en-US" altLang="zh-CN" dirty="0"/>
              <a:t>private</a:t>
            </a:r>
            <a:r>
              <a:rPr lang="zh-CN" altLang="zh-CN" dirty="0"/>
              <a:t>成员变量：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 err="1"/>
              <a:t>QPushButton</a:t>
            </a:r>
            <a:r>
              <a:rPr lang="en-US" altLang="zh-CN" dirty="0"/>
              <a:t> *</a:t>
            </a:r>
            <a:r>
              <a:rPr lang="en-US" altLang="zh-CN" dirty="0" err="1"/>
              <a:t>inputBtn</a:t>
            </a:r>
            <a:r>
              <a:rPr lang="en-US" altLang="zh-CN" dirty="0"/>
              <a:t>;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添加实现标准输入对话框实例的</a:t>
            </a:r>
            <a:r>
              <a:rPr lang="en-US" altLang="zh-CN" dirty="0" err="1"/>
              <a:t>InputDlg</a:t>
            </a:r>
            <a:r>
              <a:rPr lang="zh-CN" altLang="zh-CN" dirty="0"/>
              <a:t>类： 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 err="1"/>
              <a:t>InputDlg</a:t>
            </a:r>
            <a:r>
              <a:rPr lang="en-US" altLang="zh-CN" dirty="0"/>
              <a:t> *</a:t>
            </a:r>
            <a:r>
              <a:rPr lang="en-US" altLang="zh-CN" dirty="0" err="1"/>
              <a:t>inputDlg</a:t>
            </a:r>
            <a:r>
              <a:rPr lang="en-US" altLang="zh-CN" dirty="0"/>
              <a:t>;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）添加槽函数：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showInputDlg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7385597"/>
      </p:ext>
    </p:extLst>
  </p:cSld>
  <p:clrMapOvr>
    <a:masterClrMapping/>
  </p:clrMapOvr>
  <p:transition spd="slow">
    <p:randomBar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715471" y="4077072"/>
            <a:ext cx="8064896" cy="14401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83568" y="3212976"/>
            <a:ext cx="8064896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683568" y="2636912"/>
            <a:ext cx="8064896" cy="35165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83568" y="1916832"/>
            <a:ext cx="806489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 </a:t>
            </a:r>
            <a:r>
              <a:rPr lang="zh-CN" altLang="zh-CN" dirty="0"/>
              <a:t>标准输入对话框类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556792"/>
            <a:ext cx="84249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）在“</a:t>
            </a:r>
            <a:r>
              <a:rPr lang="en-US" altLang="zh-CN" dirty="0"/>
              <a:t>dialog.cpp</a:t>
            </a:r>
            <a:r>
              <a:rPr lang="zh-CN" altLang="zh-CN" dirty="0"/>
              <a:t>”中，构造函数中的代码如下：</a:t>
            </a:r>
          </a:p>
          <a:p>
            <a:pPr indent="446088"/>
            <a:r>
              <a:rPr lang="en-US" altLang="zh-CN" dirty="0" err="1"/>
              <a:t>inputBtn</a:t>
            </a:r>
            <a:r>
              <a:rPr lang="en-US" altLang="zh-CN" dirty="0"/>
              <a:t>=new </a:t>
            </a:r>
            <a:r>
              <a:rPr lang="en-US" altLang="zh-CN" dirty="0" err="1"/>
              <a:t>QPushButton</a:t>
            </a:r>
            <a:r>
              <a:rPr lang="en-US" altLang="zh-CN" dirty="0"/>
              <a:t>;                       	</a:t>
            </a:r>
            <a:r>
              <a:rPr lang="en-US" altLang="zh-CN" dirty="0" smtClean="0"/>
              <a:t>//</a:t>
            </a:r>
            <a:r>
              <a:rPr lang="zh-CN" altLang="zh-CN" dirty="0"/>
              <a:t>创建控件的对象</a:t>
            </a:r>
          </a:p>
          <a:p>
            <a:pPr indent="446088"/>
            <a:r>
              <a:rPr lang="en-US" altLang="zh-CN" dirty="0" err="1"/>
              <a:t>inputBtn</a:t>
            </a:r>
            <a:r>
              <a:rPr lang="en-US" altLang="zh-CN" dirty="0"/>
              <a:t>-&gt;</a:t>
            </a:r>
            <a:r>
              <a:rPr lang="en-US" altLang="zh-CN" dirty="0" err="1"/>
              <a:t>setText</a:t>
            </a:r>
            <a:r>
              <a:rPr lang="en-US" altLang="zh-CN" dirty="0"/>
              <a:t>(</a:t>
            </a:r>
            <a:r>
              <a:rPr lang="en-US" altLang="zh-CN" dirty="0" err="1"/>
              <a:t>tr</a:t>
            </a:r>
            <a:r>
              <a:rPr lang="en-US" altLang="zh-CN" dirty="0"/>
              <a:t>("</a:t>
            </a:r>
            <a:r>
              <a:rPr lang="zh-CN" altLang="zh-CN" dirty="0"/>
              <a:t>标准输入对话框实例</a:t>
            </a:r>
            <a:r>
              <a:rPr lang="en-US" altLang="zh-CN" dirty="0"/>
              <a:t>"));</a:t>
            </a:r>
            <a:endParaRPr lang="zh-CN" altLang="zh-CN" dirty="0"/>
          </a:p>
          <a:p>
            <a:pPr indent="446088"/>
            <a:r>
              <a:rPr lang="zh-CN" altLang="zh-CN" dirty="0"/>
              <a:t>添加布局管理：</a:t>
            </a:r>
          </a:p>
          <a:p>
            <a:pPr indent="446088"/>
            <a:r>
              <a:rPr lang="en-US" altLang="zh-CN" dirty="0" err="1"/>
              <a:t>mainLayout</a:t>
            </a:r>
            <a:r>
              <a:rPr lang="en-US" altLang="zh-CN" dirty="0"/>
              <a:t>-&gt;</a:t>
            </a:r>
            <a:r>
              <a:rPr lang="en-US" altLang="zh-CN" dirty="0" err="1"/>
              <a:t>addWidget</a:t>
            </a:r>
            <a:r>
              <a:rPr lang="en-US" altLang="zh-CN" dirty="0"/>
              <a:t>(inputBtn,3,0);             	//</a:t>
            </a:r>
            <a:r>
              <a:rPr lang="zh-CN" altLang="zh-CN" dirty="0"/>
              <a:t>布局设计</a:t>
            </a:r>
          </a:p>
          <a:p>
            <a:pPr indent="446088"/>
            <a:r>
              <a:rPr lang="zh-CN" altLang="zh-CN" dirty="0"/>
              <a:t>最后添加事件关联：</a:t>
            </a:r>
          </a:p>
          <a:p>
            <a:pPr indent="446088"/>
            <a:r>
              <a:rPr lang="en-US" altLang="zh-CN" dirty="0"/>
              <a:t>connect(</a:t>
            </a:r>
            <a:r>
              <a:rPr lang="en-US" altLang="zh-CN" dirty="0" err="1"/>
              <a:t>inputBtn,SIGNAL</a:t>
            </a:r>
            <a:r>
              <a:rPr lang="en-US" altLang="zh-CN" dirty="0"/>
              <a:t>(clicked()),</a:t>
            </a:r>
            <a:r>
              <a:rPr lang="en-US" altLang="zh-CN" dirty="0" err="1"/>
              <a:t>this,SLOT</a:t>
            </a:r>
            <a:r>
              <a:rPr lang="en-US" altLang="zh-CN" dirty="0"/>
              <a:t>(</a:t>
            </a:r>
            <a:r>
              <a:rPr lang="en-US" altLang="zh-CN" dirty="0" err="1"/>
              <a:t>showInputDlg</a:t>
            </a:r>
            <a:r>
              <a:rPr lang="en-US" altLang="zh-CN" dirty="0"/>
              <a:t>()));</a:t>
            </a:r>
            <a:endParaRPr lang="zh-CN" altLang="zh-CN" dirty="0"/>
          </a:p>
          <a:p>
            <a:pPr indent="446088"/>
            <a:r>
              <a:rPr lang="en-US" altLang="zh-CN" dirty="0"/>
              <a:t>        					</a:t>
            </a:r>
            <a:r>
              <a:rPr lang="en-US" altLang="zh-CN" dirty="0" smtClean="0"/>
              <a:t>//</a:t>
            </a:r>
            <a:r>
              <a:rPr lang="zh-CN" altLang="zh-CN" dirty="0"/>
              <a:t>事件关联</a:t>
            </a:r>
          </a:p>
          <a:p>
            <a:pPr indent="446088"/>
            <a:r>
              <a:rPr lang="zh-CN" altLang="zh-CN" dirty="0"/>
              <a:t>其中，槽函数</a:t>
            </a:r>
            <a:r>
              <a:rPr lang="en-US" altLang="zh-CN" dirty="0" err="1"/>
              <a:t>showInputDlg</a:t>
            </a:r>
            <a:r>
              <a:rPr lang="en-US" altLang="zh-CN" dirty="0"/>
              <a:t>()</a:t>
            </a:r>
            <a:r>
              <a:rPr lang="zh-CN" altLang="zh-CN" dirty="0"/>
              <a:t>的实现代码如下：</a:t>
            </a:r>
          </a:p>
          <a:p>
            <a:pPr indent="446088"/>
            <a:r>
              <a:rPr lang="en-US" altLang="zh-CN" dirty="0"/>
              <a:t>void Dialog::</a:t>
            </a:r>
            <a:r>
              <a:rPr lang="en-US" altLang="zh-CN" dirty="0" err="1"/>
              <a:t>showInputDlg</a:t>
            </a:r>
            <a:r>
              <a:rPr lang="en-US" altLang="zh-CN" dirty="0"/>
              <a:t>()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inputDlg</a:t>
            </a:r>
            <a:r>
              <a:rPr lang="en-US" altLang="zh-CN" dirty="0"/>
              <a:t> =new </a:t>
            </a:r>
            <a:r>
              <a:rPr lang="en-US" altLang="zh-CN" dirty="0" err="1"/>
              <a:t>InputDlg</a:t>
            </a:r>
            <a:r>
              <a:rPr lang="en-US" altLang="zh-CN" dirty="0"/>
              <a:t>(this);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inputDlg</a:t>
            </a:r>
            <a:r>
              <a:rPr lang="en-US" altLang="zh-CN" dirty="0"/>
              <a:t>-&gt;show();    </a:t>
            </a:r>
            <a:endParaRPr lang="zh-CN" altLang="zh-CN" dirty="0"/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）运行该程序后，单击“标准输入对话框实例”按钮后显示的界面如图</a:t>
            </a:r>
            <a:r>
              <a:rPr lang="en-US" altLang="zh-CN" dirty="0"/>
              <a:t>4.5</a:t>
            </a:r>
            <a:r>
              <a:rPr lang="zh-CN" altLang="zh-CN" dirty="0"/>
              <a:t>（</a:t>
            </a:r>
            <a:r>
              <a:rPr lang="en-US" altLang="zh-CN" dirty="0"/>
              <a:t>a</a:t>
            </a:r>
            <a:r>
              <a:rPr lang="zh-CN" altLang="zh-CN" dirty="0"/>
              <a:t>）所示。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6856706"/>
      </p:ext>
    </p:extLst>
  </p:cSld>
  <p:clrMapOvr>
    <a:masterClrMapping/>
  </p:clrMapOvr>
  <p:transition spd="slow">
    <p:randomBar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3568" y="1844824"/>
            <a:ext cx="8136904" cy="295232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4.4.1  </a:t>
            </a:r>
            <a:r>
              <a:rPr lang="zh-CN" altLang="zh-CN" dirty="0"/>
              <a:t>标准字符串输入对话框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196752"/>
            <a:ext cx="856895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标准字符串输入对话框通过</a:t>
            </a:r>
            <a:r>
              <a:rPr lang="en-US" altLang="zh-CN" dirty="0" err="1"/>
              <a:t>QInputDialog</a:t>
            </a:r>
            <a:r>
              <a:rPr lang="zh-CN" altLang="zh-CN" dirty="0"/>
              <a:t>类的静态函数</a:t>
            </a:r>
            <a:r>
              <a:rPr lang="en-US" altLang="zh-CN" dirty="0" err="1"/>
              <a:t>getText</a:t>
            </a:r>
            <a:r>
              <a:rPr lang="en-US" altLang="zh-CN" dirty="0"/>
              <a:t>()</a:t>
            </a:r>
            <a:r>
              <a:rPr lang="zh-CN" altLang="zh-CN" dirty="0"/>
              <a:t>完成，</a:t>
            </a:r>
            <a:r>
              <a:rPr lang="en-US" altLang="zh-CN" dirty="0" err="1"/>
              <a:t>getText</a:t>
            </a:r>
            <a:r>
              <a:rPr lang="en-US" altLang="zh-CN" dirty="0"/>
              <a:t>()</a:t>
            </a:r>
            <a:r>
              <a:rPr lang="zh-CN" altLang="zh-CN" dirty="0"/>
              <a:t>函数形式如下：</a:t>
            </a:r>
          </a:p>
          <a:p>
            <a:pPr indent="446088"/>
            <a:r>
              <a:rPr lang="en-US" altLang="zh-CN" sz="1600" dirty="0" err="1"/>
              <a:t>QString</a:t>
            </a:r>
            <a:r>
              <a:rPr lang="en-US" altLang="zh-CN" sz="1600" dirty="0"/>
              <a:t> </a:t>
            </a:r>
            <a:r>
              <a:rPr lang="en-US" altLang="zh-CN" sz="1600" dirty="0" err="1"/>
              <a:t>getText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(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QWidget</a:t>
            </a:r>
            <a:r>
              <a:rPr lang="en-US" altLang="zh-CN" sz="1600" dirty="0"/>
              <a:t>* parent,         	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标准输入对话框的父窗口</a:t>
            </a:r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const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&amp; title,   	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标准输入对话框的标题名</a:t>
            </a:r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const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&amp; label,   	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标准输入对话框的标签提示</a:t>
            </a:r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QLineEdit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EchoMode</a:t>
            </a:r>
            <a:r>
              <a:rPr lang="en-US" altLang="zh-CN" sz="1600" dirty="0"/>
              <a:t> mode=</a:t>
            </a:r>
            <a:r>
              <a:rPr lang="en-US" altLang="zh-CN" sz="1600" dirty="0" err="1"/>
              <a:t>QLineEdit</a:t>
            </a:r>
            <a:r>
              <a:rPr lang="en-US" altLang="zh-CN" sz="1600" dirty="0"/>
              <a:t>::Normal, 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			   //</a:t>
            </a:r>
            <a:r>
              <a:rPr lang="zh-CN" altLang="zh-CN" sz="1600" dirty="0"/>
              <a:t>指定标准输入对话框中</a:t>
            </a:r>
            <a:r>
              <a:rPr lang="en-US" altLang="zh-CN" sz="1600" dirty="0" err="1"/>
              <a:t>QLineEdit</a:t>
            </a:r>
            <a:r>
              <a:rPr lang="zh-CN" altLang="zh-CN" sz="1600" dirty="0"/>
              <a:t>控件的输入模式</a:t>
            </a:r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const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&amp; text=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(),	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//</a:t>
            </a:r>
            <a:r>
              <a:rPr lang="zh-CN" altLang="zh-CN" sz="1600" dirty="0"/>
              <a:t>标准字符串输入对话框弹出时</a:t>
            </a:r>
            <a:r>
              <a:rPr lang="en-US" altLang="zh-CN" sz="1600" dirty="0" err="1"/>
              <a:t>QLineEdit</a:t>
            </a:r>
            <a:r>
              <a:rPr lang="zh-CN" altLang="zh-CN" sz="1600" dirty="0"/>
              <a:t>控件中默认出现的文字</a:t>
            </a:r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bool</a:t>
            </a:r>
            <a:r>
              <a:rPr lang="en-US" altLang="zh-CN" sz="1600" dirty="0"/>
              <a:t>* ok=0,                 	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注</a:t>
            </a:r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Qt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WindowFlags</a:t>
            </a:r>
            <a:r>
              <a:rPr lang="en-US" altLang="zh-CN" sz="1600" dirty="0"/>
              <a:t> flags=0     	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指明标准输入对话框的窗体标识</a:t>
            </a:r>
          </a:p>
          <a:p>
            <a:pPr indent="446088"/>
            <a:r>
              <a:rPr lang="en-US" altLang="zh-CN" sz="1600" dirty="0"/>
              <a:t>);    </a:t>
            </a:r>
            <a:endParaRPr lang="zh-CN" altLang="zh-CN" sz="1600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557179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第</a:t>
            </a:r>
            <a:r>
              <a:rPr lang="en-US" altLang="zh-CN" dirty="0"/>
              <a:t>4</a:t>
            </a:r>
            <a:r>
              <a:rPr lang="zh-CN" altLang="zh-CN" dirty="0"/>
              <a:t>章</a:t>
            </a:r>
            <a:r>
              <a:rPr lang="en-US" altLang="zh-CN" b="1" dirty="0"/>
              <a:t> </a:t>
            </a:r>
            <a:r>
              <a:rPr lang="en-US" altLang="zh-CN" b="1" dirty="0" err="1"/>
              <a:t>Qt</a:t>
            </a:r>
            <a:r>
              <a:rPr lang="en-US" altLang="zh-CN" b="1" dirty="0"/>
              <a:t> 5</a:t>
            </a:r>
            <a:r>
              <a:rPr lang="zh-CN" altLang="zh-CN" dirty="0"/>
              <a:t>基本对话框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首先介绍标准文件对话框（</a:t>
            </a:r>
            <a:r>
              <a:rPr lang="en-US" altLang="zh-CN" dirty="0" err="1"/>
              <a:t>QFileDialog</a:t>
            </a:r>
            <a:r>
              <a:rPr lang="zh-CN" altLang="zh-CN" dirty="0"/>
              <a:t>）、标准颜色对话框（</a:t>
            </a:r>
            <a:r>
              <a:rPr lang="en-US" altLang="zh-CN" dirty="0" err="1"/>
              <a:t>QColorDialog</a:t>
            </a:r>
            <a:r>
              <a:rPr lang="zh-CN" altLang="zh-CN" dirty="0"/>
              <a:t>）、标准字体对话框（</a:t>
            </a:r>
            <a:r>
              <a:rPr lang="en-US" altLang="zh-CN" dirty="0" err="1"/>
              <a:t>QFontDialog</a:t>
            </a:r>
            <a:r>
              <a:rPr lang="zh-CN" altLang="zh-CN" dirty="0"/>
              <a:t>）、标准输入对话框（</a:t>
            </a:r>
            <a:r>
              <a:rPr lang="en-US" altLang="zh-CN" dirty="0" err="1"/>
              <a:t>QInputDialog</a:t>
            </a:r>
            <a:r>
              <a:rPr lang="zh-CN" altLang="zh-CN" dirty="0"/>
              <a:t>）及标准消息对话框（</a:t>
            </a:r>
            <a:r>
              <a:rPr lang="en-US" altLang="zh-CN" dirty="0" err="1"/>
              <a:t>QMessageBox</a:t>
            </a:r>
            <a:r>
              <a:rPr lang="zh-CN" altLang="zh-CN" dirty="0"/>
              <a:t>），运行效果如图</a:t>
            </a:r>
            <a:r>
              <a:rPr lang="en-US" altLang="zh-CN" dirty="0"/>
              <a:t>4.1</a:t>
            </a:r>
            <a:r>
              <a:rPr lang="zh-CN" altLang="zh-CN" dirty="0"/>
              <a:t>所示。</a:t>
            </a:r>
          </a:p>
          <a:p>
            <a:endParaRPr lang="zh-CN" altLang="en-US" dirty="0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387808"/>
            <a:ext cx="426353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0513278"/>
      </p:ext>
    </p:extLst>
  </p:cSld>
  <p:clrMapOvr>
    <a:masterClrMapping/>
  </p:clrMapOvr>
  <p:transition spd="slow">
    <p:randomBar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341929" y="4149080"/>
            <a:ext cx="8496944" cy="2796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23528" y="1988840"/>
            <a:ext cx="8496944" cy="18722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4.4.1  </a:t>
            </a:r>
            <a:r>
              <a:rPr lang="zh-CN" altLang="zh-CN" dirty="0"/>
              <a:t>标准字符串输入对话框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340768"/>
            <a:ext cx="849694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接着上述的程序，完成“</a:t>
            </a:r>
            <a:r>
              <a:rPr lang="en-US" altLang="zh-CN" dirty="0"/>
              <a:t>inputdlg.cpp</a:t>
            </a:r>
            <a:r>
              <a:rPr lang="zh-CN" altLang="zh-CN" dirty="0"/>
              <a:t>”文件中的槽函数</a:t>
            </a:r>
            <a:r>
              <a:rPr lang="en-US" altLang="zh-CN" dirty="0" err="1"/>
              <a:t>ChangeName</a:t>
            </a:r>
            <a:r>
              <a:rPr lang="en-US" altLang="zh-CN" dirty="0"/>
              <a:t>()</a:t>
            </a:r>
            <a:r>
              <a:rPr lang="zh-CN" altLang="zh-CN" dirty="0"/>
              <a:t>的实现。具体代码如下：</a:t>
            </a:r>
          </a:p>
          <a:p>
            <a:pPr indent="446088"/>
            <a:r>
              <a:rPr lang="en-US" altLang="zh-CN" sz="1600" dirty="0"/>
              <a:t>void </a:t>
            </a:r>
            <a:r>
              <a:rPr lang="en-US" altLang="zh-CN" sz="1600" dirty="0" err="1"/>
              <a:t>InputDlg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ChangeName</a:t>
            </a:r>
            <a:r>
              <a:rPr lang="en-US" altLang="zh-CN" sz="1600" dirty="0"/>
              <a:t>()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bool</a:t>
            </a:r>
            <a:r>
              <a:rPr lang="en-US" altLang="zh-CN" sz="1600" dirty="0"/>
              <a:t> ok;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 text=</a:t>
            </a:r>
            <a:r>
              <a:rPr lang="en-US" altLang="zh-CN" sz="1600" dirty="0" err="1"/>
              <a:t>QInputDialog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getText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this,tr</a:t>
            </a:r>
            <a:r>
              <a:rPr lang="en-US" altLang="zh-CN" sz="1600" dirty="0"/>
              <a:t>("</a:t>
            </a:r>
            <a:r>
              <a:rPr lang="zh-CN" altLang="zh-CN" sz="1600" dirty="0"/>
              <a:t>标准字符串输入对话框</a:t>
            </a:r>
            <a:r>
              <a:rPr lang="en-US" altLang="zh-CN" sz="1600" dirty="0"/>
              <a:t>"), </a:t>
            </a:r>
            <a:r>
              <a:rPr lang="en-US" altLang="zh-CN" sz="1600" dirty="0" err="1"/>
              <a:t>tr</a:t>
            </a:r>
            <a:r>
              <a:rPr lang="en-US" altLang="zh-CN" sz="1600" dirty="0"/>
              <a:t>("</a:t>
            </a:r>
            <a:r>
              <a:rPr lang="zh-CN" altLang="zh-CN" sz="1600" dirty="0"/>
              <a:t>请输入姓名：</a:t>
            </a:r>
            <a:r>
              <a:rPr lang="en-US" altLang="zh-CN" sz="1600" dirty="0"/>
              <a:t>"), </a:t>
            </a:r>
            <a:r>
              <a:rPr lang="en-US" altLang="zh-CN" sz="1600" dirty="0" err="1"/>
              <a:t>QLineEdit</a:t>
            </a:r>
            <a:r>
              <a:rPr lang="en-US" altLang="zh-CN" sz="1600" dirty="0"/>
              <a:t>::Normal,nameLabel2-&gt;text(),&amp;ok);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if (ok &amp;&amp; !</a:t>
            </a:r>
            <a:r>
              <a:rPr lang="en-US" altLang="zh-CN" sz="1600" dirty="0" err="1"/>
              <a:t>text.isEmpty</a:t>
            </a:r>
            <a:r>
              <a:rPr lang="en-US" altLang="zh-CN" sz="1600" dirty="0"/>
              <a:t>())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nameLabel2-&gt;</a:t>
            </a:r>
            <a:r>
              <a:rPr lang="en-US" altLang="zh-CN" sz="1600" dirty="0" err="1"/>
              <a:t>setText</a:t>
            </a:r>
            <a:r>
              <a:rPr lang="en-US" altLang="zh-CN" sz="1600" dirty="0"/>
              <a:t>(text);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</a:t>
            </a:r>
            <a:endParaRPr lang="zh-CN" altLang="zh-CN" sz="1600" dirty="0"/>
          </a:p>
          <a:p>
            <a:pPr indent="446088"/>
            <a:r>
              <a:rPr lang="zh-CN" altLang="zh-CN" dirty="0"/>
              <a:t>在“</a:t>
            </a:r>
            <a:r>
              <a:rPr lang="en-US" altLang="zh-CN" dirty="0"/>
              <a:t>inputdlg.cpp</a:t>
            </a:r>
            <a:r>
              <a:rPr lang="zh-CN" altLang="zh-CN" dirty="0"/>
              <a:t>”文件的开头添加头文件：</a:t>
            </a:r>
          </a:p>
          <a:p>
            <a:pPr indent="446088"/>
            <a:r>
              <a:rPr lang="en-US" altLang="zh-CN" dirty="0"/>
              <a:t>#include &lt;</a:t>
            </a:r>
            <a:r>
              <a:rPr lang="en-US" altLang="zh-CN" dirty="0" err="1"/>
              <a:t>QInputDialog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446088"/>
            <a:r>
              <a:rPr lang="zh-CN" altLang="zh-CN" dirty="0"/>
              <a:t>再次运行程序，单击“修改姓名”按钮后出现对话框，可在该对话框内修改姓名，如图</a:t>
            </a:r>
            <a:r>
              <a:rPr lang="en-US" altLang="zh-CN" dirty="0"/>
              <a:t>4.5</a:t>
            </a:r>
            <a:r>
              <a:rPr lang="zh-CN" altLang="zh-CN" dirty="0"/>
              <a:t>（</a:t>
            </a:r>
            <a:r>
              <a:rPr lang="en-US" altLang="zh-CN" dirty="0"/>
              <a:t>b</a:t>
            </a:r>
            <a:r>
              <a:rPr lang="zh-CN" altLang="zh-CN" dirty="0"/>
              <a:t>）所示。</a:t>
            </a:r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3434149"/>
      </p:ext>
    </p:extLst>
  </p:cSld>
  <p:clrMapOvr>
    <a:masterClrMapping/>
  </p:clrMapOvr>
  <p:transition spd="slow">
    <p:randomBar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755576" y="1844824"/>
            <a:ext cx="7992888" cy="26642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4.4.2  </a:t>
            </a:r>
            <a:r>
              <a:rPr lang="zh-CN" altLang="zh-CN" dirty="0"/>
              <a:t>标准条目选择对话框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268760"/>
            <a:ext cx="83529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标准条目选择对话框是通过</a:t>
            </a:r>
            <a:r>
              <a:rPr lang="en-US" altLang="zh-CN" dirty="0" err="1"/>
              <a:t>QInputDialog</a:t>
            </a:r>
            <a:r>
              <a:rPr lang="zh-CN" altLang="zh-CN" dirty="0"/>
              <a:t>类的静态函数</a:t>
            </a:r>
            <a:r>
              <a:rPr lang="en-US" altLang="zh-CN" dirty="0" err="1"/>
              <a:t>getItem</a:t>
            </a:r>
            <a:r>
              <a:rPr lang="en-US" altLang="zh-CN" dirty="0"/>
              <a:t>()</a:t>
            </a:r>
            <a:r>
              <a:rPr lang="zh-CN" altLang="zh-CN" dirty="0"/>
              <a:t>来完成的，</a:t>
            </a:r>
            <a:r>
              <a:rPr lang="en-US" altLang="zh-CN" dirty="0" err="1"/>
              <a:t>getItem</a:t>
            </a:r>
            <a:r>
              <a:rPr lang="en-US" altLang="zh-CN" dirty="0"/>
              <a:t>()</a:t>
            </a:r>
            <a:r>
              <a:rPr lang="zh-CN" altLang="zh-CN" dirty="0"/>
              <a:t>函数形式如下：</a:t>
            </a:r>
          </a:p>
          <a:p>
            <a:pPr indent="446088"/>
            <a:r>
              <a:rPr lang="en-US" altLang="zh-CN" sz="1600" dirty="0" err="1"/>
              <a:t>QString</a:t>
            </a:r>
            <a:r>
              <a:rPr lang="en-US" altLang="zh-CN" sz="1600" dirty="0"/>
              <a:t> </a:t>
            </a:r>
            <a:r>
              <a:rPr lang="en-US" altLang="zh-CN" sz="1600" dirty="0" err="1"/>
              <a:t>getItem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(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QWidget</a:t>
            </a:r>
            <a:r>
              <a:rPr lang="en-US" altLang="zh-CN" sz="1600" dirty="0"/>
              <a:t>* parent,            	//</a:t>
            </a:r>
            <a:r>
              <a:rPr lang="zh-CN" altLang="zh-CN" sz="1600" dirty="0"/>
              <a:t>标准输入对话框的父窗口</a:t>
            </a:r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const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&amp; title,       	//</a:t>
            </a:r>
            <a:r>
              <a:rPr lang="zh-CN" altLang="zh-CN" sz="1600" dirty="0"/>
              <a:t>标准输入对话框的标题名</a:t>
            </a:r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const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&amp; label,       	//</a:t>
            </a:r>
            <a:r>
              <a:rPr lang="zh-CN" altLang="zh-CN" sz="1600" dirty="0"/>
              <a:t>标准输入对话框的标签提示</a:t>
            </a:r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const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QStringList</a:t>
            </a:r>
            <a:r>
              <a:rPr lang="en-US" altLang="zh-CN" sz="1600" dirty="0"/>
              <a:t>&amp; items,  	//</a:t>
            </a:r>
            <a:r>
              <a:rPr lang="zh-CN" altLang="zh-CN" sz="1600" dirty="0"/>
              <a:t>注</a:t>
            </a:r>
            <a:r>
              <a:rPr lang="en-US" altLang="zh-CN" sz="1600" dirty="0"/>
              <a:t>(1)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current=0,               	//</a:t>
            </a:r>
            <a:r>
              <a:rPr lang="zh-CN" altLang="zh-CN" sz="1600" dirty="0"/>
              <a:t>注</a:t>
            </a:r>
            <a:r>
              <a:rPr lang="en-US" altLang="zh-CN" sz="1600" dirty="0"/>
              <a:t>(2) 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bool</a:t>
            </a:r>
            <a:r>
              <a:rPr lang="en-US" altLang="zh-CN" sz="1600" dirty="0"/>
              <a:t> editable=true,       	//</a:t>
            </a:r>
            <a:r>
              <a:rPr lang="zh-CN" altLang="zh-CN" sz="1600" dirty="0"/>
              <a:t>指定</a:t>
            </a:r>
            <a:r>
              <a:rPr lang="en-US" altLang="zh-CN" sz="1600" dirty="0" err="1"/>
              <a:t>QComboBox</a:t>
            </a:r>
            <a:r>
              <a:rPr lang="zh-CN" altLang="zh-CN" sz="1600" dirty="0"/>
              <a:t>控件中显示的文字是否可编辑</a:t>
            </a:r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bool</a:t>
            </a:r>
            <a:r>
              <a:rPr lang="en-US" altLang="zh-CN" sz="1600" dirty="0"/>
              <a:t>* ok=0,                  	//</a:t>
            </a:r>
            <a:r>
              <a:rPr lang="zh-CN" altLang="zh-CN" sz="1600" dirty="0"/>
              <a:t>注</a:t>
            </a:r>
            <a:r>
              <a:rPr lang="en-US" altLang="zh-CN" sz="1600" dirty="0"/>
              <a:t>(3)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Qt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WindowFlags</a:t>
            </a:r>
            <a:r>
              <a:rPr lang="en-US" altLang="zh-CN" sz="1600" dirty="0"/>
              <a:t> flags=0     	//</a:t>
            </a:r>
            <a:r>
              <a:rPr lang="zh-CN" altLang="zh-CN" sz="1600" dirty="0"/>
              <a:t>指明标准输入对话框的窗体标识</a:t>
            </a:r>
          </a:p>
          <a:p>
            <a:pPr indent="446088"/>
            <a:r>
              <a:rPr lang="en-US" altLang="zh-CN" sz="1600" dirty="0"/>
              <a:t>);</a:t>
            </a:r>
            <a:endParaRPr lang="zh-CN" altLang="zh-CN" sz="1600" dirty="0"/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）标准条目选择对话框弹出时</a:t>
            </a:r>
            <a:r>
              <a:rPr lang="en-US" altLang="zh-CN" dirty="0" err="1"/>
              <a:t>QComboBox</a:t>
            </a:r>
            <a:r>
              <a:rPr lang="zh-CN" altLang="zh-CN" dirty="0"/>
              <a:t>控件中默认显示的条目序号。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）指示标准输入对话框的哪个按钮被触发，若</a:t>
            </a:r>
            <a:r>
              <a:rPr lang="en-US" altLang="zh-CN" dirty="0"/>
              <a:t>ok</a:t>
            </a:r>
            <a:r>
              <a:rPr lang="zh-CN" altLang="zh-CN" dirty="0"/>
              <a:t>为</a:t>
            </a:r>
            <a:r>
              <a:rPr lang="en-US" altLang="zh-CN" dirty="0"/>
              <a:t>true</a:t>
            </a:r>
            <a:r>
              <a:rPr lang="zh-CN" altLang="zh-CN" dirty="0"/>
              <a:t>，则表示用户单击了“</a:t>
            </a:r>
            <a:r>
              <a:rPr lang="en-US" altLang="zh-CN" dirty="0"/>
              <a:t>OK</a:t>
            </a:r>
            <a:r>
              <a:rPr lang="zh-CN" altLang="zh-CN" dirty="0"/>
              <a:t>”（确定）按钮；若</a:t>
            </a:r>
            <a:r>
              <a:rPr lang="en-US" altLang="zh-CN" dirty="0"/>
              <a:t>ok</a:t>
            </a:r>
            <a:r>
              <a:rPr lang="zh-CN" altLang="zh-CN" dirty="0"/>
              <a:t>为</a:t>
            </a:r>
            <a:r>
              <a:rPr lang="en-US" altLang="zh-CN" dirty="0"/>
              <a:t>false</a:t>
            </a:r>
            <a:r>
              <a:rPr lang="zh-CN" altLang="zh-CN" dirty="0"/>
              <a:t>，则表示用户单击了“</a:t>
            </a:r>
            <a:r>
              <a:rPr lang="en-US" altLang="zh-CN" dirty="0" err="1"/>
              <a:t>Cancle</a:t>
            </a:r>
            <a:r>
              <a:rPr lang="zh-CN" altLang="zh-CN" dirty="0"/>
              <a:t>”（取消）按钮。</a:t>
            </a:r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9214188"/>
      </p:ext>
    </p:extLst>
  </p:cSld>
  <p:clrMapOvr>
    <a:masterClrMapping/>
  </p:clrMapOvr>
  <p:transition spd="slow">
    <p:randomBar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755576" y="1844824"/>
            <a:ext cx="7992888" cy="26642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4.4.2  </a:t>
            </a:r>
            <a:r>
              <a:rPr lang="zh-CN" altLang="zh-CN" dirty="0"/>
              <a:t>标准条目选择对话框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83529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同上，接着上述的程序，完成“</a:t>
            </a:r>
            <a:r>
              <a:rPr lang="en-US" altLang="zh-CN" dirty="0"/>
              <a:t>inputdlg.cpp</a:t>
            </a:r>
            <a:r>
              <a:rPr lang="zh-CN" altLang="zh-CN" dirty="0"/>
              <a:t>”文件中的槽函数</a:t>
            </a:r>
            <a:r>
              <a:rPr lang="en-US" altLang="zh-CN" dirty="0" err="1"/>
              <a:t>ChangeSex</a:t>
            </a:r>
            <a:r>
              <a:rPr lang="en-US" altLang="zh-CN" dirty="0"/>
              <a:t>()</a:t>
            </a:r>
            <a:r>
              <a:rPr lang="zh-CN" altLang="zh-CN" dirty="0"/>
              <a:t>的实现。具体代码如下：</a:t>
            </a:r>
          </a:p>
          <a:p>
            <a:pPr indent="446088"/>
            <a:r>
              <a:rPr lang="en-US" altLang="zh-CN" dirty="0"/>
              <a:t>void </a:t>
            </a:r>
            <a:r>
              <a:rPr lang="en-US" altLang="zh-CN" dirty="0" err="1"/>
              <a:t>InputDlg</a:t>
            </a:r>
            <a:r>
              <a:rPr lang="en-US" altLang="zh-CN" dirty="0"/>
              <a:t>::</a:t>
            </a:r>
            <a:r>
              <a:rPr lang="en-US" altLang="zh-CN" dirty="0" err="1"/>
              <a:t>ChangeSex</a:t>
            </a:r>
            <a:r>
              <a:rPr lang="en-US" altLang="zh-CN" dirty="0"/>
              <a:t>()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    	</a:t>
            </a:r>
            <a:r>
              <a:rPr lang="en-US" altLang="zh-CN" dirty="0" err="1"/>
              <a:t>QStringList</a:t>
            </a:r>
            <a:r>
              <a:rPr lang="en-US" altLang="zh-CN" dirty="0"/>
              <a:t> </a:t>
            </a:r>
            <a:r>
              <a:rPr lang="en-US" altLang="zh-CN" dirty="0" err="1"/>
              <a:t>SexItems</a:t>
            </a:r>
            <a:r>
              <a:rPr lang="en-US" altLang="zh-CN" dirty="0"/>
              <a:t>;</a:t>
            </a:r>
            <a:endParaRPr lang="zh-CN" altLang="zh-CN" dirty="0"/>
          </a:p>
          <a:p>
            <a:pPr indent="446088"/>
            <a:r>
              <a:rPr lang="en-US" altLang="zh-CN" dirty="0"/>
              <a:t>    	</a:t>
            </a:r>
            <a:r>
              <a:rPr lang="en-US" altLang="zh-CN" dirty="0" err="1"/>
              <a:t>SexItems</a:t>
            </a:r>
            <a:r>
              <a:rPr lang="en-US" altLang="zh-CN" dirty="0"/>
              <a:t> &lt;&lt; </a:t>
            </a:r>
            <a:r>
              <a:rPr lang="en-US" altLang="zh-CN" dirty="0" err="1"/>
              <a:t>tr</a:t>
            </a:r>
            <a:r>
              <a:rPr lang="en-US" altLang="zh-CN" dirty="0"/>
              <a:t>("</a:t>
            </a:r>
            <a:r>
              <a:rPr lang="zh-CN" altLang="zh-CN" dirty="0"/>
              <a:t>男</a:t>
            </a:r>
            <a:r>
              <a:rPr lang="en-US" altLang="zh-CN" dirty="0"/>
              <a:t>") &lt;&lt; </a:t>
            </a:r>
            <a:r>
              <a:rPr lang="en-US" altLang="zh-CN" dirty="0" err="1"/>
              <a:t>tr</a:t>
            </a:r>
            <a:r>
              <a:rPr lang="en-US" altLang="zh-CN" dirty="0"/>
              <a:t>("</a:t>
            </a:r>
            <a:r>
              <a:rPr lang="zh-CN" altLang="zh-CN" dirty="0"/>
              <a:t>女</a:t>
            </a:r>
            <a:r>
              <a:rPr lang="en-US" altLang="zh-CN" dirty="0"/>
              <a:t>");</a:t>
            </a:r>
            <a:endParaRPr lang="zh-CN" altLang="zh-CN" dirty="0"/>
          </a:p>
          <a:p>
            <a:pPr indent="446088"/>
            <a:r>
              <a:rPr lang="en-US" altLang="zh-CN" dirty="0"/>
              <a:t>    	</a:t>
            </a:r>
            <a:r>
              <a:rPr lang="en-US" altLang="zh-CN" dirty="0" err="1"/>
              <a:t>bool</a:t>
            </a:r>
            <a:r>
              <a:rPr lang="en-US" altLang="zh-CN" dirty="0"/>
              <a:t> ok;</a:t>
            </a:r>
            <a:endParaRPr lang="zh-CN" altLang="zh-CN" dirty="0"/>
          </a:p>
          <a:p>
            <a:pPr indent="446088"/>
            <a:r>
              <a:rPr lang="en-US" altLang="zh-CN" dirty="0"/>
              <a:t>    	</a:t>
            </a:r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SexItem</a:t>
            </a:r>
            <a:r>
              <a:rPr lang="en-US" altLang="zh-CN" dirty="0"/>
              <a:t> = </a:t>
            </a:r>
            <a:r>
              <a:rPr lang="en-US" altLang="zh-CN" dirty="0" err="1"/>
              <a:t>QInputDialog</a:t>
            </a:r>
            <a:r>
              <a:rPr lang="en-US" altLang="zh-CN" dirty="0"/>
              <a:t>::</a:t>
            </a:r>
            <a:r>
              <a:rPr lang="en-US" altLang="zh-CN" dirty="0" err="1"/>
              <a:t>getItem</a:t>
            </a:r>
            <a:r>
              <a:rPr lang="en-US" altLang="zh-CN" dirty="0"/>
              <a:t>(this, </a:t>
            </a:r>
            <a:r>
              <a:rPr lang="en-US" altLang="zh-CN" dirty="0" err="1"/>
              <a:t>tr</a:t>
            </a:r>
            <a:r>
              <a:rPr lang="en-US" altLang="zh-CN" dirty="0"/>
              <a:t>("</a:t>
            </a:r>
            <a:r>
              <a:rPr lang="zh-CN" altLang="zh-CN" dirty="0"/>
              <a:t>标准条目选择对话框</a:t>
            </a:r>
            <a:r>
              <a:rPr lang="en-US" altLang="zh-CN" dirty="0"/>
              <a:t>"),</a:t>
            </a:r>
            <a:endParaRPr lang="zh-CN" altLang="zh-CN" dirty="0"/>
          </a:p>
          <a:p>
            <a:pPr indent="446088"/>
            <a:r>
              <a:rPr lang="en-US" altLang="zh-CN" dirty="0"/>
              <a:t>          </a:t>
            </a:r>
            <a:r>
              <a:rPr lang="en-US" altLang="zh-CN" dirty="0" err="1"/>
              <a:t>tr</a:t>
            </a:r>
            <a:r>
              <a:rPr lang="en-US" altLang="zh-CN" dirty="0"/>
              <a:t>("</a:t>
            </a:r>
            <a:r>
              <a:rPr lang="zh-CN" altLang="zh-CN" dirty="0"/>
              <a:t>请选择性别：</a:t>
            </a:r>
            <a:r>
              <a:rPr lang="en-US" altLang="zh-CN" dirty="0"/>
              <a:t>"), </a:t>
            </a:r>
            <a:r>
              <a:rPr lang="en-US" altLang="zh-CN" dirty="0" err="1"/>
              <a:t>SexItems</a:t>
            </a:r>
            <a:r>
              <a:rPr lang="en-US" altLang="zh-CN" dirty="0"/>
              <a:t>, 0, false, &amp;ok);</a:t>
            </a:r>
            <a:endParaRPr lang="zh-CN" altLang="zh-CN" dirty="0"/>
          </a:p>
          <a:p>
            <a:pPr indent="446088"/>
            <a:r>
              <a:rPr lang="en-US" altLang="zh-CN" dirty="0"/>
              <a:t>	if (ok &amp;&amp; !</a:t>
            </a:r>
            <a:r>
              <a:rPr lang="en-US" altLang="zh-CN" dirty="0" err="1"/>
              <a:t>SexItem.isEmpty</a:t>
            </a:r>
            <a:r>
              <a:rPr lang="en-US" altLang="zh-CN" dirty="0"/>
              <a:t>())</a:t>
            </a:r>
            <a:endParaRPr lang="zh-CN" altLang="zh-CN" dirty="0"/>
          </a:p>
          <a:p>
            <a:pPr indent="446088"/>
            <a:r>
              <a:rPr lang="en-US" altLang="zh-CN" dirty="0"/>
              <a:t>	     sexLabel2-&gt;</a:t>
            </a:r>
            <a:r>
              <a:rPr lang="en-US" altLang="zh-CN" dirty="0" err="1"/>
              <a:t>setText</a:t>
            </a:r>
            <a:r>
              <a:rPr lang="en-US" altLang="zh-CN" dirty="0"/>
              <a:t>(</a:t>
            </a:r>
            <a:r>
              <a:rPr lang="en-US" altLang="zh-CN" dirty="0" err="1"/>
              <a:t>SexItem</a:t>
            </a:r>
            <a:r>
              <a:rPr lang="en-US" altLang="zh-CN" dirty="0"/>
              <a:t>);</a:t>
            </a:r>
            <a:endParaRPr lang="zh-CN" altLang="zh-CN" dirty="0"/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pPr indent="446088"/>
            <a:r>
              <a:rPr lang="zh-CN" altLang="zh-CN" dirty="0"/>
              <a:t>再次运行程序，单击“修改性别”按钮后出现对话框，可在该对话框内选择性别，如图</a:t>
            </a:r>
            <a:r>
              <a:rPr lang="en-US" altLang="zh-CN" dirty="0"/>
              <a:t>4.5</a:t>
            </a:r>
            <a:r>
              <a:rPr lang="zh-CN" altLang="zh-CN" dirty="0"/>
              <a:t>（</a:t>
            </a:r>
            <a:r>
              <a:rPr lang="en-US" altLang="zh-CN" dirty="0"/>
              <a:t>c</a:t>
            </a:r>
            <a:r>
              <a:rPr lang="zh-CN" altLang="zh-CN" dirty="0"/>
              <a:t>）所示。</a:t>
            </a:r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9052765"/>
      </p:ext>
    </p:extLst>
  </p:cSld>
  <p:clrMapOvr>
    <a:masterClrMapping/>
  </p:clrMapOvr>
  <p:transition spd="slow">
    <p:randomBar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755576" y="1916832"/>
            <a:ext cx="8280920" cy="30243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4.4.3  </a:t>
            </a:r>
            <a:r>
              <a:rPr lang="zh-CN" altLang="zh-CN" dirty="0"/>
              <a:t>标准</a:t>
            </a:r>
            <a:r>
              <a:rPr lang="en-US" altLang="zh-CN" dirty="0"/>
              <a:t>int</a:t>
            </a:r>
            <a:r>
              <a:rPr lang="zh-CN" altLang="zh-CN" dirty="0"/>
              <a:t>类型输入</a:t>
            </a:r>
            <a:r>
              <a:rPr lang="zh-CN" altLang="zh-CN" dirty="0" smtClean="0"/>
              <a:t>对话框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268760"/>
            <a:ext cx="864096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39750"/>
            <a:r>
              <a:rPr lang="zh-CN" altLang="zh-CN" dirty="0"/>
              <a:t>标准</a:t>
            </a:r>
            <a:r>
              <a:rPr lang="en-US" altLang="zh-CN" dirty="0" err="1"/>
              <a:t>int</a:t>
            </a:r>
            <a:r>
              <a:rPr lang="zh-CN" altLang="zh-CN" dirty="0"/>
              <a:t>类型输入对话框是通过</a:t>
            </a:r>
            <a:r>
              <a:rPr lang="en-US" altLang="zh-CN" dirty="0" err="1"/>
              <a:t>QInputDialog</a:t>
            </a:r>
            <a:r>
              <a:rPr lang="zh-CN" altLang="zh-CN" dirty="0"/>
              <a:t>类的静态函数</a:t>
            </a:r>
            <a:r>
              <a:rPr lang="en-US" altLang="zh-CN" dirty="0" err="1"/>
              <a:t>getInt</a:t>
            </a:r>
            <a:r>
              <a:rPr lang="en-US" altLang="zh-CN" dirty="0"/>
              <a:t>()</a:t>
            </a:r>
            <a:r>
              <a:rPr lang="zh-CN" altLang="zh-CN" dirty="0"/>
              <a:t>来完成的，</a:t>
            </a:r>
            <a:r>
              <a:rPr lang="en-US" altLang="zh-CN" dirty="0" err="1"/>
              <a:t>getInt</a:t>
            </a:r>
            <a:r>
              <a:rPr lang="en-US" altLang="zh-CN" dirty="0"/>
              <a:t>()</a:t>
            </a:r>
            <a:r>
              <a:rPr lang="zh-CN" altLang="zh-CN" dirty="0"/>
              <a:t>函数形式如下：</a:t>
            </a:r>
          </a:p>
          <a:p>
            <a:pPr indent="539750"/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getInt</a:t>
            </a:r>
            <a:endParaRPr lang="zh-CN" altLang="zh-CN" sz="1600" dirty="0"/>
          </a:p>
          <a:p>
            <a:pPr indent="539750"/>
            <a:r>
              <a:rPr lang="en-US" altLang="zh-CN" sz="1600" dirty="0"/>
              <a:t>(</a:t>
            </a:r>
            <a:endParaRPr lang="zh-CN" altLang="zh-CN" sz="1600" dirty="0"/>
          </a:p>
          <a:p>
            <a:pPr indent="539750"/>
            <a:r>
              <a:rPr lang="en-US" altLang="zh-CN" sz="1600" dirty="0"/>
              <a:t>	</a:t>
            </a:r>
            <a:r>
              <a:rPr lang="en-US" altLang="zh-CN" sz="1600" dirty="0" err="1"/>
              <a:t>QWidget</a:t>
            </a:r>
            <a:r>
              <a:rPr lang="en-US" altLang="zh-CN" sz="1600" dirty="0"/>
              <a:t>* parent,            	//</a:t>
            </a:r>
            <a:r>
              <a:rPr lang="zh-CN" altLang="zh-CN" sz="1600" dirty="0"/>
              <a:t>标准输入对话框的父窗口</a:t>
            </a:r>
          </a:p>
          <a:p>
            <a:pPr indent="539750"/>
            <a:r>
              <a:rPr lang="en-US" altLang="zh-CN" sz="1600" dirty="0"/>
              <a:t>	</a:t>
            </a:r>
            <a:r>
              <a:rPr lang="en-US" altLang="zh-CN" sz="1600" dirty="0" err="1"/>
              <a:t>const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&amp; title,       	//</a:t>
            </a:r>
            <a:r>
              <a:rPr lang="zh-CN" altLang="zh-CN" sz="1600" dirty="0"/>
              <a:t>标准输入对话框的标题名</a:t>
            </a:r>
          </a:p>
          <a:p>
            <a:pPr indent="539750"/>
            <a:r>
              <a:rPr lang="en-US" altLang="zh-CN" sz="1600" dirty="0"/>
              <a:t>	</a:t>
            </a:r>
            <a:r>
              <a:rPr lang="en-US" altLang="zh-CN" sz="1600" dirty="0" err="1"/>
              <a:t>const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&amp; label,       	//</a:t>
            </a:r>
            <a:r>
              <a:rPr lang="zh-CN" altLang="zh-CN" sz="1600" dirty="0"/>
              <a:t>标准输入对话框的标签提示</a:t>
            </a:r>
          </a:p>
          <a:p>
            <a:pPr indent="539750"/>
            <a:r>
              <a:rPr lang="en-US" altLang="zh-CN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value=0,          	 	//</a:t>
            </a:r>
            <a:r>
              <a:rPr lang="zh-CN" altLang="zh-CN" sz="1600" dirty="0"/>
              <a:t>指定标准输入对话框中</a:t>
            </a:r>
            <a:r>
              <a:rPr lang="en-US" altLang="zh-CN" sz="1600" dirty="0" err="1"/>
              <a:t>QSpinBox</a:t>
            </a:r>
            <a:r>
              <a:rPr lang="zh-CN" altLang="zh-CN" sz="1600" dirty="0"/>
              <a:t>控件的默认显示值</a:t>
            </a:r>
          </a:p>
          <a:p>
            <a:pPr indent="539750"/>
            <a:r>
              <a:rPr lang="en-US" altLang="zh-CN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min=-2147483647,        	//</a:t>
            </a:r>
            <a:r>
              <a:rPr lang="zh-CN" altLang="zh-CN" sz="1600" dirty="0"/>
              <a:t>指定</a:t>
            </a:r>
            <a:r>
              <a:rPr lang="en-US" altLang="zh-CN" sz="1600" dirty="0" err="1"/>
              <a:t>QSpinBox</a:t>
            </a:r>
            <a:r>
              <a:rPr lang="zh-CN" altLang="zh-CN" sz="1600" dirty="0"/>
              <a:t>控件的数值范围</a:t>
            </a:r>
          </a:p>
          <a:p>
            <a:pPr indent="539750"/>
            <a:r>
              <a:rPr lang="en-US" altLang="zh-CN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max=2147483647,</a:t>
            </a:r>
            <a:endParaRPr lang="zh-CN" altLang="zh-CN" sz="1600" dirty="0"/>
          </a:p>
          <a:p>
            <a:pPr indent="539750"/>
            <a:r>
              <a:rPr lang="en-US" altLang="zh-CN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step=1,                   	//</a:t>
            </a:r>
            <a:r>
              <a:rPr lang="zh-CN" altLang="zh-CN" sz="1600" dirty="0"/>
              <a:t>指定</a:t>
            </a:r>
            <a:r>
              <a:rPr lang="en-US" altLang="zh-CN" sz="1600" dirty="0" err="1"/>
              <a:t>QSpinBox</a:t>
            </a:r>
            <a:r>
              <a:rPr lang="zh-CN" altLang="zh-CN" sz="1600" dirty="0"/>
              <a:t>控件的步进值</a:t>
            </a:r>
          </a:p>
          <a:p>
            <a:pPr indent="539750"/>
            <a:r>
              <a:rPr lang="en-US" altLang="zh-CN" sz="1600" dirty="0"/>
              <a:t>	</a:t>
            </a:r>
            <a:r>
              <a:rPr lang="en-US" altLang="zh-CN" sz="1600" dirty="0" err="1"/>
              <a:t>bool</a:t>
            </a:r>
            <a:r>
              <a:rPr lang="en-US" altLang="zh-CN" sz="1600" dirty="0"/>
              <a:t>* ok=0,                   	//</a:t>
            </a:r>
            <a:r>
              <a:rPr lang="zh-CN" altLang="zh-CN" sz="1600" dirty="0"/>
              <a:t>注</a:t>
            </a:r>
          </a:p>
          <a:p>
            <a:pPr indent="539750"/>
            <a:r>
              <a:rPr lang="en-US" altLang="zh-CN" sz="1600" dirty="0"/>
              <a:t>	</a:t>
            </a:r>
            <a:r>
              <a:rPr lang="en-US" altLang="zh-CN" sz="1600" dirty="0" err="1"/>
              <a:t>Qt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WindowFlags</a:t>
            </a:r>
            <a:r>
              <a:rPr lang="en-US" altLang="zh-CN" sz="1600" dirty="0"/>
              <a:t> flags=0    	//</a:t>
            </a:r>
            <a:r>
              <a:rPr lang="zh-CN" altLang="zh-CN" sz="1600" dirty="0"/>
              <a:t>指明标准输入对话框的窗口标识</a:t>
            </a:r>
          </a:p>
          <a:p>
            <a:pPr indent="539750"/>
            <a:r>
              <a:rPr lang="en-US" altLang="zh-CN" sz="1600" dirty="0"/>
              <a:t>); </a:t>
            </a:r>
            <a:endParaRPr lang="zh-CN" altLang="zh-CN" sz="1600" dirty="0"/>
          </a:p>
          <a:p>
            <a:pPr indent="539750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84718371"/>
      </p:ext>
    </p:extLst>
  </p:cSld>
  <p:clrMapOvr>
    <a:masterClrMapping/>
  </p:clrMapOvr>
  <p:transition spd="slow">
    <p:randomBar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3568" y="1772816"/>
            <a:ext cx="8136904" cy="20882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4.4.3  </a:t>
            </a:r>
            <a:r>
              <a:rPr lang="zh-CN" altLang="zh-CN" dirty="0"/>
              <a:t>标准</a:t>
            </a:r>
            <a:r>
              <a:rPr lang="en-US" altLang="zh-CN" dirty="0" err="1"/>
              <a:t>int</a:t>
            </a:r>
            <a:r>
              <a:rPr lang="zh-CN" altLang="zh-CN" dirty="0"/>
              <a:t>类型输入对话框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4969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同上，接着上述的程序，完成“</a:t>
            </a:r>
            <a:r>
              <a:rPr lang="en-US" altLang="zh-CN" dirty="0"/>
              <a:t>inputdlg.cpp</a:t>
            </a:r>
            <a:r>
              <a:rPr lang="zh-CN" altLang="zh-CN" dirty="0"/>
              <a:t>”文件中的槽函数</a:t>
            </a:r>
            <a:r>
              <a:rPr lang="en-US" altLang="zh-CN" dirty="0" err="1"/>
              <a:t>ChangeAge</a:t>
            </a:r>
            <a:r>
              <a:rPr lang="en-US" altLang="zh-CN" dirty="0"/>
              <a:t>()</a:t>
            </a:r>
            <a:r>
              <a:rPr lang="zh-CN" altLang="zh-CN" dirty="0"/>
              <a:t>的实现。具体代码如下： </a:t>
            </a:r>
          </a:p>
          <a:p>
            <a:pPr indent="446088"/>
            <a:r>
              <a:rPr lang="en-US" altLang="zh-CN" dirty="0"/>
              <a:t>void </a:t>
            </a:r>
            <a:r>
              <a:rPr lang="en-US" altLang="zh-CN" dirty="0" err="1"/>
              <a:t>InputDlg</a:t>
            </a:r>
            <a:r>
              <a:rPr lang="en-US" altLang="zh-CN" dirty="0"/>
              <a:t>::</a:t>
            </a:r>
            <a:r>
              <a:rPr lang="en-US" altLang="zh-CN" dirty="0" err="1"/>
              <a:t>ChangeAge</a:t>
            </a:r>
            <a:r>
              <a:rPr lang="en-US" altLang="zh-CN" dirty="0"/>
              <a:t>()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    	</a:t>
            </a:r>
            <a:r>
              <a:rPr lang="en-US" altLang="zh-CN" dirty="0" err="1"/>
              <a:t>bool</a:t>
            </a:r>
            <a:r>
              <a:rPr lang="en-US" altLang="zh-CN" dirty="0"/>
              <a:t> ok;</a:t>
            </a:r>
            <a:endParaRPr lang="zh-CN" altLang="zh-CN" dirty="0"/>
          </a:p>
          <a:p>
            <a:pPr indent="446088"/>
            <a:r>
              <a:rPr lang="en-US" altLang="zh-CN" dirty="0"/>
              <a:t>    	</a:t>
            </a:r>
            <a:r>
              <a:rPr lang="en-US" altLang="zh-CN" dirty="0" err="1"/>
              <a:t>int</a:t>
            </a:r>
            <a:r>
              <a:rPr lang="en-US" altLang="zh-CN" dirty="0"/>
              <a:t> age = </a:t>
            </a:r>
            <a:r>
              <a:rPr lang="en-US" altLang="zh-CN" dirty="0" err="1"/>
              <a:t>QInputDialog</a:t>
            </a:r>
            <a:r>
              <a:rPr lang="en-US" altLang="zh-CN" dirty="0"/>
              <a:t>::</a:t>
            </a:r>
            <a:r>
              <a:rPr lang="en-US" altLang="zh-CN" dirty="0" err="1"/>
              <a:t>getInt</a:t>
            </a:r>
            <a:r>
              <a:rPr lang="en-US" altLang="zh-CN" dirty="0"/>
              <a:t>(this, </a:t>
            </a:r>
            <a:r>
              <a:rPr lang="en-US" altLang="zh-CN" dirty="0" err="1"/>
              <a:t>tr</a:t>
            </a:r>
            <a:r>
              <a:rPr lang="en-US" altLang="zh-CN" dirty="0"/>
              <a:t>("</a:t>
            </a:r>
            <a:r>
              <a:rPr lang="zh-CN" altLang="zh-CN" dirty="0"/>
              <a:t>标准</a:t>
            </a:r>
            <a:r>
              <a:rPr lang="en-US" altLang="zh-CN" dirty="0" err="1"/>
              <a:t>int</a:t>
            </a:r>
            <a:r>
              <a:rPr lang="zh-CN" altLang="zh-CN" dirty="0"/>
              <a:t>类型输入对话框</a:t>
            </a:r>
            <a:r>
              <a:rPr lang="en-US" altLang="zh-CN" dirty="0"/>
              <a:t>"),</a:t>
            </a:r>
            <a:endParaRPr lang="zh-CN" altLang="zh-CN" dirty="0"/>
          </a:p>
          <a:p>
            <a:pPr indent="446088"/>
            <a:r>
              <a:rPr lang="en-US" altLang="zh-CN" dirty="0"/>
              <a:t>         </a:t>
            </a:r>
            <a:r>
              <a:rPr lang="en-US" altLang="zh-CN" dirty="0" err="1"/>
              <a:t>tr</a:t>
            </a:r>
            <a:r>
              <a:rPr lang="en-US" altLang="zh-CN" dirty="0"/>
              <a:t>("</a:t>
            </a:r>
            <a:r>
              <a:rPr lang="zh-CN" altLang="zh-CN" dirty="0"/>
              <a:t>请输入年龄：</a:t>
            </a:r>
            <a:r>
              <a:rPr lang="en-US" altLang="zh-CN" dirty="0"/>
              <a:t>"), ageLabel2-&gt;text().</a:t>
            </a:r>
            <a:r>
              <a:rPr lang="en-US" altLang="zh-CN" dirty="0" err="1"/>
              <a:t>toInt</a:t>
            </a:r>
            <a:r>
              <a:rPr lang="en-US" altLang="zh-CN" dirty="0"/>
              <a:t>(&amp;ok), 0, 100, 1, &amp;ok);</a:t>
            </a:r>
            <a:endParaRPr lang="zh-CN" altLang="zh-CN" dirty="0"/>
          </a:p>
          <a:p>
            <a:pPr indent="446088"/>
            <a:r>
              <a:rPr lang="en-US" altLang="zh-CN" dirty="0"/>
              <a:t>    	if (ok)</a:t>
            </a:r>
            <a:endParaRPr lang="zh-CN" altLang="zh-CN" dirty="0"/>
          </a:p>
          <a:p>
            <a:pPr indent="446088"/>
            <a:r>
              <a:rPr lang="en-US" altLang="zh-CN" dirty="0"/>
              <a:t>    	    ageLabel2-&gt;</a:t>
            </a:r>
            <a:r>
              <a:rPr lang="en-US" altLang="zh-CN" dirty="0" err="1"/>
              <a:t>setText</a:t>
            </a:r>
            <a:r>
              <a:rPr lang="en-US" altLang="zh-CN" dirty="0"/>
              <a:t>(</a:t>
            </a:r>
            <a:r>
              <a:rPr lang="en-US" altLang="zh-CN" dirty="0" err="1"/>
              <a:t>QString</a:t>
            </a:r>
            <a:r>
              <a:rPr lang="en-US" altLang="zh-CN" dirty="0"/>
              <a:t>(</a:t>
            </a:r>
            <a:r>
              <a:rPr lang="en-US" altLang="zh-CN" dirty="0" err="1"/>
              <a:t>tr</a:t>
            </a:r>
            <a:r>
              <a:rPr lang="en-US" altLang="zh-CN" dirty="0"/>
              <a:t>("%1")).</a:t>
            </a:r>
            <a:r>
              <a:rPr lang="en-US" altLang="zh-CN" dirty="0" err="1"/>
              <a:t>arg</a:t>
            </a:r>
            <a:r>
              <a:rPr lang="en-US" altLang="zh-CN" dirty="0"/>
              <a:t>(age));</a:t>
            </a:r>
            <a:endParaRPr lang="zh-CN" altLang="zh-CN" dirty="0"/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pPr indent="446088"/>
            <a:r>
              <a:rPr lang="zh-CN" altLang="zh-CN" dirty="0"/>
              <a:t>再次运行程序，单击“修改年龄”按钮后出现对话框，可在该对话框内修改年龄，如图</a:t>
            </a:r>
            <a:r>
              <a:rPr lang="en-US" altLang="zh-CN" dirty="0"/>
              <a:t>4.5</a:t>
            </a:r>
            <a:r>
              <a:rPr lang="zh-CN" altLang="zh-CN" dirty="0"/>
              <a:t>（</a:t>
            </a:r>
            <a:r>
              <a:rPr lang="en-US" altLang="zh-CN" dirty="0"/>
              <a:t>d</a:t>
            </a:r>
            <a:r>
              <a:rPr lang="zh-CN" altLang="zh-CN" dirty="0"/>
              <a:t>）所示。</a:t>
            </a:r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498110"/>
      </p:ext>
    </p:extLst>
  </p:cSld>
  <p:clrMapOvr>
    <a:masterClrMapping/>
  </p:clrMapOvr>
  <p:transition spd="slow">
    <p:randomBar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3568" y="1772816"/>
            <a:ext cx="8280920" cy="295232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4.4.4  </a:t>
            </a:r>
            <a:r>
              <a:rPr lang="zh-CN" altLang="zh-CN" dirty="0"/>
              <a:t>标准</a:t>
            </a:r>
            <a:r>
              <a:rPr lang="en-US" altLang="zh-CN" dirty="0"/>
              <a:t>double</a:t>
            </a:r>
            <a:r>
              <a:rPr lang="zh-CN" altLang="zh-CN" dirty="0"/>
              <a:t>类型输入</a:t>
            </a:r>
            <a:r>
              <a:rPr lang="zh-CN" altLang="zh-CN" dirty="0" smtClean="0"/>
              <a:t>对话框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64096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标准</a:t>
            </a:r>
            <a:r>
              <a:rPr lang="en-US" altLang="zh-CN" dirty="0"/>
              <a:t>double</a:t>
            </a:r>
            <a:r>
              <a:rPr lang="zh-CN" altLang="zh-CN" dirty="0"/>
              <a:t>类型输入对话框是通过</a:t>
            </a:r>
            <a:r>
              <a:rPr lang="en-US" altLang="zh-CN" dirty="0" err="1"/>
              <a:t>QInputDialog</a:t>
            </a:r>
            <a:r>
              <a:rPr lang="zh-CN" altLang="zh-CN" dirty="0"/>
              <a:t>类的静态函数</a:t>
            </a:r>
            <a:r>
              <a:rPr lang="en-US" altLang="zh-CN" dirty="0" err="1"/>
              <a:t>getDouble</a:t>
            </a:r>
            <a:r>
              <a:rPr lang="en-US" altLang="zh-CN" dirty="0"/>
              <a:t>()</a:t>
            </a:r>
            <a:r>
              <a:rPr lang="zh-CN" altLang="zh-CN" dirty="0"/>
              <a:t>来完成的，</a:t>
            </a:r>
            <a:r>
              <a:rPr lang="en-US" altLang="zh-CN" dirty="0" err="1"/>
              <a:t>getDouble</a:t>
            </a:r>
            <a:r>
              <a:rPr lang="en-US" altLang="zh-CN" dirty="0"/>
              <a:t>()</a:t>
            </a:r>
            <a:r>
              <a:rPr lang="zh-CN" altLang="zh-CN" dirty="0"/>
              <a:t>函数形式如下：</a:t>
            </a:r>
          </a:p>
          <a:p>
            <a:pPr indent="446088"/>
            <a:r>
              <a:rPr lang="en-US" altLang="zh-CN" sz="1600" dirty="0"/>
              <a:t>double </a:t>
            </a:r>
            <a:r>
              <a:rPr lang="en-US" altLang="zh-CN" sz="1600" dirty="0" err="1"/>
              <a:t>getDouble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(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QWidget</a:t>
            </a:r>
            <a:r>
              <a:rPr lang="en-US" altLang="zh-CN" sz="1600" dirty="0"/>
              <a:t>* parent,             	//</a:t>
            </a:r>
            <a:r>
              <a:rPr lang="zh-CN" altLang="zh-CN" sz="1600" dirty="0"/>
              <a:t>标准输入对话框的父窗口</a:t>
            </a:r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const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&amp; title,       	//</a:t>
            </a:r>
            <a:r>
              <a:rPr lang="zh-CN" altLang="zh-CN" sz="1600" dirty="0"/>
              <a:t>标准输入对话框的标题名</a:t>
            </a:r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const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&amp; label,   	//</a:t>
            </a:r>
            <a:r>
              <a:rPr lang="zh-CN" altLang="zh-CN" sz="1600" dirty="0"/>
              <a:t>标准输入对话框的标签提示</a:t>
            </a:r>
          </a:p>
          <a:p>
            <a:pPr indent="446088"/>
            <a:r>
              <a:rPr lang="en-US" altLang="zh-CN" sz="1600" dirty="0"/>
              <a:t>	double value=0,       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指定标准输入对话框中</a:t>
            </a:r>
            <a:r>
              <a:rPr lang="en-US" altLang="zh-CN" sz="1600" dirty="0" err="1"/>
              <a:t>QSpinBox</a:t>
            </a:r>
            <a:r>
              <a:rPr lang="zh-CN" altLang="zh-CN" sz="1600" dirty="0"/>
              <a:t>控件默认的显示值</a:t>
            </a:r>
          </a:p>
          <a:p>
            <a:pPr indent="446088"/>
            <a:r>
              <a:rPr lang="en-US" altLang="zh-CN" sz="1600" dirty="0"/>
              <a:t>	double min=-2147483647,    	//</a:t>
            </a:r>
            <a:r>
              <a:rPr lang="zh-CN" altLang="zh-CN" sz="1600" dirty="0"/>
              <a:t>指定</a:t>
            </a:r>
            <a:r>
              <a:rPr lang="en-US" altLang="zh-CN" sz="1600" dirty="0" err="1"/>
              <a:t>QSpinBox</a:t>
            </a:r>
            <a:r>
              <a:rPr lang="zh-CN" altLang="zh-CN" sz="1600" dirty="0"/>
              <a:t>控件的数值范围</a:t>
            </a:r>
          </a:p>
          <a:p>
            <a:pPr indent="446088"/>
            <a:r>
              <a:rPr lang="en-US" altLang="zh-CN" sz="1600" dirty="0"/>
              <a:t>	double max=2147483647,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decimals=1,              	//</a:t>
            </a:r>
            <a:r>
              <a:rPr lang="zh-CN" altLang="zh-CN" sz="1600" dirty="0"/>
              <a:t>指定</a:t>
            </a:r>
            <a:r>
              <a:rPr lang="en-US" altLang="zh-CN" sz="1600" dirty="0" err="1"/>
              <a:t>QSpinBox</a:t>
            </a:r>
            <a:r>
              <a:rPr lang="zh-CN" altLang="zh-CN" sz="1600" dirty="0"/>
              <a:t>控件的步进值</a:t>
            </a:r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bool</a:t>
            </a:r>
            <a:r>
              <a:rPr lang="en-US" altLang="zh-CN" sz="1600" dirty="0"/>
              <a:t>* ok=0,                  	//</a:t>
            </a:r>
            <a:r>
              <a:rPr lang="zh-CN" altLang="zh-CN" sz="1600" dirty="0"/>
              <a:t>注</a:t>
            </a:r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Qt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WindowFlags</a:t>
            </a:r>
            <a:r>
              <a:rPr lang="en-US" altLang="zh-CN" sz="1600" dirty="0"/>
              <a:t> flags=0     //</a:t>
            </a:r>
            <a:r>
              <a:rPr lang="zh-CN" altLang="zh-CN" sz="1600" dirty="0"/>
              <a:t>指明标准输入对话框的窗口标识</a:t>
            </a:r>
          </a:p>
          <a:p>
            <a:pPr indent="446088"/>
            <a:r>
              <a:rPr lang="en-US" altLang="zh-CN" sz="1600" dirty="0"/>
              <a:t>); </a:t>
            </a:r>
            <a:endParaRPr lang="zh-CN" altLang="zh-CN" sz="1600" dirty="0"/>
          </a:p>
          <a:p>
            <a:pPr indent="446088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47133923"/>
      </p:ext>
    </p:extLst>
  </p:cSld>
  <p:clrMapOvr>
    <a:masterClrMapping/>
  </p:clrMapOvr>
  <p:transition spd="slow">
    <p:randomBar dir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23528" y="1916832"/>
            <a:ext cx="8496944" cy="18722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4.4.4  </a:t>
            </a:r>
            <a:r>
              <a:rPr lang="zh-CN" altLang="zh-CN" dirty="0"/>
              <a:t>标准</a:t>
            </a:r>
            <a:r>
              <a:rPr lang="en-US" altLang="zh-CN" dirty="0"/>
              <a:t>double</a:t>
            </a:r>
            <a:r>
              <a:rPr lang="zh-CN" altLang="zh-CN" dirty="0"/>
              <a:t>类型输入对话框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268760"/>
            <a:ext cx="84969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同上，接着上述的程序，完成“</a:t>
            </a:r>
            <a:r>
              <a:rPr lang="en-US" altLang="zh-CN" dirty="0"/>
              <a:t>inputdlg.cpp</a:t>
            </a:r>
            <a:r>
              <a:rPr lang="zh-CN" altLang="zh-CN" dirty="0"/>
              <a:t>”文件中槽函数</a:t>
            </a:r>
            <a:r>
              <a:rPr lang="en-US" altLang="zh-CN" dirty="0" err="1"/>
              <a:t>ChangeScore</a:t>
            </a:r>
            <a:r>
              <a:rPr lang="en-US" altLang="zh-CN" dirty="0"/>
              <a:t>()</a:t>
            </a:r>
            <a:r>
              <a:rPr lang="zh-CN" altLang="zh-CN" dirty="0"/>
              <a:t>的实现。具体代码如下：</a:t>
            </a:r>
          </a:p>
          <a:p>
            <a:pPr indent="446088"/>
            <a:r>
              <a:rPr lang="en-US" altLang="zh-CN" sz="1600" dirty="0"/>
              <a:t>void </a:t>
            </a:r>
            <a:r>
              <a:rPr lang="en-US" altLang="zh-CN" sz="1600" dirty="0" err="1"/>
              <a:t>InputDlg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ChangeScore</a:t>
            </a:r>
            <a:r>
              <a:rPr lang="en-US" altLang="zh-CN" sz="1600" dirty="0"/>
              <a:t>()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	</a:t>
            </a:r>
            <a:r>
              <a:rPr lang="en-US" altLang="zh-CN" sz="1600" dirty="0" err="1"/>
              <a:t>bool</a:t>
            </a:r>
            <a:r>
              <a:rPr lang="en-US" altLang="zh-CN" sz="1600" dirty="0"/>
              <a:t> ok;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	double score = </a:t>
            </a:r>
            <a:r>
              <a:rPr lang="en-US" altLang="zh-CN" sz="1600" dirty="0" err="1"/>
              <a:t>QInputDialog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getDouble</a:t>
            </a:r>
            <a:r>
              <a:rPr lang="en-US" altLang="zh-CN" sz="1600" dirty="0"/>
              <a:t>(this, </a:t>
            </a:r>
            <a:r>
              <a:rPr lang="en-US" altLang="zh-CN" sz="1600" dirty="0" err="1"/>
              <a:t>tr</a:t>
            </a:r>
            <a:r>
              <a:rPr lang="en-US" altLang="zh-CN" sz="1600" dirty="0"/>
              <a:t>("</a:t>
            </a:r>
            <a:r>
              <a:rPr lang="zh-CN" altLang="zh-CN" sz="1600" dirty="0"/>
              <a:t>标准</a:t>
            </a:r>
            <a:r>
              <a:rPr lang="en-US" altLang="zh-CN" sz="1600" dirty="0"/>
              <a:t>double</a:t>
            </a:r>
            <a:r>
              <a:rPr lang="zh-CN" altLang="zh-CN" sz="1600" dirty="0"/>
              <a:t>类型输入对话框</a:t>
            </a:r>
            <a:r>
              <a:rPr lang="en-US" altLang="zh-CN" sz="1600" dirty="0"/>
              <a:t>"),</a:t>
            </a:r>
            <a:r>
              <a:rPr lang="en-US" altLang="zh-CN" sz="1600" dirty="0" err="1"/>
              <a:t>tr</a:t>
            </a:r>
            <a:r>
              <a:rPr lang="en-US" altLang="zh-CN" sz="1600" dirty="0"/>
              <a:t>("</a:t>
            </a:r>
            <a:r>
              <a:rPr lang="zh-CN" altLang="zh-CN" sz="1600" dirty="0"/>
              <a:t>请输入成绩：</a:t>
            </a:r>
            <a:r>
              <a:rPr lang="en-US" altLang="zh-CN" sz="1600" dirty="0"/>
              <a:t>"),scoreLabel2-&gt;text().</a:t>
            </a:r>
            <a:r>
              <a:rPr lang="en-US" altLang="zh-CN" sz="1600" dirty="0" err="1"/>
              <a:t>toDouble</a:t>
            </a:r>
            <a:r>
              <a:rPr lang="en-US" altLang="zh-CN" sz="1600" dirty="0"/>
              <a:t>(&amp;ok), 0, 100, 1, &amp;ok);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	if (ok)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scoreLabel2-&gt;</a:t>
            </a:r>
            <a:r>
              <a:rPr lang="en-US" altLang="zh-CN" sz="1600" dirty="0" err="1"/>
              <a:t>setText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tr</a:t>
            </a:r>
            <a:r>
              <a:rPr lang="en-US" altLang="zh-CN" sz="1600" dirty="0"/>
              <a:t>("%1")).</a:t>
            </a:r>
            <a:r>
              <a:rPr lang="en-US" altLang="zh-CN" sz="1600" dirty="0" err="1"/>
              <a:t>arg</a:t>
            </a:r>
            <a:r>
              <a:rPr lang="en-US" altLang="zh-CN" sz="1600" dirty="0"/>
              <a:t>(score));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</a:t>
            </a:r>
            <a:endParaRPr lang="zh-CN" altLang="zh-CN" sz="1600" dirty="0"/>
          </a:p>
          <a:p>
            <a:pPr indent="446088"/>
            <a:r>
              <a:rPr lang="zh-CN" altLang="zh-CN" dirty="0"/>
              <a:t>再次运行程序，单击“修改成绩”按钮后出现对话框，可在该对话框内修改成绩，如图</a:t>
            </a:r>
            <a:r>
              <a:rPr lang="en-US" altLang="zh-CN" dirty="0"/>
              <a:t>4.5</a:t>
            </a:r>
            <a:r>
              <a:rPr lang="zh-CN" altLang="zh-CN" dirty="0"/>
              <a:t>（</a:t>
            </a:r>
            <a:r>
              <a:rPr lang="en-US" altLang="zh-CN" dirty="0"/>
              <a:t>e</a:t>
            </a:r>
            <a:r>
              <a:rPr lang="zh-CN" altLang="zh-CN" dirty="0"/>
              <a:t>）所示。</a:t>
            </a:r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9806976"/>
      </p:ext>
    </p:extLst>
  </p:cSld>
  <p:clrMapOvr>
    <a:masterClrMapping/>
  </p:clrMapOvr>
  <p:transition spd="slow">
    <p:randomBar dir="vert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4.5  </a:t>
            </a:r>
            <a:r>
              <a:rPr lang="zh-CN" altLang="zh-CN" dirty="0"/>
              <a:t>消息对话框类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1268760"/>
            <a:ext cx="8496944" cy="5858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下面的例子演示了各种消息对话框的使用。首先完成界面的设计，具体实现步骤如下。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）添加该工程主要显示标准消息对话框界面的函数所在的文件，在“</a:t>
            </a:r>
            <a:r>
              <a:rPr lang="en-US" altLang="zh-CN" dirty="0" err="1"/>
              <a:t>DialogExample</a:t>
            </a:r>
            <a:r>
              <a:rPr lang="zh-CN" altLang="zh-CN" dirty="0"/>
              <a:t>”项目名上单击鼠标右键，在弹出的快捷菜单中选择“添加新文件</a:t>
            </a:r>
            <a:r>
              <a:rPr lang="en-US" altLang="zh-CN" dirty="0"/>
              <a:t>...</a:t>
            </a:r>
            <a:r>
              <a:rPr lang="zh-CN" altLang="zh-CN" dirty="0"/>
              <a:t>”菜单项，在弹出的对话框中选择“</a:t>
            </a:r>
            <a:r>
              <a:rPr lang="en-US" altLang="zh-CN" dirty="0"/>
              <a:t>C++ Class</a:t>
            </a:r>
            <a:r>
              <a:rPr lang="zh-CN" altLang="zh-CN" dirty="0"/>
              <a:t>”选项，单击“</a:t>
            </a:r>
            <a:r>
              <a:rPr lang="en-US" altLang="zh-CN" dirty="0"/>
              <a:t>Choose...</a:t>
            </a:r>
            <a:r>
              <a:rPr lang="zh-CN" altLang="zh-CN" dirty="0"/>
              <a:t>”按钮，弹出对话框，在“</a:t>
            </a:r>
            <a:r>
              <a:rPr lang="en-US" altLang="zh-CN" dirty="0"/>
              <a:t>Base class</a:t>
            </a:r>
            <a:r>
              <a:rPr lang="zh-CN" altLang="zh-CN" dirty="0"/>
              <a:t>”后面的下拉列表框中输入基类名“</a:t>
            </a:r>
            <a:r>
              <a:rPr lang="en-US" altLang="zh-CN" dirty="0" err="1"/>
              <a:t>QDialog</a:t>
            </a:r>
            <a:r>
              <a:rPr lang="zh-CN" altLang="zh-CN" dirty="0"/>
              <a:t>”，在“</a:t>
            </a:r>
            <a:r>
              <a:rPr lang="en-US" altLang="zh-CN" dirty="0"/>
              <a:t>Class name</a:t>
            </a:r>
            <a:r>
              <a:rPr lang="zh-CN" altLang="zh-CN" dirty="0"/>
              <a:t>”后面的文本框中输入类的名称“</a:t>
            </a:r>
            <a:r>
              <a:rPr lang="en-US" altLang="zh-CN" dirty="0" err="1"/>
              <a:t>MsgBoxDlg</a:t>
            </a:r>
            <a:r>
              <a:rPr lang="zh-CN" altLang="zh-CN" dirty="0"/>
              <a:t>”。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）单击“下一步”按钮，单击“完成”按钮，在该工程中就添加了“</a:t>
            </a:r>
            <a:r>
              <a:rPr lang="en-US" altLang="zh-CN" dirty="0" err="1"/>
              <a:t>msgboxdlg.h</a:t>
            </a:r>
            <a:r>
              <a:rPr lang="zh-CN" altLang="zh-CN" dirty="0"/>
              <a:t>”头文件和“</a:t>
            </a:r>
            <a:r>
              <a:rPr lang="en-US" altLang="zh-CN" dirty="0"/>
              <a:t>msgboxdlg.cpp</a:t>
            </a:r>
            <a:r>
              <a:rPr lang="zh-CN" altLang="zh-CN" dirty="0"/>
              <a:t>”源文件。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）打开“</a:t>
            </a:r>
            <a:r>
              <a:rPr lang="en-US" altLang="zh-CN" dirty="0" err="1"/>
              <a:t>msgboxdlg.h</a:t>
            </a:r>
            <a:r>
              <a:rPr lang="zh-CN" altLang="zh-CN" dirty="0"/>
              <a:t>”头文件，完成所</a:t>
            </a:r>
            <a:r>
              <a:rPr lang="zh-CN" altLang="zh-CN" dirty="0">
                <a:hlinkClick r:id="rId2" action="ppaction://hlinkfile"/>
              </a:rPr>
              <a:t>需要的各种控件的创建和完成功能的槽函数的声明，具体代码</a:t>
            </a:r>
            <a:r>
              <a:rPr lang="zh-CN" altLang="zh-CN" dirty="0" smtClean="0">
                <a:hlinkClick r:id="rId2" action="ppaction://hlinkfile"/>
              </a:rPr>
              <a:t>如下</a:t>
            </a:r>
            <a:r>
              <a:rPr lang="zh-CN" altLang="en-US" dirty="0" smtClean="0">
                <a:hlinkClick r:id="rId2" action="ppaction://hlinkfile"/>
              </a:rPr>
              <a:t>。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）打开“</a:t>
            </a:r>
            <a:r>
              <a:rPr lang="en-US" altLang="zh-CN" dirty="0"/>
              <a:t>msgboxdlg.cpp</a:t>
            </a:r>
            <a:r>
              <a:rPr lang="zh-CN" altLang="zh-CN" dirty="0"/>
              <a:t>”源文件，</a:t>
            </a:r>
            <a:r>
              <a:rPr lang="zh-CN" altLang="zh-CN" dirty="0">
                <a:hlinkClick r:id="rId3" action="ppaction://hlinkfile"/>
              </a:rPr>
              <a:t>完成所需要的各种控件的创建和完成槽函数的实现，具体代码</a:t>
            </a:r>
            <a:r>
              <a:rPr lang="zh-CN" altLang="zh-CN" dirty="0" smtClean="0">
                <a:hlinkClick r:id="rId3" action="ppaction://hlinkfile"/>
              </a:rPr>
              <a:t>如下</a:t>
            </a:r>
            <a:r>
              <a:rPr lang="zh-CN" altLang="en-US" dirty="0" smtClean="0">
                <a:hlinkClick r:id="rId3" action="ppaction://hlinkfile"/>
              </a:rPr>
              <a:t>。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7673367"/>
      </p:ext>
    </p:extLst>
  </p:cSld>
  <p:clrMapOvr>
    <a:masterClrMapping/>
  </p:clrMapOvr>
  <p:transition spd="slow">
    <p:randomBar dir="vert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683568" y="4870830"/>
            <a:ext cx="813690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83568" y="4041903"/>
            <a:ext cx="813690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683568" y="3212976"/>
            <a:ext cx="813690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83568" y="2348880"/>
            <a:ext cx="813690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4.5  </a:t>
            </a:r>
            <a:r>
              <a:rPr lang="zh-CN" altLang="zh-CN" dirty="0"/>
              <a:t>消息对话框类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484784"/>
            <a:ext cx="8424936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下面是完成主对话框的操作过程。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）在“</a:t>
            </a:r>
            <a:r>
              <a:rPr lang="en-US" altLang="zh-CN" dirty="0" err="1"/>
              <a:t>dialog.h</a:t>
            </a:r>
            <a:r>
              <a:rPr lang="zh-CN" altLang="zh-CN" dirty="0"/>
              <a:t>”中，添加头文件：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/>
              <a:t>#include "</a:t>
            </a:r>
            <a:r>
              <a:rPr lang="en-US" altLang="zh-CN" dirty="0" err="1"/>
              <a:t>msgboxdlg.h</a:t>
            </a:r>
            <a:r>
              <a:rPr lang="en-US" altLang="zh-CN" dirty="0"/>
              <a:t>"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添加</a:t>
            </a:r>
            <a:r>
              <a:rPr lang="en-US" altLang="zh-CN" dirty="0"/>
              <a:t>private</a:t>
            </a:r>
            <a:r>
              <a:rPr lang="zh-CN" altLang="zh-CN" dirty="0"/>
              <a:t>成员变量如下：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 err="1"/>
              <a:t>QPushButton</a:t>
            </a:r>
            <a:r>
              <a:rPr lang="en-US" altLang="zh-CN" dirty="0"/>
              <a:t>  *</a:t>
            </a:r>
            <a:r>
              <a:rPr lang="en-US" altLang="zh-CN" dirty="0" err="1"/>
              <a:t>MsgBtn</a:t>
            </a:r>
            <a:r>
              <a:rPr lang="en-US" altLang="zh-CN" dirty="0"/>
              <a:t>;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添加实现各种消息对话框实例的</a:t>
            </a:r>
            <a:r>
              <a:rPr lang="en-US" altLang="zh-CN" dirty="0" err="1"/>
              <a:t>MsgBoxDlg</a:t>
            </a:r>
            <a:r>
              <a:rPr lang="zh-CN" altLang="zh-CN" dirty="0"/>
              <a:t>类： 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 err="1"/>
              <a:t>MsgBoxDlg</a:t>
            </a:r>
            <a:r>
              <a:rPr lang="en-US" altLang="zh-CN" dirty="0"/>
              <a:t> *</a:t>
            </a:r>
            <a:r>
              <a:rPr lang="en-US" altLang="zh-CN" dirty="0" err="1"/>
              <a:t>msgDlg</a:t>
            </a:r>
            <a:r>
              <a:rPr lang="en-US" altLang="zh-CN" dirty="0"/>
              <a:t>;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）添加槽函数：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showMsgDlg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5918613"/>
      </p:ext>
    </p:extLst>
  </p:cSld>
  <p:clrMapOvr>
    <a:masterClrMapping/>
  </p:clrMapOvr>
  <p:transition spd="slow">
    <p:randomBar dir="vert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670248" y="2885184"/>
            <a:ext cx="8064896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70248" y="2348880"/>
            <a:ext cx="8064896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670248" y="3458908"/>
            <a:ext cx="8064896" cy="133824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70248" y="1556792"/>
            <a:ext cx="806489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4.5  </a:t>
            </a:r>
            <a:r>
              <a:rPr lang="zh-CN" altLang="zh-CN" dirty="0"/>
              <a:t>消息对话框类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4249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）在“</a:t>
            </a:r>
            <a:r>
              <a:rPr lang="en-US" altLang="zh-CN" dirty="0"/>
              <a:t>dialog.cpp</a:t>
            </a:r>
            <a:r>
              <a:rPr lang="zh-CN" altLang="zh-CN" dirty="0"/>
              <a:t>”中，构造函数中的代码如下：</a:t>
            </a:r>
          </a:p>
          <a:p>
            <a:pPr indent="446088"/>
            <a:r>
              <a:rPr lang="en-US" altLang="zh-CN" dirty="0" err="1"/>
              <a:t>MsgBtn</a:t>
            </a:r>
            <a:r>
              <a:rPr lang="en-US" altLang="zh-CN" dirty="0"/>
              <a:t> =new </a:t>
            </a:r>
            <a:r>
              <a:rPr lang="en-US" altLang="zh-CN" dirty="0" err="1"/>
              <a:t>QPushButton</a:t>
            </a:r>
            <a:r>
              <a:rPr lang="en-US" altLang="zh-CN" dirty="0"/>
              <a:t>;                              //</a:t>
            </a:r>
            <a:r>
              <a:rPr lang="zh-CN" altLang="zh-CN" dirty="0"/>
              <a:t>创建控件对象</a:t>
            </a:r>
          </a:p>
          <a:p>
            <a:pPr indent="446088"/>
            <a:r>
              <a:rPr lang="en-US" altLang="zh-CN" dirty="0" err="1"/>
              <a:t>MsgBtn</a:t>
            </a:r>
            <a:r>
              <a:rPr lang="en-US" altLang="zh-CN" dirty="0"/>
              <a:t>-&gt;</a:t>
            </a:r>
            <a:r>
              <a:rPr lang="en-US" altLang="zh-CN" dirty="0" err="1"/>
              <a:t>setText</a:t>
            </a:r>
            <a:r>
              <a:rPr lang="en-US" altLang="zh-CN" dirty="0"/>
              <a:t>(</a:t>
            </a:r>
            <a:r>
              <a:rPr lang="en-US" altLang="zh-CN" dirty="0" err="1"/>
              <a:t>tr</a:t>
            </a:r>
            <a:r>
              <a:rPr lang="en-US" altLang="zh-CN" dirty="0"/>
              <a:t>("</a:t>
            </a:r>
            <a:r>
              <a:rPr lang="zh-CN" altLang="zh-CN" dirty="0"/>
              <a:t>标准消息对话框实例</a:t>
            </a:r>
            <a:r>
              <a:rPr lang="en-US" altLang="zh-CN" dirty="0"/>
              <a:t>"));</a:t>
            </a:r>
            <a:endParaRPr lang="zh-CN" altLang="zh-CN" dirty="0"/>
          </a:p>
          <a:p>
            <a:pPr indent="446088"/>
            <a:r>
              <a:rPr lang="zh-CN" altLang="zh-CN" dirty="0"/>
              <a:t>添加布局管理：</a:t>
            </a:r>
          </a:p>
          <a:p>
            <a:pPr indent="446088"/>
            <a:r>
              <a:rPr lang="en-US" altLang="zh-CN" dirty="0" err="1"/>
              <a:t>mainLayout</a:t>
            </a:r>
            <a:r>
              <a:rPr lang="en-US" altLang="zh-CN" dirty="0"/>
              <a:t>-&gt;</a:t>
            </a:r>
            <a:r>
              <a:rPr lang="en-US" altLang="zh-CN" dirty="0" err="1"/>
              <a:t>addWidget</a:t>
            </a:r>
            <a:r>
              <a:rPr lang="en-US" altLang="zh-CN" dirty="0"/>
              <a:t>(MsgBtn,3,1);</a:t>
            </a:r>
            <a:endParaRPr lang="zh-CN" altLang="zh-CN" dirty="0"/>
          </a:p>
          <a:p>
            <a:pPr indent="446088"/>
            <a:r>
              <a:rPr lang="zh-CN" altLang="zh-CN" dirty="0"/>
              <a:t>最后添加事件关联：</a:t>
            </a:r>
          </a:p>
          <a:p>
            <a:pPr indent="446088"/>
            <a:r>
              <a:rPr lang="en-US" altLang="zh-CN" dirty="0"/>
              <a:t>connect(</a:t>
            </a:r>
            <a:r>
              <a:rPr lang="en-US" altLang="zh-CN" dirty="0" err="1"/>
              <a:t>MsgBtn,SIGNAL</a:t>
            </a:r>
            <a:r>
              <a:rPr lang="en-US" altLang="zh-CN" dirty="0"/>
              <a:t>(clicked()),</a:t>
            </a:r>
            <a:r>
              <a:rPr lang="en-US" altLang="zh-CN" dirty="0" err="1"/>
              <a:t>this,SLOT</a:t>
            </a:r>
            <a:r>
              <a:rPr lang="en-US" altLang="zh-CN" dirty="0"/>
              <a:t>(</a:t>
            </a:r>
            <a:r>
              <a:rPr lang="en-US" altLang="zh-CN" dirty="0" err="1"/>
              <a:t>showMsgDlg</a:t>
            </a:r>
            <a:r>
              <a:rPr lang="en-US" altLang="zh-CN" dirty="0"/>
              <a:t>()));</a:t>
            </a:r>
            <a:endParaRPr lang="zh-CN" altLang="zh-CN" dirty="0"/>
          </a:p>
          <a:p>
            <a:pPr indent="446088"/>
            <a:r>
              <a:rPr lang="zh-CN" altLang="zh-CN" dirty="0"/>
              <a:t>其中，槽函数</a:t>
            </a:r>
            <a:r>
              <a:rPr lang="en-US" altLang="zh-CN" dirty="0" err="1"/>
              <a:t>showMsgDlg</a:t>
            </a:r>
            <a:r>
              <a:rPr lang="en-US" altLang="zh-CN" dirty="0"/>
              <a:t>()</a:t>
            </a:r>
            <a:r>
              <a:rPr lang="zh-CN" altLang="zh-CN" dirty="0"/>
              <a:t>的实现代码如下：</a:t>
            </a:r>
          </a:p>
          <a:p>
            <a:pPr indent="446088"/>
            <a:r>
              <a:rPr lang="en-US" altLang="zh-CN" dirty="0"/>
              <a:t>void Dialog::</a:t>
            </a:r>
            <a:r>
              <a:rPr lang="en-US" altLang="zh-CN" dirty="0" err="1"/>
              <a:t>showMsgDlg</a:t>
            </a:r>
            <a:r>
              <a:rPr lang="en-US" altLang="zh-CN" dirty="0"/>
              <a:t>()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msgDlg</a:t>
            </a:r>
            <a:r>
              <a:rPr lang="en-US" altLang="zh-CN" dirty="0"/>
              <a:t> =new </a:t>
            </a:r>
            <a:r>
              <a:rPr lang="en-US" altLang="zh-CN" dirty="0" err="1"/>
              <a:t>MsgBoxDlg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msgDlg</a:t>
            </a:r>
            <a:r>
              <a:rPr lang="en-US" altLang="zh-CN" dirty="0"/>
              <a:t>-&gt;show();</a:t>
            </a:r>
            <a:endParaRPr lang="zh-CN" altLang="zh-CN" dirty="0"/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）运行该程序后，单击“标准消息对话框实例”按钮后，显示效果如图</a:t>
            </a:r>
            <a:r>
              <a:rPr lang="en-US" altLang="zh-CN" dirty="0"/>
              <a:t>4.6</a:t>
            </a:r>
            <a:r>
              <a:rPr lang="zh-CN" altLang="zh-CN" dirty="0"/>
              <a:t>（</a:t>
            </a:r>
            <a:r>
              <a:rPr lang="en-US" altLang="zh-CN" dirty="0"/>
              <a:t>a</a:t>
            </a:r>
            <a:r>
              <a:rPr lang="zh-CN" altLang="zh-CN" dirty="0"/>
              <a:t>）所示。</a:t>
            </a:r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9848983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第</a:t>
            </a:r>
            <a:r>
              <a:rPr lang="en-US" altLang="zh-CN" dirty="0"/>
              <a:t>4</a:t>
            </a:r>
            <a:r>
              <a:rPr lang="zh-CN" altLang="zh-CN" dirty="0"/>
              <a:t>章</a:t>
            </a:r>
            <a:r>
              <a:rPr lang="en-US" altLang="zh-CN" b="1" dirty="0"/>
              <a:t> </a:t>
            </a:r>
            <a:r>
              <a:rPr lang="en-US" altLang="zh-CN" b="1" dirty="0" err="1"/>
              <a:t>Qt</a:t>
            </a:r>
            <a:r>
              <a:rPr lang="en-US" altLang="zh-CN" b="1" dirty="0"/>
              <a:t> 5</a:t>
            </a:r>
            <a:r>
              <a:rPr lang="zh-CN" altLang="zh-CN" dirty="0"/>
              <a:t>基本对话框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340768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按如图</a:t>
            </a:r>
            <a:r>
              <a:rPr lang="en-US" altLang="zh-CN" dirty="0"/>
              <a:t>4.1</a:t>
            </a:r>
            <a:r>
              <a:rPr lang="zh-CN" altLang="zh-CN" dirty="0"/>
              <a:t>所示依次执行如下操作。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）单击“文件标准对话框实例”按钮，弹出“文件选择”对话框（</a:t>
            </a:r>
            <a:r>
              <a:rPr lang="en-US" altLang="zh-CN" dirty="0"/>
              <a:t>open file dialog</a:t>
            </a:r>
            <a:r>
              <a:rPr lang="zh-CN" altLang="zh-CN" dirty="0"/>
              <a:t>），如图</a:t>
            </a:r>
            <a:r>
              <a:rPr lang="en-US" altLang="zh-CN" dirty="0"/>
              <a:t>4.2</a:t>
            </a:r>
            <a:r>
              <a:rPr lang="zh-CN" altLang="zh-CN" dirty="0"/>
              <a:t>所示。</a:t>
            </a:r>
            <a:endParaRPr lang="zh-CN" altLang="en-US" dirty="0"/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348880"/>
            <a:ext cx="5892450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1762712"/>
      </p:ext>
    </p:extLst>
  </p:cSld>
  <p:clrMapOvr>
    <a:masterClrMapping/>
  </p:clrMapOvr>
  <p:transition spd="slow">
    <p:randomBar dir="vert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11560" y="2060848"/>
            <a:ext cx="8136904" cy="20162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4.5.1  Question</a:t>
            </a:r>
            <a:r>
              <a:rPr lang="zh-CN" altLang="zh-CN" dirty="0"/>
              <a:t>消息</a:t>
            </a:r>
            <a:r>
              <a:rPr lang="zh-CN" altLang="zh-CN" dirty="0" smtClean="0"/>
              <a:t>框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772816"/>
            <a:ext cx="84969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en-US" altLang="zh-CN" dirty="0"/>
              <a:t>Question</a:t>
            </a:r>
            <a:r>
              <a:rPr lang="zh-CN" altLang="zh-CN" dirty="0"/>
              <a:t>消息框使用</a:t>
            </a:r>
            <a:r>
              <a:rPr lang="en-US" altLang="zh-CN" dirty="0" err="1"/>
              <a:t>QMessageBox</a:t>
            </a:r>
            <a:r>
              <a:rPr lang="en-US" altLang="zh-CN" dirty="0"/>
              <a:t>::question()</a:t>
            </a:r>
            <a:r>
              <a:rPr lang="zh-CN" altLang="zh-CN" dirty="0"/>
              <a:t>函数完成，此函数形式如下：</a:t>
            </a:r>
          </a:p>
          <a:p>
            <a:pPr indent="446088"/>
            <a:r>
              <a:rPr lang="en-US" altLang="zh-CN" sz="1600" dirty="0" err="1"/>
              <a:t>StandardButton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QMessageBox</a:t>
            </a:r>
            <a:r>
              <a:rPr lang="en-US" altLang="zh-CN" sz="1600" dirty="0"/>
              <a:t>::question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(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QWidget</a:t>
            </a:r>
            <a:r>
              <a:rPr lang="en-US" altLang="zh-CN" sz="1600" dirty="0"/>
              <a:t>* parent,                       		//</a:t>
            </a:r>
            <a:r>
              <a:rPr lang="zh-CN" altLang="zh-CN" sz="1600" dirty="0"/>
              <a:t>消息框的父窗口指针</a:t>
            </a:r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const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&amp; title,                 		//</a:t>
            </a:r>
            <a:r>
              <a:rPr lang="zh-CN" altLang="zh-CN" sz="1600" dirty="0"/>
              <a:t>消息框的标题栏</a:t>
            </a:r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const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&amp; text,                 	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消息框的文字提示信息</a:t>
            </a:r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StandardButtons</a:t>
            </a:r>
            <a:r>
              <a:rPr lang="en-US" altLang="zh-CN" sz="1600" dirty="0"/>
              <a:t> buttons=Ok,         	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注</a:t>
            </a:r>
            <a:r>
              <a:rPr lang="en-US" altLang="zh-CN" sz="1600" dirty="0"/>
              <a:t>(1)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StandardButton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defaultButton</a:t>
            </a:r>
            <a:r>
              <a:rPr lang="en-US" altLang="zh-CN" sz="1600" dirty="0"/>
              <a:t>=</a:t>
            </a:r>
            <a:r>
              <a:rPr lang="en-US" altLang="zh-CN" sz="1600" dirty="0" err="1"/>
              <a:t>NoButton</a:t>
            </a:r>
            <a:r>
              <a:rPr lang="en-US" altLang="zh-CN" sz="1600" dirty="0"/>
              <a:t>		//</a:t>
            </a:r>
            <a:r>
              <a:rPr lang="zh-CN" altLang="zh-CN" sz="1600" dirty="0"/>
              <a:t>注</a:t>
            </a:r>
            <a:r>
              <a:rPr lang="en-US" altLang="zh-CN" sz="1600" dirty="0"/>
              <a:t>(2)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); </a:t>
            </a:r>
            <a:endParaRPr lang="zh-CN" altLang="zh-CN" sz="1600" dirty="0"/>
          </a:p>
          <a:p>
            <a:pPr indent="446088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3239677"/>
      </p:ext>
    </p:extLst>
  </p:cSld>
  <p:clrMapOvr>
    <a:masterClrMapping/>
  </p:clrMapOvr>
  <p:transition spd="slow">
    <p:randomBar dir="vert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683568" y="6021288"/>
            <a:ext cx="8136904" cy="35165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83568" y="1412776"/>
            <a:ext cx="8136904" cy="43204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4.5.1  Question</a:t>
            </a:r>
            <a:r>
              <a:rPr lang="zh-CN" altLang="zh-CN" dirty="0"/>
              <a:t>消息框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052736"/>
            <a:ext cx="849694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完成文件“</a:t>
            </a:r>
            <a:r>
              <a:rPr lang="en-US" altLang="zh-CN" dirty="0"/>
              <a:t>msgboxdlg.cpp</a:t>
            </a:r>
            <a:r>
              <a:rPr lang="zh-CN" altLang="zh-CN" dirty="0"/>
              <a:t>”中的槽函数</a:t>
            </a:r>
            <a:r>
              <a:rPr lang="en-US" altLang="zh-CN" dirty="0" err="1"/>
              <a:t>showQuestionMsg</a:t>
            </a:r>
            <a:r>
              <a:rPr lang="en-US" altLang="zh-CN" dirty="0"/>
              <a:t>()</a:t>
            </a:r>
            <a:r>
              <a:rPr lang="zh-CN" altLang="zh-CN" dirty="0"/>
              <a:t>，具体代码如下：</a:t>
            </a:r>
          </a:p>
          <a:p>
            <a:pPr indent="446088"/>
            <a:r>
              <a:rPr lang="en-US" altLang="zh-CN" sz="1600" dirty="0"/>
              <a:t>void </a:t>
            </a:r>
            <a:r>
              <a:rPr lang="en-US" altLang="zh-CN" sz="1600" dirty="0" err="1"/>
              <a:t>MsgBoxDlg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showQuestionMsg</a:t>
            </a:r>
            <a:r>
              <a:rPr lang="en-US" altLang="zh-CN" sz="1600" dirty="0"/>
              <a:t>()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label-&gt;</a:t>
            </a:r>
            <a:r>
              <a:rPr lang="en-US" altLang="zh-CN" sz="1600" dirty="0" err="1"/>
              <a:t>setText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tr</a:t>
            </a:r>
            <a:r>
              <a:rPr lang="en-US" altLang="zh-CN" sz="1600" dirty="0"/>
              <a:t>("Question Message Box"));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switch(</a:t>
            </a:r>
            <a:r>
              <a:rPr lang="en-US" altLang="zh-CN" sz="1600" dirty="0" err="1"/>
              <a:t>QMessageBox</a:t>
            </a:r>
            <a:r>
              <a:rPr lang="en-US" altLang="zh-CN" sz="1600" dirty="0"/>
              <a:t>::question(</a:t>
            </a:r>
            <a:r>
              <a:rPr lang="en-US" altLang="zh-CN" sz="1600" dirty="0" err="1"/>
              <a:t>this,tr</a:t>
            </a:r>
            <a:r>
              <a:rPr lang="en-US" altLang="zh-CN" sz="1600" dirty="0"/>
              <a:t>("Question</a:t>
            </a:r>
            <a:r>
              <a:rPr lang="zh-CN" altLang="zh-CN" sz="1600" dirty="0"/>
              <a:t>消息框</a:t>
            </a:r>
            <a:r>
              <a:rPr lang="en-US" altLang="zh-CN" sz="1600" dirty="0"/>
              <a:t>"),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  </a:t>
            </a:r>
            <a:r>
              <a:rPr lang="en-US" altLang="zh-CN" sz="1600" dirty="0" err="1"/>
              <a:t>tr</a:t>
            </a:r>
            <a:r>
              <a:rPr lang="en-US" altLang="zh-CN" sz="1600" dirty="0"/>
              <a:t>("</a:t>
            </a:r>
            <a:r>
              <a:rPr lang="zh-CN" altLang="zh-CN" sz="1600" dirty="0"/>
              <a:t>您现在已经修改完成，是否要结束程序？</a:t>
            </a:r>
            <a:r>
              <a:rPr lang="en-US" altLang="zh-CN" sz="1600" dirty="0"/>
              <a:t>"),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  </a:t>
            </a:r>
            <a:r>
              <a:rPr lang="en-US" altLang="zh-CN" sz="1600" dirty="0" err="1"/>
              <a:t>QMessageBox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Ok|QMessageBox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Cancel,QMessageBox</a:t>
            </a:r>
            <a:r>
              <a:rPr lang="en-US" altLang="zh-CN" sz="1600" dirty="0"/>
              <a:t>::Ok))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case </a:t>
            </a:r>
            <a:r>
              <a:rPr lang="en-US" altLang="zh-CN" sz="1600" dirty="0" err="1"/>
              <a:t>QMessageBox</a:t>
            </a:r>
            <a:r>
              <a:rPr lang="en-US" altLang="zh-CN" sz="1600" dirty="0"/>
              <a:t>::Ok: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label-&gt;</a:t>
            </a:r>
            <a:r>
              <a:rPr lang="en-US" altLang="zh-CN" sz="1600" dirty="0" err="1"/>
              <a:t>setText</a:t>
            </a:r>
            <a:r>
              <a:rPr lang="en-US" altLang="zh-CN" sz="1600" dirty="0"/>
              <a:t>("Question button/Ok");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break;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case </a:t>
            </a:r>
            <a:r>
              <a:rPr lang="en-US" altLang="zh-CN" sz="1600" dirty="0" err="1"/>
              <a:t>QMessageBox</a:t>
            </a:r>
            <a:r>
              <a:rPr lang="en-US" altLang="zh-CN" sz="1600" dirty="0"/>
              <a:t>::Cancel: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label-&gt;</a:t>
            </a:r>
            <a:r>
              <a:rPr lang="en-US" altLang="zh-CN" sz="1600" dirty="0" err="1"/>
              <a:t>setText</a:t>
            </a:r>
            <a:r>
              <a:rPr lang="en-US" altLang="zh-CN" sz="1600" dirty="0"/>
              <a:t>("Question button/Cancel");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break;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default: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break;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}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return;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</a:t>
            </a:r>
            <a:endParaRPr lang="zh-CN" altLang="zh-CN" sz="1600" dirty="0"/>
          </a:p>
          <a:p>
            <a:pPr indent="446088"/>
            <a:r>
              <a:rPr lang="zh-CN" altLang="zh-CN" dirty="0"/>
              <a:t>在“</a:t>
            </a:r>
            <a:r>
              <a:rPr lang="en-US" altLang="zh-CN" dirty="0"/>
              <a:t>msgboxdlg.cpp</a:t>
            </a:r>
            <a:r>
              <a:rPr lang="zh-CN" altLang="zh-CN" dirty="0"/>
              <a:t>”的开头添加头文件：</a:t>
            </a:r>
          </a:p>
          <a:p>
            <a:pPr indent="446088"/>
            <a:r>
              <a:rPr lang="en-US" altLang="zh-CN" dirty="0"/>
              <a:t>#include &lt;</a:t>
            </a:r>
            <a:r>
              <a:rPr lang="en-US" altLang="zh-CN" dirty="0" err="1"/>
              <a:t>QMessageBox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446088"/>
            <a:r>
              <a:rPr lang="zh-CN" altLang="zh-CN" dirty="0"/>
              <a:t>运行程序，单击“</a:t>
            </a:r>
            <a:r>
              <a:rPr lang="en-US" altLang="zh-CN" dirty="0" err="1"/>
              <a:t>QuestionMsg</a:t>
            </a:r>
            <a:r>
              <a:rPr lang="zh-CN" altLang="zh-CN" dirty="0"/>
              <a:t>”按钮后，显示效果如图</a:t>
            </a:r>
            <a:r>
              <a:rPr lang="en-US" altLang="zh-CN" dirty="0"/>
              <a:t>4.6</a:t>
            </a:r>
            <a:r>
              <a:rPr lang="zh-CN" altLang="zh-CN" dirty="0"/>
              <a:t>（</a:t>
            </a:r>
            <a:r>
              <a:rPr lang="en-US" altLang="zh-CN" dirty="0"/>
              <a:t>b</a:t>
            </a:r>
            <a:r>
              <a:rPr lang="zh-CN" altLang="zh-CN" dirty="0"/>
              <a:t>）所示。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284537"/>
      </p:ext>
    </p:extLst>
  </p:cSld>
  <p:clrMapOvr>
    <a:masterClrMapping/>
  </p:clrMapOvr>
  <p:transition spd="slow">
    <p:randomBar dir="vert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683568" y="3933056"/>
            <a:ext cx="8136904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83568" y="1484784"/>
            <a:ext cx="8136904" cy="19442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4.5.2  Information</a:t>
            </a:r>
            <a:r>
              <a:rPr lang="zh-CN" altLang="zh-CN" dirty="0"/>
              <a:t>消息框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49694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en-US" altLang="zh-CN" dirty="0"/>
              <a:t>Information</a:t>
            </a:r>
            <a:r>
              <a:rPr lang="zh-CN" altLang="zh-CN" dirty="0"/>
              <a:t>消息框使用</a:t>
            </a:r>
            <a:r>
              <a:rPr lang="en-US" altLang="zh-CN" dirty="0" err="1"/>
              <a:t>QMessageBox</a:t>
            </a:r>
            <a:r>
              <a:rPr lang="en-US" altLang="zh-CN" dirty="0"/>
              <a:t>::information()</a:t>
            </a:r>
            <a:r>
              <a:rPr lang="zh-CN" altLang="zh-CN" dirty="0"/>
              <a:t>函数完成，函数形式如下：</a:t>
            </a:r>
          </a:p>
          <a:p>
            <a:pPr indent="446088"/>
            <a:r>
              <a:rPr lang="en-US" altLang="zh-CN" sz="1600" dirty="0" err="1"/>
              <a:t>StandardButton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QMessageBox</a:t>
            </a:r>
            <a:r>
              <a:rPr lang="en-US" altLang="zh-CN" sz="1600" dirty="0"/>
              <a:t>::information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(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QWidget</a:t>
            </a:r>
            <a:r>
              <a:rPr lang="en-US" altLang="zh-CN" sz="1600" dirty="0"/>
              <a:t>*parent,                   			//</a:t>
            </a:r>
            <a:r>
              <a:rPr lang="zh-CN" altLang="zh-CN" sz="1600" dirty="0"/>
              <a:t>消息框的父窗口指针</a:t>
            </a:r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const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&amp; title,           			//</a:t>
            </a:r>
            <a:r>
              <a:rPr lang="zh-CN" altLang="zh-CN" sz="1600" dirty="0"/>
              <a:t>消息框的标题栏</a:t>
            </a:r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const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&amp; text,             			//</a:t>
            </a:r>
            <a:r>
              <a:rPr lang="zh-CN" altLang="zh-CN" sz="1600" dirty="0"/>
              <a:t>消息框的文字提示信息</a:t>
            </a:r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StandardButtons</a:t>
            </a:r>
            <a:r>
              <a:rPr lang="en-US" altLang="zh-CN" sz="1600" dirty="0"/>
              <a:t> buttons=Ok,      		//</a:t>
            </a:r>
            <a:r>
              <a:rPr lang="zh-CN" altLang="zh-CN" sz="1600" dirty="0"/>
              <a:t>同</a:t>
            </a:r>
            <a:r>
              <a:rPr lang="en-US" altLang="zh-CN" sz="1600" dirty="0"/>
              <a:t>Question</a:t>
            </a:r>
            <a:r>
              <a:rPr lang="zh-CN" altLang="zh-CN" sz="1600" dirty="0"/>
              <a:t>消息框的注释内容</a:t>
            </a:r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StandardButton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defaultButton</a:t>
            </a:r>
            <a:r>
              <a:rPr lang="en-US" altLang="zh-CN" sz="1600" dirty="0"/>
              <a:t>=</a:t>
            </a:r>
            <a:r>
              <a:rPr lang="en-US" altLang="zh-CN" sz="1600" dirty="0" err="1"/>
              <a:t>NoButton</a:t>
            </a:r>
            <a:r>
              <a:rPr lang="en-US" altLang="zh-CN" sz="1600" dirty="0"/>
              <a:t>	//</a:t>
            </a:r>
            <a:r>
              <a:rPr lang="zh-CN" altLang="zh-CN" sz="1600" dirty="0"/>
              <a:t>同</a:t>
            </a:r>
            <a:r>
              <a:rPr lang="en-US" altLang="zh-CN" sz="1600" dirty="0"/>
              <a:t>Question</a:t>
            </a:r>
            <a:r>
              <a:rPr lang="zh-CN" altLang="zh-CN" sz="1600" dirty="0"/>
              <a:t>消息框的注释内容</a:t>
            </a:r>
          </a:p>
          <a:p>
            <a:pPr indent="446088"/>
            <a:r>
              <a:rPr lang="en-US" altLang="zh-CN" sz="1600" dirty="0"/>
              <a:t>); </a:t>
            </a:r>
            <a:endParaRPr lang="zh-CN" altLang="zh-CN" dirty="0"/>
          </a:p>
          <a:p>
            <a:pPr indent="446088"/>
            <a:r>
              <a:rPr lang="zh-CN" altLang="zh-CN" dirty="0"/>
              <a:t>完成文件“</a:t>
            </a:r>
            <a:r>
              <a:rPr lang="en-US" altLang="zh-CN" dirty="0"/>
              <a:t>msgboxdlg.cpp</a:t>
            </a:r>
            <a:r>
              <a:rPr lang="zh-CN" altLang="zh-CN" dirty="0"/>
              <a:t>”中的槽函数</a:t>
            </a:r>
            <a:r>
              <a:rPr lang="en-US" altLang="zh-CN" dirty="0" err="1"/>
              <a:t>showInformationMsg</a:t>
            </a:r>
            <a:r>
              <a:rPr lang="en-US" altLang="zh-CN" dirty="0"/>
              <a:t>()</a:t>
            </a:r>
            <a:r>
              <a:rPr lang="zh-CN" altLang="zh-CN" dirty="0"/>
              <a:t>，具体代码如下：</a:t>
            </a:r>
          </a:p>
          <a:p>
            <a:pPr indent="446088"/>
            <a:r>
              <a:rPr lang="en-US" altLang="zh-CN" sz="1600" dirty="0"/>
              <a:t>void </a:t>
            </a:r>
            <a:r>
              <a:rPr lang="en-US" altLang="zh-CN" sz="1600" dirty="0" err="1"/>
              <a:t>MsgBoxDlg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showInformationMsg</a:t>
            </a:r>
            <a:r>
              <a:rPr lang="en-US" altLang="zh-CN" sz="1600" dirty="0"/>
              <a:t>()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label-&gt;</a:t>
            </a:r>
            <a:r>
              <a:rPr lang="en-US" altLang="zh-CN" sz="1600" dirty="0" err="1"/>
              <a:t>setText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tr</a:t>
            </a:r>
            <a:r>
              <a:rPr lang="en-US" altLang="zh-CN" sz="1600" dirty="0"/>
              <a:t>("Information Message Box"));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QMessageBox</a:t>
            </a:r>
            <a:r>
              <a:rPr lang="en-US" altLang="zh-CN" sz="1600" dirty="0"/>
              <a:t>::information(</a:t>
            </a:r>
            <a:r>
              <a:rPr lang="en-US" altLang="zh-CN" sz="1600" dirty="0" err="1"/>
              <a:t>this,tr</a:t>
            </a:r>
            <a:r>
              <a:rPr lang="en-US" altLang="zh-CN" sz="1600" dirty="0"/>
              <a:t>("Information</a:t>
            </a:r>
            <a:r>
              <a:rPr lang="zh-CN" altLang="zh-CN" sz="1600" dirty="0"/>
              <a:t>消息框</a:t>
            </a:r>
            <a:r>
              <a:rPr lang="en-US" altLang="zh-CN" sz="1600" dirty="0"/>
              <a:t>"),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                     </a:t>
            </a:r>
            <a:r>
              <a:rPr lang="en-US" altLang="zh-CN" sz="1600" dirty="0" err="1"/>
              <a:t>tr</a:t>
            </a:r>
            <a:r>
              <a:rPr lang="en-US" altLang="zh-CN" sz="1600" dirty="0"/>
              <a:t>("</a:t>
            </a:r>
            <a:r>
              <a:rPr lang="zh-CN" altLang="zh-CN" sz="1600" dirty="0"/>
              <a:t>这是</a:t>
            </a:r>
            <a:r>
              <a:rPr lang="en-US" altLang="zh-CN" sz="1600" dirty="0"/>
              <a:t>Information</a:t>
            </a:r>
            <a:r>
              <a:rPr lang="zh-CN" altLang="zh-CN" sz="1600" dirty="0"/>
              <a:t>消息框测试，欢迎您！</a:t>
            </a:r>
            <a:r>
              <a:rPr lang="en-US" altLang="zh-CN" sz="1600" dirty="0"/>
              <a:t>"));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return;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</a:t>
            </a:r>
            <a:endParaRPr lang="zh-CN" altLang="zh-CN" sz="1600" dirty="0"/>
          </a:p>
          <a:p>
            <a:pPr indent="446088"/>
            <a:r>
              <a:rPr lang="zh-CN" altLang="zh-CN" dirty="0"/>
              <a:t>运行程序，单击“</a:t>
            </a:r>
            <a:r>
              <a:rPr lang="en-US" altLang="zh-CN" dirty="0" err="1"/>
              <a:t>InformationMsg</a:t>
            </a:r>
            <a:r>
              <a:rPr lang="zh-CN" altLang="zh-CN" dirty="0"/>
              <a:t>”按钮后，显示效果如图</a:t>
            </a:r>
            <a:r>
              <a:rPr lang="en-US" altLang="zh-CN" dirty="0"/>
              <a:t>4.6</a:t>
            </a:r>
            <a:r>
              <a:rPr lang="zh-CN" altLang="zh-CN" dirty="0"/>
              <a:t>（</a:t>
            </a:r>
            <a:r>
              <a:rPr lang="en-US" altLang="zh-CN" dirty="0"/>
              <a:t>c</a:t>
            </a:r>
            <a:r>
              <a:rPr lang="zh-CN" altLang="zh-CN" dirty="0"/>
              <a:t>）所示。</a:t>
            </a:r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3210711"/>
      </p:ext>
    </p:extLst>
  </p:cSld>
  <p:clrMapOvr>
    <a:masterClrMapping/>
  </p:clrMapOvr>
  <p:transition spd="slow">
    <p:randomBar dir="vert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11560" y="1700808"/>
            <a:ext cx="8208912" cy="19442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4.5.3  Warning</a:t>
            </a:r>
            <a:r>
              <a:rPr lang="zh-CN" altLang="zh-CN" dirty="0"/>
              <a:t>消息</a:t>
            </a:r>
            <a:r>
              <a:rPr lang="zh-CN" altLang="zh-CN" dirty="0" smtClean="0"/>
              <a:t>框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412776"/>
            <a:ext cx="849694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en-US" altLang="zh-CN" dirty="0"/>
              <a:t>Warning</a:t>
            </a:r>
            <a:r>
              <a:rPr lang="zh-CN" altLang="zh-CN" dirty="0"/>
              <a:t>消息框使用</a:t>
            </a:r>
            <a:r>
              <a:rPr lang="en-US" altLang="zh-CN" dirty="0" err="1"/>
              <a:t>QMessageBox</a:t>
            </a:r>
            <a:r>
              <a:rPr lang="en-US" altLang="zh-CN" dirty="0"/>
              <a:t>::warning()</a:t>
            </a:r>
            <a:r>
              <a:rPr lang="zh-CN" altLang="zh-CN" dirty="0"/>
              <a:t>函数完成，函数形式如下：</a:t>
            </a:r>
          </a:p>
          <a:p>
            <a:pPr indent="446088"/>
            <a:r>
              <a:rPr lang="en-US" altLang="zh-CN" sz="1600" dirty="0" err="1"/>
              <a:t>StandardButton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QMessageBox</a:t>
            </a:r>
            <a:r>
              <a:rPr lang="en-US" altLang="zh-CN" sz="1600" dirty="0"/>
              <a:t>::warning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(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QWidget</a:t>
            </a:r>
            <a:r>
              <a:rPr lang="en-US" altLang="zh-CN" sz="1600" dirty="0"/>
              <a:t>* parent,           	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消息框的父窗口指针</a:t>
            </a:r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const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&amp; title,     	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消息框的标题栏</a:t>
            </a:r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const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&amp; text,         		//</a:t>
            </a:r>
            <a:r>
              <a:rPr lang="zh-CN" altLang="zh-CN" sz="1600" dirty="0"/>
              <a:t>消息框的文字提示信息</a:t>
            </a:r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StandardButtons</a:t>
            </a:r>
            <a:r>
              <a:rPr lang="en-US" altLang="zh-CN" sz="1600" dirty="0"/>
              <a:t> buttons=Ok,  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同</a:t>
            </a:r>
            <a:r>
              <a:rPr lang="en-US" altLang="zh-CN" sz="1600" dirty="0"/>
              <a:t>Question</a:t>
            </a:r>
            <a:r>
              <a:rPr lang="zh-CN" altLang="zh-CN" sz="1600" dirty="0"/>
              <a:t>消息框的注释内容</a:t>
            </a:r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StandardButton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defaultButton</a:t>
            </a:r>
            <a:r>
              <a:rPr lang="en-US" altLang="zh-CN" sz="1600" dirty="0"/>
              <a:t>=</a:t>
            </a:r>
            <a:r>
              <a:rPr lang="en-US" altLang="zh-CN" sz="1600" dirty="0" err="1"/>
              <a:t>NoButton</a:t>
            </a:r>
            <a:r>
              <a:rPr lang="en-US" altLang="zh-CN" sz="1600" dirty="0"/>
              <a:t>  //</a:t>
            </a:r>
            <a:r>
              <a:rPr lang="zh-CN" altLang="zh-CN" sz="1600" dirty="0"/>
              <a:t>同</a:t>
            </a:r>
            <a:r>
              <a:rPr lang="en-US" altLang="zh-CN" sz="1600" dirty="0"/>
              <a:t>Question</a:t>
            </a:r>
            <a:r>
              <a:rPr lang="zh-CN" altLang="zh-CN" sz="1600" dirty="0"/>
              <a:t>消息框的注释内容</a:t>
            </a:r>
          </a:p>
          <a:p>
            <a:pPr indent="446088"/>
            <a:r>
              <a:rPr lang="en-US" altLang="zh-CN" sz="1600" dirty="0"/>
              <a:t>); </a:t>
            </a:r>
            <a:endParaRPr lang="zh-CN" altLang="zh-CN" sz="1600" dirty="0"/>
          </a:p>
          <a:p>
            <a:pPr indent="446088"/>
            <a:r>
              <a:rPr lang="zh-CN" altLang="zh-CN" dirty="0"/>
              <a:t>完成文件“</a:t>
            </a:r>
            <a:r>
              <a:rPr lang="en-US" altLang="zh-CN" dirty="0"/>
              <a:t>msgboxdlg.cpp</a:t>
            </a:r>
            <a:r>
              <a:rPr lang="zh-CN" altLang="zh-CN" dirty="0"/>
              <a:t>”中</a:t>
            </a:r>
            <a:r>
              <a:rPr lang="zh-CN" altLang="zh-CN" dirty="0">
                <a:hlinkClick r:id="rId2" action="ppaction://hlinkfile"/>
              </a:rPr>
              <a:t>的槽函数</a:t>
            </a:r>
            <a:r>
              <a:rPr lang="en-US" altLang="zh-CN" dirty="0" err="1">
                <a:hlinkClick r:id="rId2" action="ppaction://hlinkfile"/>
              </a:rPr>
              <a:t>showWarningMsg</a:t>
            </a:r>
            <a:r>
              <a:rPr lang="en-US" altLang="zh-CN" dirty="0">
                <a:hlinkClick r:id="rId2" action="ppaction://hlinkfile"/>
              </a:rPr>
              <a:t>()</a:t>
            </a:r>
            <a:r>
              <a:rPr lang="zh-CN" altLang="zh-CN" dirty="0">
                <a:hlinkClick r:id="rId2" action="ppaction://hlinkfile"/>
              </a:rPr>
              <a:t>，具体代码</a:t>
            </a:r>
            <a:r>
              <a:rPr lang="zh-CN" altLang="zh-CN" dirty="0" smtClean="0">
                <a:hlinkClick r:id="rId2" action="ppaction://hlinkfile"/>
              </a:rPr>
              <a:t>如下</a:t>
            </a:r>
            <a:r>
              <a:rPr lang="zh-CN" altLang="en-US" dirty="0" smtClean="0">
                <a:hlinkClick r:id="rId2" action="ppaction://hlinkfile"/>
              </a:rPr>
              <a:t>。</a:t>
            </a:r>
            <a:endParaRPr lang="zh-CN" altLang="zh-CN" dirty="0"/>
          </a:p>
          <a:p>
            <a:pPr indent="446088"/>
            <a:r>
              <a:rPr lang="zh-CN" altLang="zh-CN" dirty="0"/>
              <a:t>运行程序，单击“</a:t>
            </a:r>
            <a:r>
              <a:rPr lang="en-US" altLang="zh-CN" dirty="0" err="1"/>
              <a:t>WarningMsg</a:t>
            </a:r>
            <a:r>
              <a:rPr lang="zh-CN" altLang="zh-CN" dirty="0"/>
              <a:t>”按钮后，显示效果如图</a:t>
            </a:r>
            <a:r>
              <a:rPr lang="en-US" altLang="zh-CN" dirty="0"/>
              <a:t>4.6</a:t>
            </a:r>
            <a:r>
              <a:rPr lang="zh-CN" altLang="zh-CN" dirty="0"/>
              <a:t>（</a:t>
            </a:r>
            <a:r>
              <a:rPr lang="en-US" altLang="zh-CN" dirty="0"/>
              <a:t>d</a:t>
            </a:r>
            <a:r>
              <a:rPr lang="zh-CN" altLang="zh-CN" dirty="0"/>
              <a:t>）所示。</a:t>
            </a:r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43000"/>
      </p:ext>
    </p:extLst>
  </p:cSld>
  <p:clrMapOvr>
    <a:masterClrMapping/>
  </p:clrMapOvr>
  <p:transition spd="slow">
    <p:randomBar dir="vert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702114" y="3717032"/>
            <a:ext cx="8136904" cy="14401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83568" y="1412776"/>
            <a:ext cx="8136904" cy="19442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4.5.4  Critical</a:t>
            </a:r>
            <a:r>
              <a:rPr lang="zh-CN" altLang="zh-CN" dirty="0"/>
              <a:t>消息</a:t>
            </a:r>
            <a:r>
              <a:rPr lang="zh-CN" altLang="zh-CN" dirty="0" smtClean="0"/>
              <a:t>框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124744"/>
            <a:ext cx="856895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en-US" altLang="zh-CN" dirty="0"/>
              <a:t>Critical</a:t>
            </a:r>
            <a:r>
              <a:rPr lang="zh-CN" altLang="zh-CN" dirty="0"/>
              <a:t>消息框使用</a:t>
            </a:r>
            <a:r>
              <a:rPr lang="en-US" altLang="zh-CN" dirty="0" err="1"/>
              <a:t>QMessageBox</a:t>
            </a:r>
            <a:r>
              <a:rPr lang="en-US" altLang="zh-CN" dirty="0"/>
              <a:t>::critical()</a:t>
            </a:r>
            <a:r>
              <a:rPr lang="zh-CN" altLang="zh-CN" dirty="0"/>
              <a:t>函数完成，函数形式如下：</a:t>
            </a:r>
          </a:p>
          <a:p>
            <a:pPr indent="446088"/>
            <a:r>
              <a:rPr lang="en-US" altLang="zh-CN" sz="1600" dirty="0" err="1"/>
              <a:t>StandardButton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QMessageBox</a:t>
            </a:r>
            <a:r>
              <a:rPr lang="en-US" altLang="zh-CN" sz="1600" dirty="0"/>
              <a:t>::critical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(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QWidget</a:t>
            </a:r>
            <a:r>
              <a:rPr lang="en-US" altLang="zh-CN" sz="1600" dirty="0"/>
              <a:t>* parent,              			//</a:t>
            </a:r>
            <a:r>
              <a:rPr lang="zh-CN" altLang="zh-CN" sz="1600" dirty="0"/>
              <a:t>消息框的父窗口指针</a:t>
            </a:r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const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&amp; title,         			//</a:t>
            </a:r>
            <a:r>
              <a:rPr lang="zh-CN" altLang="zh-CN" sz="1600" dirty="0"/>
              <a:t>消息框的标题栏</a:t>
            </a:r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const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&amp; text,          			//</a:t>
            </a:r>
            <a:r>
              <a:rPr lang="zh-CN" altLang="zh-CN" sz="1600" dirty="0"/>
              <a:t>消息框的文字提示信息</a:t>
            </a:r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StandardButtons</a:t>
            </a:r>
            <a:r>
              <a:rPr lang="en-US" altLang="zh-CN" sz="1600" dirty="0"/>
              <a:t> buttons=Ok,  	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同</a:t>
            </a:r>
            <a:r>
              <a:rPr lang="en-US" altLang="zh-CN" sz="1600" dirty="0"/>
              <a:t>Question</a:t>
            </a:r>
            <a:r>
              <a:rPr lang="zh-CN" altLang="zh-CN" sz="1600" dirty="0"/>
              <a:t>消息框的注释内容</a:t>
            </a:r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StandardButton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defaultButton</a:t>
            </a:r>
            <a:r>
              <a:rPr lang="en-US" altLang="zh-CN" sz="1600" dirty="0"/>
              <a:t>=</a:t>
            </a:r>
            <a:r>
              <a:rPr lang="en-US" altLang="zh-CN" sz="1600" dirty="0" err="1"/>
              <a:t>NoButton</a:t>
            </a:r>
            <a:r>
              <a:rPr lang="en-US" altLang="zh-CN" sz="1600" dirty="0"/>
              <a:t>  	//</a:t>
            </a:r>
            <a:r>
              <a:rPr lang="zh-CN" altLang="zh-CN" sz="1600" dirty="0"/>
              <a:t>同</a:t>
            </a:r>
            <a:r>
              <a:rPr lang="en-US" altLang="zh-CN" sz="1600" dirty="0"/>
              <a:t>Question</a:t>
            </a:r>
            <a:r>
              <a:rPr lang="zh-CN" altLang="zh-CN" sz="1600" dirty="0"/>
              <a:t>消息框的注释内容</a:t>
            </a:r>
          </a:p>
          <a:p>
            <a:pPr indent="446088"/>
            <a:r>
              <a:rPr lang="en-US" altLang="zh-CN" sz="1600" dirty="0"/>
              <a:t>); </a:t>
            </a:r>
            <a:endParaRPr lang="zh-CN" altLang="zh-CN" sz="1600" dirty="0"/>
          </a:p>
          <a:p>
            <a:pPr indent="446088"/>
            <a:r>
              <a:rPr lang="zh-CN" altLang="zh-CN" dirty="0"/>
              <a:t>完成文件“</a:t>
            </a:r>
            <a:r>
              <a:rPr lang="en-US" altLang="zh-CN" dirty="0"/>
              <a:t>msgboxdlg.cpp</a:t>
            </a:r>
            <a:r>
              <a:rPr lang="zh-CN" altLang="zh-CN" dirty="0"/>
              <a:t>”中的槽函数</a:t>
            </a:r>
            <a:r>
              <a:rPr lang="en-US" altLang="zh-CN" dirty="0" err="1"/>
              <a:t>showCriticalMsg</a:t>
            </a:r>
            <a:r>
              <a:rPr lang="en-US" altLang="zh-CN" dirty="0"/>
              <a:t>()</a:t>
            </a:r>
            <a:r>
              <a:rPr lang="zh-CN" altLang="zh-CN" dirty="0"/>
              <a:t>，具体代码如下：</a:t>
            </a:r>
          </a:p>
          <a:p>
            <a:pPr indent="446088"/>
            <a:r>
              <a:rPr lang="en-US" altLang="zh-CN" sz="1600" dirty="0"/>
              <a:t>void </a:t>
            </a:r>
            <a:r>
              <a:rPr lang="en-US" altLang="zh-CN" sz="1600" dirty="0" err="1"/>
              <a:t>MsgBoxDlg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showCriticalMsg</a:t>
            </a:r>
            <a:r>
              <a:rPr lang="en-US" altLang="zh-CN" sz="1600" dirty="0"/>
              <a:t>()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label-&gt;</a:t>
            </a:r>
            <a:r>
              <a:rPr lang="en-US" altLang="zh-CN" sz="1600" dirty="0" err="1"/>
              <a:t>setText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tr</a:t>
            </a:r>
            <a:r>
              <a:rPr lang="en-US" altLang="zh-CN" sz="1600" dirty="0"/>
              <a:t>("Critical Message Box"));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QMessageBox</a:t>
            </a:r>
            <a:r>
              <a:rPr lang="en-US" altLang="zh-CN" sz="1600" dirty="0"/>
              <a:t>::critical(</a:t>
            </a:r>
            <a:r>
              <a:rPr lang="en-US" altLang="zh-CN" sz="1600" dirty="0" err="1"/>
              <a:t>this,tr</a:t>
            </a:r>
            <a:r>
              <a:rPr lang="en-US" altLang="zh-CN" sz="1600" dirty="0"/>
              <a:t>("Critical</a:t>
            </a:r>
            <a:r>
              <a:rPr lang="zh-CN" altLang="zh-CN" sz="1600" dirty="0"/>
              <a:t>消息框</a:t>
            </a:r>
            <a:r>
              <a:rPr lang="en-US" altLang="zh-CN" sz="1600" dirty="0"/>
              <a:t>"),</a:t>
            </a:r>
            <a:r>
              <a:rPr lang="en-US" altLang="zh-CN" sz="1600" dirty="0" err="1"/>
              <a:t>tr</a:t>
            </a:r>
            <a:r>
              <a:rPr lang="en-US" altLang="zh-CN" sz="1600" dirty="0"/>
              <a:t>("</a:t>
            </a:r>
            <a:r>
              <a:rPr lang="zh-CN" altLang="zh-CN" sz="1600" dirty="0"/>
              <a:t>这是一个</a:t>
            </a:r>
            <a:r>
              <a:rPr lang="en-US" altLang="zh-CN" sz="1600" dirty="0"/>
              <a:t>Critical</a:t>
            </a:r>
            <a:r>
              <a:rPr lang="zh-CN" altLang="zh-CN" sz="1600" dirty="0"/>
              <a:t>消息框测试！</a:t>
            </a:r>
            <a:r>
              <a:rPr lang="en-US" altLang="zh-CN" sz="1600" dirty="0"/>
              <a:t>"));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return;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</a:t>
            </a:r>
            <a:endParaRPr lang="zh-CN" altLang="zh-CN" sz="1600" dirty="0"/>
          </a:p>
          <a:p>
            <a:pPr indent="446088"/>
            <a:r>
              <a:rPr lang="zh-CN" altLang="zh-CN" dirty="0"/>
              <a:t>运行程序，单击“</a:t>
            </a:r>
            <a:r>
              <a:rPr lang="en-US" altLang="zh-CN" dirty="0" err="1"/>
              <a:t>CriticalMsg</a:t>
            </a:r>
            <a:r>
              <a:rPr lang="zh-CN" altLang="zh-CN" dirty="0"/>
              <a:t>”按钮后，显示效果如图</a:t>
            </a:r>
            <a:r>
              <a:rPr lang="en-US" altLang="zh-CN" dirty="0"/>
              <a:t>4.6</a:t>
            </a:r>
            <a:r>
              <a:rPr lang="zh-CN" altLang="zh-CN" dirty="0"/>
              <a:t>（</a:t>
            </a:r>
            <a:r>
              <a:rPr lang="en-US" altLang="zh-CN" dirty="0"/>
              <a:t>e</a:t>
            </a:r>
            <a:r>
              <a:rPr lang="zh-CN" altLang="zh-CN" dirty="0"/>
              <a:t>）所示。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994001"/>
      </p:ext>
    </p:extLst>
  </p:cSld>
  <p:clrMapOvr>
    <a:masterClrMapping/>
  </p:clrMapOvr>
  <p:transition spd="slow">
    <p:randomBar dir="vert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670321" y="3372214"/>
            <a:ext cx="8136904" cy="151216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83568" y="1588725"/>
            <a:ext cx="8136904" cy="151216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4.5.5  About</a:t>
            </a:r>
            <a:r>
              <a:rPr lang="zh-CN" altLang="zh-CN" dirty="0"/>
              <a:t>消息框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1300693"/>
            <a:ext cx="849694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en-US" altLang="zh-CN" dirty="0"/>
              <a:t>About</a:t>
            </a:r>
            <a:r>
              <a:rPr lang="zh-CN" altLang="zh-CN" dirty="0"/>
              <a:t>消息框使用</a:t>
            </a:r>
            <a:r>
              <a:rPr lang="en-US" altLang="zh-CN" dirty="0" err="1"/>
              <a:t>QMessageBox</a:t>
            </a:r>
            <a:r>
              <a:rPr lang="en-US" altLang="zh-CN" dirty="0"/>
              <a:t>::about()</a:t>
            </a:r>
            <a:r>
              <a:rPr lang="zh-CN" altLang="zh-CN" dirty="0"/>
              <a:t>函数完成，函数形式如下：</a:t>
            </a:r>
          </a:p>
          <a:p>
            <a:pPr indent="446088"/>
            <a:r>
              <a:rPr lang="en-US" altLang="zh-CN" sz="1600" dirty="0"/>
              <a:t>void </a:t>
            </a:r>
            <a:r>
              <a:rPr lang="en-US" altLang="zh-CN" sz="1600" dirty="0" err="1"/>
              <a:t>QMessageBox</a:t>
            </a:r>
            <a:r>
              <a:rPr lang="en-US" altLang="zh-CN" sz="1600" dirty="0"/>
              <a:t>::about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(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QWidget</a:t>
            </a:r>
            <a:r>
              <a:rPr lang="en-US" altLang="zh-CN" sz="1600" dirty="0"/>
              <a:t>* parent,           			//</a:t>
            </a:r>
            <a:r>
              <a:rPr lang="zh-CN" altLang="zh-CN" sz="1600" dirty="0"/>
              <a:t>消息框的父窗口指针</a:t>
            </a:r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const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&amp; title,         		</a:t>
            </a:r>
            <a:r>
              <a:rPr lang="en-US" altLang="zh-CN" sz="1600" dirty="0" smtClean="0"/>
              <a:t>	//</a:t>
            </a:r>
            <a:r>
              <a:rPr lang="zh-CN" altLang="zh-CN" sz="1600" dirty="0"/>
              <a:t>消息框的标题栏</a:t>
            </a:r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const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&amp; text        			//</a:t>
            </a:r>
            <a:r>
              <a:rPr lang="zh-CN" altLang="zh-CN" sz="1600" dirty="0"/>
              <a:t>消息框的文字提示信息</a:t>
            </a:r>
          </a:p>
          <a:p>
            <a:pPr indent="446088"/>
            <a:r>
              <a:rPr lang="en-US" altLang="zh-CN" sz="1600" dirty="0"/>
              <a:t>);</a:t>
            </a:r>
            <a:endParaRPr lang="zh-CN" altLang="zh-CN" sz="1600" dirty="0"/>
          </a:p>
          <a:p>
            <a:pPr indent="446088"/>
            <a:r>
              <a:rPr lang="zh-CN" altLang="zh-CN" dirty="0"/>
              <a:t>完成文件“</a:t>
            </a:r>
            <a:r>
              <a:rPr lang="en-US" altLang="zh-CN" dirty="0"/>
              <a:t>msgboxdlg.cpp</a:t>
            </a:r>
            <a:r>
              <a:rPr lang="zh-CN" altLang="zh-CN" dirty="0"/>
              <a:t>”中的槽函数</a:t>
            </a:r>
            <a:r>
              <a:rPr lang="en-US" altLang="zh-CN" dirty="0" err="1"/>
              <a:t>showAboutMsg</a:t>
            </a:r>
            <a:r>
              <a:rPr lang="en-US" altLang="zh-CN" dirty="0"/>
              <a:t>()</a:t>
            </a:r>
            <a:r>
              <a:rPr lang="zh-CN" altLang="zh-CN" dirty="0"/>
              <a:t>，具体代码如下：</a:t>
            </a:r>
          </a:p>
          <a:p>
            <a:pPr indent="446088"/>
            <a:r>
              <a:rPr lang="en-US" altLang="zh-CN" sz="1600" dirty="0"/>
              <a:t>void </a:t>
            </a:r>
            <a:r>
              <a:rPr lang="en-US" altLang="zh-CN" sz="1600" dirty="0" err="1"/>
              <a:t>MsgBoxDlg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showAboutMsg</a:t>
            </a:r>
            <a:r>
              <a:rPr lang="en-US" altLang="zh-CN" sz="1600" dirty="0"/>
              <a:t>()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label-&gt;</a:t>
            </a:r>
            <a:r>
              <a:rPr lang="en-US" altLang="zh-CN" sz="1600" dirty="0" err="1"/>
              <a:t>setText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tr</a:t>
            </a:r>
            <a:r>
              <a:rPr lang="en-US" altLang="zh-CN" sz="1600" dirty="0"/>
              <a:t>("About Message Box"));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QMessageBox</a:t>
            </a:r>
            <a:r>
              <a:rPr lang="en-US" altLang="zh-CN" sz="1600" dirty="0"/>
              <a:t>::about(</a:t>
            </a:r>
            <a:r>
              <a:rPr lang="en-US" altLang="zh-CN" sz="1600" dirty="0" err="1"/>
              <a:t>this,tr</a:t>
            </a:r>
            <a:r>
              <a:rPr lang="en-US" altLang="zh-CN" sz="1600" dirty="0"/>
              <a:t>("About</a:t>
            </a:r>
            <a:r>
              <a:rPr lang="zh-CN" altLang="zh-CN" sz="1600" dirty="0"/>
              <a:t>消息框</a:t>
            </a:r>
            <a:r>
              <a:rPr lang="en-US" altLang="zh-CN" sz="1600" dirty="0"/>
              <a:t>"),</a:t>
            </a:r>
            <a:r>
              <a:rPr lang="en-US" altLang="zh-CN" sz="1600" dirty="0" err="1"/>
              <a:t>tr</a:t>
            </a:r>
            <a:r>
              <a:rPr lang="en-US" altLang="zh-CN" sz="1600" dirty="0"/>
              <a:t>("</a:t>
            </a:r>
            <a:r>
              <a:rPr lang="zh-CN" altLang="zh-CN" sz="1600" dirty="0"/>
              <a:t>这是一个</a:t>
            </a:r>
            <a:r>
              <a:rPr lang="en-US" altLang="zh-CN" sz="1600" dirty="0"/>
              <a:t>About</a:t>
            </a:r>
            <a:r>
              <a:rPr lang="zh-CN" altLang="zh-CN" sz="1600" dirty="0"/>
              <a:t>消息框测试！</a:t>
            </a:r>
            <a:r>
              <a:rPr lang="en-US" altLang="zh-CN" sz="1600" dirty="0"/>
              <a:t>"));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return;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</a:t>
            </a:r>
            <a:endParaRPr lang="zh-CN" altLang="zh-CN" sz="1600" dirty="0"/>
          </a:p>
          <a:p>
            <a:pPr indent="446088"/>
            <a:r>
              <a:rPr lang="zh-CN" altLang="zh-CN" dirty="0"/>
              <a:t>运行程序，单击“</a:t>
            </a:r>
            <a:r>
              <a:rPr lang="en-US" altLang="zh-CN" dirty="0" err="1"/>
              <a:t>AboutMsg</a:t>
            </a:r>
            <a:r>
              <a:rPr lang="zh-CN" altLang="zh-CN" dirty="0"/>
              <a:t>”按钮后，显示效果如图</a:t>
            </a:r>
            <a:r>
              <a:rPr lang="en-US" altLang="zh-CN" dirty="0"/>
              <a:t>4.6</a:t>
            </a:r>
            <a:r>
              <a:rPr lang="zh-CN" altLang="zh-CN" dirty="0"/>
              <a:t>（</a:t>
            </a:r>
            <a:r>
              <a:rPr lang="en-US" altLang="zh-CN" dirty="0"/>
              <a:t>f</a:t>
            </a:r>
            <a:r>
              <a:rPr lang="zh-CN" altLang="zh-CN" dirty="0"/>
              <a:t>）所示。</a:t>
            </a:r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5668476"/>
      </p:ext>
    </p:extLst>
  </p:cSld>
  <p:clrMapOvr>
    <a:masterClrMapping/>
  </p:clrMapOvr>
  <p:transition spd="slow">
    <p:randomBar dir="vert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593231" y="3139388"/>
            <a:ext cx="8208912" cy="144173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11560" y="1700808"/>
            <a:ext cx="8208912" cy="12241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4.5.6  About Qt</a:t>
            </a:r>
            <a:r>
              <a:rPr lang="zh-CN" altLang="zh-CN" dirty="0"/>
              <a:t>消息</a:t>
            </a:r>
            <a:r>
              <a:rPr lang="zh-CN" altLang="zh-CN" dirty="0" smtClean="0"/>
              <a:t>框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340768"/>
            <a:ext cx="8496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en-US" altLang="zh-CN" dirty="0"/>
              <a:t>About </a:t>
            </a:r>
            <a:r>
              <a:rPr lang="en-US" altLang="zh-CN" dirty="0" err="1"/>
              <a:t>Qt</a:t>
            </a:r>
            <a:r>
              <a:rPr lang="zh-CN" altLang="zh-CN" dirty="0"/>
              <a:t>消息框使用</a:t>
            </a:r>
            <a:r>
              <a:rPr lang="en-US" altLang="zh-CN" dirty="0" err="1"/>
              <a:t>QMessageBox</a:t>
            </a:r>
            <a:r>
              <a:rPr lang="en-US" altLang="zh-CN" dirty="0"/>
              <a:t>:: </a:t>
            </a:r>
            <a:r>
              <a:rPr lang="en-US" altLang="zh-CN" dirty="0" err="1"/>
              <a:t>aboutQt</a:t>
            </a:r>
            <a:r>
              <a:rPr lang="en-US" altLang="zh-CN" dirty="0"/>
              <a:t>()</a:t>
            </a:r>
            <a:r>
              <a:rPr lang="zh-CN" altLang="zh-CN" dirty="0"/>
              <a:t>函数完成，函数形式如下：</a:t>
            </a:r>
          </a:p>
          <a:p>
            <a:pPr indent="446088"/>
            <a:r>
              <a:rPr lang="en-US" altLang="zh-CN" sz="1600" dirty="0"/>
              <a:t>void </a:t>
            </a:r>
            <a:r>
              <a:rPr lang="en-US" altLang="zh-CN" sz="1600" dirty="0" err="1"/>
              <a:t>QMessageBox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aboutQt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(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QWidget</a:t>
            </a:r>
            <a:r>
              <a:rPr lang="en-US" altLang="zh-CN" sz="1600" dirty="0"/>
              <a:t>* parent,                 	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消息框的父窗口指针</a:t>
            </a:r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const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&amp; title=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()      	//</a:t>
            </a:r>
            <a:r>
              <a:rPr lang="zh-CN" altLang="zh-CN" sz="1600" dirty="0"/>
              <a:t>消息框的标题栏</a:t>
            </a:r>
          </a:p>
          <a:p>
            <a:pPr indent="446088"/>
            <a:r>
              <a:rPr lang="en-US" altLang="zh-CN" sz="1600" dirty="0"/>
              <a:t>); </a:t>
            </a:r>
            <a:endParaRPr lang="zh-CN" altLang="zh-CN" sz="1600" dirty="0"/>
          </a:p>
          <a:p>
            <a:pPr indent="446088"/>
            <a:r>
              <a:rPr lang="zh-CN" altLang="zh-CN" dirty="0"/>
              <a:t>完成文件“</a:t>
            </a:r>
            <a:r>
              <a:rPr lang="en-US" altLang="zh-CN" dirty="0"/>
              <a:t>msgboxdlg.cpp</a:t>
            </a:r>
            <a:r>
              <a:rPr lang="zh-CN" altLang="zh-CN" dirty="0"/>
              <a:t>”中的槽函数</a:t>
            </a:r>
            <a:r>
              <a:rPr lang="en-US" altLang="zh-CN" dirty="0" err="1"/>
              <a:t>showAboutQtMsg</a:t>
            </a:r>
            <a:r>
              <a:rPr lang="en-US" altLang="zh-CN" dirty="0"/>
              <a:t>()</a:t>
            </a:r>
            <a:r>
              <a:rPr lang="zh-CN" altLang="zh-CN" dirty="0"/>
              <a:t>，具体代码如下：</a:t>
            </a:r>
          </a:p>
          <a:p>
            <a:pPr indent="446088"/>
            <a:r>
              <a:rPr lang="en-US" altLang="zh-CN" sz="1600" dirty="0"/>
              <a:t>void </a:t>
            </a:r>
            <a:r>
              <a:rPr lang="en-US" altLang="zh-CN" sz="1600" dirty="0" err="1"/>
              <a:t>MsgBoxDlg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showAboutQtMsg</a:t>
            </a:r>
            <a:r>
              <a:rPr lang="en-US" altLang="zh-CN" sz="1600" dirty="0"/>
              <a:t>()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label-&gt;</a:t>
            </a:r>
            <a:r>
              <a:rPr lang="en-US" altLang="zh-CN" sz="1600" dirty="0" err="1"/>
              <a:t>setText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tr</a:t>
            </a:r>
            <a:r>
              <a:rPr lang="en-US" altLang="zh-CN" sz="1600" dirty="0"/>
              <a:t>("About </a:t>
            </a:r>
            <a:r>
              <a:rPr lang="en-US" altLang="zh-CN" sz="1600" dirty="0" err="1"/>
              <a:t>Qt</a:t>
            </a:r>
            <a:r>
              <a:rPr lang="en-US" altLang="zh-CN" sz="1600" dirty="0"/>
              <a:t> Message Box"));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QMessageBox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aboutQt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this,tr</a:t>
            </a:r>
            <a:r>
              <a:rPr lang="en-US" altLang="zh-CN" sz="1600" dirty="0"/>
              <a:t>("About </a:t>
            </a:r>
            <a:r>
              <a:rPr lang="en-US" altLang="zh-CN" sz="1600" dirty="0" err="1"/>
              <a:t>Qt</a:t>
            </a:r>
            <a:r>
              <a:rPr lang="zh-CN" altLang="zh-CN" sz="1600" dirty="0"/>
              <a:t>消息框</a:t>
            </a:r>
            <a:r>
              <a:rPr lang="en-US" altLang="zh-CN" sz="1600" dirty="0"/>
              <a:t>"));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return;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</a:t>
            </a:r>
            <a:endParaRPr lang="zh-CN" altLang="zh-CN" sz="1600" dirty="0"/>
          </a:p>
          <a:p>
            <a:pPr indent="446088"/>
            <a:r>
              <a:rPr lang="zh-CN" altLang="zh-CN" dirty="0"/>
              <a:t>运行程序，单击“</a:t>
            </a:r>
            <a:r>
              <a:rPr lang="en-US" altLang="zh-CN" dirty="0" err="1"/>
              <a:t>AboutQtMsg</a:t>
            </a:r>
            <a:r>
              <a:rPr lang="zh-CN" altLang="zh-CN" dirty="0"/>
              <a:t>”按钮后，显示效果如图</a:t>
            </a:r>
            <a:r>
              <a:rPr lang="en-US" altLang="zh-CN" dirty="0"/>
              <a:t>4.6</a:t>
            </a:r>
            <a:r>
              <a:rPr lang="zh-CN" altLang="zh-CN" dirty="0"/>
              <a:t>（</a:t>
            </a:r>
            <a:r>
              <a:rPr lang="en-US" altLang="zh-CN" dirty="0"/>
              <a:t>g</a:t>
            </a:r>
            <a:r>
              <a:rPr lang="zh-CN" altLang="zh-CN" dirty="0"/>
              <a:t>）所示。</a:t>
            </a:r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6334591"/>
      </p:ext>
    </p:extLst>
  </p:cSld>
  <p:clrMapOvr>
    <a:masterClrMapping/>
  </p:clrMapOvr>
  <p:transition spd="slow">
    <p:randomBar dir="vert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755576" y="3284984"/>
            <a:ext cx="806489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55576" y="2276872"/>
            <a:ext cx="8064896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4.6  </a:t>
            </a:r>
            <a:r>
              <a:rPr lang="zh-CN" altLang="zh-CN" dirty="0"/>
              <a:t>自定义消息</a:t>
            </a:r>
            <a:r>
              <a:rPr lang="zh-CN" altLang="zh-CN" dirty="0" smtClean="0"/>
              <a:t>框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412776"/>
            <a:ext cx="8496944" cy="2672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下面介绍自定义（</a:t>
            </a:r>
            <a:r>
              <a:rPr lang="en-US" altLang="zh-CN" dirty="0"/>
              <a:t>Custom</a:t>
            </a:r>
            <a:r>
              <a:rPr lang="zh-CN" altLang="zh-CN" dirty="0"/>
              <a:t>）消息框的具体创建方法。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）在“</a:t>
            </a:r>
            <a:r>
              <a:rPr lang="en-US" altLang="zh-CN" dirty="0" err="1"/>
              <a:t>dialog.h</a:t>
            </a:r>
            <a:r>
              <a:rPr lang="zh-CN" altLang="zh-CN" dirty="0"/>
              <a:t>”中添加</a:t>
            </a:r>
            <a:r>
              <a:rPr lang="en-US" altLang="zh-CN" dirty="0"/>
              <a:t>private</a:t>
            </a:r>
            <a:r>
              <a:rPr lang="zh-CN" altLang="zh-CN" dirty="0"/>
              <a:t>成员变量：</a:t>
            </a:r>
          </a:p>
          <a:p>
            <a:pPr indent="446088"/>
            <a:r>
              <a:rPr lang="en-US" altLang="zh-CN" dirty="0" err="1"/>
              <a:t>QPushButton</a:t>
            </a:r>
            <a:r>
              <a:rPr lang="en-US" altLang="zh-CN" dirty="0"/>
              <a:t> *</a:t>
            </a:r>
            <a:r>
              <a:rPr lang="en-US" altLang="zh-CN" dirty="0" err="1"/>
              <a:t>CustomBtn</a:t>
            </a:r>
            <a:r>
              <a:rPr lang="en-US" altLang="zh-CN" dirty="0"/>
              <a:t>;</a:t>
            </a:r>
            <a:endParaRPr lang="zh-CN" altLang="zh-CN" dirty="0"/>
          </a:p>
          <a:p>
            <a:pPr indent="446088"/>
            <a:r>
              <a:rPr lang="en-US" altLang="zh-CN" dirty="0" err="1"/>
              <a:t>QLabel</a:t>
            </a:r>
            <a:r>
              <a:rPr lang="en-US" altLang="zh-CN" dirty="0"/>
              <a:t> *label;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）添加槽函数：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showCustomDlg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082227"/>
      </p:ext>
    </p:extLst>
  </p:cSld>
  <p:clrMapOvr>
    <a:masterClrMapping/>
  </p:clrMapOvr>
  <p:transition spd="slow">
    <p:randomBar dir="vert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899592" y="4653136"/>
            <a:ext cx="777686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899592" y="3861048"/>
            <a:ext cx="777686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899592" y="2996952"/>
            <a:ext cx="7776864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899592" y="1628800"/>
            <a:ext cx="7776864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4.6  </a:t>
            </a:r>
            <a:r>
              <a:rPr lang="zh-CN" altLang="zh-CN" dirty="0"/>
              <a:t>自定义消息框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340768"/>
            <a:ext cx="82809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39750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）在“</a:t>
            </a:r>
            <a:r>
              <a:rPr lang="en-US" altLang="zh-CN" dirty="0"/>
              <a:t>dialog.cpp</a:t>
            </a:r>
            <a:r>
              <a:rPr lang="zh-CN" altLang="zh-CN" dirty="0"/>
              <a:t>”中的构造函数中添加如下代码：</a:t>
            </a:r>
          </a:p>
          <a:p>
            <a:pPr indent="539750"/>
            <a:r>
              <a:rPr lang="en-US" altLang="zh-CN" dirty="0" err="1"/>
              <a:t>CustomBtn</a:t>
            </a:r>
            <a:r>
              <a:rPr lang="en-US" altLang="zh-CN" dirty="0"/>
              <a:t> =new </a:t>
            </a:r>
            <a:r>
              <a:rPr lang="en-US" altLang="zh-CN" dirty="0" err="1"/>
              <a:t>QPushButton</a:t>
            </a:r>
            <a:r>
              <a:rPr lang="en-US" altLang="zh-CN" dirty="0"/>
              <a:t>;</a:t>
            </a:r>
            <a:endParaRPr lang="zh-CN" altLang="zh-CN" dirty="0"/>
          </a:p>
          <a:p>
            <a:pPr indent="539750"/>
            <a:r>
              <a:rPr lang="en-US" altLang="zh-CN" dirty="0" err="1"/>
              <a:t>CustomBtn</a:t>
            </a:r>
            <a:r>
              <a:rPr lang="en-US" altLang="zh-CN" dirty="0"/>
              <a:t>-&gt;</a:t>
            </a:r>
            <a:r>
              <a:rPr lang="en-US" altLang="zh-CN" dirty="0" err="1"/>
              <a:t>setText</a:t>
            </a:r>
            <a:r>
              <a:rPr lang="en-US" altLang="zh-CN" dirty="0"/>
              <a:t>(</a:t>
            </a:r>
            <a:r>
              <a:rPr lang="en-US" altLang="zh-CN" dirty="0" err="1"/>
              <a:t>tr</a:t>
            </a:r>
            <a:r>
              <a:rPr lang="en-US" altLang="zh-CN" dirty="0"/>
              <a:t>("</a:t>
            </a:r>
            <a:r>
              <a:rPr lang="zh-CN" altLang="zh-CN" dirty="0"/>
              <a:t>用户自定义消息对话框实例</a:t>
            </a:r>
            <a:r>
              <a:rPr lang="en-US" altLang="zh-CN" dirty="0"/>
              <a:t>"));</a:t>
            </a:r>
            <a:endParaRPr lang="zh-CN" altLang="zh-CN" dirty="0"/>
          </a:p>
          <a:p>
            <a:pPr indent="539750"/>
            <a:r>
              <a:rPr lang="en-US" altLang="zh-CN" dirty="0"/>
              <a:t>label =new </a:t>
            </a:r>
            <a:r>
              <a:rPr lang="en-US" altLang="zh-CN" dirty="0" err="1"/>
              <a:t>QLabel</a:t>
            </a:r>
            <a:r>
              <a:rPr lang="en-US" altLang="zh-CN" dirty="0"/>
              <a:t>;</a:t>
            </a:r>
            <a:endParaRPr lang="zh-CN" altLang="zh-CN" dirty="0"/>
          </a:p>
          <a:p>
            <a:pPr indent="539750"/>
            <a:r>
              <a:rPr lang="en-US" altLang="zh-CN" dirty="0"/>
              <a:t>label-&gt;</a:t>
            </a:r>
            <a:r>
              <a:rPr lang="en-US" altLang="zh-CN" dirty="0" err="1"/>
              <a:t>setFrameStyle</a:t>
            </a:r>
            <a:r>
              <a:rPr lang="en-US" altLang="zh-CN" dirty="0"/>
              <a:t>(</a:t>
            </a:r>
            <a:r>
              <a:rPr lang="en-US" altLang="zh-CN" dirty="0" err="1"/>
              <a:t>QFrame</a:t>
            </a:r>
            <a:r>
              <a:rPr lang="en-US" altLang="zh-CN" dirty="0"/>
              <a:t>::</a:t>
            </a:r>
            <a:r>
              <a:rPr lang="en-US" altLang="zh-CN" dirty="0" err="1"/>
              <a:t>Panel|QFrame</a:t>
            </a:r>
            <a:r>
              <a:rPr lang="en-US" altLang="zh-CN" dirty="0"/>
              <a:t>::Sunken);</a:t>
            </a:r>
            <a:endParaRPr lang="zh-CN" altLang="zh-CN" dirty="0"/>
          </a:p>
          <a:p>
            <a:pPr indent="539750"/>
            <a:r>
              <a:rPr lang="zh-CN" altLang="zh-CN" dirty="0"/>
              <a:t>添加布局管理：</a:t>
            </a:r>
          </a:p>
          <a:p>
            <a:pPr indent="539750"/>
            <a:r>
              <a:rPr lang="en-US" altLang="zh-CN" dirty="0" err="1"/>
              <a:t>mainLayout</a:t>
            </a:r>
            <a:r>
              <a:rPr lang="en-US" altLang="zh-CN" dirty="0"/>
              <a:t>-&gt;</a:t>
            </a:r>
            <a:r>
              <a:rPr lang="en-US" altLang="zh-CN" dirty="0" err="1"/>
              <a:t>addWidget</a:t>
            </a:r>
            <a:r>
              <a:rPr lang="en-US" altLang="zh-CN" dirty="0"/>
              <a:t>(CustomBtn,4,0);</a:t>
            </a:r>
            <a:endParaRPr lang="zh-CN" altLang="zh-CN" dirty="0"/>
          </a:p>
          <a:p>
            <a:pPr indent="539750"/>
            <a:r>
              <a:rPr lang="en-US" altLang="zh-CN" dirty="0" err="1"/>
              <a:t>mainLayout</a:t>
            </a:r>
            <a:r>
              <a:rPr lang="en-US" altLang="zh-CN" dirty="0"/>
              <a:t>-&gt;</a:t>
            </a:r>
            <a:r>
              <a:rPr lang="en-US" altLang="zh-CN" dirty="0" err="1"/>
              <a:t>addWidget</a:t>
            </a:r>
            <a:r>
              <a:rPr lang="en-US" altLang="zh-CN" dirty="0"/>
              <a:t>(label,4,1);</a:t>
            </a:r>
            <a:endParaRPr lang="zh-CN" altLang="zh-CN" dirty="0"/>
          </a:p>
          <a:p>
            <a:pPr indent="539750"/>
            <a:r>
              <a:rPr lang="zh-CN" altLang="zh-CN" dirty="0"/>
              <a:t>在</a:t>
            </a:r>
            <a:r>
              <a:rPr lang="en-US" altLang="zh-CN" dirty="0"/>
              <a:t>Dialog</a:t>
            </a:r>
            <a:r>
              <a:rPr lang="zh-CN" altLang="zh-CN" dirty="0"/>
              <a:t>构造函数的最后添加事件关联代码：</a:t>
            </a:r>
          </a:p>
          <a:p>
            <a:pPr indent="539750"/>
            <a:r>
              <a:rPr lang="en-US" altLang="zh-CN" dirty="0"/>
              <a:t>connect(</a:t>
            </a:r>
            <a:r>
              <a:rPr lang="en-US" altLang="zh-CN" dirty="0" err="1"/>
              <a:t>CustomBtn,SIGNAL</a:t>
            </a:r>
            <a:r>
              <a:rPr lang="en-US" altLang="zh-CN" dirty="0"/>
              <a:t>(clicked()),</a:t>
            </a:r>
            <a:r>
              <a:rPr lang="en-US" altLang="zh-CN" dirty="0" err="1"/>
              <a:t>this,SLOT</a:t>
            </a:r>
            <a:r>
              <a:rPr lang="en-US" altLang="zh-CN" dirty="0"/>
              <a:t>(</a:t>
            </a:r>
            <a:r>
              <a:rPr lang="en-US" altLang="zh-CN" dirty="0" err="1"/>
              <a:t>showCustomDlg</a:t>
            </a:r>
            <a:r>
              <a:rPr lang="en-US" altLang="zh-CN" dirty="0"/>
              <a:t>()));</a:t>
            </a:r>
            <a:endParaRPr lang="zh-CN" altLang="zh-CN" dirty="0"/>
          </a:p>
          <a:p>
            <a:pPr indent="539750"/>
            <a:r>
              <a:rPr lang="zh-CN" altLang="zh-CN" dirty="0"/>
              <a:t>其中，“</a:t>
            </a:r>
            <a:r>
              <a:rPr lang="en-US" altLang="zh-CN" dirty="0"/>
              <a:t>dialog.cpp</a:t>
            </a:r>
            <a:r>
              <a:rPr lang="zh-CN" altLang="zh-CN" dirty="0"/>
              <a:t>”文件中</a:t>
            </a:r>
            <a:r>
              <a:rPr lang="zh-CN" altLang="zh-CN" dirty="0">
                <a:hlinkClick r:id="rId2" action="ppaction://hlinkfile"/>
              </a:rPr>
              <a:t>的槽函数</a:t>
            </a:r>
            <a:r>
              <a:rPr lang="en-US" altLang="zh-CN" dirty="0" err="1">
                <a:hlinkClick r:id="rId2" action="ppaction://hlinkfile"/>
              </a:rPr>
              <a:t>showCustomDlg</a:t>
            </a:r>
            <a:r>
              <a:rPr lang="en-US" altLang="zh-CN" dirty="0">
                <a:hlinkClick r:id="rId2" action="ppaction://hlinkfile"/>
              </a:rPr>
              <a:t>()</a:t>
            </a:r>
            <a:r>
              <a:rPr lang="zh-CN" altLang="zh-CN" dirty="0">
                <a:hlinkClick r:id="rId2" action="ppaction://hlinkfile"/>
              </a:rPr>
              <a:t>实现的具体</a:t>
            </a:r>
            <a:r>
              <a:rPr lang="zh-CN" altLang="zh-CN" dirty="0" smtClean="0">
                <a:hlinkClick r:id="rId2" action="ppaction://hlinkfile"/>
              </a:rPr>
              <a:t>代码</a:t>
            </a:r>
            <a:r>
              <a:rPr lang="zh-CN" altLang="en-US" dirty="0" smtClean="0">
                <a:hlinkClick r:id="rId2" action="ppaction://hlinkfile"/>
              </a:rPr>
              <a:t>。</a:t>
            </a:r>
            <a:endParaRPr lang="zh-CN" altLang="zh-CN" dirty="0"/>
          </a:p>
          <a:p>
            <a:pPr indent="539750"/>
            <a:r>
              <a:rPr lang="zh-CN" altLang="zh-CN" dirty="0"/>
              <a:t>在开始部分加上头文件：</a:t>
            </a:r>
          </a:p>
          <a:p>
            <a:pPr indent="539750"/>
            <a:r>
              <a:rPr lang="en-US" altLang="zh-CN" dirty="0"/>
              <a:t>#include &lt;</a:t>
            </a:r>
            <a:r>
              <a:rPr lang="en-US" altLang="zh-CN" dirty="0" err="1"/>
              <a:t>QMessageBox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53975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8620182"/>
      </p:ext>
    </p:extLst>
  </p:cSld>
  <p:clrMapOvr>
    <a:masterClrMapping/>
  </p:clrMapOvr>
  <p:transition spd="slow">
    <p:randomBar dir="vert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4.6  </a:t>
            </a:r>
            <a:r>
              <a:rPr lang="zh-CN" altLang="zh-CN" dirty="0"/>
              <a:t>自定义消息框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268760"/>
            <a:ext cx="842493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b="1" dirty="0"/>
              <a:t>其中，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en-US" altLang="zh-CN" sz="1600" b="1" dirty="0"/>
              <a:t>(a) </a:t>
            </a:r>
            <a:r>
              <a:rPr lang="en-US" altLang="zh-CN" sz="1600" b="1" dirty="0" err="1"/>
              <a:t>QPushButton</a:t>
            </a:r>
            <a:r>
              <a:rPr lang="en-US" altLang="zh-CN" sz="1600" b="1" dirty="0"/>
              <a:t> *</a:t>
            </a:r>
            <a:r>
              <a:rPr lang="en-US" altLang="zh-CN" sz="1600" b="1" dirty="0" err="1"/>
              <a:t>yesBtn</a:t>
            </a:r>
            <a:r>
              <a:rPr lang="en-US" altLang="zh-CN" sz="1600" b="1" dirty="0"/>
              <a:t>=</a:t>
            </a:r>
            <a:r>
              <a:rPr lang="en-US" altLang="zh-CN" sz="1600" b="1" dirty="0" err="1"/>
              <a:t>customMsgBox.addButton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tr</a:t>
            </a:r>
            <a:r>
              <a:rPr lang="en-US" altLang="zh-CN" sz="1600" b="1" dirty="0"/>
              <a:t>("Yes"),</a:t>
            </a:r>
            <a:r>
              <a:rPr lang="en-US" altLang="zh-CN" sz="1600" b="1" dirty="0" err="1"/>
              <a:t>QMessageBox</a:t>
            </a:r>
            <a:r>
              <a:rPr lang="en-US" altLang="zh-CN" sz="1600" b="1" dirty="0"/>
              <a:t>:: </a:t>
            </a:r>
            <a:r>
              <a:rPr lang="en-US" altLang="zh-CN" sz="1600" b="1" dirty="0" err="1"/>
              <a:t>ActionRole</a:t>
            </a:r>
            <a:r>
              <a:rPr lang="en-US" altLang="zh-CN" sz="1600" b="1" dirty="0"/>
              <a:t>)</a:t>
            </a:r>
            <a:r>
              <a:rPr lang="zh-CN" altLang="zh-CN" sz="1600" b="1" dirty="0"/>
              <a:t>：</a:t>
            </a:r>
            <a:r>
              <a:rPr lang="zh-CN" altLang="zh-CN" sz="1600" dirty="0"/>
              <a:t>定义消息框所需的按钮，由于</a:t>
            </a:r>
            <a:r>
              <a:rPr lang="en-US" altLang="zh-CN" sz="1600" dirty="0" err="1"/>
              <a:t>QMessageBox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standardButtons</a:t>
            </a:r>
            <a:r>
              <a:rPr lang="zh-CN" altLang="zh-CN" sz="1600" dirty="0"/>
              <a:t>只提供了常用的一些按钮，并不能满足所有应用的需求，故</a:t>
            </a:r>
            <a:r>
              <a:rPr lang="en-US" altLang="zh-CN" sz="1600" dirty="0" err="1"/>
              <a:t>QMessageBox</a:t>
            </a:r>
            <a:r>
              <a:rPr lang="zh-CN" altLang="zh-CN" sz="1600" dirty="0"/>
              <a:t>类提供了一个</a:t>
            </a:r>
            <a:r>
              <a:rPr lang="en-US" altLang="zh-CN" sz="1600" dirty="0" err="1"/>
              <a:t>addButton</a:t>
            </a:r>
            <a:r>
              <a:rPr lang="en-US" altLang="zh-CN" sz="1600" dirty="0"/>
              <a:t>()</a:t>
            </a:r>
            <a:r>
              <a:rPr lang="zh-CN" altLang="zh-CN" sz="1600" dirty="0"/>
              <a:t>函数来为消息框增加自定义的按钮，</a:t>
            </a:r>
            <a:r>
              <a:rPr lang="en-US" altLang="zh-CN" sz="1600" dirty="0" err="1"/>
              <a:t>addButton</a:t>
            </a:r>
            <a:r>
              <a:rPr lang="en-US" altLang="zh-CN" sz="1600" dirty="0"/>
              <a:t>()</a:t>
            </a:r>
            <a:r>
              <a:rPr lang="zh-CN" altLang="zh-CN" sz="1600" dirty="0"/>
              <a:t>函数的第</a:t>
            </a:r>
            <a:r>
              <a:rPr lang="en-US" altLang="zh-CN" sz="1600" dirty="0"/>
              <a:t>1</a:t>
            </a:r>
            <a:r>
              <a:rPr lang="zh-CN" altLang="zh-CN" sz="1600" dirty="0"/>
              <a:t>个参数为按钮显示的文字，第</a:t>
            </a:r>
            <a:r>
              <a:rPr lang="en-US" altLang="zh-CN" sz="1600" dirty="0"/>
              <a:t>2</a:t>
            </a:r>
            <a:r>
              <a:rPr lang="zh-CN" altLang="zh-CN" sz="1600" dirty="0"/>
              <a:t>个参数为按钮类型的描述。</a:t>
            </a:r>
          </a:p>
          <a:p>
            <a:pPr indent="446088">
              <a:lnSpc>
                <a:spcPct val="150000"/>
              </a:lnSpc>
            </a:pPr>
            <a:r>
              <a:rPr lang="en-US" altLang="zh-CN" sz="1600" b="1" dirty="0"/>
              <a:t>(b) </a:t>
            </a:r>
            <a:r>
              <a:rPr lang="en-US" altLang="zh-CN" sz="1600" b="1" dirty="0" err="1"/>
              <a:t>QPushButton</a:t>
            </a:r>
            <a:r>
              <a:rPr lang="en-US" altLang="zh-CN" sz="1600" b="1" dirty="0"/>
              <a:t> *</a:t>
            </a:r>
            <a:r>
              <a:rPr lang="en-US" altLang="zh-CN" sz="1600" b="1" dirty="0" err="1"/>
              <a:t>cancelBtn</a:t>
            </a:r>
            <a:r>
              <a:rPr lang="en-US" altLang="zh-CN" sz="1600" b="1" dirty="0"/>
              <a:t>=</a:t>
            </a:r>
            <a:r>
              <a:rPr lang="en-US" altLang="zh-CN" sz="1600" b="1" dirty="0" err="1"/>
              <a:t>customMsgBox.addButton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QMessageBox</a:t>
            </a:r>
            <a:r>
              <a:rPr lang="en-US" altLang="zh-CN" sz="1600" b="1" dirty="0"/>
              <a:t>::Cancel)</a:t>
            </a:r>
            <a:r>
              <a:rPr lang="zh-CN" altLang="zh-CN" sz="1600" b="1" dirty="0"/>
              <a:t>：</a:t>
            </a:r>
            <a:r>
              <a:rPr lang="zh-CN" altLang="zh-CN" sz="1600" dirty="0"/>
              <a:t>为</a:t>
            </a:r>
            <a:r>
              <a:rPr lang="en-US" altLang="zh-CN" sz="1600" dirty="0" err="1"/>
              <a:t>addButton</a:t>
            </a:r>
            <a:r>
              <a:rPr lang="en-US" altLang="zh-CN" sz="1600" dirty="0"/>
              <a:t>()</a:t>
            </a:r>
            <a:r>
              <a:rPr lang="zh-CN" altLang="zh-CN" sz="1600" dirty="0"/>
              <a:t>函数加入一个标准按钮。</a:t>
            </a:r>
          </a:p>
          <a:p>
            <a:pPr indent="446088">
              <a:lnSpc>
                <a:spcPct val="150000"/>
              </a:lnSpc>
            </a:pPr>
            <a:r>
              <a:rPr lang="en-US" altLang="zh-CN" sz="1600" b="1" dirty="0"/>
              <a:t>(c) </a:t>
            </a:r>
            <a:r>
              <a:rPr lang="en-US" altLang="zh-CN" sz="1600" b="1" dirty="0" err="1"/>
              <a:t>customMsgBox.setText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tr</a:t>
            </a:r>
            <a:r>
              <a:rPr lang="en-US" altLang="zh-CN" sz="1600" b="1" dirty="0"/>
              <a:t>("</a:t>
            </a:r>
            <a:r>
              <a:rPr lang="zh-CN" altLang="zh-CN" sz="1600" b="1" dirty="0"/>
              <a:t>这是一个用户自定义消息框</a:t>
            </a:r>
            <a:r>
              <a:rPr lang="en-US" altLang="zh-CN" sz="1600" b="1" dirty="0"/>
              <a:t>!"))</a:t>
            </a:r>
            <a:r>
              <a:rPr lang="zh-CN" altLang="zh-CN" sz="1600" b="1" dirty="0"/>
              <a:t>：</a:t>
            </a:r>
            <a:r>
              <a:rPr lang="zh-CN" altLang="zh-CN" sz="1600" dirty="0"/>
              <a:t>设置自定义消息框中显示的提示信息内容。</a:t>
            </a:r>
          </a:p>
          <a:p>
            <a:pPr indent="446088">
              <a:lnSpc>
                <a:spcPct val="150000"/>
              </a:lnSpc>
            </a:pPr>
            <a:r>
              <a:rPr lang="en-US" altLang="zh-CN" sz="1600" b="1" dirty="0"/>
              <a:t>(d) </a:t>
            </a:r>
            <a:r>
              <a:rPr lang="en-US" altLang="zh-CN" sz="1600" b="1" dirty="0" err="1"/>
              <a:t>customMsgBox.setIconPixmap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QPixmap</a:t>
            </a:r>
            <a:r>
              <a:rPr lang="en-US" altLang="zh-CN" sz="1600" b="1" dirty="0"/>
              <a:t>("Qt.png"))</a:t>
            </a:r>
            <a:r>
              <a:rPr lang="zh-CN" altLang="zh-CN" sz="1600" b="1" dirty="0"/>
              <a:t>：</a:t>
            </a:r>
            <a:r>
              <a:rPr lang="zh-CN" altLang="zh-CN" sz="1600" dirty="0"/>
              <a:t>设置自定义消息框的图标。</a:t>
            </a:r>
          </a:p>
          <a:p>
            <a:pPr indent="446088">
              <a:lnSpc>
                <a:spcPct val="150000"/>
              </a:lnSpc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5373481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第</a:t>
            </a:r>
            <a:r>
              <a:rPr lang="en-US" altLang="zh-CN" dirty="0"/>
              <a:t>4</a:t>
            </a:r>
            <a:r>
              <a:rPr lang="zh-CN" altLang="zh-CN" dirty="0"/>
              <a:t>章</a:t>
            </a:r>
            <a:r>
              <a:rPr lang="en-US" altLang="zh-CN" b="1" dirty="0"/>
              <a:t> </a:t>
            </a:r>
            <a:r>
              <a:rPr lang="en-US" altLang="zh-CN" b="1" dirty="0" err="1"/>
              <a:t>Qt</a:t>
            </a:r>
            <a:r>
              <a:rPr lang="en-US" altLang="zh-CN" b="1" dirty="0"/>
              <a:t> 5</a:t>
            </a:r>
            <a:r>
              <a:rPr lang="zh-CN" altLang="zh-CN" dirty="0"/>
              <a:t>基本对话框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412776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）单击“颜色标准对话框实例”按钮，弹出“颜色选择”对话框（</a:t>
            </a:r>
            <a:r>
              <a:rPr lang="en-US" altLang="zh-CN" dirty="0"/>
              <a:t>Select Color</a:t>
            </a:r>
            <a:r>
              <a:rPr lang="zh-CN" altLang="zh-CN" dirty="0"/>
              <a:t>），如图</a:t>
            </a:r>
            <a:r>
              <a:rPr lang="en-US" altLang="zh-CN" dirty="0"/>
              <a:t>4.3</a:t>
            </a:r>
            <a:r>
              <a:rPr lang="zh-CN" altLang="zh-CN" dirty="0"/>
              <a:t>所示。</a:t>
            </a:r>
            <a:endParaRPr lang="zh-CN" altLang="en-US" dirty="0"/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748" y="2195553"/>
            <a:ext cx="4680520" cy="3737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5459052"/>
      </p:ext>
    </p:extLst>
  </p:cSld>
  <p:clrMapOvr>
    <a:masterClrMapping/>
  </p:clrMapOvr>
  <p:transition spd="slow">
    <p:randomBar dir="vert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4.6  </a:t>
            </a:r>
            <a:r>
              <a:rPr lang="zh-CN" altLang="zh-CN" dirty="0"/>
              <a:t>自定义消息框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268760"/>
            <a:ext cx="8568952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）为了能够在自定义消息框中显示</a:t>
            </a:r>
            <a:r>
              <a:rPr lang="en-US" altLang="zh-CN" dirty="0" err="1"/>
              <a:t>Qt</a:t>
            </a:r>
            <a:r>
              <a:rPr lang="zh-CN" altLang="zh-CN" dirty="0"/>
              <a:t>图标，请将事先准备好的图片</a:t>
            </a:r>
            <a:r>
              <a:rPr lang="en-US" altLang="zh-CN" dirty="0"/>
              <a:t>Qt.png</a:t>
            </a:r>
            <a:r>
              <a:rPr lang="zh-CN" altLang="zh-CN" dirty="0"/>
              <a:t>复制到</a:t>
            </a:r>
            <a:r>
              <a:rPr lang="en-US" altLang="zh-CN" dirty="0"/>
              <a:t>D:\Qt\CH4\CH401\build-DialogExample-Desktop_Qt_5_8_0_MinGW_32bit-Debug</a:t>
            </a:r>
            <a:r>
              <a:rPr lang="zh-CN" altLang="zh-CN" dirty="0"/>
              <a:t>目录下。运行该程序后，单击“用户自定义消息对话框实例”按钮后，显示效果如图</a:t>
            </a:r>
            <a:r>
              <a:rPr lang="en-US" altLang="zh-CN" dirty="0"/>
              <a:t>4.7</a:t>
            </a:r>
            <a:r>
              <a:rPr lang="zh-CN" altLang="zh-CN" dirty="0"/>
              <a:t>所示。</a:t>
            </a:r>
          </a:p>
          <a:p>
            <a:pPr indent="446088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7642413"/>
      </p:ext>
    </p:extLst>
  </p:cSld>
  <p:clrMapOvr>
    <a:masterClrMapping/>
  </p:clrMapOvr>
  <p:transition spd="slow">
    <p:randomBar dir="vert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4.7  </a:t>
            </a:r>
            <a:r>
              <a:rPr lang="zh-CN" altLang="zh-CN" dirty="0"/>
              <a:t>工具盒类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340768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b="1" u="sng" dirty="0"/>
              <a:t>【例】</a:t>
            </a:r>
            <a:r>
              <a:rPr lang="zh-CN" altLang="zh-CN" u="sng" dirty="0"/>
              <a:t>（难度一般）</a:t>
            </a:r>
            <a:r>
              <a:rPr lang="zh-CN" altLang="zh-CN" dirty="0"/>
              <a:t>（</a:t>
            </a:r>
            <a:r>
              <a:rPr lang="en-US" altLang="zh-CN" dirty="0"/>
              <a:t>CH402</a:t>
            </a:r>
            <a:r>
              <a:rPr lang="zh-CN" altLang="zh-CN" dirty="0"/>
              <a:t>）通过实现类似</a:t>
            </a:r>
            <a:r>
              <a:rPr lang="en-US" altLang="zh-CN" dirty="0"/>
              <a:t>QQ</a:t>
            </a:r>
            <a:r>
              <a:rPr lang="zh-CN" altLang="zh-CN" dirty="0"/>
              <a:t>抽屉效果的实例来介绍</a:t>
            </a:r>
            <a:r>
              <a:rPr lang="en-US" altLang="zh-CN" dirty="0" err="1"/>
              <a:t>QToolBox</a:t>
            </a:r>
            <a:r>
              <a:rPr lang="zh-CN" altLang="zh-CN" dirty="0"/>
              <a:t>类的使用，运行效果如图</a:t>
            </a:r>
            <a:r>
              <a:rPr lang="en-US" altLang="zh-CN" dirty="0"/>
              <a:t>4.8</a:t>
            </a:r>
            <a:r>
              <a:rPr lang="zh-CN" altLang="zh-CN" dirty="0"/>
              <a:t>所示。</a:t>
            </a:r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607882"/>
              </p:ext>
            </p:extLst>
          </p:nvPr>
        </p:nvGraphicFramePr>
        <p:xfrm>
          <a:off x="1043608" y="2132856"/>
          <a:ext cx="6912768" cy="4187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Visio" r:id="rId3" imgW="6424302" imgH="3895020" progId="Visio.Drawing.11">
                  <p:embed/>
                </p:oleObj>
              </mc:Choice>
              <mc:Fallback>
                <p:oleObj name="Visio" r:id="rId3" imgW="6424302" imgH="389502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132856"/>
                        <a:ext cx="6912768" cy="41875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9991975"/>
      </p:ext>
    </p:extLst>
  </p:cSld>
  <p:clrMapOvr>
    <a:masterClrMapping/>
  </p:clrMapOvr>
  <p:transition spd="slow">
    <p:randomBar dir="vert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4.7  </a:t>
            </a:r>
            <a:r>
              <a:rPr lang="zh-CN" altLang="zh-CN" dirty="0"/>
              <a:t>工具盒类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496944" cy="5027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下面介绍实现的具体步骤。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）新建</a:t>
            </a:r>
            <a:r>
              <a:rPr lang="en-US" altLang="zh-CN" dirty="0" err="1"/>
              <a:t>Qt</a:t>
            </a:r>
            <a:r>
              <a:rPr lang="en-US" altLang="zh-CN" dirty="0"/>
              <a:t> Widgets Application</a:t>
            </a:r>
            <a:r>
              <a:rPr lang="zh-CN" altLang="zh-CN" dirty="0"/>
              <a:t>（详见</a:t>
            </a:r>
            <a:r>
              <a:rPr lang="en-US" altLang="zh-CN" dirty="0"/>
              <a:t>1.3.1</a:t>
            </a:r>
            <a:r>
              <a:rPr lang="zh-CN" altLang="zh-CN" dirty="0"/>
              <a:t>节），项目名称为“</a:t>
            </a:r>
            <a:r>
              <a:rPr lang="en-US" altLang="zh-CN" dirty="0" err="1"/>
              <a:t>MyQQExample</a:t>
            </a:r>
            <a:r>
              <a:rPr lang="zh-CN" altLang="zh-CN" dirty="0"/>
              <a:t>”，基类选择“</a:t>
            </a:r>
            <a:r>
              <a:rPr lang="en-US" altLang="zh-CN" dirty="0" err="1"/>
              <a:t>QDialog</a:t>
            </a:r>
            <a:r>
              <a:rPr lang="zh-CN" altLang="zh-CN" dirty="0"/>
              <a:t>”，</a:t>
            </a:r>
            <a:r>
              <a:rPr lang="zh-CN" altLang="zh-CN" b="1" dirty="0"/>
              <a:t>取消</a:t>
            </a:r>
            <a:r>
              <a:rPr lang="zh-CN" altLang="zh-CN" dirty="0"/>
              <a:t>“创建界面”复选框的选中状态。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）添加该工程的提供主要显示界面的函数所在的文件，在“</a:t>
            </a:r>
            <a:r>
              <a:rPr lang="en-US" altLang="zh-CN" dirty="0" err="1"/>
              <a:t>MyQQExample</a:t>
            </a:r>
            <a:r>
              <a:rPr lang="zh-CN" altLang="zh-CN" dirty="0"/>
              <a:t>”项目名上单击鼠标右键，在弹出的快捷菜单中选择“添加新文件</a:t>
            </a:r>
            <a:r>
              <a:rPr lang="en-US" altLang="zh-CN" dirty="0"/>
              <a:t>...</a:t>
            </a:r>
            <a:r>
              <a:rPr lang="zh-CN" altLang="zh-CN" dirty="0"/>
              <a:t>”菜单项，在弹出的对话框中选择“</a:t>
            </a:r>
            <a:r>
              <a:rPr lang="en-US" altLang="zh-CN" dirty="0"/>
              <a:t>C++ Class</a:t>
            </a:r>
            <a:r>
              <a:rPr lang="zh-CN" altLang="zh-CN" dirty="0"/>
              <a:t>”选项。单击“</a:t>
            </a:r>
            <a:r>
              <a:rPr lang="en-US" altLang="zh-CN" dirty="0"/>
              <a:t>Choose...</a:t>
            </a:r>
            <a:r>
              <a:rPr lang="zh-CN" altLang="zh-CN" dirty="0"/>
              <a:t>”按钮，弹出对话框，在“</a:t>
            </a:r>
            <a:r>
              <a:rPr lang="en-US" altLang="zh-CN" dirty="0"/>
              <a:t>Base class</a:t>
            </a:r>
            <a:r>
              <a:rPr lang="zh-CN" altLang="zh-CN" dirty="0"/>
              <a:t>”后面的文本框中输入基类名“</a:t>
            </a:r>
            <a:r>
              <a:rPr lang="en-US" altLang="zh-CN" dirty="0" err="1"/>
              <a:t>QToolBox</a:t>
            </a:r>
            <a:r>
              <a:rPr lang="zh-CN" altLang="zh-CN" dirty="0"/>
              <a:t>”（手工添加），在“</a:t>
            </a:r>
            <a:r>
              <a:rPr lang="en-US" altLang="zh-CN" dirty="0"/>
              <a:t>Class name</a:t>
            </a:r>
            <a:r>
              <a:rPr lang="zh-CN" altLang="zh-CN" dirty="0"/>
              <a:t>”后面的文本框中输入类的名称“</a:t>
            </a:r>
            <a:r>
              <a:rPr lang="en-US" altLang="zh-CN" dirty="0"/>
              <a:t>Drawer</a:t>
            </a:r>
            <a:r>
              <a:rPr lang="zh-CN" altLang="zh-CN" dirty="0"/>
              <a:t>”。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）单击“下一步”按钮，单击“完成”按钮，添加“</a:t>
            </a:r>
            <a:r>
              <a:rPr lang="en-US" altLang="zh-CN" dirty="0" err="1"/>
              <a:t>drawer.h</a:t>
            </a:r>
            <a:r>
              <a:rPr lang="zh-CN" altLang="zh-CN" dirty="0"/>
              <a:t>”头文件和“</a:t>
            </a:r>
            <a:r>
              <a:rPr lang="en-US" altLang="zh-CN" dirty="0"/>
              <a:t>drawer.cpp</a:t>
            </a:r>
            <a:r>
              <a:rPr lang="zh-CN" altLang="zh-CN" dirty="0"/>
              <a:t>”源文件。</a:t>
            </a:r>
          </a:p>
          <a:p>
            <a:pPr indent="446088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4692491"/>
      </p:ext>
    </p:extLst>
  </p:cSld>
  <p:clrMapOvr>
    <a:masterClrMapping/>
  </p:clrMapOvr>
  <p:transition spd="slow">
    <p:randomBar dir="vert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3568" y="1772816"/>
            <a:ext cx="7992888" cy="43204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4.7  </a:t>
            </a:r>
            <a:r>
              <a:rPr lang="zh-CN" altLang="zh-CN" dirty="0"/>
              <a:t>工具盒类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568952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</a:t>
            </a:r>
            <a:r>
              <a:rPr lang="en-US" altLang="zh-CN" dirty="0"/>
              <a:t>Drawer</a:t>
            </a:r>
            <a:r>
              <a:rPr lang="zh-CN" altLang="zh-CN" dirty="0"/>
              <a:t>类继承自</a:t>
            </a:r>
            <a:r>
              <a:rPr lang="en-US" altLang="zh-CN" dirty="0" err="1"/>
              <a:t>QToolBox</a:t>
            </a:r>
            <a:r>
              <a:rPr lang="zh-CN" altLang="zh-CN" dirty="0"/>
              <a:t>类，打开“</a:t>
            </a:r>
            <a:r>
              <a:rPr lang="en-US" altLang="zh-CN" dirty="0" err="1"/>
              <a:t>drawer.h</a:t>
            </a:r>
            <a:r>
              <a:rPr lang="zh-CN" altLang="zh-CN" dirty="0"/>
              <a:t>”头文件，定义实例中需要用到的各种窗体控件。具体代码如下：</a:t>
            </a:r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QToolBox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QToolButton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class Drawer : public </a:t>
            </a:r>
            <a:r>
              <a:rPr lang="en-US" altLang="zh-CN" sz="1600" dirty="0" err="1"/>
              <a:t>QToolBox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Q_OBJECT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public: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Drawer(</a:t>
            </a:r>
            <a:r>
              <a:rPr lang="en-US" altLang="zh-CN" sz="1600" dirty="0" err="1"/>
              <a:t>QWidget</a:t>
            </a:r>
            <a:r>
              <a:rPr lang="en-US" altLang="zh-CN" sz="1600" dirty="0"/>
              <a:t> *parent=0,Qt::</a:t>
            </a:r>
            <a:r>
              <a:rPr lang="en-US" altLang="zh-CN" sz="1600" dirty="0" err="1"/>
              <a:t>WindowFlags</a:t>
            </a:r>
            <a:r>
              <a:rPr lang="en-US" altLang="zh-CN" sz="1600" dirty="0"/>
              <a:t> f=0);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private: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QToolButton</a:t>
            </a:r>
            <a:r>
              <a:rPr lang="en-US" altLang="zh-CN" sz="1600" dirty="0"/>
              <a:t> *toolBtn1_1;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QToolButton</a:t>
            </a:r>
            <a:r>
              <a:rPr lang="en-US" altLang="zh-CN" sz="1600" dirty="0"/>
              <a:t> *toolBtn1_2;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QToolButton</a:t>
            </a:r>
            <a:r>
              <a:rPr lang="en-US" altLang="zh-CN" sz="1600" dirty="0"/>
              <a:t> *toolBtn1_3;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QToolButton</a:t>
            </a:r>
            <a:r>
              <a:rPr lang="en-US" altLang="zh-CN" sz="1600" dirty="0"/>
              <a:t> *toolBtn1_4;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QToolButton</a:t>
            </a:r>
            <a:r>
              <a:rPr lang="en-US" altLang="zh-CN" sz="1600" dirty="0"/>
              <a:t> *toolBtn1_5;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QToolButton</a:t>
            </a:r>
            <a:r>
              <a:rPr lang="en-US" altLang="zh-CN" sz="1600" dirty="0"/>
              <a:t> *toolBtn2_1;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QToolButton</a:t>
            </a:r>
            <a:r>
              <a:rPr lang="en-US" altLang="zh-CN" sz="1600" dirty="0"/>
              <a:t> *toolBtn2_2;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QToolButton</a:t>
            </a:r>
            <a:r>
              <a:rPr lang="en-US" altLang="zh-CN" sz="1600" dirty="0"/>
              <a:t> *toolBtn3_1;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QToolButton</a:t>
            </a:r>
            <a:r>
              <a:rPr lang="en-US" altLang="zh-CN" sz="1600" dirty="0"/>
              <a:t> *toolBtn3_2;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};</a:t>
            </a:r>
            <a:endParaRPr lang="zh-CN" altLang="zh-CN" sz="1600" dirty="0"/>
          </a:p>
          <a:p>
            <a:pPr indent="446088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02210001"/>
      </p:ext>
    </p:extLst>
  </p:cSld>
  <p:clrMapOvr>
    <a:masterClrMapping/>
  </p:clrMapOvr>
  <p:transition spd="slow">
    <p:randomBar dir="vert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4.7  </a:t>
            </a:r>
            <a:r>
              <a:rPr lang="zh-CN" altLang="zh-CN" dirty="0"/>
              <a:t>工具盒类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424936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</a:t>
            </a:r>
            <a:r>
              <a:rPr lang="zh-CN" altLang="zh-CN" dirty="0">
                <a:hlinkClick r:id="rId2" action="ppaction://hlinkfile"/>
              </a:rPr>
              <a:t>打开“</a:t>
            </a:r>
            <a:r>
              <a:rPr lang="en-US" altLang="zh-CN" dirty="0">
                <a:hlinkClick r:id="rId2" action="ppaction://hlinkfile"/>
              </a:rPr>
              <a:t>drawer.cpp</a:t>
            </a:r>
            <a:r>
              <a:rPr lang="zh-CN" altLang="zh-CN" dirty="0">
                <a:hlinkClick r:id="rId2" action="ppaction://hlinkfile"/>
              </a:rPr>
              <a:t>”源文件，添加以下</a:t>
            </a:r>
            <a:r>
              <a:rPr lang="zh-CN" altLang="zh-CN" dirty="0" smtClean="0">
                <a:hlinkClick r:id="rId2" action="ppaction://hlinkfile"/>
              </a:rPr>
              <a:t>代码</a:t>
            </a:r>
            <a:r>
              <a:rPr lang="zh-CN" altLang="en-US" dirty="0" smtClean="0">
                <a:hlinkClick r:id="rId2" action="ppaction://hlinkfile"/>
              </a:rPr>
              <a:t>。</a:t>
            </a:r>
            <a:endParaRPr lang="zh-CN" altLang="zh-CN" dirty="0"/>
          </a:p>
          <a:p>
            <a:pPr indent="446088"/>
            <a:r>
              <a:rPr lang="zh-CN" altLang="zh-CN" b="1" dirty="0"/>
              <a:t>其中，</a:t>
            </a:r>
            <a:endParaRPr lang="zh-CN" altLang="zh-CN" dirty="0"/>
          </a:p>
          <a:p>
            <a:pPr indent="446088"/>
            <a:r>
              <a:rPr lang="en-US" altLang="zh-CN" sz="1600" b="1" dirty="0"/>
              <a:t>(a) toolBtn1_1 =new </a:t>
            </a:r>
            <a:r>
              <a:rPr lang="en-US" altLang="zh-CN" sz="1600" b="1" dirty="0" err="1"/>
              <a:t>QToolButton</a:t>
            </a:r>
            <a:r>
              <a:rPr lang="zh-CN" altLang="zh-CN" sz="1600" b="1" dirty="0"/>
              <a:t>：</a:t>
            </a:r>
            <a:r>
              <a:rPr lang="zh-CN" altLang="zh-CN" sz="1600" dirty="0"/>
              <a:t>创建一个</a:t>
            </a:r>
            <a:r>
              <a:rPr lang="en-US" altLang="zh-CN" sz="1600" dirty="0" err="1"/>
              <a:t>QToolButton</a:t>
            </a:r>
            <a:r>
              <a:rPr lang="zh-CN" altLang="zh-CN" sz="1600" dirty="0"/>
              <a:t>类实例，分别对应于抽屉中的每一个按钮。</a:t>
            </a:r>
          </a:p>
          <a:p>
            <a:pPr indent="446088"/>
            <a:r>
              <a:rPr lang="en-US" altLang="zh-CN" sz="1600" b="1" dirty="0"/>
              <a:t>(b) toolBtn1_1-&gt;</a:t>
            </a:r>
            <a:r>
              <a:rPr lang="en-US" altLang="zh-CN" sz="1600" b="1" dirty="0" err="1"/>
              <a:t>setText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tr</a:t>
            </a:r>
            <a:r>
              <a:rPr lang="en-US" altLang="zh-CN" sz="1600" b="1" dirty="0"/>
              <a:t>("</a:t>
            </a:r>
            <a:r>
              <a:rPr lang="zh-CN" altLang="zh-CN" sz="1600" b="1" dirty="0"/>
              <a:t>张三</a:t>
            </a:r>
            <a:r>
              <a:rPr lang="en-US" altLang="zh-CN" sz="1600" b="1" dirty="0"/>
              <a:t>"))</a:t>
            </a:r>
            <a:r>
              <a:rPr lang="zh-CN" altLang="zh-CN" sz="1600" b="1" dirty="0"/>
              <a:t>：</a:t>
            </a:r>
            <a:r>
              <a:rPr lang="zh-CN" altLang="zh-CN" sz="1600" dirty="0"/>
              <a:t>设置按钮的文字。</a:t>
            </a:r>
          </a:p>
          <a:p>
            <a:pPr indent="446088"/>
            <a:r>
              <a:rPr lang="en-US" altLang="zh-CN" sz="1600" b="1" dirty="0"/>
              <a:t>(c) toolBtn1_1-&gt;</a:t>
            </a:r>
            <a:r>
              <a:rPr lang="en-US" altLang="zh-CN" sz="1600" b="1" dirty="0" err="1"/>
              <a:t>setIcon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QPixmap</a:t>
            </a:r>
            <a:r>
              <a:rPr lang="en-US" altLang="zh-CN" sz="1600" b="1" dirty="0"/>
              <a:t>("11.png"))</a:t>
            </a:r>
            <a:r>
              <a:rPr lang="zh-CN" altLang="zh-CN" sz="1600" b="1" dirty="0"/>
              <a:t>：</a:t>
            </a:r>
            <a:r>
              <a:rPr lang="zh-CN" altLang="zh-CN" sz="1600" dirty="0"/>
              <a:t>设置按钮的图标。</a:t>
            </a:r>
          </a:p>
          <a:p>
            <a:pPr indent="446088"/>
            <a:r>
              <a:rPr lang="en-US" altLang="zh-CN" sz="1600" b="1" dirty="0"/>
              <a:t>(d)toolBtn1_1-&gt;</a:t>
            </a:r>
            <a:r>
              <a:rPr lang="en-US" altLang="zh-CN" sz="1600" b="1" dirty="0" err="1"/>
              <a:t>setIconSize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QPixmap</a:t>
            </a:r>
            <a:r>
              <a:rPr lang="en-US" altLang="zh-CN" sz="1600" b="1" dirty="0"/>
              <a:t>("11.png").size())</a:t>
            </a:r>
            <a:r>
              <a:rPr lang="zh-CN" altLang="zh-CN" sz="1600" b="1" dirty="0"/>
              <a:t>：</a:t>
            </a:r>
            <a:r>
              <a:rPr lang="zh-CN" altLang="zh-CN" sz="1600" dirty="0"/>
              <a:t>设置按钮的大小，本例将其设置为与图标的大小相同。</a:t>
            </a:r>
          </a:p>
          <a:p>
            <a:pPr indent="446088"/>
            <a:r>
              <a:rPr lang="en-US" altLang="zh-CN" sz="1600" b="1" dirty="0"/>
              <a:t>(e) toolBtn1_1-&gt;</a:t>
            </a:r>
            <a:r>
              <a:rPr lang="en-US" altLang="zh-CN" sz="1600" b="1" dirty="0" err="1"/>
              <a:t>setAutoRaise</a:t>
            </a:r>
            <a:r>
              <a:rPr lang="en-US" altLang="zh-CN" sz="1600" b="1" dirty="0"/>
              <a:t>(true)</a:t>
            </a:r>
            <a:r>
              <a:rPr lang="zh-CN" altLang="zh-CN" sz="1600" b="1" dirty="0"/>
              <a:t>：</a:t>
            </a:r>
            <a:r>
              <a:rPr lang="zh-CN" altLang="zh-CN" sz="1600" dirty="0"/>
              <a:t>当鼠标离开时，按钮自动恢复为弹起状态。</a:t>
            </a:r>
          </a:p>
          <a:p>
            <a:pPr indent="446088"/>
            <a:r>
              <a:rPr lang="en-US" altLang="zh-CN" sz="1600" b="1" dirty="0"/>
              <a:t>(f) toolBtn1_1-&gt;</a:t>
            </a:r>
            <a:r>
              <a:rPr lang="en-US" altLang="zh-CN" sz="1600" b="1" dirty="0" err="1"/>
              <a:t>setToolButtonStyle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Qt</a:t>
            </a:r>
            <a:r>
              <a:rPr lang="en-US" altLang="zh-CN" sz="1600" b="1" dirty="0"/>
              <a:t>::</a:t>
            </a:r>
            <a:r>
              <a:rPr lang="en-US" altLang="zh-CN" sz="1600" b="1" dirty="0" err="1"/>
              <a:t>ToolButtonTextBesideIcon</a:t>
            </a:r>
            <a:r>
              <a:rPr lang="en-US" altLang="zh-CN" sz="1600" b="1" dirty="0"/>
              <a:t>)</a:t>
            </a:r>
            <a:r>
              <a:rPr lang="zh-CN" altLang="zh-CN" sz="1600" b="1" dirty="0"/>
              <a:t>：</a:t>
            </a:r>
            <a:r>
              <a:rPr lang="zh-CN" altLang="zh-CN" sz="1600" dirty="0"/>
              <a:t>设置按钮的</a:t>
            </a:r>
            <a:r>
              <a:rPr lang="en-US" altLang="zh-CN" sz="1600" dirty="0" err="1"/>
              <a:t>ToolButtonStyle</a:t>
            </a:r>
            <a:r>
              <a:rPr lang="zh-CN" altLang="zh-CN" sz="1600" dirty="0"/>
              <a:t>属性。</a:t>
            </a:r>
          </a:p>
          <a:p>
            <a:pPr indent="446088"/>
            <a:r>
              <a:rPr lang="en-US" altLang="zh-CN" sz="1600" b="1" dirty="0"/>
              <a:t>(g) </a:t>
            </a:r>
            <a:r>
              <a:rPr lang="en-US" altLang="zh-CN" sz="1600" b="1" dirty="0" err="1"/>
              <a:t>QGroupBox</a:t>
            </a:r>
            <a:r>
              <a:rPr lang="en-US" altLang="zh-CN" sz="1600" b="1" dirty="0"/>
              <a:t> *groupBox1=new </a:t>
            </a:r>
            <a:r>
              <a:rPr lang="en-US" altLang="zh-CN" sz="1600" b="1" dirty="0" err="1"/>
              <a:t>QGroupBox</a:t>
            </a:r>
            <a:r>
              <a:rPr lang="zh-CN" altLang="zh-CN" sz="1600" b="1" dirty="0"/>
              <a:t>：</a:t>
            </a:r>
            <a:r>
              <a:rPr lang="zh-CN" altLang="zh-CN" sz="1600" dirty="0"/>
              <a:t>创建一个</a:t>
            </a:r>
            <a:r>
              <a:rPr lang="en-US" altLang="zh-CN" sz="1600" dirty="0" err="1"/>
              <a:t>QGroupBox</a:t>
            </a:r>
            <a:r>
              <a:rPr lang="zh-CN" altLang="zh-CN" sz="1600" dirty="0"/>
              <a:t>类实例，在本例中对应每一个抽屉。</a:t>
            </a:r>
            <a:r>
              <a:rPr lang="en-US" altLang="zh-CN" sz="1600" dirty="0" err="1"/>
              <a:t>QGroupBox</a:t>
            </a:r>
            <a:r>
              <a:rPr lang="en-US" altLang="zh-CN" sz="1600" dirty="0"/>
              <a:t> *groupBox2=new </a:t>
            </a:r>
            <a:r>
              <a:rPr lang="en-US" altLang="zh-CN" sz="1600" dirty="0" err="1"/>
              <a:t>QGroupBox</a:t>
            </a:r>
            <a:r>
              <a:rPr lang="zh-CN" altLang="zh-CN" sz="1600" dirty="0"/>
              <a:t>、</a:t>
            </a:r>
            <a:r>
              <a:rPr lang="en-US" altLang="zh-CN" sz="1600" dirty="0" err="1"/>
              <a:t>QGroupBox</a:t>
            </a:r>
            <a:r>
              <a:rPr lang="en-US" altLang="zh-CN" sz="1600" dirty="0"/>
              <a:t> *groupBox3=new </a:t>
            </a:r>
            <a:r>
              <a:rPr lang="en-US" altLang="zh-CN" sz="1600" dirty="0" err="1"/>
              <a:t>QGroupBox</a:t>
            </a:r>
            <a:r>
              <a:rPr lang="zh-CN" altLang="zh-CN" sz="1600" dirty="0"/>
              <a:t>创建其余两栏抽屉。</a:t>
            </a:r>
          </a:p>
          <a:p>
            <a:pPr indent="446088"/>
            <a:r>
              <a:rPr lang="en-US" altLang="zh-CN" sz="1600" b="1" dirty="0"/>
              <a:t>(h) </a:t>
            </a:r>
            <a:r>
              <a:rPr lang="en-US" altLang="zh-CN" sz="1600" b="1" dirty="0" err="1"/>
              <a:t>QVBoxLayout</a:t>
            </a:r>
            <a:r>
              <a:rPr lang="en-US" altLang="zh-CN" sz="1600" b="1" dirty="0"/>
              <a:t> *layout1=new </a:t>
            </a:r>
            <a:r>
              <a:rPr lang="en-US" altLang="zh-CN" sz="1600" b="1" dirty="0" err="1"/>
              <a:t>QVBoxLayout</a:t>
            </a:r>
            <a:r>
              <a:rPr lang="en-US" altLang="zh-CN" sz="1600" b="1" dirty="0"/>
              <a:t>(groupBox1)</a:t>
            </a:r>
            <a:r>
              <a:rPr lang="zh-CN" altLang="zh-CN" sz="1600" b="1" dirty="0"/>
              <a:t>：</a:t>
            </a:r>
            <a:r>
              <a:rPr lang="zh-CN" altLang="zh-CN" sz="1600" dirty="0"/>
              <a:t>创建一个</a:t>
            </a:r>
            <a:r>
              <a:rPr lang="en-US" altLang="zh-CN" sz="1600" dirty="0" err="1"/>
              <a:t>QVBoxLayout</a:t>
            </a:r>
            <a:r>
              <a:rPr lang="zh-CN" altLang="zh-CN" sz="1600" dirty="0"/>
              <a:t>类实例，用来设置抽屉内各个按钮的布局。</a:t>
            </a:r>
          </a:p>
          <a:p>
            <a:pPr indent="446088"/>
            <a:r>
              <a:rPr lang="en-US" altLang="zh-CN" sz="1600" b="1" dirty="0"/>
              <a:t>(i) layout1-&gt;</a:t>
            </a:r>
            <a:r>
              <a:rPr lang="en-US" altLang="zh-CN" sz="1600" b="1" dirty="0" err="1"/>
              <a:t>addStretch</a:t>
            </a:r>
            <a:r>
              <a:rPr lang="en-US" altLang="zh-CN" sz="1600" b="1" dirty="0"/>
              <a:t>()</a:t>
            </a:r>
            <a:r>
              <a:rPr lang="zh-CN" altLang="zh-CN" sz="1600" b="1" dirty="0"/>
              <a:t>：</a:t>
            </a:r>
            <a:r>
              <a:rPr lang="zh-CN" altLang="zh-CN" sz="1600" dirty="0"/>
              <a:t>在按钮之后插入一个占位符，使得所有按钮能够靠上对齐，并且在整个抽屉大小发生改变时保证按钮的大小不发生变化。</a:t>
            </a: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79552460"/>
      </p:ext>
    </p:extLst>
  </p:cSld>
  <p:clrMapOvr>
    <a:masterClrMapping/>
  </p:clrMapOvr>
  <p:transition spd="slow">
    <p:randomBar dir="vert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539552" y="1340768"/>
            <a:ext cx="8280920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539552" y="2132856"/>
            <a:ext cx="8280920" cy="23762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4.7  </a:t>
            </a:r>
            <a:r>
              <a:rPr lang="zh-CN" altLang="zh-CN" dirty="0"/>
              <a:t>工具盒类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980728"/>
            <a:ext cx="856895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6</a:t>
            </a:r>
            <a:r>
              <a:rPr lang="zh-CN" altLang="zh-CN" dirty="0"/>
              <a:t>）在“</a:t>
            </a:r>
            <a:r>
              <a:rPr lang="en-US" altLang="zh-CN" dirty="0"/>
              <a:t>drawer.cpp</a:t>
            </a:r>
            <a:r>
              <a:rPr lang="zh-CN" altLang="zh-CN" dirty="0"/>
              <a:t>”文件的一开始加入以下头文件：</a:t>
            </a:r>
          </a:p>
          <a:p>
            <a:pPr indent="446088"/>
            <a:r>
              <a:rPr lang="en-US" altLang="zh-CN" dirty="0"/>
              <a:t>#include &lt;</a:t>
            </a:r>
            <a:r>
              <a:rPr lang="en-US" altLang="zh-CN" dirty="0" err="1"/>
              <a:t>QGroupBox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446088"/>
            <a:r>
              <a:rPr lang="en-US" altLang="zh-CN" dirty="0"/>
              <a:t>#include &lt;</a:t>
            </a:r>
            <a:r>
              <a:rPr lang="en-US" altLang="zh-CN" dirty="0" err="1"/>
              <a:t>QVBoxLayout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7</a:t>
            </a:r>
            <a:r>
              <a:rPr lang="zh-CN" altLang="zh-CN" dirty="0"/>
              <a:t>）打开“</a:t>
            </a:r>
            <a:r>
              <a:rPr lang="en-US" altLang="zh-CN" dirty="0"/>
              <a:t>main.cpp</a:t>
            </a:r>
            <a:r>
              <a:rPr lang="zh-CN" altLang="zh-CN" dirty="0"/>
              <a:t>”文件，添加以下代码</a:t>
            </a:r>
            <a:r>
              <a:rPr lang="zh-CN" altLang="zh-CN" dirty="0" smtClean="0"/>
              <a:t>：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#include "</a:t>
            </a:r>
            <a:r>
              <a:rPr lang="en-US" altLang="zh-CN" sz="1600" dirty="0" err="1"/>
              <a:t>dialog.h</a:t>
            </a:r>
            <a:r>
              <a:rPr lang="en-US" altLang="zh-CN" sz="1600" dirty="0"/>
              <a:t>"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QApplication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#include "</a:t>
            </a:r>
            <a:r>
              <a:rPr lang="en-US" altLang="zh-CN" sz="1600" dirty="0" err="1"/>
              <a:t>drawer.h</a:t>
            </a:r>
            <a:r>
              <a:rPr lang="en-US" altLang="zh-CN" sz="1600" dirty="0"/>
              <a:t>"</a:t>
            </a:r>
            <a:endParaRPr lang="zh-CN" altLang="zh-CN" sz="1600" dirty="0"/>
          </a:p>
          <a:p>
            <a:pPr indent="446088"/>
            <a:r>
              <a:rPr lang="en-US" altLang="zh-CN" sz="1600" dirty="0" err="1"/>
              <a:t>int</a:t>
            </a:r>
            <a:r>
              <a:rPr lang="en-US" altLang="zh-CN" sz="1600" dirty="0"/>
              <a:t> main(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, char *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[])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QApplication</a:t>
            </a:r>
            <a:r>
              <a:rPr lang="en-US" altLang="zh-CN" sz="1600" dirty="0"/>
              <a:t> a(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Drawer </a:t>
            </a:r>
            <a:r>
              <a:rPr lang="en-US" altLang="zh-CN" sz="1600" dirty="0" err="1"/>
              <a:t>drawer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drawer.show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return </a:t>
            </a:r>
            <a:r>
              <a:rPr lang="en-US" altLang="zh-CN" sz="1600" dirty="0" err="1"/>
              <a:t>a.exec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</a:t>
            </a:r>
            <a:endParaRPr lang="zh-CN" altLang="zh-CN" sz="1600" dirty="0"/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8</a:t>
            </a:r>
            <a:r>
              <a:rPr lang="zh-CN" altLang="zh-CN" dirty="0"/>
              <a:t>）编译运行此程序，此时未看到加载的图片，这是因为图片放置的路径不是默认的，只要将需用到的图片放置到</a:t>
            </a:r>
            <a:r>
              <a:rPr lang="en-US" altLang="zh-CN" dirty="0"/>
              <a:t>D:\Qt\CH4\CH402\build-MyQQExample-Desktop_Qt_5_8_0_ MinGW_32bit-Debug</a:t>
            </a:r>
            <a:r>
              <a:rPr lang="zh-CN" altLang="zh-CN" dirty="0"/>
              <a:t>文件夹下即可。最后运行该程序，显示效果如图</a:t>
            </a:r>
            <a:r>
              <a:rPr lang="en-US" altLang="zh-CN" dirty="0"/>
              <a:t>4.8</a:t>
            </a:r>
            <a:r>
              <a:rPr lang="zh-CN" altLang="zh-CN" dirty="0"/>
              <a:t>所示。</a:t>
            </a:r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4000281"/>
      </p:ext>
    </p:extLst>
  </p:cSld>
  <p:clrMapOvr>
    <a:masterClrMapping/>
  </p:clrMapOvr>
  <p:transition spd="slow">
    <p:randomBar dir="vert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4.8  </a:t>
            </a:r>
            <a:r>
              <a:rPr lang="zh-CN" altLang="zh-CN" dirty="0"/>
              <a:t>进度</a:t>
            </a:r>
            <a:r>
              <a:rPr lang="zh-CN" altLang="zh-CN" dirty="0" smtClean="0"/>
              <a:t>条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496944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en-US" altLang="zh-CN" dirty="0" err="1"/>
              <a:t>Qt</a:t>
            </a:r>
            <a:r>
              <a:rPr lang="zh-CN" altLang="zh-CN" dirty="0"/>
              <a:t>提供了两种显示进度条的方式：一种是</a:t>
            </a:r>
            <a:r>
              <a:rPr lang="en-US" altLang="zh-CN" dirty="0" err="1"/>
              <a:t>QProgressBar</a:t>
            </a:r>
            <a:r>
              <a:rPr lang="zh-CN" altLang="zh-CN" dirty="0"/>
              <a:t>（如图</a:t>
            </a:r>
            <a:r>
              <a:rPr lang="en-US" altLang="zh-CN" dirty="0"/>
              <a:t>4.9</a:t>
            </a:r>
            <a:r>
              <a:rPr lang="zh-CN" altLang="zh-CN" dirty="0"/>
              <a:t>所示），提供了一种横向或纵向显示进度的控件表示方式，用来描述任务的完成情况；另一种是</a:t>
            </a:r>
            <a:r>
              <a:rPr lang="en-US" altLang="zh-CN" dirty="0" err="1"/>
              <a:t>QProgressDialog</a:t>
            </a:r>
            <a:r>
              <a:rPr lang="zh-CN" altLang="zh-CN" dirty="0"/>
              <a:t>（如图</a:t>
            </a:r>
            <a:r>
              <a:rPr lang="en-US" altLang="zh-CN" dirty="0"/>
              <a:t>4.10</a:t>
            </a:r>
            <a:r>
              <a:rPr lang="zh-CN" altLang="zh-CN" dirty="0"/>
              <a:t>所示），提供了一种针对慢速过程的进度对话框表示方式，用于描述任务完成的进度情况。</a:t>
            </a:r>
          </a:p>
          <a:p>
            <a:pPr indent="446088">
              <a:lnSpc>
                <a:spcPct val="150000"/>
              </a:lnSpc>
            </a:pPr>
            <a:r>
              <a:rPr lang="zh-CN" altLang="zh-CN" b="1" u="sng" dirty="0"/>
              <a:t>【例】</a:t>
            </a:r>
            <a:r>
              <a:rPr lang="zh-CN" altLang="zh-CN" u="sng" dirty="0"/>
              <a:t>（简单）</a:t>
            </a:r>
            <a:r>
              <a:rPr lang="zh-CN" altLang="zh-CN" dirty="0"/>
              <a:t>（</a:t>
            </a:r>
            <a:r>
              <a:rPr lang="en-US" altLang="zh-CN" dirty="0"/>
              <a:t>CH403</a:t>
            </a:r>
            <a:r>
              <a:rPr lang="zh-CN" altLang="zh-CN" dirty="0"/>
              <a:t>）实现图</a:t>
            </a:r>
            <a:r>
              <a:rPr lang="en-US" altLang="zh-CN" dirty="0"/>
              <a:t>4.9</a:t>
            </a:r>
            <a:r>
              <a:rPr lang="zh-CN" altLang="zh-CN" dirty="0"/>
              <a:t>和图</a:t>
            </a:r>
            <a:r>
              <a:rPr lang="en-US" altLang="zh-CN" dirty="0"/>
              <a:t>4.10</a:t>
            </a:r>
            <a:r>
              <a:rPr lang="zh-CN" altLang="zh-CN" dirty="0"/>
              <a:t>中的显示进度条。</a:t>
            </a:r>
          </a:p>
          <a:p>
            <a:pPr indent="446088"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1126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90" y="3507134"/>
            <a:ext cx="2808312" cy="175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5" name="Picture 1" descr="4t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142" y="3573016"/>
            <a:ext cx="4707218" cy="168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70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530821"/>
      </p:ext>
    </p:extLst>
  </p:cSld>
  <p:clrMapOvr>
    <a:masterClrMapping/>
  </p:clrMapOvr>
  <p:transition spd="slow">
    <p:randomBar dir="vert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4.8  </a:t>
            </a:r>
            <a:r>
              <a:rPr lang="zh-CN" altLang="zh-CN" dirty="0"/>
              <a:t>进度条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412776"/>
            <a:ext cx="84969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实现步骤如下。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）新建</a:t>
            </a:r>
            <a:r>
              <a:rPr lang="en-US" altLang="zh-CN" dirty="0" err="1"/>
              <a:t>Qt</a:t>
            </a:r>
            <a:r>
              <a:rPr lang="en-US" altLang="zh-CN" dirty="0"/>
              <a:t> Widgets Application</a:t>
            </a:r>
            <a:r>
              <a:rPr lang="zh-CN" altLang="zh-CN" dirty="0"/>
              <a:t>（详见</a:t>
            </a:r>
            <a:r>
              <a:rPr lang="en-US" altLang="zh-CN" dirty="0"/>
              <a:t>1.3.1</a:t>
            </a:r>
            <a:r>
              <a:rPr lang="zh-CN" altLang="zh-CN" dirty="0"/>
              <a:t>节），项目名称为“</a:t>
            </a:r>
            <a:r>
              <a:rPr lang="en-US" altLang="zh-CN" dirty="0"/>
              <a:t>Progress</a:t>
            </a:r>
            <a:r>
              <a:rPr lang="zh-CN" altLang="zh-CN" dirty="0"/>
              <a:t>”，基类选择“</a:t>
            </a:r>
            <a:r>
              <a:rPr lang="en-US" altLang="zh-CN" dirty="0" err="1"/>
              <a:t>QDialog</a:t>
            </a:r>
            <a:r>
              <a:rPr lang="zh-CN" altLang="zh-CN" dirty="0"/>
              <a:t>”，类名命名为“</a:t>
            </a:r>
            <a:r>
              <a:rPr lang="en-US" altLang="zh-CN" dirty="0" err="1"/>
              <a:t>ProgressDlg</a:t>
            </a:r>
            <a:r>
              <a:rPr lang="zh-CN" altLang="zh-CN" dirty="0"/>
              <a:t>”，</a:t>
            </a:r>
            <a:r>
              <a:rPr lang="zh-CN" altLang="zh-CN" b="1" dirty="0"/>
              <a:t>取消</a:t>
            </a:r>
            <a:r>
              <a:rPr lang="zh-CN" altLang="zh-CN" dirty="0"/>
              <a:t>“创建界面”复选框的选中状态。单击“下一步”按钮，最后单击“完成”按钮，完成该文件工程的建立。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 err="1"/>
              <a:t>ProgressDlg</a:t>
            </a:r>
            <a:r>
              <a:rPr lang="zh-CN" altLang="zh-CN" dirty="0"/>
              <a:t>类继承自</a:t>
            </a:r>
            <a:r>
              <a:rPr lang="en-US" altLang="zh-CN" dirty="0" err="1">
                <a:hlinkClick r:id="rId2" action="ppaction://hlinkfile"/>
              </a:rPr>
              <a:t>QDialog</a:t>
            </a:r>
            <a:r>
              <a:rPr lang="zh-CN" altLang="zh-CN" dirty="0">
                <a:hlinkClick r:id="rId2" action="ppaction://hlinkfile"/>
              </a:rPr>
              <a:t>类，打开“</a:t>
            </a:r>
            <a:r>
              <a:rPr lang="en-US" altLang="zh-CN" dirty="0" err="1">
                <a:hlinkClick r:id="rId2" action="ppaction://hlinkfile"/>
              </a:rPr>
              <a:t>progressdlg.h</a:t>
            </a:r>
            <a:r>
              <a:rPr lang="zh-CN" altLang="zh-CN" dirty="0">
                <a:hlinkClick r:id="rId2" action="ppaction://hlinkfile"/>
              </a:rPr>
              <a:t>”头文件，添加如下加黑</a:t>
            </a:r>
            <a:r>
              <a:rPr lang="zh-CN" altLang="zh-CN" dirty="0" smtClean="0">
                <a:hlinkClick r:id="rId2" action="ppaction://hlinkfile"/>
              </a:rPr>
              <a:t>代码</a:t>
            </a:r>
            <a:r>
              <a:rPr lang="zh-CN" altLang="en-US" dirty="0" smtClean="0">
                <a:hlinkClick r:id="rId2" action="ppaction://hlinkfile"/>
              </a:rPr>
              <a:t>。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）构造函数主要完成主界面的初始化工作，包括各控件的创建、布局及信号</a:t>
            </a:r>
            <a:r>
              <a:rPr lang="en-US" altLang="zh-CN" dirty="0"/>
              <a:t>/</a:t>
            </a:r>
            <a:r>
              <a:rPr lang="zh-CN" altLang="zh-CN" dirty="0"/>
              <a:t>槽的连接</a:t>
            </a:r>
            <a:r>
              <a:rPr lang="zh-CN" altLang="zh-CN" dirty="0">
                <a:hlinkClick r:id="rId3" action="ppaction://hlinkfile"/>
              </a:rPr>
              <a:t>。打开“</a:t>
            </a:r>
            <a:r>
              <a:rPr lang="en-US" altLang="zh-CN" dirty="0">
                <a:hlinkClick r:id="rId3" action="ppaction://hlinkfile"/>
              </a:rPr>
              <a:t>progressdlg.cpp</a:t>
            </a:r>
            <a:r>
              <a:rPr lang="zh-CN" altLang="zh-CN" dirty="0">
                <a:hlinkClick r:id="rId3" action="ppaction://hlinkfile"/>
              </a:rPr>
              <a:t>”文件，添加以下</a:t>
            </a:r>
            <a:r>
              <a:rPr lang="zh-CN" altLang="zh-CN" dirty="0" smtClean="0">
                <a:hlinkClick r:id="rId3" action="ppaction://hlinkfile"/>
              </a:rPr>
              <a:t>代码</a:t>
            </a:r>
            <a:r>
              <a:rPr lang="zh-CN" altLang="en-US" dirty="0" smtClean="0">
                <a:hlinkClick r:id="rId3" action="ppaction://hlinkfile"/>
              </a:rPr>
              <a:t>。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>
                <a:hlinkClick r:id="rId4" action="ppaction://hlinkfile"/>
              </a:rPr>
              <a:t>其中，槽函数</a:t>
            </a:r>
            <a:r>
              <a:rPr lang="en-US" altLang="zh-CN" dirty="0" err="1">
                <a:hlinkClick r:id="rId4" action="ppaction://hlinkfile"/>
              </a:rPr>
              <a:t>startProgress</a:t>
            </a:r>
            <a:r>
              <a:rPr lang="en-US" altLang="zh-CN" dirty="0">
                <a:hlinkClick r:id="rId4" action="ppaction://hlinkfile"/>
              </a:rPr>
              <a:t>()</a:t>
            </a:r>
            <a:r>
              <a:rPr lang="zh-CN" altLang="zh-CN" dirty="0">
                <a:hlinkClick r:id="rId4" action="ppaction://hlinkfile"/>
              </a:rPr>
              <a:t>的具体</a:t>
            </a:r>
            <a:r>
              <a:rPr lang="zh-CN" altLang="zh-CN" dirty="0" smtClean="0">
                <a:hlinkClick r:id="rId4" action="ppaction://hlinkfile"/>
              </a:rPr>
              <a:t>代码</a:t>
            </a:r>
            <a:r>
              <a:rPr lang="zh-CN" altLang="en-US" dirty="0" smtClean="0">
                <a:hlinkClick r:id="rId4" action="ppaction://hlinkfile"/>
              </a:rPr>
              <a:t>。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8403539"/>
      </p:ext>
    </p:extLst>
  </p:cSld>
  <p:clrMapOvr>
    <a:masterClrMapping/>
  </p:clrMapOvr>
  <p:transition spd="slow">
    <p:randomBar dir="vert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4.8  </a:t>
            </a:r>
            <a:r>
              <a:rPr lang="zh-CN" altLang="zh-CN" dirty="0"/>
              <a:t>进度条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4969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b="1" dirty="0"/>
              <a:t>其中，</a:t>
            </a:r>
            <a:endParaRPr lang="zh-CN" altLang="zh-CN" dirty="0"/>
          </a:p>
          <a:p>
            <a:pPr indent="446088"/>
            <a:r>
              <a:rPr lang="en-US" altLang="zh-CN" sz="1600" b="1" dirty="0"/>
              <a:t>(a)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num</a:t>
            </a:r>
            <a:r>
              <a:rPr lang="en-US" altLang="zh-CN" sz="1600" b="1" dirty="0"/>
              <a:t> =</a:t>
            </a:r>
            <a:r>
              <a:rPr lang="en-US" altLang="zh-CN" sz="1600" b="1" dirty="0" err="1"/>
              <a:t>FileNumLineEdit</a:t>
            </a:r>
            <a:r>
              <a:rPr lang="en-US" altLang="zh-CN" sz="1600" b="1" dirty="0"/>
              <a:t>-&gt;text().</a:t>
            </a:r>
            <a:r>
              <a:rPr lang="en-US" altLang="zh-CN" sz="1600" b="1" dirty="0" err="1"/>
              <a:t>toInt</a:t>
            </a:r>
            <a:r>
              <a:rPr lang="en-US" altLang="zh-CN" sz="1600" b="1" dirty="0"/>
              <a:t>(&amp;ok)</a:t>
            </a:r>
            <a:r>
              <a:rPr lang="zh-CN" altLang="zh-CN" sz="1600" b="1" dirty="0"/>
              <a:t>：</a:t>
            </a:r>
            <a:r>
              <a:rPr lang="zh-CN" altLang="zh-CN" sz="1600" dirty="0"/>
              <a:t>获取当前需要复制的文件数目，这里对应进度条的总步进值。</a:t>
            </a:r>
          </a:p>
          <a:p>
            <a:pPr indent="446088"/>
            <a:r>
              <a:rPr lang="en-US" altLang="zh-CN" sz="1600" b="1" dirty="0"/>
              <a:t>(b) </a:t>
            </a:r>
            <a:r>
              <a:rPr lang="en-US" altLang="zh-CN" sz="1600" b="1" dirty="0" err="1"/>
              <a:t>progressBar</a:t>
            </a:r>
            <a:r>
              <a:rPr lang="en-US" altLang="zh-CN" sz="1600" b="1" dirty="0"/>
              <a:t>-&gt;</a:t>
            </a:r>
            <a:r>
              <a:rPr lang="en-US" altLang="zh-CN" sz="1600" b="1" dirty="0" err="1"/>
              <a:t>setRange</a:t>
            </a:r>
            <a:r>
              <a:rPr lang="en-US" altLang="zh-CN" sz="1600" b="1" dirty="0"/>
              <a:t>(0,num)</a:t>
            </a:r>
            <a:r>
              <a:rPr lang="zh-CN" altLang="zh-CN" sz="1600" b="1" dirty="0"/>
              <a:t>：</a:t>
            </a:r>
            <a:r>
              <a:rPr lang="zh-CN" altLang="zh-CN" sz="1600" dirty="0"/>
              <a:t>设置进度条的步进范围从</a:t>
            </a:r>
            <a:r>
              <a:rPr lang="en-US" altLang="zh-CN" sz="1600" dirty="0"/>
              <a:t>0</a:t>
            </a:r>
            <a:r>
              <a:rPr lang="zh-CN" altLang="zh-CN" sz="1600" dirty="0"/>
              <a:t>到需要复制的文件数目。</a:t>
            </a:r>
          </a:p>
          <a:p>
            <a:pPr indent="446088"/>
            <a:r>
              <a:rPr lang="en-US" altLang="zh-CN" sz="1600" b="1" dirty="0"/>
              <a:t>(c) </a:t>
            </a:r>
            <a:r>
              <a:rPr lang="en-US" altLang="zh-CN" sz="1600" b="1" dirty="0" err="1"/>
              <a:t>progressBar</a:t>
            </a:r>
            <a:r>
              <a:rPr lang="en-US" altLang="zh-CN" sz="1600" b="1" dirty="0"/>
              <a:t>-&gt;</a:t>
            </a:r>
            <a:r>
              <a:rPr lang="en-US" altLang="zh-CN" sz="1600" b="1" dirty="0" err="1"/>
              <a:t>setValue</a:t>
            </a:r>
            <a:r>
              <a:rPr lang="en-US" altLang="zh-CN" sz="1600" b="1" dirty="0"/>
              <a:t>(i)</a:t>
            </a:r>
            <a:r>
              <a:rPr lang="zh-CN" altLang="zh-CN" sz="1600" b="1" dirty="0"/>
              <a:t>：</a:t>
            </a:r>
            <a:r>
              <a:rPr lang="zh-CN" altLang="zh-CN" sz="1600" dirty="0"/>
              <a:t>模拟每一个文件的复制过程，进度条总的步进值为需要复制的文件数目。当复制完一个文件后，步进值增加</a:t>
            </a:r>
            <a:r>
              <a:rPr lang="en-US" altLang="zh-CN" sz="1600" dirty="0"/>
              <a:t>1</a:t>
            </a:r>
            <a:r>
              <a:rPr lang="zh-CN" altLang="zh-CN" sz="1600" dirty="0"/>
              <a:t>。</a:t>
            </a:r>
          </a:p>
          <a:p>
            <a:pPr indent="446088"/>
            <a:r>
              <a:rPr lang="en-US" altLang="zh-CN" sz="1600" b="1" dirty="0"/>
              <a:t>(d) </a:t>
            </a:r>
            <a:r>
              <a:rPr lang="en-US" altLang="zh-CN" sz="1600" b="1" dirty="0" err="1"/>
              <a:t>progressDialog</a:t>
            </a:r>
            <a:r>
              <a:rPr lang="en-US" altLang="zh-CN" sz="1600" b="1" dirty="0"/>
              <a:t>-&gt;</a:t>
            </a:r>
            <a:r>
              <a:rPr lang="en-US" altLang="zh-CN" sz="1600" b="1" dirty="0" err="1"/>
              <a:t>setWindowModality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Qt</a:t>
            </a:r>
            <a:r>
              <a:rPr lang="en-US" altLang="zh-CN" sz="1600" b="1" dirty="0"/>
              <a:t>::</a:t>
            </a:r>
            <a:r>
              <a:rPr lang="en-US" altLang="zh-CN" sz="1600" b="1" dirty="0" err="1"/>
              <a:t>WindowModal</a:t>
            </a:r>
            <a:r>
              <a:rPr lang="en-US" altLang="zh-CN" sz="1600" b="1" dirty="0"/>
              <a:t>)</a:t>
            </a:r>
            <a:r>
              <a:rPr lang="zh-CN" altLang="zh-CN" sz="1600" b="1" dirty="0"/>
              <a:t>：</a:t>
            </a:r>
            <a:r>
              <a:rPr lang="zh-CN" altLang="zh-CN" sz="1600" dirty="0"/>
              <a:t>设置进度对话框采用模态方式进行显示，即显示进度的同时，其他窗口将不响应输入信号。</a:t>
            </a:r>
          </a:p>
          <a:p>
            <a:pPr indent="446088"/>
            <a:r>
              <a:rPr lang="en-US" altLang="zh-CN" sz="1600" b="1" dirty="0"/>
              <a:t>(e) </a:t>
            </a:r>
            <a:r>
              <a:rPr lang="en-US" altLang="zh-CN" sz="1600" b="1" dirty="0" err="1"/>
              <a:t>progressDialog</a:t>
            </a:r>
            <a:r>
              <a:rPr lang="en-US" altLang="zh-CN" sz="1600" b="1" dirty="0"/>
              <a:t>-&gt;</a:t>
            </a:r>
            <a:r>
              <a:rPr lang="en-US" altLang="zh-CN" sz="1600" b="1" dirty="0" err="1"/>
              <a:t>setMinimumDuration</a:t>
            </a:r>
            <a:r>
              <a:rPr lang="en-US" altLang="zh-CN" sz="1600" b="1" dirty="0"/>
              <a:t>(5)</a:t>
            </a:r>
            <a:r>
              <a:rPr lang="zh-CN" altLang="zh-CN" sz="1600" b="1" dirty="0"/>
              <a:t>：</a:t>
            </a:r>
            <a:r>
              <a:rPr lang="zh-CN" altLang="zh-CN" sz="1600" dirty="0"/>
              <a:t>设置进度对话框出现需等待的时间，此处设定为</a:t>
            </a:r>
            <a:r>
              <a:rPr lang="en-US" altLang="zh-CN" sz="1600" dirty="0"/>
              <a:t>5</a:t>
            </a:r>
            <a:r>
              <a:rPr lang="zh-CN" altLang="zh-CN" sz="1600" dirty="0"/>
              <a:t>秒，默认为</a:t>
            </a:r>
            <a:r>
              <a:rPr lang="en-US" altLang="zh-CN" sz="1600" dirty="0"/>
              <a:t>4</a:t>
            </a:r>
            <a:r>
              <a:rPr lang="zh-CN" altLang="zh-CN" sz="1600" dirty="0"/>
              <a:t>秒。</a:t>
            </a:r>
          </a:p>
          <a:p>
            <a:pPr indent="446088"/>
            <a:r>
              <a:rPr lang="en-US" altLang="zh-CN" sz="1600" b="1" dirty="0"/>
              <a:t>(f) </a:t>
            </a:r>
            <a:r>
              <a:rPr lang="en-US" altLang="zh-CN" sz="1600" b="1" dirty="0" err="1"/>
              <a:t>progressDialog</a:t>
            </a:r>
            <a:r>
              <a:rPr lang="en-US" altLang="zh-CN" sz="1600" b="1" dirty="0"/>
              <a:t>-&gt;</a:t>
            </a:r>
            <a:r>
              <a:rPr lang="en-US" altLang="zh-CN" sz="1600" b="1" dirty="0" err="1"/>
              <a:t>setWindowTitle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tr</a:t>
            </a:r>
            <a:r>
              <a:rPr lang="en-US" altLang="zh-CN" sz="1600" b="1" dirty="0"/>
              <a:t>("Please Wait"))</a:t>
            </a:r>
            <a:r>
              <a:rPr lang="zh-CN" altLang="zh-CN" sz="1600" b="1" dirty="0"/>
              <a:t>：</a:t>
            </a:r>
            <a:r>
              <a:rPr lang="zh-CN" altLang="zh-CN" sz="1600" dirty="0"/>
              <a:t>设置进度对话框的窗体标题。</a:t>
            </a:r>
          </a:p>
          <a:p>
            <a:pPr indent="446088"/>
            <a:r>
              <a:rPr lang="en-US" altLang="zh-CN" sz="1600" b="1" dirty="0"/>
              <a:t>(g) </a:t>
            </a:r>
            <a:r>
              <a:rPr lang="en-US" altLang="zh-CN" sz="1600" b="1" dirty="0" err="1"/>
              <a:t>progressDialog</a:t>
            </a:r>
            <a:r>
              <a:rPr lang="en-US" altLang="zh-CN" sz="1600" b="1" dirty="0"/>
              <a:t>-&gt;</a:t>
            </a:r>
            <a:r>
              <a:rPr lang="en-US" altLang="zh-CN" sz="1600" b="1" dirty="0" err="1"/>
              <a:t>setLabelText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tr</a:t>
            </a:r>
            <a:r>
              <a:rPr lang="en-US" altLang="zh-CN" sz="1600" b="1" dirty="0"/>
              <a:t>("Copying..."))</a:t>
            </a:r>
            <a:r>
              <a:rPr lang="zh-CN" altLang="zh-CN" sz="1600" b="1" dirty="0"/>
              <a:t>：</a:t>
            </a:r>
            <a:r>
              <a:rPr lang="zh-CN" altLang="zh-CN" sz="1600" dirty="0"/>
              <a:t>设置进度对话框的显示文字信息。</a:t>
            </a:r>
          </a:p>
          <a:p>
            <a:pPr indent="446088"/>
            <a:r>
              <a:rPr lang="en-US" altLang="zh-CN" sz="1600" b="1" dirty="0"/>
              <a:t>(h) </a:t>
            </a:r>
            <a:r>
              <a:rPr lang="en-US" altLang="zh-CN" sz="1600" b="1" dirty="0" err="1"/>
              <a:t>progressDialog</a:t>
            </a:r>
            <a:r>
              <a:rPr lang="en-US" altLang="zh-CN" sz="1600" b="1" dirty="0"/>
              <a:t>-&gt;</a:t>
            </a:r>
            <a:r>
              <a:rPr lang="en-US" altLang="zh-CN" sz="1600" b="1" dirty="0" err="1"/>
              <a:t>setCancelButtonText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tr</a:t>
            </a:r>
            <a:r>
              <a:rPr lang="en-US" altLang="zh-CN" sz="1600" b="1" dirty="0"/>
              <a:t>("Cancel"))</a:t>
            </a:r>
            <a:r>
              <a:rPr lang="zh-CN" altLang="zh-CN" sz="1600" b="1" dirty="0"/>
              <a:t>：</a:t>
            </a:r>
            <a:r>
              <a:rPr lang="zh-CN" altLang="zh-CN" sz="1600" dirty="0"/>
              <a:t>设置进度对话框的“取消”按钮的显示文字。</a:t>
            </a:r>
          </a:p>
          <a:p>
            <a:pPr indent="446088"/>
            <a:r>
              <a:rPr lang="en-US" altLang="zh-CN" sz="1600" b="1" dirty="0"/>
              <a:t>(i) </a:t>
            </a:r>
            <a:r>
              <a:rPr lang="en-US" altLang="zh-CN" sz="1600" b="1" dirty="0" err="1"/>
              <a:t>progressDialog</a:t>
            </a:r>
            <a:r>
              <a:rPr lang="en-US" altLang="zh-CN" sz="1600" b="1" dirty="0"/>
              <a:t>-&gt;</a:t>
            </a:r>
            <a:r>
              <a:rPr lang="en-US" altLang="zh-CN" sz="1600" b="1" dirty="0" err="1"/>
              <a:t>setValue</a:t>
            </a:r>
            <a:r>
              <a:rPr lang="en-US" altLang="zh-CN" sz="1600" b="1" dirty="0"/>
              <a:t>(i)</a:t>
            </a:r>
            <a:r>
              <a:rPr lang="zh-CN" altLang="zh-CN" sz="1600" b="1" dirty="0"/>
              <a:t>：</a:t>
            </a:r>
            <a:r>
              <a:rPr lang="zh-CN" altLang="zh-CN" sz="1600" dirty="0"/>
              <a:t>模拟每一个文件的复制过程，进度条总的步进值为需要复制的文件数目。当复制完一个文件后，步进值增加</a:t>
            </a:r>
            <a:r>
              <a:rPr lang="en-US" altLang="zh-CN" sz="1600" dirty="0"/>
              <a:t>1</a:t>
            </a:r>
            <a:r>
              <a:rPr lang="zh-CN" altLang="zh-CN" sz="1600" dirty="0"/>
              <a:t>。</a:t>
            </a:r>
          </a:p>
          <a:p>
            <a:pPr indent="446088"/>
            <a:r>
              <a:rPr lang="en-US" altLang="zh-CN" sz="1600" b="1" dirty="0"/>
              <a:t>(j) if(</a:t>
            </a:r>
            <a:r>
              <a:rPr lang="en-US" altLang="zh-CN" sz="1600" b="1" dirty="0" err="1"/>
              <a:t>progressDialog</a:t>
            </a:r>
            <a:r>
              <a:rPr lang="en-US" altLang="zh-CN" sz="1600" b="1" dirty="0"/>
              <a:t>-&gt;</a:t>
            </a:r>
            <a:r>
              <a:rPr lang="en-US" altLang="zh-CN" sz="1600" b="1" dirty="0" err="1"/>
              <a:t>wasCanceled</a:t>
            </a:r>
            <a:r>
              <a:rPr lang="en-US" altLang="zh-CN" sz="1600" b="1" dirty="0"/>
              <a:t>())</a:t>
            </a:r>
            <a:r>
              <a:rPr lang="zh-CN" altLang="zh-CN" sz="1600" b="1" dirty="0"/>
              <a:t>：</a:t>
            </a:r>
            <a:r>
              <a:rPr lang="zh-CN" altLang="zh-CN" sz="1600" dirty="0"/>
              <a:t>检测“取消”按钮是否被触发，若触发则退出循环并关闭进度对话框。</a:t>
            </a:r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346787"/>
      </p:ext>
    </p:extLst>
  </p:cSld>
  <p:clrMapOvr>
    <a:masterClrMapping/>
  </p:clrMapOvr>
  <p:transition spd="slow">
    <p:randomBar dir="vert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738990" y="5517232"/>
            <a:ext cx="8064896" cy="93610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55576" y="4941168"/>
            <a:ext cx="806489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4.8  </a:t>
            </a:r>
            <a:r>
              <a:rPr lang="zh-CN" altLang="zh-CN" dirty="0"/>
              <a:t>进度条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4969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）运行程序，查看显示效果。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 err="1"/>
              <a:t>QProgressBar</a:t>
            </a:r>
            <a:r>
              <a:rPr lang="zh-CN" altLang="zh-CN" dirty="0"/>
              <a:t>类有如下几个重要的属性。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minimum</a:t>
            </a:r>
            <a:r>
              <a:rPr lang="zh-CN" altLang="zh-CN" dirty="0"/>
              <a:t>、</a:t>
            </a:r>
            <a:r>
              <a:rPr lang="en-US" altLang="zh-CN" dirty="0"/>
              <a:t>maximum</a:t>
            </a:r>
            <a:r>
              <a:rPr lang="zh-CN" altLang="zh-CN" dirty="0"/>
              <a:t>：决定进度条指示的最小值和最大值。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format</a:t>
            </a:r>
            <a:r>
              <a:rPr lang="zh-CN" altLang="zh-CN" dirty="0"/>
              <a:t>：决定进度条显示文字的格式，可以有三种显示格式，即</a:t>
            </a:r>
            <a:r>
              <a:rPr lang="en-US" altLang="zh-CN" dirty="0"/>
              <a:t>%p%</a:t>
            </a:r>
            <a:r>
              <a:rPr lang="zh-CN" altLang="zh-CN" dirty="0"/>
              <a:t>、</a:t>
            </a:r>
            <a:r>
              <a:rPr lang="en-US" altLang="zh-CN" dirty="0"/>
              <a:t>%v</a:t>
            </a:r>
            <a:r>
              <a:rPr lang="zh-CN" altLang="zh-CN" dirty="0"/>
              <a:t>和</a:t>
            </a:r>
            <a:r>
              <a:rPr lang="en-US" altLang="zh-CN" dirty="0"/>
              <a:t>%m</a:t>
            </a:r>
            <a:r>
              <a:rPr lang="zh-CN" altLang="zh-CN" dirty="0"/>
              <a:t>。其中，</a:t>
            </a:r>
            <a:r>
              <a:rPr lang="en-US" altLang="zh-CN" dirty="0"/>
              <a:t>%p%</a:t>
            </a:r>
            <a:r>
              <a:rPr lang="zh-CN" altLang="zh-CN" dirty="0"/>
              <a:t>显示完成的百分比，这是默认显示方式；</a:t>
            </a:r>
            <a:r>
              <a:rPr lang="en-US" altLang="zh-CN" dirty="0"/>
              <a:t>%v</a:t>
            </a:r>
            <a:r>
              <a:rPr lang="zh-CN" altLang="zh-CN" dirty="0"/>
              <a:t>显示当前的进度值；</a:t>
            </a:r>
            <a:r>
              <a:rPr lang="en-US" altLang="zh-CN" dirty="0"/>
              <a:t>%m</a:t>
            </a:r>
            <a:r>
              <a:rPr lang="zh-CN" altLang="zh-CN" dirty="0"/>
              <a:t>显示总的步进值。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</a:t>
            </a:r>
            <a:r>
              <a:rPr lang="en-US" altLang="zh-CN" dirty="0" err="1"/>
              <a:t>invertedAppearance</a:t>
            </a:r>
            <a:r>
              <a:rPr lang="zh-CN" altLang="zh-CN" dirty="0"/>
              <a:t>：可以使进度条以反方向显示进度。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进度条使用了一个步进值的概念，即一旦设置好进度条的最大值和最小值，进度条将会显示完成的步进值占总的步进值的百分比，百分比的计算公式为：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百分比</a:t>
            </a:r>
            <a:r>
              <a:rPr lang="en-US" altLang="zh-CN" dirty="0"/>
              <a:t>=(value()-minimum())/(maximum()-minimum())</a:t>
            </a:r>
            <a:endParaRPr lang="zh-CN" altLang="zh-CN" dirty="0"/>
          </a:p>
          <a:p>
            <a:pPr indent="446088"/>
            <a:endParaRPr lang="en-US" altLang="zh-CN" dirty="0" smtClean="0"/>
          </a:p>
          <a:p>
            <a:pPr indent="446088"/>
            <a:r>
              <a:rPr lang="en-US" altLang="zh-CN" dirty="0" err="1" smtClean="0"/>
              <a:t>QFont</a:t>
            </a:r>
            <a:r>
              <a:rPr lang="en-US" altLang="zh-CN" dirty="0" smtClean="0"/>
              <a:t> </a:t>
            </a:r>
            <a:r>
              <a:rPr lang="en-US" altLang="zh-CN" dirty="0"/>
              <a:t>font("ZYSong18030",12);</a:t>
            </a:r>
            <a:endParaRPr lang="zh-CN" altLang="zh-CN" dirty="0"/>
          </a:p>
          <a:p>
            <a:pPr indent="446088"/>
            <a:r>
              <a:rPr lang="en-US" altLang="zh-CN" dirty="0" err="1"/>
              <a:t>setFont</a:t>
            </a:r>
            <a:r>
              <a:rPr lang="en-US" altLang="zh-CN" dirty="0"/>
              <a:t>(font);</a:t>
            </a:r>
            <a:endParaRPr lang="zh-CN" altLang="zh-CN" dirty="0"/>
          </a:p>
          <a:p>
            <a:pPr indent="446088"/>
            <a:r>
              <a:rPr lang="en-US" altLang="zh-CN" dirty="0" err="1"/>
              <a:t>setWindowTitle</a:t>
            </a:r>
            <a:r>
              <a:rPr lang="en-US" altLang="zh-CN" dirty="0"/>
              <a:t>(</a:t>
            </a:r>
            <a:r>
              <a:rPr lang="en-US" altLang="zh-CN" dirty="0" err="1"/>
              <a:t>tr</a:t>
            </a:r>
            <a:r>
              <a:rPr lang="en-US" altLang="zh-CN" dirty="0"/>
              <a:t>("Progress"));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8369396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第</a:t>
            </a:r>
            <a:r>
              <a:rPr lang="en-US" altLang="zh-CN" dirty="0"/>
              <a:t>4</a:t>
            </a:r>
            <a:r>
              <a:rPr lang="zh-CN" altLang="zh-CN" dirty="0"/>
              <a:t>章</a:t>
            </a:r>
            <a:r>
              <a:rPr lang="en-US" altLang="zh-CN" b="1" dirty="0"/>
              <a:t> </a:t>
            </a:r>
            <a:r>
              <a:rPr lang="en-US" altLang="zh-CN" b="1" dirty="0" err="1"/>
              <a:t>Qt</a:t>
            </a:r>
            <a:r>
              <a:rPr lang="en-US" altLang="zh-CN" b="1" dirty="0"/>
              <a:t> 5</a:t>
            </a:r>
            <a:r>
              <a:rPr lang="zh-CN" altLang="zh-CN" dirty="0"/>
              <a:t>基本对话框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268760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）单击“字体标准对话框实例”按钮，弹出“字体选择”对话框（</a:t>
            </a:r>
            <a:r>
              <a:rPr lang="en-US" altLang="zh-CN" dirty="0"/>
              <a:t>Select Font</a:t>
            </a:r>
            <a:r>
              <a:rPr lang="zh-CN" altLang="zh-CN" dirty="0"/>
              <a:t>），如图</a:t>
            </a:r>
            <a:r>
              <a:rPr lang="en-US" altLang="zh-CN" dirty="0"/>
              <a:t>4.4</a:t>
            </a:r>
            <a:r>
              <a:rPr lang="zh-CN" altLang="zh-CN" dirty="0"/>
              <a:t>所示。</a:t>
            </a:r>
            <a:endParaRPr lang="zh-CN" altLang="en-US" dirty="0"/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132856"/>
            <a:ext cx="4583074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289103"/>
      </p:ext>
    </p:extLst>
  </p:cSld>
  <p:clrMapOvr>
    <a:masterClrMapping/>
  </p:clrMapOvr>
  <p:transition spd="slow">
    <p:randomBar dir="vert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683568" y="5445224"/>
            <a:ext cx="8136904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83568" y="4221088"/>
            <a:ext cx="8136904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4.9  </a:t>
            </a:r>
            <a:r>
              <a:rPr lang="zh-CN" altLang="zh-CN" dirty="0"/>
              <a:t>调色板与电子</a:t>
            </a:r>
            <a:r>
              <a:rPr lang="zh-CN" altLang="zh-CN" dirty="0" smtClean="0"/>
              <a:t>钟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4969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en-US" altLang="zh-CN" sz="2000" b="1" dirty="0">
                <a:solidFill>
                  <a:srgbClr val="C00000"/>
                </a:solidFill>
              </a:rPr>
              <a:t>4.9.1  </a:t>
            </a:r>
            <a:r>
              <a:rPr lang="en-US" altLang="zh-CN" sz="2000" b="1" dirty="0" err="1">
                <a:solidFill>
                  <a:srgbClr val="C00000"/>
                </a:solidFill>
              </a:rPr>
              <a:t>QPalette</a:t>
            </a:r>
            <a:r>
              <a:rPr lang="zh-CN" altLang="zh-CN" sz="2000" b="1" dirty="0">
                <a:solidFill>
                  <a:srgbClr val="C00000"/>
                </a:solidFill>
              </a:rPr>
              <a:t>类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在本节中详细介绍</a:t>
            </a:r>
            <a:r>
              <a:rPr lang="en-US" altLang="zh-CN" dirty="0" err="1"/>
              <a:t>QPalette</a:t>
            </a:r>
            <a:r>
              <a:rPr lang="zh-CN" altLang="zh-CN" dirty="0"/>
              <a:t>类的使用方法，该类有两个基本的概念：一个是</a:t>
            </a:r>
            <a:r>
              <a:rPr lang="en-US" altLang="zh-CN" dirty="0" err="1"/>
              <a:t>ColorGroup</a:t>
            </a:r>
            <a:r>
              <a:rPr lang="zh-CN" altLang="zh-CN" dirty="0"/>
              <a:t>，另一个是</a:t>
            </a:r>
            <a:r>
              <a:rPr lang="en-US" altLang="zh-CN" dirty="0" err="1"/>
              <a:t>ColorRole</a:t>
            </a:r>
            <a:r>
              <a:rPr lang="zh-CN" altLang="zh-CN" dirty="0"/>
              <a:t>。其中，</a:t>
            </a:r>
            <a:r>
              <a:rPr lang="en-US" altLang="zh-CN" dirty="0" err="1"/>
              <a:t>ColorGroup</a:t>
            </a:r>
            <a:r>
              <a:rPr lang="zh-CN" altLang="zh-CN" dirty="0"/>
              <a:t>指的是以下三种不同的状态。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</a:t>
            </a:r>
            <a:r>
              <a:rPr lang="en-US" altLang="zh-CN" dirty="0" err="1"/>
              <a:t>QPalette</a:t>
            </a:r>
            <a:r>
              <a:rPr lang="en-US" altLang="zh-CN" dirty="0"/>
              <a:t>::Active</a:t>
            </a:r>
            <a:r>
              <a:rPr lang="zh-CN" altLang="zh-CN" dirty="0"/>
              <a:t>：获得焦点的状态。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</a:t>
            </a:r>
            <a:r>
              <a:rPr lang="en-US" altLang="zh-CN" dirty="0" err="1"/>
              <a:t>QPalette</a:t>
            </a:r>
            <a:r>
              <a:rPr lang="en-US" altLang="zh-CN" dirty="0"/>
              <a:t>::Inactive</a:t>
            </a:r>
            <a:r>
              <a:rPr lang="zh-CN" altLang="zh-CN" dirty="0"/>
              <a:t>：未获得焦点的状态。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</a:t>
            </a:r>
            <a:r>
              <a:rPr lang="en-US" altLang="zh-CN" dirty="0" err="1"/>
              <a:t>QPalette</a:t>
            </a:r>
            <a:r>
              <a:rPr lang="en-US" altLang="zh-CN" dirty="0"/>
              <a:t>::Disable</a:t>
            </a:r>
            <a:r>
              <a:rPr lang="zh-CN" altLang="zh-CN" dirty="0"/>
              <a:t>：不可用状态。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 err="1"/>
              <a:t>QPalette</a:t>
            </a:r>
            <a:r>
              <a:rPr lang="zh-CN" altLang="zh-CN" dirty="0"/>
              <a:t>类使用最多、最重要的函数是</a:t>
            </a:r>
            <a:r>
              <a:rPr lang="en-US" altLang="zh-CN" dirty="0" err="1"/>
              <a:t>setColor</a:t>
            </a:r>
            <a:r>
              <a:rPr lang="en-US" altLang="zh-CN" dirty="0"/>
              <a:t>()</a:t>
            </a:r>
            <a:r>
              <a:rPr lang="zh-CN" altLang="zh-CN" dirty="0"/>
              <a:t>函数，其原型如下：</a:t>
            </a:r>
          </a:p>
          <a:p>
            <a:pPr indent="446088">
              <a:lnSpc>
                <a:spcPct val="150000"/>
              </a:lnSpc>
            </a:pPr>
            <a:r>
              <a:rPr lang="en-US" altLang="zh-CN" sz="1600" dirty="0"/>
              <a:t>void </a:t>
            </a:r>
            <a:r>
              <a:rPr lang="en-US" altLang="zh-CN" sz="1600" dirty="0" err="1"/>
              <a:t>QPalette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setColor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ColorGroup</a:t>
            </a:r>
            <a:r>
              <a:rPr lang="en-US" altLang="zh-CN" sz="1600" dirty="0"/>
              <a:t> </a:t>
            </a:r>
            <a:r>
              <a:rPr lang="en-US" altLang="zh-CN" sz="1600" dirty="0" err="1"/>
              <a:t>group,ColorRole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role,const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QColor</a:t>
            </a:r>
            <a:r>
              <a:rPr lang="en-US" altLang="zh-CN" sz="1600" dirty="0"/>
              <a:t> &amp; color);</a:t>
            </a:r>
            <a:endParaRPr lang="zh-CN" altLang="zh-CN" sz="1600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对主题颜色进行设置的同时，还区分了状态，即对某个主题在某个状态下的颜色进行了设置：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QPalette</a:t>
            </a:r>
            <a:r>
              <a:rPr lang="en-US" altLang="zh-CN" dirty="0"/>
              <a:t>::</a:t>
            </a:r>
            <a:r>
              <a:rPr lang="en-US" altLang="zh-CN" dirty="0" err="1"/>
              <a:t>setColor</a:t>
            </a:r>
            <a:r>
              <a:rPr lang="en-US" altLang="zh-CN" dirty="0"/>
              <a:t>(</a:t>
            </a:r>
            <a:r>
              <a:rPr lang="en-US" altLang="zh-CN" dirty="0" err="1"/>
              <a:t>ColorRole</a:t>
            </a:r>
            <a:r>
              <a:rPr lang="en-US" altLang="zh-CN" dirty="0"/>
              <a:t> </a:t>
            </a:r>
            <a:r>
              <a:rPr lang="en-US" altLang="zh-CN" dirty="0" err="1"/>
              <a:t>role,const</a:t>
            </a:r>
            <a:r>
              <a:rPr lang="en-US" altLang="zh-CN" dirty="0"/>
              <a:t> </a:t>
            </a:r>
            <a:r>
              <a:rPr lang="en-US" altLang="zh-CN" dirty="0" err="1"/>
              <a:t>QColor</a:t>
            </a:r>
            <a:r>
              <a:rPr lang="en-US" altLang="zh-CN" dirty="0"/>
              <a:t> &amp; color);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1122623"/>
      </p:ext>
    </p:extLst>
  </p:cSld>
  <p:clrMapOvr>
    <a:masterClrMapping/>
  </p:clrMapOvr>
  <p:transition spd="slow">
    <p:randomBar dir="vert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11560" y="3284984"/>
            <a:ext cx="8136904" cy="12241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4.9.1  </a:t>
            </a:r>
            <a:r>
              <a:rPr lang="en-US" altLang="zh-CN" dirty="0" err="1"/>
              <a:t>QPalette</a:t>
            </a:r>
            <a:r>
              <a:rPr lang="zh-CN" altLang="zh-CN" dirty="0" smtClean="0"/>
              <a:t>类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42493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en-US" altLang="zh-CN" dirty="0" err="1"/>
              <a:t>QPalette</a:t>
            </a:r>
            <a:r>
              <a:rPr lang="zh-CN" altLang="zh-CN" dirty="0"/>
              <a:t>类同时还提供了</a:t>
            </a:r>
            <a:r>
              <a:rPr lang="en-US" altLang="zh-CN" dirty="0" err="1"/>
              <a:t>setBrush</a:t>
            </a:r>
            <a:r>
              <a:rPr lang="en-US" altLang="zh-CN" dirty="0"/>
              <a:t>()</a:t>
            </a:r>
            <a:r>
              <a:rPr lang="zh-CN" altLang="zh-CN" dirty="0"/>
              <a:t>函数，通过画刷的设置对显示进行更改，这样就有可能使用图片而不仅是单一的颜色来对主题进行填充。</a:t>
            </a:r>
            <a:r>
              <a:rPr lang="en-US" altLang="zh-CN" dirty="0" err="1"/>
              <a:t>Qt</a:t>
            </a:r>
            <a:r>
              <a:rPr lang="zh-CN" altLang="zh-CN" dirty="0"/>
              <a:t>之前的版本中有关背景色设置的函数如</a:t>
            </a:r>
            <a:r>
              <a:rPr lang="en-US" altLang="zh-CN" dirty="0" err="1"/>
              <a:t>setBackgroundColor</a:t>
            </a:r>
            <a:r>
              <a:rPr lang="en-US" altLang="zh-CN" dirty="0"/>
              <a:t>()</a:t>
            </a:r>
            <a:r>
              <a:rPr lang="zh-CN" altLang="zh-CN" dirty="0"/>
              <a:t>或前景色设置的函数如</a:t>
            </a:r>
            <a:r>
              <a:rPr lang="en-US" altLang="zh-CN" dirty="0" err="1"/>
              <a:t>setForegroundColor</a:t>
            </a:r>
            <a:r>
              <a:rPr lang="en-US" altLang="zh-CN" dirty="0"/>
              <a:t>()</a:t>
            </a:r>
            <a:r>
              <a:rPr lang="zh-CN" altLang="zh-CN" dirty="0"/>
              <a:t>在</a:t>
            </a:r>
            <a:r>
              <a:rPr lang="en-US" altLang="zh-CN" dirty="0" err="1"/>
              <a:t>Qt</a:t>
            </a:r>
            <a:r>
              <a:rPr lang="en-US" altLang="zh-CN" dirty="0"/>
              <a:t> 5</a:t>
            </a:r>
            <a:r>
              <a:rPr lang="zh-CN" altLang="zh-CN" dirty="0"/>
              <a:t>中都被废止，统一由</a:t>
            </a:r>
            <a:r>
              <a:rPr lang="en-US" altLang="zh-CN" dirty="0" err="1"/>
              <a:t>QPalette</a:t>
            </a:r>
            <a:r>
              <a:rPr lang="zh-CN" altLang="zh-CN" dirty="0"/>
              <a:t>类进行管理。例如，</a:t>
            </a:r>
            <a:r>
              <a:rPr lang="en-US" altLang="zh-CN" dirty="0" err="1"/>
              <a:t>setBackgroundColor</a:t>
            </a:r>
            <a:r>
              <a:rPr lang="en-US" altLang="zh-CN" dirty="0"/>
              <a:t>()</a:t>
            </a:r>
            <a:r>
              <a:rPr lang="zh-CN" altLang="zh-CN" dirty="0"/>
              <a:t>函数可由以下语句代替：</a:t>
            </a:r>
          </a:p>
          <a:p>
            <a:pPr indent="446088"/>
            <a:r>
              <a:rPr lang="en-US" altLang="zh-CN" dirty="0"/>
              <a:t>xxx-&gt;</a:t>
            </a:r>
            <a:r>
              <a:rPr lang="en-US" altLang="zh-CN" dirty="0" err="1"/>
              <a:t>setAutoFillBackground</a:t>
            </a:r>
            <a:r>
              <a:rPr lang="en-US" altLang="zh-CN" dirty="0"/>
              <a:t>(true);</a:t>
            </a:r>
            <a:endParaRPr lang="zh-CN" altLang="zh-CN" dirty="0"/>
          </a:p>
          <a:p>
            <a:pPr indent="446088"/>
            <a:r>
              <a:rPr lang="en-US" altLang="zh-CN" dirty="0" err="1"/>
              <a:t>QPalette</a:t>
            </a:r>
            <a:r>
              <a:rPr lang="en-US" altLang="zh-CN" dirty="0"/>
              <a:t> p = xxx-&gt;palette();</a:t>
            </a:r>
            <a:endParaRPr lang="zh-CN" altLang="zh-CN" dirty="0"/>
          </a:p>
          <a:p>
            <a:pPr indent="446088"/>
            <a:r>
              <a:rPr lang="en-US" altLang="zh-CN" dirty="0" err="1"/>
              <a:t>p.setColor</a:t>
            </a:r>
            <a:r>
              <a:rPr lang="en-US" altLang="zh-CN" dirty="0"/>
              <a:t>(</a:t>
            </a:r>
            <a:r>
              <a:rPr lang="en-US" altLang="zh-CN" dirty="0" err="1"/>
              <a:t>QPalette</a:t>
            </a:r>
            <a:r>
              <a:rPr lang="en-US" altLang="zh-CN" dirty="0"/>
              <a:t>::</a:t>
            </a:r>
            <a:r>
              <a:rPr lang="en-US" altLang="zh-CN" dirty="0" err="1"/>
              <a:t>Window,color</a:t>
            </a:r>
            <a:r>
              <a:rPr lang="en-US" altLang="zh-CN" dirty="0"/>
              <a:t>);//</a:t>
            </a:r>
            <a:r>
              <a:rPr lang="en-US" altLang="zh-CN" dirty="0" err="1"/>
              <a:t>p.setBrush</a:t>
            </a:r>
            <a:r>
              <a:rPr lang="en-US" altLang="zh-CN" dirty="0"/>
              <a:t>(</a:t>
            </a:r>
            <a:r>
              <a:rPr lang="en-US" altLang="zh-CN" dirty="0" err="1"/>
              <a:t>QPalette</a:t>
            </a:r>
            <a:r>
              <a:rPr lang="en-US" altLang="zh-CN" dirty="0"/>
              <a:t>::</a:t>
            </a:r>
            <a:r>
              <a:rPr lang="en-US" altLang="zh-CN" dirty="0" err="1"/>
              <a:t>Window,brush</a:t>
            </a:r>
            <a:r>
              <a:rPr lang="en-US" altLang="zh-CN" dirty="0"/>
              <a:t>);</a:t>
            </a:r>
            <a:endParaRPr lang="zh-CN" altLang="zh-CN" dirty="0"/>
          </a:p>
          <a:p>
            <a:pPr indent="446088"/>
            <a:r>
              <a:rPr lang="en-US" altLang="zh-CN" dirty="0"/>
              <a:t>xxx-&gt;</a:t>
            </a:r>
            <a:r>
              <a:rPr lang="en-US" altLang="zh-CN" dirty="0" err="1"/>
              <a:t>setPalette</a:t>
            </a:r>
            <a:r>
              <a:rPr lang="en-US" altLang="zh-CN" dirty="0"/>
              <a:t>(p);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239019"/>
      </p:ext>
    </p:extLst>
  </p:cSld>
  <p:clrMapOvr>
    <a:masterClrMapping/>
  </p:clrMapOvr>
  <p:transition spd="slow">
    <p:randomBar dir="vert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4.9.1  </a:t>
            </a:r>
            <a:r>
              <a:rPr lang="en-US" altLang="zh-CN" dirty="0" err="1"/>
              <a:t>QPalette</a:t>
            </a:r>
            <a:r>
              <a:rPr lang="zh-CN" altLang="zh-CN" dirty="0"/>
              <a:t>类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340768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b="1" u="sng" dirty="0"/>
              <a:t>【例】</a:t>
            </a:r>
            <a:r>
              <a:rPr lang="zh-CN" altLang="zh-CN" u="sng" dirty="0"/>
              <a:t>（难度一般）</a:t>
            </a:r>
            <a:r>
              <a:rPr lang="zh-CN" altLang="zh-CN" dirty="0"/>
              <a:t>（</a:t>
            </a:r>
            <a:r>
              <a:rPr lang="en-US" altLang="zh-CN" dirty="0"/>
              <a:t>CH404</a:t>
            </a:r>
            <a:r>
              <a:rPr lang="zh-CN" altLang="zh-CN" dirty="0"/>
              <a:t>）利用</a:t>
            </a:r>
            <a:r>
              <a:rPr lang="en-US" altLang="zh-CN" dirty="0" err="1"/>
              <a:t>QPalette</a:t>
            </a:r>
            <a:r>
              <a:rPr lang="zh-CN" altLang="zh-CN" dirty="0"/>
              <a:t>改变控件颜色的方法。本实例实现的窗体分为两部分：左边部分用于对不同主题颜色的选择，右边部分用于显示选择的颜色对窗体外观的改变。运行效果如图</a:t>
            </a:r>
            <a:r>
              <a:rPr lang="en-US" altLang="zh-CN" dirty="0"/>
              <a:t>4.11</a:t>
            </a:r>
            <a:r>
              <a:rPr lang="zh-CN" altLang="zh-CN" dirty="0"/>
              <a:t>所示。</a:t>
            </a:r>
          </a:p>
          <a:p>
            <a:endParaRPr lang="zh-CN" altLang="en-US" dirty="0"/>
          </a:p>
        </p:txBody>
      </p:sp>
      <p:pic>
        <p:nvPicPr>
          <p:cNvPr id="1229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348879"/>
            <a:ext cx="5400600" cy="3222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3716123"/>
      </p:ext>
    </p:extLst>
  </p:cSld>
  <p:clrMapOvr>
    <a:masterClrMapping/>
  </p:clrMapOvr>
  <p:transition spd="slow">
    <p:randomBar dir="vert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4.9.1  </a:t>
            </a:r>
            <a:r>
              <a:rPr lang="en-US" altLang="zh-CN" dirty="0" err="1"/>
              <a:t>QPalette</a:t>
            </a:r>
            <a:r>
              <a:rPr lang="zh-CN" altLang="zh-CN" dirty="0"/>
              <a:t>类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340768"/>
            <a:ext cx="856895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实现步骤如下。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）新建</a:t>
            </a:r>
            <a:r>
              <a:rPr lang="en-US" altLang="zh-CN" dirty="0" err="1"/>
              <a:t>Qt</a:t>
            </a:r>
            <a:r>
              <a:rPr lang="en-US" altLang="zh-CN" dirty="0"/>
              <a:t> Widgets Application </a:t>
            </a:r>
            <a:r>
              <a:rPr lang="zh-CN" altLang="zh-CN" dirty="0"/>
              <a:t>（详见</a:t>
            </a:r>
            <a:r>
              <a:rPr lang="en-US" altLang="zh-CN" dirty="0"/>
              <a:t>1.3.1</a:t>
            </a:r>
            <a:r>
              <a:rPr lang="zh-CN" altLang="zh-CN" dirty="0"/>
              <a:t>节），项目名称为“</a:t>
            </a:r>
            <a:r>
              <a:rPr lang="en-US" altLang="zh-CN" dirty="0"/>
              <a:t>Palette</a:t>
            </a:r>
            <a:r>
              <a:rPr lang="zh-CN" altLang="zh-CN" dirty="0"/>
              <a:t>”，基类选择“</a:t>
            </a:r>
            <a:r>
              <a:rPr lang="en-US" altLang="zh-CN" dirty="0" err="1"/>
              <a:t>QDialog</a:t>
            </a:r>
            <a:r>
              <a:rPr lang="zh-CN" altLang="zh-CN" dirty="0"/>
              <a:t>”，类名命名为“</a:t>
            </a:r>
            <a:r>
              <a:rPr lang="en-US" altLang="zh-CN" dirty="0"/>
              <a:t>Palette</a:t>
            </a:r>
            <a:r>
              <a:rPr lang="zh-CN" altLang="zh-CN" dirty="0"/>
              <a:t>”，</a:t>
            </a:r>
            <a:r>
              <a:rPr lang="zh-CN" altLang="zh-CN" b="1" dirty="0"/>
              <a:t>取消</a:t>
            </a:r>
            <a:r>
              <a:rPr lang="zh-CN" altLang="zh-CN" dirty="0"/>
              <a:t>“创建界面”复选框的选中状态。单击“下一步”按钮，最后单击“完成”按钮，完成该项目工程的建立。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）定义的</a:t>
            </a:r>
            <a:r>
              <a:rPr lang="en-US" altLang="zh-CN" dirty="0"/>
              <a:t>Palette</a:t>
            </a:r>
            <a:r>
              <a:rPr lang="zh-CN" altLang="zh-CN" dirty="0"/>
              <a:t>类继承自</a:t>
            </a:r>
            <a:r>
              <a:rPr lang="en-US" altLang="zh-CN" dirty="0" err="1"/>
              <a:t>QDialog</a:t>
            </a:r>
            <a:r>
              <a:rPr lang="zh-CN" altLang="zh-CN" dirty="0"/>
              <a:t>类，</a:t>
            </a:r>
            <a:r>
              <a:rPr lang="zh-CN" altLang="zh-CN" dirty="0">
                <a:hlinkClick r:id="rId2" action="ppaction://hlinkfile"/>
              </a:rPr>
              <a:t>打开“</a:t>
            </a:r>
            <a:r>
              <a:rPr lang="en-US" altLang="zh-CN" dirty="0" err="1">
                <a:hlinkClick r:id="rId2" action="ppaction://hlinkfile"/>
              </a:rPr>
              <a:t>palette.h</a:t>
            </a:r>
            <a:r>
              <a:rPr lang="zh-CN" altLang="zh-CN" dirty="0">
                <a:hlinkClick r:id="rId2" action="ppaction://hlinkfile"/>
              </a:rPr>
              <a:t>”文件，声明实例中所用到的函数和控件，具体</a:t>
            </a:r>
            <a:r>
              <a:rPr lang="zh-CN" altLang="zh-CN" dirty="0" smtClean="0">
                <a:hlinkClick r:id="rId2" action="ppaction://hlinkfile"/>
              </a:rPr>
              <a:t>代码</a:t>
            </a:r>
            <a:r>
              <a:rPr lang="zh-CN" altLang="en-US" dirty="0" smtClean="0">
                <a:hlinkClick r:id="rId2" action="ppaction://hlinkfile"/>
              </a:rPr>
              <a:t>。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1107483"/>
      </p:ext>
    </p:extLst>
  </p:cSld>
  <p:clrMapOvr>
    <a:masterClrMapping/>
  </p:clrMapOvr>
  <p:transition spd="slow">
    <p:randomBar dir="vert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755576" y="1412776"/>
            <a:ext cx="8064896" cy="309634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4.9.1  </a:t>
            </a:r>
            <a:r>
              <a:rPr lang="en-US" altLang="zh-CN" dirty="0" err="1"/>
              <a:t>QPalette</a:t>
            </a:r>
            <a:r>
              <a:rPr lang="zh-CN" altLang="zh-CN" dirty="0"/>
              <a:t>类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24744"/>
            <a:ext cx="84249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）打开“</a:t>
            </a:r>
            <a:r>
              <a:rPr lang="en-US" altLang="zh-CN" dirty="0"/>
              <a:t>palette.cpp</a:t>
            </a:r>
            <a:r>
              <a:rPr lang="zh-CN" altLang="zh-CN" dirty="0"/>
              <a:t>”文件，添加以下代码：</a:t>
            </a:r>
          </a:p>
          <a:p>
            <a:pPr indent="446088"/>
            <a:r>
              <a:rPr lang="en-US" altLang="zh-CN" dirty="0"/>
              <a:t>#include &lt;</a:t>
            </a:r>
            <a:r>
              <a:rPr lang="en-US" altLang="zh-CN" dirty="0" err="1"/>
              <a:t>QHBoxLayout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446088"/>
            <a:r>
              <a:rPr lang="en-US" altLang="zh-CN" dirty="0"/>
              <a:t>#include &lt;</a:t>
            </a:r>
            <a:r>
              <a:rPr lang="en-US" altLang="zh-CN" dirty="0" err="1"/>
              <a:t>QGridLayout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446088"/>
            <a:r>
              <a:rPr lang="en-US" altLang="zh-CN" dirty="0"/>
              <a:t>Palette::Palette(</a:t>
            </a:r>
            <a:r>
              <a:rPr lang="en-US" altLang="zh-CN" dirty="0" err="1"/>
              <a:t>QWidget</a:t>
            </a:r>
            <a:r>
              <a:rPr lang="en-US" altLang="zh-CN" dirty="0"/>
              <a:t> *parent)</a:t>
            </a:r>
            <a:endParaRPr lang="zh-CN" altLang="zh-CN" dirty="0"/>
          </a:p>
          <a:p>
            <a:pPr indent="446088"/>
            <a:r>
              <a:rPr lang="en-US" altLang="zh-CN" dirty="0"/>
              <a:t>    : </a:t>
            </a:r>
            <a:r>
              <a:rPr lang="en-US" altLang="zh-CN" dirty="0" err="1"/>
              <a:t>QDialog</a:t>
            </a:r>
            <a:r>
              <a:rPr lang="en-US" altLang="zh-CN" dirty="0"/>
              <a:t>(parent)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createCtrlFrame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createContentFrame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QHBoxLayout</a:t>
            </a:r>
            <a:r>
              <a:rPr lang="en-US" altLang="zh-CN" dirty="0"/>
              <a:t> *</a:t>
            </a:r>
            <a:r>
              <a:rPr lang="en-US" altLang="zh-CN" dirty="0" err="1"/>
              <a:t>mainLayout</a:t>
            </a:r>
            <a:r>
              <a:rPr lang="en-US" altLang="zh-CN" dirty="0"/>
              <a:t> =new </a:t>
            </a:r>
            <a:r>
              <a:rPr lang="en-US" altLang="zh-CN" dirty="0" err="1"/>
              <a:t>QHBoxLayout</a:t>
            </a:r>
            <a:r>
              <a:rPr lang="en-US" altLang="zh-CN" dirty="0"/>
              <a:t>(this);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mainLayout</a:t>
            </a:r>
            <a:r>
              <a:rPr lang="en-US" altLang="zh-CN" dirty="0"/>
              <a:t>-&gt;</a:t>
            </a:r>
            <a:r>
              <a:rPr lang="en-US" altLang="zh-CN" dirty="0" err="1"/>
              <a:t>addWidget</a:t>
            </a:r>
            <a:r>
              <a:rPr lang="en-US" altLang="zh-CN" dirty="0"/>
              <a:t>(</a:t>
            </a:r>
            <a:r>
              <a:rPr lang="en-US" altLang="zh-CN" dirty="0" err="1"/>
              <a:t>ctrlFrame</a:t>
            </a:r>
            <a:r>
              <a:rPr lang="en-US" altLang="zh-CN" dirty="0"/>
              <a:t>);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mainLayout</a:t>
            </a:r>
            <a:r>
              <a:rPr lang="en-US" altLang="zh-CN" dirty="0"/>
              <a:t>-&gt;</a:t>
            </a:r>
            <a:r>
              <a:rPr lang="en-US" altLang="zh-CN" dirty="0" err="1"/>
              <a:t>addWidget</a:t>
            </a:r>
            <a:r>
              <a:rPr lang="en-US" altLang="zh-CN" dirty="0"/>
              <a:t>(</a:t>
            </a:r>
            <a:r>
              <a:rPr lang="en-US" altLang="zh-CN" dirty="0" err="1"/>
              <a:t>contentFrame</a:t>
            </a:r>
            <a:r>
              <a:rPr lang="en-US" altLang="zh-CN" dirty="0"/>
              <a:t>);</a:t>
            </a:r>
            <a:endParaRPr lang="zh-CN" altLang="zh-CN" dirty="0"/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pPr indent="446088"/>
            <a:r>
              <a:rPr lang="en-US" altLang="zh-CN" dirty="0" err="1">
                <a:hlinkClick r:id="rId2" action="ppaction://hlinkfile"/>
              </a:rPr>
              <a:t>createCtrlFrame</a:t>
            </a:r>
            <a:r>
              <a:rPr lang="en-US" altLang="zh-CN" dirty="0">
                <a:hlinkClick r:id="rId2" action="ppaction://hlinkfile"/>
              </a:rPr>
              <a:t>()</a:t>
            </a:r>
            <a:r>
              <a:rPr lang="zh-CN" altLang="zh-CN" dirty="0">
                <a:hlinkClick r:id="rId2" action="ppaction://hlinkfile"/>
              </a:rPr>
              <a:t>函数用于创建颜色</a:t>
            </a:r>
            <a:r>
              <a:rPr lang="zh-CN" altLang="zh-CN" dirty="0" smtClean="0">
                <a:hlinkClick r:id="rId2" action="ppaction://hlinkfile"/>
              </a:rPr>
              <a:t>选择区</a:t>
            </a:r>
            <a:r>
              <a:rPr lang="zh-CN" altLang="en-US" dirty="0" smtClean="0">
                <a:hlinkClick r:id="rId2" action="ppaction://hlinkfile"/>
              </a:rPr>
              <a:t>。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7508958"/>
      </p:ext>
    </p:extLst>
  </p:cSld>
  <p:clrMapOvr>
    <a:masterClrMapping/>
  </p:clrMapOvr>
  <p:transition spd="slow">
    <p:randomBar dir="vert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3568" y="1628800"/>
            <a:ext cx="8136904" cy="5229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4.9.1  </a:t>
            </a:r>
            <a:r>
              <a:rPr lang="en-US" altLang="zh-CN" dirty="0" err="1"/>
              <a:t>QPalette</a:t>
            </a:r>
            <a:r>
              <a:rPr lang="zh-CN" altLang="zh-CN" dirty="0"/>
              <a:t>类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052736"/>
            <a:ext cx="8568952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en-US" altLang="zh-CN" dirty="0" err="1"/>
              <a:t>createContentFrame</a:t>
            </a:r>
            <a:r>
              <a:rPr lang="en-US" altLang="zh-CN" dirty="0"/>
              <a:t>()</a:t>
            </a:r>
            <a:r>
              <a:rPr lang="zh-CN" altLang="zh-CN" dirty="0"/>
              <a:t>函数用于显示选择的颜色对窗体外观的改变，具体代码如下：</a:t>
            </a:r>
          </a:p>
          <a:p>
            <a:pPr indent="446088"/>
            <a:r>
              <a:rPr lang="en-US" altLang="zh-CN" sz="1400" dirty="0"/>
              <a:t>void Palette::</a:t>
            </a:r>
            <a:r>
              <a:rPr lang="en-US" altLang="zh-CN" sz="1400" dirty="0" err="1"/>
              <a:t>createContentFrame</a:t>
            </a:r>
            <a:r>
              <a:rPr lang="en-US" altLang="zh-CN" sz="1400" dirty="0"/>
              <a:t>()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{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	</a:t>
            </a:r>
            <a:r>
              <a:rPr lang="en-US" altLang="zh-CN" sz="1400" dirty="0" err="1"/>
              <a:t>contentFrame</a:t>
            </a:r>
            <a:r>
              <a:rPr lang="en-US" altLang="zh-CN" sz="1400" dirty="0"/>
              <a:t> =new </a:t>
            </a:r>
            <a:r>
              <a:rPr lang="en-US" altLang="zh-CN" sz="1400" dirty="0" err="1"/>
              <a:t>QFrame</a:t>
            </a:r>
            <a:r>
              <a:rPr lang="en-US" altLang="zh-CN" sz="1400" dirty="0"/>
              <a:t>;                		</a:t>
            </a:r>
            <a:r>
              <a:rPr lang="en-US" altLang="zh-CN" sz="1400" dirty="0" smtClean="0"/>
              <a:t>//</a:t>
            </a:r>
            <a:r>
              <a:rPr lang="zh-CN" altLang="zh-CN" sz="1400" dirty="0"/>
              <a:t>具体显示面板</a:t>
            </a:r>
          </a:p>
          <a:p>
            <a:pPr indent="446088"/>
            <a:r>
              <a:rPr lang="en-US" altLang="zh-CN" sz="1400" dirty="0"/>
              <a:t>	label1 =new </a:t>
            </a:r>
            <a:r>
              <a:rPr lang="en-US" altLang="zh-CN" sz="1400" dirty="0" err="1"/>
              <a:t>QLabel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("</a:t>
            </a:r>
            <a:r>
              <a:rPr lang="zh-CN" altLang="zh-CN" sz="1400" dirty="0"/>
              <a:t>请选择一个值：</a:t>
            </a:r>
            <a:r>
              <a:rPr lang="en-US" altLang="zh-CN" sz="1400" dirty="0"/>
              <a:t>"));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	comboBox1 =new </a:t>
            </a:r>
            <a:r>
              <a:rPr lang="en-US" altLang="zh-CN" sz="1400" dirty="0" err="1"/>
              <a:t>QComboBox</a:t>
            </a:r>
            <a:r>
              <a:rPr lang="en-US" altLang="zh-CN" sz="1400" dirty="0"/>
              <a:t>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	label2 =new </a:t>
            </a:r>
            <a:r>
              <a:rPr lang="en-US" altLang="zh-CN" sz="1400" dirty="0" err="1"/>
              <a:t>QLabel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("</a:t>
            </a:r>
            <a:r>
              <a:rPr lang="zh-CN" altLang="zh-CN" sz="1400" dirty="0"/>
              <a:t>请输入字符串：</a:t>
            </a:r>
            <a:r>
              <a:rPr lang="en-US" altLang="zh-CN" sz="1400" dirty="0"/>
              <a:t>"));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	lineEdit2 =new </a:t>
            </a:r>
            <a:r>
              <a:rPr lang="en-US" altLang="zh-CN" sz="1400" dirty="0" err="1"/>
              <a:t>QLineEdit</a:t>
            </a:r>
            <a:r>
              <a:rPr lang="en-US" altLang="zh-CN" sz="1400" dirty="0"/>
              <a:t>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	</a:t>
            </a:r>
            <a:r>
              <a:rPr lang="en-US" altLang="zh-CN" sz="1400" dirty="0" err="1"/>
              <a:t>textEdit</a:t>
            </a:r>
            <a:r>
              <a:rPr lang="en-US" altLang="zh-CN" sz="1400" dirty="0"/>
              <a:t> =new </a:t>
            </a:r>
            <a:r>
              <a:rPr lang="en-US" altLang="zh-CN" sz="1400" dirty="0" err="1"/>
              <a:t>QTextEdit</a:t>
            </a:r>
            <a:r>
              <a:rPr lang="en-US" altLang="zh-CN" sz="1400" dirty="0"/>
              <a:t>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	</a:t>
            </a:r>
            <a:r>
              <a:rPr lang="en-US" altLang="zh-CN" sz="1400" dirty="0" err="1"/>
              <a:t>QGridLayout</a:t>
            </a:r>
            <a:r>
              <a:rPr lang="en-US" altLang="zh-CN" sz="1400" dirty="0"/>
              <a:t> *</a:t>
            </a:r>
            <a:r>
              <a:rPr lang="en-US" altLang="zh-CN" sz="1400" dirty="0" err="1"/>
              <a:t>TopLayout</a:t>
            </a:r>
            <a:r>
              <a:rPr lang="en-US" altLang="zh-CN" sz="1400" dirty="0"/>
              <a:t> =new </a:t>
            </a:r>
            <a:r>
              <a:rPr lang="en-US" altLang="zh-CN" sz="1400" dirty="0" err="1"/>
              <a:t>QGridLayout</a:t>
            </a:r>
            <a:r>
              <a:rPr lang="en-US" altLang="zh-CN" sz="1400" dirty="0"/>
              <a:t>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    	</a:t>
            </a:r>
            <a:r>
              <a:rPr lang="en-US" altLang="zh-CN" sz="1400" dirty="0" err="1"/>
              <a:t>TopLayout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addWidget</a:t>
            </a:r>
            <a:r>
              <a:rPr lang="en-US" altLang="zh-CN" sz="1400" dirty="0"/>
              <a:t>(label1,0,0);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    	</a:t>
            </a:r>
            <a:r>
              <a:rPr lang="en-US" altLang="zh-CN" sz="1400" dirty="0" err="1"/>
              <a:t>TopLayout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addWidget</a:t>
            </a:r>
            <a:r>
              <a:rPr lang="en-US" altLang="zh-CN" sz="1400" dirty="0"/>
              <a:t>(comboBox1,0,1);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    	</a:t>
            </a:r>
            <a:r>
              <a:rPr lang="en-US" altLang="zh-CN" sz="1400" dirty="0" err="1"/>
              <a:t>TopLayout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addWidget</a:t>
            </a:r>
            <a:r>
              <a:rPr lang="en-US" altLang="zh-CN" sz="1400" dirty="0"/>
              <a:t>(label2,1,0);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    	</a:t>
            </a:r>
            <a:r>
              <a:rPr lang="en-US" altLang="zh-CN" sz="1400" dirty="0" err="1"/>
              <a:t>TopLayout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addWidget</a:t>
            </a:r>
            <a:r>
              <a:rPr lang="en-US" altLang="zh-CN" sz="1400" dirty="0"/>
              <a:t>(lineEdit2,1,1);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    	</a:t>
            </a:r>
            <a:r>
              <a:rPr lang="en-US" altLang="zh-CN" sz="1400" dirty="0" err="1"/>
              <a:t>TopLayout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addWidget</a:t>
            </a:r>
            <a:r>
              <a:rPr lang="en-US" altLang="zh-CN" sz="1400" dirty="0"/>
              <a:t>(textEdit,2,0,1,2);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    	</a:t>
            </a:r>
            <a:r>
              <a:rPr lang="en-US" altLang="zh-CN" sz="1400" dirty="0" err="1"/>
              <a:t>OkBtn</a:t>
            </a:r>
            <a:r>
              <a:rPr lang="en-US" altLang="zh-CN" sz="1400" dirty="0"/>
              <a:t> =new </a:t>
            </a:r>
            <a:r>
              <a:rPr lang="en-US" altLang="zh-CN" sz="1400" dirty="0" err="1"/>
              <a:t>QPushButton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("</a:t>
            </a:r>
            <a:r>
              <a:rPr lang="zh-CN" altLang="zh-CN" sz="1400" dirty="0"/>
              <a:t>确认</a:t>
            </a:r>
            <a:r>
              <a:rPr lang="en-US" altLang="zh-CN" sz="1400" dirty="0"/>
              <a:t>"));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    	</a:t>
            </a:r>
            <a:r>
              <a:rPr lang="en-US" altLang="zh-CN" sz="1400" dirty="0" err="1"/>
              <a:t>CancelBtn</a:t>
            </a:r>
            <a:r>
              <a:rPr lang="en-US" altLang="zh-CN" sz="1400" dirty="0"/>
              <a:t> =new </a:t>
            </a:r>
            <a:r>
              <a:rPr lang="en-US" altLang="zh-CN" sz="1400" dirty="0" err="1"/>
              <a:t>QPushButton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("</a:t>
            </a:r>
            <a:r>
              <a:rPr lang="zh-CN" altLang="zh-CN" sz="1400" dirty="0"/>
              <a:t>取消</a:t>
            </a:r>
            <a:r>
              <a:rPr lang="en-US" altLang="zh-CN" sz="1400" dirty="0"/>
              <a:t>"));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    	</a:t>
            </a:r>
            <a:r>
              <a:rPr lang="en-US" altLang="zh-CN" sz="1400" dirty="0" err="1"/>
              <a:t>QHBoxLayout</a:t>
            </a:r>
            <a:r>
              <a:rPr lang="en-US" altLang="zh-CN" sz="1400" dirty="0"/>
              <a:t> *</a:t>
            </a:r>
            <a:r>
              <a:rPr lang="en-US" altLang="zh-CN" sz="1400" dirty="0" err="1"/>
              <a:t>BottomLayout</a:t>
            </a:r>
            <a:r>
              <a:rPr lang="en-US" altLang="zh-CN" sz="1400" dirty="0"/>
              <a:t> =new </a:t>
            </a:r>
            <a:r>
              <a:rPr lang="en-US" altLang="zh-CN" sz="1400" dirty="0" err="1"/>
              <a:t>QHBoxLayout</a:t>
            </a:r>
            <a:r>
              <a:rPr lang="en-US" altLang="zh-CN" sz="1400" dirty="0"/>
              <a:t>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    	</a:t>
            </a:r>
            <a:r>
              <a:rPr lang="en-US" altLang="zh-CN" sz="1400" dirty="0" err="1"/>
              <a:t>BottomLayout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addStretch</a:t>
            </a:r>
            <a:r>
              <a:rPr lang="en-US" altLang="zh-CN" sz="1400" dirty="0"/>
              <a:t>(1);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    	</a:t>
            </a:r>
            <a:r>
              <a:rPr lang="en-US" altLang="zh-CN" sz="1400" dirty="0" err="1"/>
              <a:t>BottomLayout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addWidget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OkBtn</a:t>
            </a:r>
            <a:r>
              <a:rPr lang="en-US" altLang="zh-CN" sz="1400" dirty="0"/>
              <a:t>);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    	</a:t>
            </a:r>
            <a:r>
              <a:rPr lang="en-US" altLang="zh-CN" sz="1400" dirty="0" err="1"/>
              <a:t>BottomLayout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addWidget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CancelBtn</a:t>
            </a:r>
            <a:r>
              <a:rPr lang="en-US" altLang="zh-CN" sz="1400" dirty="0"/>
              <a:t>);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    	</a:t>
            </a:r>
            <a:r>
              <a:rPr lang="en-US" altLang="zh-CN" sz="1400" dirty="0" err="1"/>
              <a:t>QVBoxLayout</a:t>
            </a:r>
            <a:r>
              <a:rPr lang="en-US" altLang="zh-CN" sz="1400" dirty="0"/>
              <a:t> *</a:t>
            </a:r>
            <a:r>
              <a:rPr lang="en-US" altLang="zh-CN" sz="1400" dirty="0" err="1"/>
              <a:t>mainLayout</a:t>
            </a:r>
            <a:r>
              <a:rPr lang="en-US" altLang="zh-CN" sz="1400" dirty="0"/>
              <a:t> =new </a:t>
            </a:r>
            <a:r>
              <a:rPr lang="en-US" altLang="zh-CN" sz="1400" dirty="0" err="1"/>
              <a:t>QVBoxLayout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contentFrame</a:t>
            </a:r>
            <a:r>
              <a:rPr lang="en-US" altLang="zh-CN" sz="1400" dirty="0"/>
              <a:t>);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    	</a:t>
            </a:r>
            <a:r>
              <a:rPr lang="en-US" altLang="zh-CN" sz="1400" dirty="0" err="1"/>
              <a:t>mainLayout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addLayout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TopLayout</a:t>
            </a:r>
            <a:r>
              <a:rPr lang="en-US" altLang="zh-CN" sz="1400" dirty="0"/>
              <a:t>);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    	</a:t>
            </a:r>
            <a:r>
              <a:rPr lang="en-US" altLang="zh-CN" sz="1400" dirty="0" err="1"/>
              <a:t>mainLayout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addLayout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BottomLayout</a:t>
            </a:r>
            <a:r>
              <a:rPr lang="en-US" altLang="zh-CN" sz="1400" dirty="0"/>
              <a:t>);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}</a:t>
            </a:r>
            <a:endParaRPr lang="zh-CN" altLang="zh-CN" sz="1400" dirty="0"/>
          </a:p>
          <a:p>
            <a:pPr indent="446088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53401258"/>
      </p:ext>
    </p:extLst>
  </p:cSld>
  <p:clrMapOvr>
    <a:masterClrMapping/>
  </p:clrMapOvr>
  <p:transition spd="slow">
    <p:randomBar dir="vert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755576" y="1607889"/>
            <a:ext cx="7992888" cy="316835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4.9.1  </a:t>
            </a:r>
            <a:r>
              <a:rPr lang="en-US" altLang="zh-CN" dirty="0" err="1"/>
              <a:t>QPalette</a:t>
            </a:r>
            <a:r>
              <a:rPr lang="zh-CN" altLang="zh-CN" dirty="0"/>
              <a:t>类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319857"/>
            <a:ext cx="84249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en-US" altLang="zh-CN" dirty="0" err="1"/>
              <a:t>ShowWindow</a:t>
            </a:r>
            <a:r>
              <a:rPr lang="en-US" altLang="zh-CN" dirty="0"/>
              <a:t>()</a:t>
            </a:r>
            <a:r>
              <a:rPr lang="zh-CN" altLang="zh-CN" dirty="0"/>
              <a:t>函数用于响应对背景颜色的选择：</a:t>
            </a:r>
          </a:p>
          <a:p>
            <a:pPr indent="446088"/>
            <a:r>
              <a:rPr lang="en-US" altLang="zh-CN" dirty="0"/>
              <a:t>void Palette::</a:t>
            </a:r>
            <a:r>
              <a:rPr lang="en-US" altLang="zh-CN" dirty="0" err="1"/>
              <a:t>ShowWindow</a:t>
            </a:r>
            <a:r>
              <a:rPr lang="en-US" altLang="zh-CN" dirty="0"/>
              <a:t>()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	//</a:t>
            </a:r>
            <a:r>
              <a:rPr lang="zh-CN" altLang="zh-CN" dirty="0"/>
              <a:t>获得当前选择的颜色值</a:t>
            </a:r>
          </a:p>
          <a:p>
            <a:pPr indent="446088"/>
            <a:r>
              <a:rPr lang="en-US" altLang="zh-CN" dirty="0"/>
              <a:t>    	</a:t>
            </a:r>
            <a:r>
              <a:rPr lang="en-US" altLang="zh-CN" dirty="0" err="1"/>
              <a:t>QStringList</a:t>
            </a:r>
            <a:r>
              <a:rPr lang="en-US" altLang="zh-CN" dirty="0"/>
              <a:t> </a:t>
            </a:r>
            <a:r>
              <a:rPr lang="en-US" altLang="zh-CN" dirty="0" err="1"/>
              <a:t>colorList</a:t>
            </a:r>
            <a:r>
              <a:rPr lang="en-US" altLang="zh-CN" dirty="0"/>
              <a:t> = </a:t>
            </a:r>
            <a:r>
              <a:rPr lang="en-US" altLang="zh-CN" dirty="0" err="1"/>
              <a:t>QColor</a:t>
            </a:r>
            <a:r>
              <a:rPr lang="en-US" altLang="zh-CN" dirty="0"/>
              <a:t>::</a:t>
            </a:r>
            <a:r>
              <a:rPr lang="en-US" altLang="zh-CN" dirty="0" err="1"/>
              <a:t>colorNames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/>
            <a:r>
              <a:rPr lang="en-US" altLang="zh-CN" dirty="0"/>
              <a:t>    	</a:t>
            </a:r>
            <a:r>
              <a:rPr lang="en-US" altLang="zh-CN" dirty="0" err="1"/>
              <a:t>QColor</a:t>
            </a:r>
            <a:r>
              <a:rPr lang="en-US" altLang="zh-CN" dirty="0"/>
              <a:t> color = </a:t>
            </a:r>
            <a:r>
              <a:rPr lang="en-US" altLang="zh-CN" dirty="0" err="1"/>
              <a:t>QColor</a:t>
            </a:r>
            <a:r>
              <a:rPr lang="en-US" altLang="zh-CN" dirty="0"/>
              <a:t>(</a:t>
            </a:r>
            <a:r>
              <a:rPr lang="en-US" altLang="zh-CN" dirty="0" err="1"/>
              <a:t>colorList</a:t>
            </a:r>
            <a:r>
              <a:rPr lang="en-US" altLang="zh-CN" dirty="0"/>
              <a:t>[</a:t>
            </a:r>
            <a:r>
              <a:rPr lang="en-US" altLang="zh-CN" dirty="0" err="1"/>
              <a:t>windowComboBox</a:t>
            </a:r>
            <a:r>
              <a:rPr lang="en-US" altLang="zh-CN" dirty="0"/>
              <a:t>-&gt;</a:t>
            </a:r>
            <a:r>
              <a:rPr lang="en-US" altLang="zh-CN" dirty="0" err="1"/>
              <a:t>currentIndex</a:t>
            </a:r>
            <a:r>
              <a:rPr lang="en-US" altLang="zh-CN" dirty="0"/>
              <a:t>()]);</a:t>
            </a:r>
            <a:endParaRPr lang="zh-CN" altLang="zh-CN" dirty="0"/>
          </a:p>
          <a:p>
            <a:pPr indent="446088"/>
            <a:r>
              <a:rPr lang="en-US" altLang="zh-CN" dirty="0"/>
              <a:t>    	</a:t>
            </a:r>
            <a:r>
              <a:rPr lang="en-US" altLang="zh-CN" dirty="0" err="1"/>
              <a:t>QPalette</a:t>
            </a:r>
            <a:r>
              <a:rPr lang="en-US" altLang="zh-CN" dirty="0"/>
              <a:t> p = </a:t>
            </a:r>
            <a:r>
              <a:rPr lang="en-US" altLang="zh-CN" dirty="0" err="1"/>
              <a:t>contentFrame</a:t>
            </a:r>
            <a:r>
              <a:rPr lang="en-US" altLang="zh-CN" dirty="0"/>
              <a:t>-&gt;palette();			//(a)</a:t>
            </a:r>
            <a:endParaRPr lang="zh-CN" altLang="zh-CN" dirty="0"/>
          </a:p>
          <a:p>
            <a:pPr indent="446088"/>
            <a:r>
              <a:rPr lang="en-US" altLang="zh-CN" dirty="0"/>
              <a:t>    	</a:t>
            </a:r>
            <a:r>
              <a:rPr lang="en-US" altLang="zh-CN" dirty="0" err="1"/>
              <a:t>p.setColor</a:t>
            </a:r>
            <a:r>
              <a:rPr lang="en-US" altLang="zh-CN" dirty="0"/>
              <a:t>(</a:t>
            </a:r>
            <a:r>
              <a:rPr lang="en-US" altLang="zh-CN" dirty="0" err="1"/>
              <a:t>QPalette</a:t>
            </a:r>
            <a:r>
              <a:rPr lang="en-US" altLang="zh-CN" dirty="0"/>
              <a:t>::</a:t>
            </a:r>
            <a:r>
              <a:rPr lang="en-US" altLang="zh-CN" dirty="0" err="1"/>
              <a:t>Window,color</a:t>
            </a:r>
            <a:r>
              <a:rPr lang="en-US" altLang="zh-CN" dirty="0"/>
              <a:t>);			//(b)</a:t>
            </a:r>
            <a:endParaRPr lang="zh-CN" altLang="zh-CN" dirty="0"/>
          </a:p>
          <a:p>
            <a:pPr indent="446088"/>
            <a:r>
              <a:rPr lang="en-US" altLang="zh-CN" dirty="0"/>
              <a:t>	//</a:t>
            </a:r>
            <a:r>
              <a:rPr lang="zh-CN" altLang="zh-CN" dirty="0"/>
              <a:t>把修改后的调色板信息应用到</a:t>
            </a:r>
            <a:r>
              <a:rPr lang="en-US" altLang="zh-CN" dirty="0" err="1"/>
              <a:t>contentFrame</a:t>
            </a:r>
            <a:r>
              <a:rPr lang="zh-CN" altLang="zh-CN" dirty="0"/>
              <a:t>窗体中，更新显示</a:t>
            </a:r>
          </a:p>
          <a:p>
            <a:pPr indent="446088"/>
            <a:r>
              <a:rPr lang="en-US" altLang="zh-CN" dirty="0"/>
              <a:t>    	</a:t>
            </a:r>
            <a:r>
              <a:rPr lang="en-US" altLang="zh-CN" dirty="0" err="1"/>
              <a:t>contentFrame</a:t>
            </a:r>
            <a:r>
              <a:rPr lang="en-US" altLang="zh-CN" dirty="0"/>
              <a:t>-&gt;</a:t>
            </a:r>
            <a:r>
              <a:rPr lang="en-US" altLang="zh-CN" dirty="0" err="1"/>
              <a:t>setPalette</a:t>
            </a:r>
            <a:r>
              <a:rPr lang="en-US" altLang="zh-CN" dirty="0"/>
              <a:t>(p);</a:t>
            </a:r>
            <a:endParaRPr lang="zh-CN" altLang="zh-CN" dirty="0"/>
          </a:p>
          <a:p>
            <a:pPr indent="446088"/>
            <a:r>
              <a:rPr lang="en-US" altLang="zh-CN" dirty="0"/>
              <a:t>    	</a:t>
            </a:r>
            <a:r>
              <a:rPr lang="en-US" altLang="zh-CN" dirty="0" err="1"/>
              <a:t>contentFrame</a:t>
            </a:r>
            <a:r>
              <a:rPr lang="en-US" altLang="zh-CN" dirty="0"/>
              <a:t>-&gt;update();</a:t>
            </a:r>
            <a:endParaRPr lang="zh-CN" altLang="zh-CN" dirty="0"/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6730943"/>
      </p:ext>
    </p:extLst>
  </p:cSld>
  <p:clrMapOvr>
    <a:masterClrMapping/>
  </p:clrMapOvr>
  <p:transition spd="slow">
    <p:randomBar dir="vert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539552" y="1772816"/>
            <a:ext cx="8280920" cy="230425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4.9.1  </a:t>
            </a:r>
            <a:r>
              <a:rPr lang="en-US" altLang="zh-CN" dirty="0" err="1"/>
              <a:t>QPalette</a:t>
            </a:r>
            <a:r>
              <a:rPr lang="zh-CN" altLang="zh-CN" dirty="0"/>
              <a:t>类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196752"/>
            <a:ext cx="85689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en-US" altLang="zh-CN" dirty="0" err="1"/>
              <a:t>ShowWindowText</a:t>
            </a:r>
            <a:r>
              <a:rPr lang="en-US" altLang="zh-CN" dirty="0"/>
              <a:t>()</a:t>
            </a:r>
            <a:r>
              <a:rPr lang="zh-CN" altLang="zh-CN" dirty="0"/>
              <a:t>函数响应对文字颜色的选择，即对前景色进行设置，具体代码如下：</a:t>
            </a:r>
          </a:p>
          <a:p>
            <a:pPr indent="446088"/>
            <a:r>
              <a:rPr lang="en-US" altLang="zh-CN" dirty="0"/>
              <a:t>void Palette::</a:t>
            </a:r>
            <a:r>
              <a:rPr lang="en-US" altLang="zh-CN" dirty="0" err="1"/>
              <a:t>ShowWindowText</a:t>
            </a:r>
            <a:r>
              <a:rPr lang="en-US" altLang="zh-CN" dirty="0"/>
              <a:t>()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QStringList</a:t>
            </a:r>
            <a:r>
              <a:rPr lang="en-US" altLang="zh-CN" dirty="0"/>
              <a:t> </a:t>
            </a:r>
            <a:r>
              <a:rPr lang="en-US" altLang="zh-CN" dirty="0" err="1"/>
              <a:t>colorList</a:t>
            </a:r>
            <a:r>
              <a:rPr lang="en-US" altLang="zh-CN" dirty="0"/>
              <a:t> = </a:t>
            </a:r>
            <a:r>
              <a:rPr lang="en-US" altLang="zh-CN" dirty="0" err="1"/>
              <a:t>QColor</a:t>
            </a:r>
            <a:r>
              <a:rPr lang="en-US" altLang="zh-CN" dirty="0"/>
              <a:t>::</a:t>
            </a:r>
            <a:r>
              <a:rPr lang="en-US" altLang="zh-CN" dirty="0" err="1"/>
              <a:t>colorNames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QColor</a:t>
            </a:r>
            <a:r>
              <a:rPr lang="en-US" altLang="zh-CN" dirty="0"/>
              <a:t> color = </a:t>
            </a:r>
            <a:r>
              <a:rPr lang="en-US" altLang="zh-CN" dirty="0" err="1"/>
              <a:t>colorList</a:t>
            </a:r>
            <a:r>
              <a:rPr lang="en-US" altLang="zh-CN" dirty="0"/>
              <a:t>[</a:t>
            </a:r>
            <a:r>
              <a:rPr lang="en-US" altLang="zh-CN" dirty="0" err="1"/>
              <a:t>windowTextComboBox</a:t>
            </a:r>
            <a:r>
              <a:rPr lang="en-US" altLang="zh-CN" dirty="0"/>
              <a:t>-&gt;</a:t>
            </a:r>
            <a:r>
              <a:rPr lang="en-US" altLang="zh-CN" dirty="0" err="1"/>
              <a:t>currentIndex</a:t>
            </a:r>
            <a:r>
              <a:rPr lang="en-US" altLang="zh-CN" dirty="0"/>
              <a:t>()];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QPalette</a:t>
            </a:r>
            <a:r>
              <a:rPr lang="en-US" altLang="zh-CN" dirty="0"/>
              <a:t> p = </a:t>
            </a:r>
            <a:r>
              <a:rPr lang="en-US" altLang="zh-CN" dirty="0" err="1"/>
              <a:t>contentFrame</a:t>
            </a:r>
            <a:r>
              <a:rPr lang="en-US" altLang="zh-CN" dirty="0"/>
              <a:t>-&gt;palette();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p.setColor</a:t>
            </a:r>
            <a:r>
              <a:rPr lang="en-US" altLang="zh-CN" dirty="0"/>
              <a:t>(</a:t>
            </a:r>
            <a:r>
              <a:rPr lang="en-US" altLang="zh-CN" dirty="0" err="1"/>
              <a:t>QPalette</a:t>
            </a:r>
            <a:r>
              <a:rPr lang="en-US" altLang="zh-CN" dirty="0"/>
              <a:t>::</a:t>
            </a:r>
            <a:r>
              <a:rPr lang="en-US" altLang="zh-CN" dirty="0" err="1"/>
              <a:t>WindowText,color</a:t>
            </a:r>
            <a:r>
              <a:rPr lang="en-US" altLang="zh-CN" dirty="0"/>
              <a:t>);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contentFrame</a:t>
            </a:r>
            <a:r>
              <a:rPr lang="en-US" altLang="zh-CN" dirty="0"/>
              <a:t>-&gt;</a:t>
            </a:r>
            <a:r>
              <a:rPr lang="en-US" altLang="zh-CN" dirty="0" err="1"/>
              <a:t>setPalette</a:t>
            </a:r>
            <a:r>
              <a:rPr lang="en-US" altLang="zh-CN" dirty="0"/>
              <a:t>(p);</a:t>
            </a:r>
            <a:endParaRPr lang="zh-CN" altLang="zh-CN" dirty="0"/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1788357"/>
      </p:ext>
    </p:extLst>
  </p:cSld>
  <p:clrMapOvr>
    <a:masterClrMapping/>
  </p:clrMapOvr>
  <p:transition spd="slow">
    <p:randomBar dir="vert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611560" y="3977213"/>
            <a:ext cx="8136904" cy="197206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11560" y="1412776"/>
            <a:ext cx="8136904" cy="229729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4.9.1  </a:t>
            </a:r>
            <a:r>
              <a:rPr lang="en-US" altLang="zh-CN" dirty="0" err="1"/>
              <a:t>QPalette</a:t>
            </a:r>
            <a:r>
              <a:rPr lang="zh-CN" altLang="zh-CN" dirty="0"/>
              <a:t>类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42493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en-US" altLang="zh-CN" dirty="0" err="1"/>
              <a:t>ShowButton</a:t>
            </a:r>
            <a:r>
              <a:rPr lang="en-US" altLang="zh-CN" dirty="0"/>
              <a:t>()</a:t>
            </a:r>
            <a:r>
              <a:rPr lang="zh-CN" altLang="zh-CN" dirty="0"/>
              <a:t>函数响应对按钮背景色的选择：</a:t>
            </a:r>
          </a:p>
          <a:p>
            <a:pPr indent="446088"/>
            <a:r>
              <a:rPr lang="en-US" altLang="zh-CN" sz="1600" dirty="0"/>
              <a:t>void Palette::</a:t>
            </a:r>
            <a:r>
              <a:rPr lang="en-US" altLang="zh-CN" sz="1600" dirty="0" err="1"/>
              <a:t>ShowButton</a:t>
            </a:r>
            <a:r>
              <a:rPr lang="en-US" altLang="zh-CN" sz="1600" dirty="0"/>
              <a:t>()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QStringList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colorList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QColor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colorNames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QColor</a:t>
            </a:r>
            <a:r>
              <a:rPr lang="en-US" altLang="zh-CN" sz="1600" dirty="0"/>
              <a:t> color =</a:t>
            </a:r>
            <a:r>
              <a:rPr lang="en-US" altLang="zh-CN" sz="1600" dirty="0" err="1"/>
              <a:t>QColor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colorList</a:t>
            </a:r>
            <a:r>
              <a:rPr lang="en-US" altLang="zh-CN" sz="1600" dirty="0"/>
              <a:t>[</a:t>
            </a:r>
            <a:r>
              <a:rPr lang="en-US" altLang="zh-CN" sz="1600" dirty="0" err="1"/>
              <a:t>buttonComboBox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currentIndex</a:t>
            </a:r>
            <a:r>
              <a:rPr lang="en-US" altLang="zh-CN" sz="1600" dirty="0"/>
              <a:t>()]);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QPalette</a:t>
            </a:r>
            <a:r>
              <a:rPr lang="en-US" altLang="zh-CN" sz="1600" dirty="0"/>
              <a:t> p = </a:t>
            </a:r>
            <a:r>
              <a:rPr lang="en-US" altLang="zh-CN" sz="1600" dirty="0" err="1"/>
              <a:t>contentFrame</a:t>
            </a:r>
            <a:r>
              <a:rPr lang="en-US" altLang="zh-CN" sz="1600" dirty="0"/>
              <a:t>-&gt;palette();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p.setColor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QPalette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Button,color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contentFrame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setPalette</a:t>
            </a:r>
            <a:r>
              <a:rPr lang="en-US" altLang="zh-CN" sz="1600" dirty="0"/>
              <a:t>(p);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contentFrame</a:t>
            </a:r>
            <a:r>
              <a:rPr lang="en-US" altLang="zh-CN" sz="1600" dirty="0"/>
              <a:t>-&gt;update();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</a:t>
            </a:r>
            <a:endParaRPr lang="zh-CN" altLang="zh-CN" sz="1600" dirty="0"/>
          </a:p>
          <a:p>
            <a:pPr indent="446088"/>
            <a:r>
              <a:rPr lang="en-US" altLang="zh-CN" dirty="0" err="1"/>
              <a:t>ShowButtonText</a:t>
            </a:r>
            <a:r>
              <a:rPr lang="en-US" altLang="zh-CN" dirty="0"/>
              <a:t>()</a:t>
            </a:r>
            <a:r>
              <a:rPr lang="zh-CN" altLang="zh-CN" dirty="0"/>
              <a:t>函数响应对按钮上文字颜色的选择：</a:t>
            </a:r>
          </a:p>
          <a:p>
            <a:pPr indent="446088"/>
            <a:r>
              <a:rPr lang="en-US" altLang="zh-CN" sz="1600" dirty="0"/>
              <a:t>void Palette::</a:t>
            </a:r>
            <a:r>
              <a:rPr lang="en-US" altLang="zh-CN" sz="1600" dirty="0" err="1"/>
              <a:t>ShowButtonText</a:t>
            </a:r>
            <a:r>
              <a:rPr lang="en-US" altLang="zh-CN" sz="1600" dirty="0"/>
              <a:t>()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QStringList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colorList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QColor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colorNames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QColor</a:t>
            </a:r>
            <a:r>
              <a:rPr lang="en-US" altLang="zh-CN" sz="1600" dirty="0"/>
              <a:t> color = </a:t>
            </a:r>
            <a:r>
              <a:rPr lang="en-US" altLang="zh-CN" sz="1600" dirty="0" err="1"/>
              <a:t>QColor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colorList</a:t>
            </a:r>
            <a:r>
              <a:rPr lang="en-US" altLang="zh-CN" sz="1600" dirty="0"/>
              <a:t>[</a:t>
            </a:r>
            <a:r>
              <a:rPr lang="en-US" altLang="zh-CN" sz="1600" dirty="0" err="1"/>
              <a:t>buttonTextComboBox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currentIndex</a:t>
            </a:r>
            <a:r>
              <a:rPr lang="en-US" altLang="zh-CN" sz="1600" dirty="0"/>
              <a:t>()]);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QPalette</a:t>
            </a:r>
            <a:r>
              <a:rPr lang="en-US" altLang="zh-CN" sz="1600" dirty="0"/>
              <a:t> p =</a:t>
            </a:r>
            <a:r>
              <a:rPr lang="en-US" altLang="zh-CN" sz="1600" dirty="0" err="1"/>
              <a:t>contentFrame</a:t>
            </a:r>
            <a:r>
              <a:rPr lang="en-US" altLang="zh-CN" sz="1600" dirty="0"/>
              <a:t>-&gt;palette();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p.setColor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QPalette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ButtonText,color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contentFrame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setPalette</a:t>
            </a:r>
            <a:r>
              <a:rPr lang="en-US" altLang="zh-CN" sz="1600" dirty="0"/>
              <a:t>(p);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</a:t>
            </a:r>
            <a:endParaRPr lang="zh-CN" altLang="zh-CN" sz="1600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7511560"/>
      </p:ext>
    </p:extLst>
  </p:cSld>
  <p:clrMapOvr>
    <a:masterClrMapping/>
  </p:clrMapOvr>
  <p:transition spd="slow">
    <p:randomBar dir="vert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3568" y="1916832"/>
            <a:ext cx="8136904" cy="22322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4.9.1  </a:t>
            </a:r>
            <a:r>
              <a:rPr lang="en-US" altLang="zh-CN" dirty="0" err="1"/>
              <a:t>QPalette</a:t>
            </a:r>
            <a:r>
              <a:rPr lang="zh-CN" altLang="zh-CN" dirty="0"/>
              <a:t>类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556792"/>
            <a:ext cx="8496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en-US" altLang="zh-CN" dirty="0" err="1"/>
              <a:t>ShowBase</a:t>
            </a:r>
            <a:r>
              <a:rPr lang="en-US" altLang="zh-CN" dirty="0"/>
              <a:t>()</a:t>
            </a:r>
            <a:r>
              <a:rPr lang="zh-CN" altLang="zh-CN" dirty="0"/>
              <a:t>函数响应对可输入文本框背景色的选择：</a:t>
            </a:r>
          </a:p>
          <a:p>
            <a:pPr indent="446088"/>
            <a:r>
              <a:rPr lang="en-US" altLang="zh-CN" dirty="0"/>
              <a:t>void Palette::</a:t>
            </a:r>
            <a:r>
              <a:rPr lang="en-US" altLang="zh-CN" dirty="0" err="1"/>
              <a:t>ShowBase</a:t>
            </a:r>
            <a:r>
              <a:rPr lang="en-US" altLang="zh-CN" dirty="0"/>
              <a:t>()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QStringList</a:t>
            </a:r>
            <a:r>
              <a:rPr lang="en-US" altLang="zh-CN" dirty="0"/>
              <a:t> </a:t>
            </a:r>
            <a:r>
              <a:rPr lang="en-US" altLang="zh-CN" dirty="0" err="1"/>
              <a:t>colorList</a:t>
            </a:r>
            <a:r>
              <a:rPr lang="en-US" altLang="zh-CN" dirty="0"/>
              <a:t> = </a:t>
            </a:r>
            <a:r>
              <a:rPr lang="en-US" altLang="zh-CN" dirty="0" err="1"/>
              <a:t>QColor</a:t>
            </a:r>
            <a:r>
              <a:rPr lang="en-US" altLang="zh-CN" dirty="0"/>
              <a:t>::</a:t>
            </a:r>
            <a:r>
              <a:rPr lang="en-US" altLang="zh-CN" dirty="0" err="1"/>
              <a:t>colorNames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QColor</a:t>
            </a:r>
            <a:r>
              <a:rPr lang="en-US" altLang="zh-CN" dirty="0"/>
              <a:t> color = </a:t>
            </a:r>
            <a:r>
              <a:rPr lang="en-US" altLang="zh-CN" dirty="0" err="1"/>
              <a:t>QColor</a:t>
            </a:r>
            <a:r>
              <a:rPr lang="en-US" altLang="zh-CN" dirty="0"/>
              <a:t>(</a:t>
            </a:r>
            <a:r>
              <a:rPr lang="en-US" altLang="zh-CN" dirty="0" err="1"/>
              <a:t>colorList</a:t>
            </a:r>
            <a:r>
              <a:rPr lang="en-US" altLang="zh-CN" dirty="0"/>
              <a:t>[</a:t>
            </a:r>
            <a:r>
              <a:rPr lang="en-US" altLang="zh-CN" dirty="0" err="1"/>
              <a:t>baseComboBox</a:t>
            </a:r>
            <a:r>
              <a:rPr lang="en-US" altLang="zh-CN" dirty="0"/>
              <a:t>-&gt;</a:t>
            </a:r>
            <a:r>
              <a:rPr lang="en-US" altLang="zh-CN" dirty="0" err="1"/>
              <a:t>currentIndex</a:t>
            </a:r>
            <a:r>
              <a:rPr lang="en-US" altLang="zh-CN" dirty="0"/>
              <a:t>()]);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QPalette</a:t>
            </a:r>
            <a:r>
              <a:rPr lang="en-US" altLang="zh-CN" dirty="0"/>
              <a:t> p = </a:t>
            </a:r>
            <a:r>
              <a:rPr lang="en-US" altLang="zh-CN" dirty="0" err="1"/>
              <a:t>contentFrame</a:t>
            </a:r>
            <a:r>
              <a:rPr lang="en-US" altLang="zh-CN" dirty="0"/>
              <a:t>-&gt;palette();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p.setColor</a:t>
            </a:r>
            <a:r>
              <a:rPr lang="en-US" altLang="zh-CN" dirty="0"/>
              <a:t>(</a:t>
            </a:r>
            <a:r>
              <a:rPr lang="en-US" altLang="zh-CN" dirty="0" err="1"/>
              <a:t>QPalette</a:t>
            </a:r>
            <a:r>
              <a:rPr lang="en-US" altLang="zh-CN" dirty="0"/>
              <a:t>::</a:t>
            </a:r>
            <a:r>
              <a:rPr lang="en-US" altLang="zh-CN" dirty="0" err="1"/>
              <a:t>Base,color</a:t>
            </a:r>
            <a:r>
              <a:rPr lang="en-US" altLang="zh-CN" dirty="0"/>
              <a:t>);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contentFrame</a:t>
            </a:r>
            <a:r>
              <a:rPr lang="en-US" altLang="zh-CN" dirty="0"/>
              <a:t>-&gt;</a:t>
            </a:r>
            <a:r>
              <a:rPr lang="en-US" altLang="zh-CN" dirty="0" err="1"/>
              <a:t>setPalette</a:t>
            </a:r>
            <a:r>
              <a:rPr lang="en-US" altLang="zh-CN" dirty="0"/>
              <a:t>(p);</a:t>
            </a:r>
            <a:endParaRPr lang="zh-CN" altLang="zh-CN" dirty="0"/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8667953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第</a:t>
            </a:r>
            <a:r>
              <a:rPr lang="en-US" altLang="zh-CN" dirty="0"/>
              <a:t>4</a:t>
            </a:r>
            <a:r>
              <a:rPr lang="zh-CN" altLang="zh-CN" dirty="0"/>
              <a:t>章</a:t>
            </a:r>
            <a:r>
              <a:rPr lang="en-US" altLang="zh-CN" b="1" dirty="0"/>
              <a:t> </a:t>
            </a:r>
            <a:r>
              <a:rPr lang="en-US" altLang="zh-CN" b="1" dirty="0" err="1"/>
              <a:t>Qt</a:t>
            </a:r>
            <a:r>
              <a:rPr lang="en-US" altLang="zh-CN" b="1" dirty="0"/>
              <a:t> 5</a:t>
            </a:r>
            <a:r>
              <a:rPr lang="zh-CN" altLang="zh-CN" dirty="0"/>
              <a:t>基本对话框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496944" cy="3362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）标准输入对话框包括：标准字符串输入对话框、标准条目选择对话框、标准</a:t>
            </a:r>
            <a:r>
              <a:rPr lang="en-US" altLang="zh-CN" dirty="0" err="1"/>
              <a:t>int</a:t>
            </a:r>
            <a:r>
              <a:rPr lang="zh-CN" altLang="zh-CN" dirty="0"/>
              <a:t>类型输入对话框和标准</a:t>
            </a:r>
            <a:r>
              <a:rPr lang="en-US" altLang="zh-CN" dirty="0"/>
              <a:t>double</a:t>
            </a:r>
            <a:r>
              <a:rPr lang="zh-CN" altLang="zh-CN" dirty="0"/>
              <a:t>类型输入对话框。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单击“标准输入对话框实例”按钮，弹出界面“标准输入对话框实例”界面，如图</a:t>
            </a:r>
            <a:r>
              <a:rPr lang="en-US" altLang="zh-CN" dirty="0"/>
              <a:t>4.5</a:t>
            </a:r>
            <a:r>
              <a:rPr lang="zh-CN" altLang="zh-CN" dirty="0"/>
              <a:t>（</a:t>
            </a:r>
            <a:r>
              <a:rPr lang="en-US" altLang="zh-CN" dirty="0"/>
              <a:t>a</a:t>
            </a:r>
            <a:r>
              <a:rPr lang="zh-CN" altLang="zh-CN" dirty="0"/>
              <a:t>）所示。其中，“标准输入对话框实例”界面中，若是调用“修改姓名”输入框，则为一个</a:t>
            </a:r>
            <a:r>
              <a:rPr lang="en-US" altLang="zh-CN" dirty="0" err="1"/>
              <a:t>QLineEdit</a:t>
            </a:r>
            <a:r>
              <a:rPr lang="zh-CN" altLang="zh-CN" dirty="0"/>
              <a:t>，如图</a:t>
            </a:r>
            <a:r>
              <a:rPr lang="en-US" altLang="zh-CN" dirty="0"/>
              <a:t>4.5</a:t>
            </a:r>
            <a:r>
              <a:rPr lang="zh-CN" altLang="zh-CN" dirty="0"/>
              <a:t>（</a:t>
            </a:r>
            <a:r>
              <a:rPr lang="en-US" altLang="zh-CN" dirty="0"/>
              <a:t>b</a:t>
            </a:r>
            <a:r>
              <a:rPr lang="zh-CN" altLang="zh-CN" dirty="0"/>
              <a:t>）所示；若是调用“修改性别”列表框，则为一个</a:t>
            </a:r>
            <a:r>
              <a:rPr lang="en-US" altLang="zh-CN" dirty="0" err="1"/>
              <a:t>QComboBox</a:t>
            </a:r>
            <a:r>
              <a:rPr lang="zh-CN" altLang="zh-CN" dirty="0"/>
              <a:t>，如图</a:t>
            </a:r>
            <a:r>
              <a:rPr lang="en-US" altLang="zh-CN" dirty="0"/>
              <a:t>4.5</a:t>
            </a:r>
            <a:r>
              <a:rPr lang="zh-CN" altLang="zh-CN" dirty="0"/>
              <a:t>（</a:t>
            </a:r>
            <a:r>
              <a:rPr lang="en-US" altLang="zh-CN" dirty="0"/>
              <a:t>c</a:t>
            </a:r>
            <a:r>
              <a:rPr lang="zh-CN" altLang="zh-CN" dirty="0"/>
              <a:t>）所示；若是调用“修改年龄”（</a:t>
            </a:r>
            <a:r>
              <a:rPr lang="en-US" altLang="zh-CN" dirty="0" err="1"/>
              <a:t>int</a:t>
            </a:r>
            <a:r>
              <a:rPr lang="zh-CN" altLang="zh-CN" dirty="0"/>
              <a:t>类型）或“修改成绩”（</a:t>
            </a:r>
            <a:r>
              <a:rPr lang="en-US" altLang="zh-CN" dirty="0"/>
              <a:t>double</a:t>
            </a:r>
            <a:r>
              <a:rPr lang="zh-CN" altLang="zh-CN" dirty="0"/>
              <a:t>类型）输入框，则为一个</a:t>
            </a:r>
            <a:r>
              <a:rPr lang="en-US" altLang="zh-CN" dirty="0" err="1"/>
              <a:t>QSpinBox</a:t>
            </a:r>
            <a:r>
              <a:rPr lang="zh-CN" altLang="zh-CN" dirty="0"/>
              <a:t>，如图</a:t>
            </a:r>
            <a:r>
              <a:rPr lang="en-US" altLang="zh-CN" dirty="0"/>
              <a:t>4.5</a:t>
            </a:r>
            <a:r>
              <a:rPr lang="zh-CN" altLang="zh-CN" dirty="0"/>
              <a:t>（</a:t>
            </a:r>
            <a:r>
              <a:rPr lang="en-US" altLang="zh-CN" dirty="0"/>
              <a:t>d</a:t>
            </a:r>
            <a:r>
              <a:rPr lang="zh-CN" altLang="zh-CN" dirty="0"/>
              <a:t>）和图</a:t>
            </a:r>
            <a:r>
              <a:rPr lang="en-US" altLang="zh-CN" dirty="0"/>
              <a:t>4.5</a:t>
            </a:r>
            <a:r>
              <a:rPr lang="zh-CN" altLang="zh-CN" dirty="0"/>
              <a:t>（</a:t>
            </a:r>
            <a:r>
              <a:rPr lang="en-US" altLang="zh-CN" dirty="0"/>
              <a:t>e</a:t>
            </a:r>
            <a:r>
              <a:rPr lang="zh-CN" altLang="zh-CN" dirty="0"/>
              <a:t>）所示。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346077"/>
      </p:ext>
    </p:extLst>
  </p:cSld>
  <p:clrMapOvr>
    <a:masterClrMapping/>
  </p:clrMapOvr>
  <p:transition spd="slow">
    <p:randomBar dir="vert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3568" y="1484784"/>
            <a:ext cx="8208912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4.9.1  </a:t>
            </a:r>
            <a:r>
              <a:rPr lang="en-US" altLang="zh-CN" dirty="0" err="1"/>
              <a:t>QPalette</a:t>
            </a:r>
            <a:r>
              <a:rPr lang="zh-CN" altLang="zh-CN" dirty="0"/>
              <a:t>类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56895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en-US" altLang="zh-CN" dirty="0" err="1"/>
              <a:t>fillColorList</a:t>
            </a:r>
            <a:r>
              <a:rPr lang="en-US" altLang="zh-CN" dirty="0"/>
              <a:t>()</a:t>
            </a:r>
            <a:r>
              <a:rPr lang="zh-CN" altLang="zh-CN" dirty="0"/>
              <a:t>函数用于插入颜色：</a:t>
            </a:r>
          </a:p>
          <a:p>
            <a:pPr indent="446088"/>
            <a:r>
              <a:rPr lang="en-US" altLang="zh-CN" sz="1600" dirty="0"/>
              <a:t>void Palette::</a:t>
            </a:r>
            <a:r>
              <a:rPr lang="en-US" altLang="zh-CN" sz="1600" dirty="0" err="1"/>
              <a:t>fillColorList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QComboBox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comboBox</a:t>
            </a:r>
            <a:r>
              <a:rPr lang="en-US" altLang="zh-CN" sz="1600" dirty="0"/>
              <a:t>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	</a:t>
            </a:r>
            <a:r>
              <a:rPr lang="en-US" altLang="zh-CN" sz="1600" dirty="0" err="1"/>
              <a:t>QStringList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colorList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QColor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colorNames</a:t>
            </a:r>
            <a:r>
              <a:rPr lang="en-US" altLang="zh-CN" sz="1600" dirty="0"/>
              <a:t>();	//(a)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	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 color;				</a:t>
            </a:r>
            <a:r>
              <a:rPr lang="en-US" altLang="zh-CN" sz="1600" dirty="0" smtClean="0"/>
              <a:t>//(</a:t>
            </a:r>
            <a:r>
              <a:rPr lang="en-US" altLang="zh-CN" sz="1600" dirty="0"/>
              <a:t>b)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	</a:t>
            </a:r>
            <a:r>
              <a:rPr lang="en-US" altLang="zh-CN" sz="1600" dirty="0" err="1"/>
              <a:t>foreach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color,colorList</a:t>
            </a:r>
            <a:r>
              <a:rPr lang="en-US" altLang="zh-CN" sz="1600" dirty="0"/>
              <a:t>)		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对颜色名列表进行遍历</a:t>
            </a:r>
          </a:p>
          <a:p>
            <a:pPr indent="446088"/>
            <a:r>
              <a:rPr lang="en-US" altLang="zh-CN" sz="1600" dirty="0"/>
              <a:t>    	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	</a:t>
            </a:r>
            <a:r>
              <a:rPr lang="en-US" altLang="zh-CN" sz="1600" dirty="0" err="1"/>
              <a:t>QPixmap</a:t>
            </a:r>
            <a:r>
              <a:rPr lang="en-US" altLang="zh-CN" sz="1600" dirty="0"/>
              <a:t> pix(</a:t>
            </a:r>
            <a:r>
              <a:rPr lang="en-US" altLang="zh-CN" sz="1600" dirty="0" err="1"/>
              <a:t>QSize</a:t>
            </a:r>
            <a:r>
              <a:rPr lang="en-US" altLang="zh-CN" sz="1600" dirty="0"/>
              <a:t>(70,20));			</a:t>
            </a:r>
            <a:r>
              <a:rPr lang="en-US" altLang="zh-CN" sz="1600" dirty="0" smtClean="0"/>
              <a:t>//(</a:t>
            </a:r>
            <a:r>
              <a:rPr lang="en-US" altLang="zh-CN" sz="1600" dirty="0"/>
              <a:t>c)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	</a:t>
            </a:r>
            <a:r>
              <a:rPr lang="en-US" altLang="zh-CN" sz="1600" dirty="0" err="1"/>
              <a:t>pix.fill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QColor</a:t>
            </a:r>
            <a:r>
              <a:rPr lang="en-US" altLang="zh-CN" sz="1600" dirty="0"/>
              <a:t>(color));			 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为</a:t>
            </a:r>
            <a:r>
              <a:rPr lang="en-US" altLang="zh-CN" sz="1600" dirty="0"/>
              <a:t>pix</a:t>
            </a:r>
            <a:r>
              <a:rPr lang="zh-CN" altLang="zh-CN" sz="1600" dirty="0"/>
              <a:t>填充当前遍历的颜色</a:t>
            </a:r>
          </a:p>
          <a:p>
            <a:pPr indent="446088"/>
            <a:r>
              <a:rPr lang="en-US" altLang="zh-CN" sz="1600" dirty="0"/>
              <a:t>        	</a:t>
            </a:r>
            <a:r>
              <a:rPr lang="en-US" altLang="zh-CN" sz="1600" dirty="0" err="1"/>
              <a:t>comboBox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addItem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QIcon</a:t>
            </a:r>
            <a:r>
              <a:rPr lang="en-US" altLang="zh-CN" sz="1600" dirty="0"/>
              <a:t>(pix),NULL);		//(d)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	</a:t>
            </a:r>
            <a:r>
              <a:rPr lang="en-US" altLang="zh-CN" sz="1600" dirty="0" err="1"/>
              <a:t>comboBox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setIconSize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QSize</a:t>
            </a:r>
            <a:r>
              <a:rPr lang="en-US" altLang="zh-CN" sz="1600" dirty="0"/>
              <a:t>(70,20));		//(e)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</a:t>
            </a:r>
            <a:r>
              <a:rPr lang="en-US" altLang="zh-CN" sz="1600" dirty="0" err="1"/>
              <a:t>comboBox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setSizeAdjustPolicy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QComboBox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AdjustToContents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					</a:t>
            </a:r>
            <a:r>
              <a:rPr lang="en-US" altLang="zh-CN" sz="1600" dirty="0" smtClean="0"/>
              <a:t>//(</a:t>
            </a:r>
            <a:r>
              <a:rPr lang="en-US" altLang="zh-CN" sz="1600" dirty="0"/>
              <a:t>f)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	}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</a:t>
            </a:r>
            <a:endParaRPr lang="zh-CN" altLang="zh-CN" sz="1600" dirty="0"/>
          </a:p>
          <a:p>
            <a:pPr indent="446088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36769134"/>
      </p:ext>
    </p:extLst>
  </p:cSld>
  <p:clrMapOvr>
    <a:masterClrMapping/>
  </p:clrMapOvr>
  <p:transition spd="slow">
    <p:randomBar dir="vert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4.9.1  </a:t>
            </a:r>
            <a:r>
              <a:rPr lang="en-US" altLang="zh-CN" dirty="0" err="1"/>
              <a:t>QPalette</a:t>
            </a:r>
            <a:r>
              <a:rPr lang="zh-CN" altLang="zh-CN" dirty="0"/>
              <a:t>类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49694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39750"/>
            <a:r>
              <a:rPr lang="zh-CN" altLang="zh-CN" b="1" dirty="0"/>
              <a:t>其中，</a:t>
            </a:r>
            <a:endParaRPr lang="zh-CN" altLang="zh-CN" dirty="0"/>
          </a:p>
          <a:p>
            <a:pPr indent="539750">
              <a:lnSpc>
                <a:spcPct val="150000"/>
              </a:lnSpc>
            </a:pPr>
            <a:r>
              <a:rPr lang="en-US" altLang="zh-CN" sz="1600" b="1" dirty="0"/>
              <a:t>(a) </a:t>
            </a:r>
            <a:r>
              <a:rPr lang="en-US" altLang="zh-CN" sz="1600" b="1" dirty="0" err="1"/>
              <a:t>QStringList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colorList</a:t>
            </a:r>
            <a:r>
              <a:rPr lang="en-US" altLang="zh-CN" sz="1600" b="1" dirty="0"/>
              <a:t> = </a:t>
            </a:r>
            <a:r>
              <a:rPr lang="en-US" altLang="zh-CN" sz="1600" b="1" dirty="0" err="1"/>
              <a:t>QColor</a:t>
            </a:r>
            <a:r>
              <a:rPr lang="en-US" altLang="zh-CN" sz="1600" b="1" dirty="0"/>
              <a:t>::</a:t>
            </a:r>
            <a:r>
              <a:rPr lang="en-US" altLang="zh-CN" sz="1600" b="1" dirty="0" err="1"/>
              <a:t>colorNames</a:t>
            </a:r>
            <a:r>
              <a:rPr lang="en-US" altLang="zh-CN" sz="1600" b="1" dirty="0"/>
              <a:t>()</a:t>
            </a:r>
            <a:r>
              <a:rPr lang="zh-CN" altLang="zh-CN" sz="1600" b="1" dirty="0"/>
              <a:t>：</a:t>
            </a:r>
            <a:r>
              <a:rPr lang="zh-CN" altLang="zh-CN" sz="1600" dirty="0"/>
              <a:t>获得</a:t>
            </a:r>
            <a:r>
              <a:rPr lang="en-US" altLang="zh-CN" sz="1600" dirty="0" err="1"/>
              <a:t>Qt</a:t>
            </a:r>
            <a:r>
              <a:rPr lang="zh-CN" altLang="zh-CN" sz="1600" dirty="0"/>
              <a:t>所有知道名称的颜色名列表，返回的是一个字符串列表</a:t>
            </a:r>
            <a:r>
              <a:rPr lang="en-US" altLang="zh-CN" sz="1600" dirty="0" err="1"/>
              <a:t>colorList</a:t>
            </a:r>
            <a:r>
              <a:rPr lang="zh-CN" altLang="zh-CN" sz="1600" dirty="0"/>
              <a:t>。</a:t>
            </a:r>
          </a:p>
          <a:p>
            <a:pPr indent="539750">
              <a:lnSpc>
                <a:spcPct val="150000"/>
              </a:lnSpc>
            </a:pPr>
            <a:r>
              <a:rPr lang="en-US" altLang="zh-CN" sz="1600" b="1" dirty="0"/>
              <a:t>(b) </a:t>
            </a:r>
            <a:r>
              <a:rPr lang="en-US" altLang="zh-CN" sz="1600" b="1" dirty="0" err="1"/>
              <a:t>QString</a:t>
            </a:r>
            <a:r>
              <a:rPr lang="en-US" altLang="zh-CN" sz="1600" b="1" dirty="0"/>
              <a:t> color</a:t>
            </a:r>
            <a:r>
              <a:rPr lang="zh-CN" altLang="zh-CN" sz="1600" b="1" dirty="0"/>
              <a:t>：</a:t>
            </a:r>
            <a:r>
              <a:rPr lang="zh-CN" altLang="zh-CN" sz="1600" dirty="0"/>
              <a:t>新建一个</a:t>
            </a:r>
            <a:r>
              <a:rPr lang="en-US" altLang="zh-CN" sz="1600" dirty="0" err="1"/>
              <a:t>QString</a:t>
            </a:r>
            <a:r>
              <a:rPr lang="zh-CN" altLang="zh-CN" sz="1600" dirty="0"/>
              <a:t>对象，为循环遍历做准备。</a:t>
            </a:r>
          </a:p>
          <a:p>
            <a:pPr indent="539750">
              <a:lnSpc>
                <a:spcPct val="150000"/>
              </a:lnSpc>
            </a:pPr>
            <a:r>
              <a:rPr lang="en-US" altLang="zh-CN" sz="1600" b="1" dirty="0"/>
              <a:t>(c) </a:t>
            </a:r>
            <a:r>
              <a:rPr lang="en-US" altLang="zh-CN" sz="1600" b="1" dirty="0" err="1"/>
              <a:t>QPixmap</a:t>
            </a:r>
            <a:r>
              <a:rPr lang="en-US" altLang="zh-CN" sz="1600" b="1" dirty="0"/>
              <a:t> pix(</a:t>
            </a:r>
            <a:r>
              <a:rPr lang="en-US" altLang="zh-CN" sz="1600" b="1" dirty="0" err="1"/>
              <a:t>QSize</a:t>
            </a:r>
            <a:r>
              <a:rPr lang="en-US" altLang="zh-CN" sz="1600" b="1" dirty="0"/>
              <a:t>(70,20))</a:t>
            </a:r>
            <a:r>
              <a:rPr lang="zh-CN" altLang="zh-CN" sz="1600" b="1" dirty="0"/>
              <a:t>：</a:t>
            </a:r>
            <a:r>
              <a:rPr lang="zh-CN" altLang="zh-CN" sz="1600" dirty="0"/>
              <a:t>新建一个</a:t>
            </a:r>
            <a:r>
              <a:rPr lang="en-US" altLang="zh-CN" sz="1600" dirty="0" err="1"/>
              <a:t>QPixmap</a:t>
            </a:r>
            <a:r>
              <a:rPr lang="zh-CN" altLang="zh-CN" sz="1600" dirty="0"/>
              <a:t>对象</a:t>
            </a:r>
            <a:r>
              <a:rPr lang="en-US" altLang="zh-CN" sz="1600" dirty="0"/>
              <a:t>pix</a:t>
            </a:r>
            <a:r>
              <a:rPr lang="zh-CN" altLang="zh-CN" sz="1600" dirty="0"/>
              <a:t>作为显示颜色的图标。</a:t>
            </a:r>
          </a:p>
          <a:p>
            <a:pPr indent="539750">
              <a:lnSpc>
                <a:spcPct val="150000"/>
              </a:lnSpc>
            </a:pPr>
            <a:r>
              <a:rPr lang="en-US" altLang="zh-CN" sz="1600" b="1" dirty="0"/>
              <a:t>(d) </a:t>
            </a:r>
            <a:r>
              <a:rPr lang="en-US" altLang="zh-CN" sz="1600" b="1" dirty="0" err="1"/>
              <a:t>comboBox</a:t>
            </a:r>
            <a:r>
              <a:rPr lang="en-US" altLang="zh-CN" sz="1600" b="1" dirty="0"/>
              <a:t>-&gt;</a:t>
            </a:r>
            <a:r>
              <a:rPr lang="en-US" altLang="zh-CN" sz="1600" b="1" dirty="0" err="1"/>
              <a:t>addItem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QIcon</a:t>
            </a:r>
            <a:r>
              <a:rPr lang="en-US" altLang="zh-CN" sz="1600" b="1" dirty="0"/>
              <a:t>(pix),NULL)</a:t>
            </a:r>
            <a:r>
              <a:rPr lang="zh-CN" altLang="zh-CN" sz="1600" b="1" dirty="0"/>
              <a:t>：</a:t>
            </a:r>
            <a:r>
              <a:rPr lang="zh-CN" altLang="zh-CN" sz="1600" dirty="0"/>
              <a:t>调用</a:t>
            </a:r>
            <a:r>
              <a:rPr lang="en-US" altLang="zh-CN" sz="1600" dirty="0" err="1"/>
              <a:t>QComboBox</a:t>
            </a:r>
            <a:r>
              <a:rPr lang="zh-CN" altLang="zh-CN" sz="1600" dirty="0"/>
              <a:t>的</a:t>
            </a:r>
            <a:r>
              <a:rPr lang="en-US" altLang="zh-CN" sz="1600" dirty="0" err="1"/>
              <a:t>addItem</a:t>
            </a:r>
            <a:r>
              <a:rPr lang="en-US" altLang="zh-CN" sz="1600" dirty="0"/>
              <a:t>()</a:t>
            </a:r>
            <a:r>
              <a:rPr lang="zh-CN" altLang="zh-CN" sz="1600" dirty="0"/>
              <a:t>函数为下拉列表框插入一个条目，并以准备好的</a:t>
            </a:r>
            <a:r>
              <a:rPr lang="en-US" altLang="zh-CN" sz="1600" dirty="0"/>
              <a:t>pix</a:t>
            </a:r>
            <a:r>
              <a:rPr lang="zh-CN" altLang="zh-CN" sz="1600" dirty="0"/>
              <a:t>作为插入条目的图标，名称设为</a:t>
            </a:r>
            <a:r>
              <a:rPr lang="en-US" altLang="zh-CN" sz="1600" dirty="0"/>
              <a:t>NULL</a:t>
            </a:r>
            <a:r>
              <a:rPr lang="zh-CN" altLang="zh-CN" sz="1600" dirty="0"/>
              <a:t>，即不显示颜色的名称。</a:t>
            </a:r>
          </a:p>
          <a:p>
            <a:pPr indent="539750">
              <a:lnSpc>
                <a:spcPct val="150000"/>
              </a:lnSpc>
            </a:pPr>
            <a:r>
              <a:rPr lang="en-US" altLang="zh-CN" sz="1600" b="1" dirty="0"/>
              <a:t>(e) </a:t>
            </a:r>
            <a:r>
              <a:rPr lang="en-US" altLang="zh-CN" sz="1600" b="1" dirty="0" err="1"/>
              <a:t>comboBox</a:t>
            </a:r>
            <a:r>
              <a:rPr lang="en-US" altLang="zh-CN" sz="1600" b="1" dirty="0"/>
              <a:t>-&gt;</a:t>
            </a:r>
            <a:r>
              <a:rPr lang="en-US" altLang="zh-CN" sz="1600" b="1" dirty="0" err="1"/>
              <a:t>setIconSize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QSize</a:t>
            </a:r>
            <a:r>
              <a:rPr lang="en-US" altLang="zh-CN" sz="1600" b="1" dirty="0"/>
              <a:t>(70,20))</a:t>
            </a:r>
            <a:r>
              <a:rPr lang="zh-CN" altLang="zh-CN" sz="1600" b="1" dirty="0"/>
              <a:t>：</a:t>
            </a:r>
            <a:r>
              <a:rPr lang="zh-CN" altLang="zh-CN" sz="1600" dirty="0"/>
              <a:t>设置图标的尺寸，图标默认尺寸是一个方形，将它设置为与</a:t>
            </a:r>
            <a:r>
              <a:rPr lang="en-US" altLang="zh-CN" sz="1600" dirty="0"/>
              <a:t>pix</a:t>
            </a:r>
            <a:r>
              <a:rPr lang="zh-CN" altLang="zh-CN" sz="1600" dirty="0"/>
              <a:t>相同尺寸的长方形。</a:t>
            </a:r>
          </a:p>
          <a:p>
            <a:pPr indent="539750">
              <a:lnSpc>
                <a:spcPct val="150000"/>
              </a:lnSpc>
            </a:pPr>
            <a:r>
              <a:rPr lang="en-US" altLang="zh-CN" sz="1600" b="1" dirty="0"/>
              <a:t>(f) </a:t>
            </a:r>
            <a:r>
              <a:rPr lang="en-US" altLang="zh-CN" sz="1600" b="1" dirty="0" err="1"/>
              <a:t>comboBox</a:t>
            </a:r>
            <a:r>
              <a:rPr lang="en-US" altLang="zh-CN" sz="1600" b="1" dirty="0"/>
              <a:t>-&gt;</a:t>
            </a:r>
            <a:r>
              <a:rPr lang="en-US" altLang="zh-CN" sz="1600" b="1" dirty="0" err="1"/>
              <a:t>setSizeAdjustPolicy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QComboBox</a:t>
            </a:r>
            <a:r>
              <a:rPr lang="en-US" altLang="zh-CN" sz="1600" b="1" dirty="0"/>
              <a:t>::</a:t>
            </a:r>
            <a:r>
              <a:rPr lang="en-US" altLang="zh-CN" sz="1600" b="1" dirty="0" err="1"/>
              <a:t>AdjustToContents</a:t>
            </a:r>
            <a:r>
              <a:rPr lang="en-US" altLang="zh-CN" sz="1600" b="1" dirty="0"/>
              <a:t>)</a:t>
            </a:r>
            <a:r>
              <a:rPr lang="zh-CN" altLang="zh-CN" sz="1600" b="1" dirty="0"/>
              <a:t>：</a:t>
            </a:r>
            <a:r>
              <a:rPr lang="zh-CN" altLang="zh-CN" sz="1600" dirty="0"/>
              <a:t>设置下拉列表框的尺寸调整策略为</a:t>
            </a:r>
            <a:r>
              <a:rPr lang="en-US" altLang="zh-CN" sz="1600" dirty="0" err="1"/>
              <a:t>AdjustToContents</a:t>
            </a:r>
            <a:r>
              <a:rPr lang="zh-CN" altLang="zh-CN" sz="1600" dirty="0"/>
              <a:t>（符合内容的大小）。</a:t>
            </a:r>
          </a:p>
          <a:p>
            <a:pPr indent="539750"/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）运行程序，显示效果如图</a:t>
            </a:r>
            <a:r>
              <a:rPr lang="en-US" altLang="zh-CN" dirty="0"/>
              <a:t>4.11</a:t>
            </a:r>
            <a:r>
              <a:rPr lang="zh-CN" altLang="zh-CN" dirty="0"/>
              <a:t>所示。</a:t>
            </a:r>
          </a:p>
          <a:p>
            <a:pPr indent="53975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7072352"/>
      </p:ext>
    </p:extLst>
  </p:cSld>
  <p:clrMapOvr>
    <a:masterClrMapping/>
  </p:clrMapOvr>
  <p:transition spd="slow">
    <p:randomBar dir="vert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755576" y="3789040"/>
            <a:ext cx="8064896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4.9.2  QTime</a:t>
            </a:r>
            <a:r>
              <a:rPr lang="zh-CN" altLang="zh-CN" dirty="0"/>
              <a:t>类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268760"/>
            <a:ext cx="84249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为便于显示，</a:t>
            </a:r>
            <a:r>
              <a:rPr lang="en-US" altLang="zh-CN" dirty="0" err="1"/>
              <a:t>toString</a:t>
            </a:r>
            <a:r>
              <a:rPr lang="en-US" altLang="zh-CN" dirty="0"/>
              <a:t>()</a:t>
            </a:r>
            <a:r>
              <a:rPr lang="zh-CN" altLang="zh-CN" dirty="0"/>
              <a:t>函数的参数需指定转换后时间的显示格式。</a:t>
            </a:r>
          </a:p>
          <a:p>
            <a:pPr indent="446088"/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H/h</a:t>
            </a:r>
            <a:r>
              <a:rPr lang="zh-CN" altLang="zh-CN" dirty="0"/>
              <a:t>：小时（若使用</a:t>
            </a:r>
            <a:r>
              <a:rPr lang="en-US" altLang="zh-CN" dirty="0"/>
              <a:t>H</a:t>
            </a:r>
            <a:r>
              <a:rPr lang="zh-CN" altLang="zh-CN" dirty="0"/>
              <a:t>表示小时，则无论何时都以</a:t>
            </a:r>
            <a:r>
              <a:rPr lang="en-US" altLang="zh-CN" dirty="0"/>
              <a:t>24</a:t>
            </a:r>
            <a:r>
              <a:rPr lang="zh-CN" altLang="zh-CN" dirty="0"/>
              <a:t>小时制显示小时；若使用</a:t>
            </a:r>
            <a:r>
              <a:rPr lang="en-US" altLang="zh-CN" dirty="0"/>
              <a:t>h</a:t>
            </a:r>
            <a:r>
              <a:rPr lang="zh-CN" altLang="zh-CN" dirty="0"/>
              <a:t>表示小时，则当同时指定</a:t>
            </a:r>
            <a:r>
              <a:rPr lang="en-US" altLang="zh-CN" dirty="0"/>
              <a:t>AM/PM</a:t>
            </a:r>
            <a:r>
              <a:rPr lang="zh-CN" altLang="zh-CN" dirty="0"/>
              <a:t>时，采用</a:t>
            </a:r>
            <a:r>
              <a:rPr lang="en-US" altLang="zh-CN" dirty="0"/>
              <a:t>12</a:t>
            </a:r>
            <a:r>
              <a:rPr lang="zh-CN" altLang="zh-CN" dirty="0"/>
              <a:t>小时制显示小时，其他情况下仍采用</a:t>
            </a:r>
            <a:r>
              <a:rPr lang="en-US" altLang="zh-CN" dirty="0"/>
              <a:t>24</a:t>
            </a:r>
            <a:r>
              <a:rPr lang="zh-CN" altLang="zh-CN" dirty="0"/>
              <a:t>小时制进行显示）。</a:t>
            </a:r>
          </a:p>
          <a:p>
            <a:pPr indent="446088"/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m</a:t>
            </a:r>
            <a:r>
              <a:rPr lang="zh-CN" altLang="zh-CN" dirty="0"/>
              <a:t>：分钟。</a:t>
            </a:r>
          </a:p>
          <a:p>
            <a:pPr indent="446088"/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s</a:t>
            </a:r>
            <a:r>
              <a:rPr lang="zh-CN" altLang="zh-CN" dirty="0"/>
              <a:t>：秒钟。</a:t>
            </a:r>
          </a:p>
          <a:p>
            <a:pPr indent="446088"/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AP/A</a:t>
            </a:r>
            <a:r>
              <a:rPr lang="zh-CN" altLang="zh-CN" dirty="0"/>
              <a:t>：显示</a:t>
            </a:r>
            <a:r>
              <a:rPr lang="en-US" altLang="zh-CN" dirty="0"/>
              <a:t>AM</a:t>
            </a:r>
            <a:r>
              <a:rPr lang="zh-CN" altLang="zh-CN" dirty="0"/>
              <a:t>或</a:t>
            </a:r>
            <a:r>
              <a:rPr lang="en-US" altLang="zh-CN" dirty="0"/>
              <a:t>PM</a:t>
            </a:r>
            <a:r>
              <a:rPr lang="zh-CN" altLang="zh-CN" dirty="0"/>
              <a:t>。</a:t>
            </a:r>
          </a:p>
          <a:p>
            <a:pPr indent="446088"/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</a:t>
            </a:r>
            <a:r>
              <a:rPr lang="en-US" altLang="zh-CN" dirty="0" err="1"/>
              <a:t>Ap</a:t>
            </a:r>
            <a:r>
              <a:rPr lang="en-US" altLang="zh-CN" dirty="0"/>
              <a:t>/a</a:t>
            </a:r>
            <a:r>
              <a:rPr lang="zh-CN" altLang="zh-CN" dirty="0"/>
              <a:t>：显示</a:t>
            </a:r>
            <a:r>
              <a:rPr lang="en-US" altLang="zh-CN" dirty="0"/>
              <a:t>am</a:t>
            </a:r>
            <a:r>
              <a:rPr lang="zh-CN" altLang="zh-CN" dirty="0"/>
              <a:t>或</a:t>
            </a:r>
            <a:r>
              <a:rPr lang="en-US" altLang="zh-CN" dirty="0"/>
              <a:t>pm</a:t>
            </a:r>
            <a:r>
              <a:rPr lang="zh-CN" altLang="zh-CN" dirty="0"/>
              <a:t>。</a:t>
            </a:r>
          </a:p>
          <a:p>
            <a:pPr indent="446088"/>
            <a:r>
              <a:rPr lang="zh-CN" altLang="zh-CN" dirty="0"/>
              <a:t>可根据实际显示需要进行格式设置，例如：</a:t>
            </a:r>
          </a:p>
          <a:p>
            <a:pPr indent="446088"/>
            <a:r>
              <a:rPr lang="en-US" altLang="zh-CN" dirty="0" err="1"/>
              <a:t>hh:mm:ss</a:t>
            </a:r>
            <a:r>
              <a:rPr lang="en-US" altLang="zh-CN" dirty="0"/>
              <a:t> A      22:30:08  PM</a:t>
            </a:r>
            <a:endParaRPr lang="zh-CN" altLang="zh-CN" dirty="0"/>
          </a:p>
          <a:p>
            <a:pPr indent="446088"/>
            <a:r>
              <a:rPr lang="en-US" altLang="zh-CN" dirty="0"/>
              <a:t>H:mm:s a        10:30:8  pm</a:t>
            </a:r>
            <a:endParaRPr lang="zh-CN" altLang="zh-CN" dirty="0"/>
          </a:p>
          <a:p>
            <a:pPr indent="446088"/>
            <a:r>
              <a:rPr lang="en-US" altLang="zh-CN" dirty="0" err="1"/>
              <a:t>QTime</a:t>
            </a:r>
            <a:r>
              <a:rPr lang="zh-CN" altLang="zh-CN" dirty="0"/>
              <a:t>的</a:t>
            </a:r>
            <a:r>
              <a:rPr lang="en-US" altLang="zh-CN" dirty="0" err="1"/>
              <a:t>toString</a:t>
            </a:r>
            <a:r>
              <a:rPr lang="en-US" altLang="zh-CN" dirty="0"/>
              <a:t>()</a:t>
            </a:r>
            <a:r>
              <a:rPr lang="zh-CN" altLang="zh-CN" dirty="0"/>
              <a:t>函数也可直接利用</a:t>
            </a:r>
            <a:r>
              <a:rPr lang="en-US" altLang="zh-CN" dirty="0" err="1"/>
              <a:t>Qt</a:t>
            </a:r>
            <a:r>
              <a:rPr lang="en-US" altLang="zh-CN" dirty="0"/>
              <a:t>::</a:t>
            </a:r>
            <a:r>
              <a:rPr lang="en-US" altLang="zh-CN" dirty="0" err="1"/>
              <a:t>DateFormat</a:t>
            </a:r>
            <a:r>
              <a:rPr lang="zh-CN" altLang="zh-CN" dirty="0"/>
              <a:t>作为参数指定时间显示的格式，如</a:t>
            </a:r>
            <a:r>
              <a:rPr lang="en-US" altLang="zh-CN" dirty="0" err="1"/>
              <a:t>Qt</a:t>
            </a:r>
            <a:r>
              <a:rPr lang="en-US" altLang="zh-CN" dirty="0"/>
              <a:t>::</a:t>
            </a:r>
            <a:r>
              <a:rPr lang="en-US" altLang="zh-CN" dirty="0" err="1"/>
              <a:t>TextDate</a:t>
            </a:r>
            <a:r>
              <a:rPr lang="zh-CN" altLang="zh-CN" dirty="0"/>
              <a:t>、</a:t>
            </a:r>
            <a:r>
              <a:rPr lang="en-US" altLang="zh-CN" dirty="0" err="1"/>
              <a:t>Qt</a:t>
            </a:r>
            <a:r>
              <a:rPr lang="en-US" altLang="zh-CN" dirty="0"/>
              <a:t>::</a:t>
            </a:r>
            <a:r>
              <a:rPr lang="en-US" altLang="zh-CN" dirty="0" err="1"/>
              <a:t>ISODate</a:t>
            </a:r>
            <a:r>
              <a:rPr lang="zh-CN" altLang="zh-CN" dirty="0"/>
              <a:t>、</a:t>
            </a:r>
            <a:r>
              <a:rPr lang="en-US" altLang="zh-CN" dirty="0" err="1"/>
              <a:t>Qt</a:t>
            </a:r>
            <a:r>
              <a:rPr lang="en-US" altLang="zh-CN" dirty="0"/>
              <a:t>::</a:t>
            </a:r>
            <a:r>
              <a:rPr lang="en-US" altLang="zh-CN" dirty="0" err="1"/>
              <a:t>LocaleDate</a:t>
            </a:r>
            <a:r>
              <a:rPr lang="zh-CN" altLang="zh-CN" dirty="0"/>
              <a:t>等。</a:t>
            </a:r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8767840"/>
      </p:ext>
    </p:extLst>
  </p:cSld>
  <p:clrMapOvr>
    <a:masterClrMapping/>
  </p:clrMapOvr>
  <p:transition spd="slow">
    <p:randomBar dir="vert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3568" y="2996952"/>
            <a:ext cx="8136904" cy="36981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4.10  </a:t>
            </a:r>
            <a:r>
              <a:rPr lang="zh-CN" altLang="zh-CN" dirty="0"/>
              <a:t>可扩展</a:t>
            </a:r>
            <a:r>
              <a:rPr lang="zh-CN" altLang="zh-CN" dirty="0" smtClean="0"/>
              <a:t>对话框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268760"/>
            <a:ext cx="8424936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可扩展对话框的基本实现方法是利用</a:t>
            </a:r>
            <a:r>
              <a:rPr lang="en-US" altLang="zh-CN" dirty="0" err="1"/>
              <a:t>setSizeConstraint</a:t>
            </a:r>
            <a:r>
              <a:rPr lang="en-US" altLang="zh-CN" dirty="0"/>
              <a:t>(</a:t>
            </a:r>
            <a:r>
              <a:rPr lang="en-US" altLang="zh-CN" dirty="0" err="1"/>
              <a:t>QLayout</a:t>
            </a:r>
            <a:r>
              <a:rPr lang="en-US" altLang="zh-CN" dirty="0"/>
              <a:t>::</a:t>
            </a:r>
            <a:r>
              <a:rPr lang="en-US" altLang="zh-CN" dirty="0" err="1"/>
              <a:t>SetFixedSize</a:t>
            </a:r>
            <a:r>
              <a:rPr lang="en-US" altLang="zh-CN" dirty="0"/>
              <a:t>)</a:t>
            </a:r>
            <a:r>
              <a:rPr lang="zh-CN" altLang="zh-CN" dirty="0"/>
              <a:t>方法使对话框尺寸保持相对固定。其中，最关键的部分有以下两点。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</a:t>
            </a:r>
            <a:r>
              <a:rPr lang="zh-CN" altLang="zh-CN" dirty="0"/>
              <a:t>在整个对话框的构造函数中调用。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/>
              <a:t>layout-&gt;</a:t>
            </a:r>
            <a:r>
              <a:rPr lang="en-US" altLang="zh-CN" dirty="0" err="1"/>
              <a:t>setSizeConstraint</a:t>
            </a:r>
            <a:r>
              <a:rPr lang="en-US" altLang="zh-CN" dirty="0"/>
              <a:t>(</a:t>
            </a:r>
            <a:r>
              <a:rPr lang="en-US" altLang="zh-CN" dirty="0" err="1"/>
              <a:t>QLayout</a:t>
            </a:r>
            <a:r>
              <a:rPr lang="en-US" altLang="zh-CN" dirty="0"/>
              <a:t>::</a:t>
            </a:r>
            <a:r>
              <a:rPr lang="en-US" altLang="zh-CN" dirty="0" err="1"/>
              <a:t>SetFixedSize</a:t>
            </a:r>
            <a:r>
              <a:rPr lang="en-US" altLang="zh-CN" dirty="0"/>
              <a:t>);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这个设置保证了对话框的尺寸保持相对固定，始终保持各个控件组合的默认尺寸。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</a:t>
            </a:r>
            <a:r>
              <a:rPr lang="zh-CN" altLang="zh-CN" dirty="0"/>
              <a:t>切换按钮的实现。整个窗体可扩展的工作都是在此按钮所连接的槽函数中完成的。</a:t>
            </a:r>
          </a:p>
          <a:p>
            <a:pPr indent="446088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894229"/>
      </p:ext>
    </p:extLst>
  </p:cSld>
  <p:clrMapOvr>
    <a:masterClrMapping/>
  </p:clrMapOvr>
  <p:transition spd="slow">
    <p:randomBar dir="vert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4.10  </a:t>
            </a:r>
            <a:r>
              <a:rPr lang="zh-CN" altLang="zh-CN" dirty="0"/>
              <a:t>可扩展对话框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412776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b="1" u="sng" dirty="0"/>
              <a:t>【例】</a:t>
            </a:r>
            <a:r>
              <a:rPr lang="zh-CN" altLang="zh-CN" u="sng" dirty="0"/>
              <a:t>（难度一般）</a:t>
            </a:r>
            <a:r>
              <a:rPr lang="zh-CN" altLang="zh-CN" dirty="0"/>
              <a:t>（</a:t>
            </a:r>
            <a:r>
              <a:rPr lang="en-US" altLang="zh-CN" dirty="0"/>
              <a:t>CH406</a:t>
            </a:r>
            <a:r>
              <a:rPr lang="zh-CN" altLang="zh-CN" dirty="0"/>
              <a:t>）简单地填写资料。通常情况下，只需填写姓名和性别。若有特殊需要，还需填写更多信息时，则切换至完整对话窗体，运行效果如图</a:t>
            </a:r>
            <a:r>
              <a:rPr lang="en-US" altLang="zh-CN" dirty="0"/>
              <a:t>4.13</a:t>
            </a:r>
            <a:r>
              <a:rPr lang="zh-CN" altLang="zh-CN" dirty="0"/>
              <a:t>所示。</a:t>
            </a:r>
          </a:p>
          <a:p>
            <a:endParaRPr lang="zh-CN" altLang="en-US" dirty="0"/>
          </a:p>
        </p:txBody>
      </p:sp>
      <p:pic>
        <p:nvPicPr>
          <p:cNvPr id="1331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2" y="4045096"/>
            <a:ext cx="3034482" cy="125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542777"/>
            <a:ext cx="3744416" cy="276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406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2930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7307647"/>
      </p:ext>
    </p:extLst>
  </p:cSld>
  <p:clrMapOvr>
    <a:masterClrMapping/>
  </p:clrMapOvr>
  <p:transition spd="slow">
    <p:randomBar dir="vert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11560" y="2996952"/>
            <a:ext cx="8280920" cy="37444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4.10  </a:t>
            </a:r>
            <a:r>
              <a:rPr lang="zh-CN" altLang="zh-CN" dirty="0"/>
              <a:t>可扩展对话框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052736"/>
            <a:ext cx="856895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实现步骤如下。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）新建</a:t>
            </a:r>
            <a:r>
              <a:rPr lang="en-US" altLang="zh-CN" dirty="0" err="1"/>
              <a:t>Qt</a:t>
            </a:r>
            <a:r>
              <a:rPr lang="en-US" altLang="zh-CN" dirty="0"/>
              <a:t> Widgets Application</a:t>
            </a:r>
            <a:r>
              <a:rPr lang="zh-CN" altLang="zh-CN" dirty="0"/>
              <a:t>（详见</a:t>
            </a:r>
            <a:r>
              <a:rPr lang="en-US" altLang="zh-CN" dirty="0"/>
              <a:t>1.3.1</a:t>
            </a:r>
            <a:r>
              <a:rPr lang="zh-CN" altLang="zh-CN" dirty="0"/>
              <a:t>节），项目名称为“</a:t>
            </a:r>
            <a:r>
              <a:rPr lang="en-US" altLang="zh-CN" dirty="0" err="1"/>
              <a:t>ExtensionDlg</a:t>
            </a:r>
            <a:r>
              <a:rPr lang="zh-CN" altLang="zh-CN" dirty="0"/>
              <a:t>”，基类选择“</a:t>
            </a:r>
            <a:r>
              <a:rPr lang="en-US" altLang="zh-CN" dirty="0" err="1"/>
              <a:t>QDialog</a:t>
            </a:r>
            <a:r>
              <a:rPr lang="zh-CN" altLang="zh-CN" dirty="0"/>
              <a:t>”，类名命名为“</a:t>
            </a:r>
            <a:r>
              <a:rPr lang="en-US" altLang="zh-CN" dirty="0" err="1"/>
              <a:t>ExtensionDlg</a:t>
            </a:r>
            <a:r>
              <a:rPr lang="zh-CN" altLang="zh-CN" dirty="0"/>
              <a:t>”，</a:t>
            </a:r>
            <a:r>
              <a:rPr lang="zh-CN" altLang="zh-CN" b="1" dirty="0"/>
              <a:t>取消</a:t>
            </a:r>
            <a:r>
              <a:rPr lang="zh-CN" altLang="zh-CN" dirty="0"/>
              <a:t>“创建界面”复选框的选中状态。单击“下一步”按钮，最后单击“完成”按钮，完成该项目工程的建立。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 err="1"/>
              <a:t>ExtensionDlg</a:t>
            </a:r>
            <a:r>
              <a:rPr lang="zh-CN" altLang="zh-CN" dirty="0"/>
              <a:t>类继承自</a:t>
            </a:r>
            <a:r>
              <a:rPr lang="en-US" altLang="zh-CN" dirty="0" err="1"/>
              <a:t>QDialog</a:t>
            </a:r>
            <a:r>
              <a:rPr lang="zh-CN" altLang="zh-CN" dirty="0"/>
              <a:t>，打开“</a:t>
            </a:r>
            <a:r>
              <a:rPr lang="en-US" altLang="zh-CN" dirty="0" err="1"/>
              <a:t>extensiondlg.h</a:t>
            </a:r>
            <a:r>
              <a:rPr lang="zh-CN" altLang="zh-CN" dirty="0"/>
              <a:t>”头文件，具体代码如下：</a:t>
            </a:r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QDialog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class </a:t>
            </a:r>
            <a:r>
              <a:rPr lang="en-US" altLang="zh-CN" sz="1600" dirty="0" err="1"/>
              <a:t>ExtensionDlg</a:t>
            </a:r>
            <a:r>
              <a:rPr lang="en-US" altLang="zh-CN" sz="1600" dirty="0"/>
              <a:t> : public </a:t>
            </a:r>
            <a:r>
              <a:rPr lang="en-US" altLang="zh-CN" sz="1600" dirty="0" err="1"/>
              <a:t>QDialog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	Q_OBJECT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public: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	</a:t>
            </a:r>
            <a:r>
              <a:rPr lang="en-US" altLang="zh-CN" sz="1600" dirty="0" err="1"/>
              <a:t>ExtensionDlg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QWidget</a:t>
            </a:r>
            <a:r>
              <a:rPr lang="en-US" altLang="zh-CN" sz="1600" dirty="0"/>
              <a:t> *parent = 0);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	~</a:t>
            </a:r>
            <a:r>
              <a:rPr lang="en-US" altLang="zh-CN" sz="1600" dirty="0" err="1"/>
              <a:t>ExtensionDlg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private slots: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	void </a:t>
            </a:r>
            <a:r>
              <a:rPr lang="en-US" altLang="zh-CN" sz="1600" dirty="0" err="1"/>
              <a:t>showDetailInfo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private: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	void </a:t>
            </a:r>
            <a:r>
              <a:rPr lang="en-US" altLang="zh-CN" sz="1600" dirty="0" err="1"/>
              <a:t>createBaseInfo</a:t>
            </a:r>
            <a:r>
              <a:rPr lang="en-US" altLang="zh-CN" sz="1600" dirty="0"/>
              <a:t>();           		//</a:t>
            </a:r>
            <a:r>
              <a:rPr lang="zh-CN" altLang="zh-CN" sz="1600" dirty="0"/>
              <a:t>实现基本对话窗体部分</a:t>
            </a:r>
          </a:p>
          <a:p>
            <a:pPr indent="446088"/>
            <a:r>
              <a:rPr lang="en-US" altLang="zh-CN" sz="1600" dirty="0"/>
              <a:t>    	void </a:t>
            </a:r>
            <a:r>
              <a:rPr lang="en-US" altLang="zh-CN" sz="1600" dirty="0" err="1"/>
              <a:t>createDetailInfo</a:t>
            </a:r>
            <a:r>
              <a:rPr lang="en-US" altLang="zh-CN" sz="1600" dirty="0"/>
              <a:t>();            		//</a:t>
            </a:r>
            <a:r>
              <a:rPr lang="zh-CN" altLang="zh-CN" sz="1600" dirty="0"/>
              <a:t>实现扩展窗体部分</a:t>
            </a:r>
          </a:p>
          <a:p>
            <a:pPr indent="446088"/>
            <a:r>
              <a:rPr lang="en-US" altLang="zh-CN" sz="1600" dirty="0"/>
              <a:t>    	</a:t>
            </a:r>
            <a:r>
              <a:rPr lang="en-US" altLang="zh-CN" sz="1600" dirty="0" err="1"/>
              <a:t>QWidget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baseWidget</a:t>
            </a:r>
            <a:r>
              <a:rPr lang="en-US" altLang="zh-CN" sz="1600" dirty="0"/>
              <a:t>;                  	//</a:t>
            </a:r>
            <a:r>
              <a:rPr lang="zh-CN" altLang="zh-CN" sz="1600" dirty="0"/>
              <a:t>基本对话窗体部分</a:t>
            </a:r>
          </a:p>
          <a:p>
            <a:pPr indent="446088"/>
            <a:r>
              <a:rPr lang="en-US" altLang="zh-CN" sz="1600" dirty="0"/>
              <a:t>    	</a:t>
            </a:r>
            <a:r>
              <a:rPr lang="en-US" altLang="zh-CN" sz="1600" dirty="0" err="1"/>
              <a:t>QWidget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detailWidget</a:t>
            </a:r>
            <a:r>
              <a:rPr lang="en-US" altLang="zh-CN" sz="1600" dirty="0"/>
              <a:t>;            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扩展窗体部分</a:t>
            </a:r>
          </a:p>
          <a:p>
            <a:pPr indent="446088"/>
            <a:r>
              <a:rPr lang="en-US" altLang="zh-CN" sz="1600" dirty="0"/>
              <a:t>};</a:t>
            </a:r>
            <a:endParaRPr lang="zh-CN" altLang="zh-CN" sz="1600" dirty="0"/>
          </a:p>
          <a:p>
            <a:pPr indent="446088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63666336"/>
      </p:ext>
    </p:extLst>
  </p:cSld>
  <p:clrMapOvr>
    <a:masterClrMapping/>
  </p:clrMapOvr>
  <p:transition spd="slow">
    <p:randomBar dir="vert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11560" y="1268760"/>
            <a:ext cx="8280920" cy="475252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4.10  </a:t>
            </a:r>
            <a:r>
              <a:rPr lang="zh-CN" altLang="zh-CN" dirty="0"/>
              <a:t>可扩展对话框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980728"/>
            <a:ext cx="864096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）打开“</a:t>
            </a:r>
            <a:r>
              <a:rPr lang="en-US" altLang="zh-CN" dirty="0"/>
              <a:t>extensiondlg.cpp</a:t>
            </a:r>
            <a:r>
              <a:rPr lang="zh-CN" altLang="zh-CN" dirty="0"/>
              <a:t>”源文件，添加以下代码：</a:t>
            </a:r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QVBoxLayout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QLabel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QLineEdit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QComboBox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QPushButton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QDialogButtonBox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QHBoxLayout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 err="1"/>
              <a:t>ExtensionDlg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ExtensionDlg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QWidget</a:t>
            </a:r>
            <a:r>
              <a:rPr lang="en-US" altLang="zh-CN" sz="1600" dirty="0"/>
              <a:t> *parent)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: </a:t>
            </a:r>
            <a:r>
              <a:rPr lang="en-US" altLang="zh-CN" sz="1600" dirty="0" err="1"/>
              <a:t>QDialog</a:t>
            </a:r>
            <a:r>
              <a:rPr lang="en-US" altLang="zh-CN" sz="1600" dirty="0"/>
              <a:t>(parent)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	</a:t>
            </a:r>
            <a:r>
              <a:rPr lang="en-US" altLang="zh-CN" sz="1600" dirty="0" err="1"/>
              <a:t>setWindowTitle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tr</a:t>
            </a:r>
            <a:r>
              <a:rPr lang="en-US" altLang="zh-CN" sz="1600" dirty="0"/>
              <a:t>("Extension Dialog"));	 //</a:t>
            </a:r>
            <a:r>
              <a:rPr lang="zh-CN" altLang="zh-CN" sz="1600" dirty="0"/>
              <a:t>设置对话框的标题栏信息</a:t>
            </a:r>
          </a:p>
          <a:p>
            <a:pPr indent="446088"/>
            <a:r>
              <a:rPr lang="en-US" altLang="zh-CN" sz="1600" dirty="0"/>
              <a:t>    	</a:t>
            </a:r>
            <a:r>
              <a:rPr lang="en-US" altLang="zh-CN" sz="1600" dirty="0" err="1"/>
              <a:t>createBaseInfo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	</a:t>
            </a:r>
            <a:r>
              <a:rPr lang="en-US" altLang="zh-CN" sz="1600" dirty="0" err="1"/>
              <a:t>createDetailInfo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	</a:t>
            </a:r>
            <a:r>
              <a:rPr lang="en-US" altLang="zh-CN" sz="1600" dirty="0" err="1"/>
              <a:t>QVBoxLayout</a:t>
            </a:r>
            <a:r>
              <a:rPr lang="en-US" altLang="zh-CN" sz="1600" dirty="0"/>
              <a:t> *layout =new </a:t>
            </a:r>
            <a:r>
              <a:rPr lang="en-US" altLang="zh-CN" sz="1600" dirty="0" err="1"/>
              <a:t>QVBoxLayout</a:t>
            </a:r>
            <a:r>
              <a:rPr lang="en-US" altLang="zh-CN" sz="1600" dirty="0"/>
              <a:t>(this);	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布局</a:t>
            </a:r>
          </a:p>
          <a:p>
            <a:pPr indent="446088"/>
            <a:r>
              <a:rPr lang="en-US" altLang="zh-CN" sz="1600" dirty="0"/>
              <a:t>    	layout-&gt;</a:t>
            </a:r>
            <a:r>
              <a:rPr lang="en-US" altLang="zh-CN" sz="1600" dirty="0" err="1"/>
              <a:t>addWidget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baseWidget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	layout-&gt;</a:t>
            </a:r>
            <a:r>
              <a:rPr lang="en-US" altLang="zh-CN" sz="1600" dirty="0" err="1"/>
              <a:t>addWidget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detailWidget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	layout-&gt;</a:t>
            </a:r>
            <a:r>
              <a:rPr lang="en-US" altLang="zh-CN" sz="1600" dirty="0" err="1"/>
              <a:t>setSizeConstraint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QLayout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SetFixedSize</a:t>
            </a:r>
            <a:r>
              <a:rPr lang="en-US" altLang="zh-CN" sz="1600" dirty="0"/>
              <a:t>);	</a:t>
            </a:r>
            <a:r>
              <a:rPr lang="en-US" altLang="zh-CN" sz="1600" dirty="0" smtClean="0"/>
              <a:t>//(</a:t>
            </a:r>
            <a:r>
              <a:rPr lang="en-US" altLang="zh-CN" sz="1600" dirty="0"/>
              <a:t>a)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	layout-&gt;</a:t>
            </a:r>
            <a:r>
              <a:rPr lang="en-US" altLang="zh-CN" sz="1600" dirty="0" err="1"/>
              <a:t>setSpacing</a:t>
            </a:r>
            <a:r>
              <a:rPr lang="en-US" altLang="zh-CN" sz="1600" dirty="0"/>
              <a:t>(10);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</a:t>
            </a:r>
            <a:endParaRPr lang="zh-CN" altLang="zh-CN" sz="1600" dirty="0"/>
          </a:p>
          <a:p>
            <a:pPr indent="446088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91310348"/>
      </p:ext>
    </p:extLst>
  </p:cSld>
  <p:clrMapOvr>
    <a:masterClrMapping/>
  </p:clrMapOvr>
  <p:transition spd="slow">
    <p:randomBar dir="vert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4.10  </a:t>
            </a:r>
            <a:r>
              <a:rPr lang="zh-CN" altLang="zh-CN" dirty="0"/>
              <a:t>可扩展对话框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56895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en-US" altLang="zh-CN" dirty="0" err="1"/>
              <a:t>createBaseInfo</a:t>
            </a:r>
            <a:r>
              <a:rPr lang="en-US" altLang="zh-CN" dirty="0"/>
              <a:t>()</a:t>
            </a:r>
            <a:r>
              <a:rPr lang="zh-CN" altLang="zh-CN" dirty="0"/>
              <a:t>函数完成基本信息窗体部分的构建，其中，连接实现切换功能的“详细”按钮</a:t>
            </a:r>
            <a:r>
              <a:rPr lang="en-US" altLang="zh-CN" dirty="0" err="1"/>
              <a:t>DetailBtn</a:t>
            </a:r>
            <a:r>
              <a:rPr lang="zh-CN" altLang="zh-CN" dirty="0"/>
              <a:t>的</a:t>
            </a:r>
            <a:r>
              <a:rPr lang="en-US" altLang="zh-CN" dirty="0"/>
              <a:t>clicked()</a:t>
            </a:r>
            <a:r>
              <a:rPr lang="zh-CN" altLang="zh-CN" dirty="0"/>
              <a:t>信号与槽函数</a:t>
            </a:r>
            <a:r>
              <a:rPr lang="en-US" altLang="zh-CN" dirty="0" err="1"/>
              <a:t>showDetailInfo</a:t>
            </a:r>
            <a:r>
              <a:rPr lang="en-US" altLang="zh-CN" dirty="0"/>
              <a:t>()</a:t>
            </a:r>
            <a:r>
              <a:rPr lang="zh-CN" altLang="zh-CN" dirty="0">
                <a:hlinkClick r:id="rId2" action="ppaction://hlinkfile"/>
              </a:rPr>
              <a:t>以便实现对话框的可扩展，其具体实现</a:t>
            </a:r>
            <a:r>
              <a:rPr lang="zh-CN" altLang="zh-CN" dirty="0" smtClean="0">
                <a:hlinkClick r:id="rId2" action="ppaction://hlinkfile"/>
              </a:rPr>
              <a:t>代码</a:t>
            </a:r>
            <a:r>
              <a:rPr lang="zh-CN" altLang="en-US" dirty="0" smtClean="0">
                <a:hlinkClick r:id="rId2" action="ppaction://hlinkfile"/>
              </a:rPr>
              <a:t>。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en-US" altLang="zh-CN" dirty="0" err="1"/>
              <a:t>createDetailInfo</a:t>
            </a:r>
            <a:r>
              <a:rPr lang="en-US" altLang="zh-CN" dirty="0"/>
              <a:t>()</a:t>
            </a:r>
            <a:r>
              <a:rPr lang="zh-CN" altLang="zh-CN" dirty="0"/>
              <a:t>函数实现详细信息窗体部分</a:t>
            </a:r>
            <a:r>
              <a:rPr lang="en-US" altLang="zh-CN" dirty="0" err="1"/>
              <a:t>detailWidget</a:t>
            </a:r>
            <a:r>
              <a:rPr lang="zh-CN" altLang="zh-CN" dirty="0"/>
              <a:t>的构建，</a:t>
            </a:r>
            <a:r>
              <a:rPr lang="zh-CN" altLang="zh-CN" dirty="0">
                <a:hlinkClick r:id="rId3" action="ppaction://hlinkfile"/>
              </a:rPr>
              <a:t>并在函数的最后调用</a:t>
            </a:r>
            <a:r>
              <a:rPr lang="en-US" altLang="zh-CN" dirty="0">
                <a:hlinkClick r:id="rId3" action="ppaction://hlinkfile"/>
              </a:rPr>
              <a:t>hide()</a:t>
            </a:r>
            <a:r>
              <a:rPr lang="zh-CN" altLang="zh-CN" dirty="0">
                <a:hlinkClick r:id="rId3" action="ppaction://hlinkfile"/>
              </a:rPr>
              <a:t>隐藏此部分窗体，实现</a:t>
            </a:r>
            <a:r>
              <a:rPr lang="zh-CN" altLang="zh-CN" dirty="0" smtClean="0">
                <a:hlinkClick r:id="rId3" action="ppaction://hlinkfile"/>
              </a:rPr>
              <a:t>代码</a:t>
            </a:r>
            <a:r>
              <a:rPr lang="zh-CN" altLang="en-US" dirty="0" smtClean="0">
                <a:hlinkClick r:id="rId3" action="ppaction://hlinkfile"/>
              </a:rPr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073706363"/>
      </p:ext>
    </p:extLst>
  </p:cSld>
  <p:clrMapOvr>
    <a:masterClrMapping/>
  </p:clrMapOvr>
  <p:transition spd="slow">
    <p:randomBar dir="vert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539552" y="3356992"/>
            <a:ext cx="8136904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4.10  </a:t>
            </a:r>
            <a:r>
              <a:rPr lang="zh-CN" altLang="zh-CN" dirty="0"/>
              <a:t>可扩展对话框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700808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en-US" altLang="zh-CN" dirty="0" err="1" smtClean="0"/>
              <a:t>showDetailInfo</a:t>
            </a:r>
            <a:r>
              <a:rPr lang="en-US" altLang="zh-CN" dirty="0" smtClean="0"/>
              <a:t>()</a:t>
            </a:r>
            <a:r>
              <a:rPr lang="zh-CN" altLang="zh-CN" dirty="0" smtClean="0"/>
              <a:t>函数完成窗体扩展切换工作，在用户单击</a:t>
            </a:r>
            <a:r>
              <a:rPr lang="en-US" altLang="zh-CN" dirty="0" err="1" smtClean="0"/>
              <a:t>DetailBtn</a:t>
            </a:r>
            <a:r>
              <a:rPr lang="zh-CN" altLang="zh-CN" dirty="0" smtClean="0"/>
              <a:t>时调用此函数，首先检测</a:t>
            </a:r>
            <a:r>
              <a:rPr lang="en-US" altLang="zh-CN" dirty="0" err="1" smtClean="0"/>
              <a:t>detailWidget</a:t>
            </a:r>
            <a:r>
              <a:rPr lang="zh-CN" altLang="zh-CN" dirty="0" smtClean="0"/>
              <a:t>窗体处于何种状态。若此时是隐藏状态，则应用</a:t>
            </a:r>
            <a:r>
              <a:rPr lang="en-US" altLang="zh-CN" dirty="0" smtClean="0"/>
              <a:t>show()</a:t>
            </a:r>
            <a:r>
              <a:rPr lang="zh-CN" altLang="zh-CN" dirty="0" smtClean="0"/>
              <a:t>函数显示</a:t>
            </a:r>
            <a:r>
              <a:rPr lang="en-US" altLang="zh-CN" dirty="0" err="1" smtClean="0"/>
              <a:t>detailWidget</a:t>
            </a:r>
            <a:r>
              <a:rPr lang="zh-CN" altLang="zh-CN" dirty="0" smtClean="0"/>
              <a:t>窗体，否则调用</a:t>
            </a:r>
            <a:r>
              <a:rPr lang="en-US" altLang="zh-CN" dirty="0" smtClean="0"/>
              <a:t>hide()</a:t>
            </a:r>
            <a:r>
              <a:rPr lang="zh-CN" altLang="zh-CN" dirty="0" smtClean="0"/>
              <a:t>函数隐藏</a:t>
            </a:r>
            <a:r>
              <a:rPr lang="en-US" altLang="zh-CN" dirty="0" err="1" smtClean="0"/>
              <a:t>detailWidget</a:t>
            </a:r>
            <a:r>
              <a:rPr lang="zh-CN" altLang="zh-CN" dirty="0" smtClean="0"/>
              <a:t>窗体。其具体实现代码如下：</a:t>
            </a:r>
          </a:p>
          <a:p>
            <a:pPr indent="446088"/>
            <a:r>
              <a:rPr lang="en-US" altLang="zh-CN" dirty="0" smtClean="0"/>
              <a:t>void </a:t>
            </a:r>
            <a:r>
              <a:rPr lang="en-US" altLang="zh-CN" dirty="0" err="1" smtClean="0"/>
              <a:t>ExtensionDlg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showDetailInfo</a:t>
            </a:r>
            <a:r>
              <a:rPr lang="en-US" altLang="zh-CN" dirty="0" smtClean="0"/>
              <a:t>()</a:t>
            </a:r>
            <a:endParaRPr lang="zh-CN" altLang="zh-CN" dirty="0" smtClean="0"/>
          </a:p>
          <a:p>
            <a:pPr indent="446088"/>
            <a:r>
              <a:rPr lang="en-US" altLang="zh-CN" dirty="0" smtClean="0"/>
              <a:t>{</a:t>
            </a:r>
            <a:endParaRPr lang="zh-CN" altLang="zh-CN" dirty="0" smtClean="0"/>
          </a:p>
          <a:p>
            <a:pPr indent="446088"/>
            <a:r>
              <a:rPr lang="en-US" altLang="zh-CN" dirty="0" smtClean="0"/>
              <a:t>    	if(</a:t>
            </a:r>
            <a:r>
              <a:rPr lang="en-US" altLang="zh-CN" dirty="0" err="1" smtClean="0"/>
              <a:t>detailWidget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isHidden</a:t>
            </a:r>
            <a:r>
              <a:rPr lang="en-US" altLang="zh-CN" dirty="0" smtClean="0"/>
              <a:t>())</a:t>
            </a:r>
            <a:endParaRPr lang="zh-CN" altLang="zh-CN" dirty="0" smtClean="0"/>
          </a:p>
          <a:p>
            <a:pPr indent="446088"/>
            <a:r>
              <a:rPr lang="en-US" altLang="zh-CN" dirty="0" smtClean="0"/>
              <a:t>    	   </a:t>
            </a:r>
            <a:r>
              <a:rPr lang="en-US" altLang="zh-CN" dirty="0" err="1" smtClean="0"/>
              <a:t>detailWidget</a:t>
            </a:r>
            <a:r>
              <a:rPr lang="en-US" altLang="zh-CN" dirty="0" smtClean="0"/>
              <a:t>-&gt;show();</a:t>
            </a:r>
            <a:endParaRPr lang="zh-CN" altLang="zh-CN" dirty="0" smtClean="0"/>
          </a:p>
          <a:p>
            <a:pPr indent="446088"/>
            <a:r>
              <a:rPr lang="en-US" altLang="zh-CN" dirty="0" smtClean="0"/>
              <a:t>    	else </a:t>
            </a:r>
            <a:r>
              <a:rPr lang="en-US" altLang="zh-CN" dirty="0" err="1" smtClean="0"/>
              <a:t>detailWidget</a:t>
            </a:r>
            <a:r>
              <a:rPr lang="en-US" altLang="zh-CN" dirty="0" smtClean="0"/>
              <a:t>-&gt;hide();</a:t>
            </a:r>
            <a:endParaRPr lang="zh-CN" altLang="zh-CN" dirty="0" smtClean="0"/>
          </a:p>
          <a:p>
            <a:pPr indent="446088"/>
            <a:r>
              <a:rPr lang="en-US" altLang="zh-CN" dirty="0" smtClean="0"/>
              <a:t>}</a:t>
            </a:r>
            <a:endParaRPr lang="zh-CN" altLang="zh-CN" dirty="0" smtClean="0"/>
          </a:p>
          <a:p>
            <a:pPr indent="446088">
              <a:lnSpc>
                <a:spcPct val="150000"/>
              </a:lnSpc>
            </a:pPr>
            <a:r>
              <a:rPr lang="zh-CN" altLang="zh-CN" dirty="0" smtClean="0"/>
              <a:t>（</a:t>
            </a:r>
            <a:r>
              <a:rPr lang="en-US" altLang="zh-CN" dirty="0" smtClean="0"/>
              <a:t>4</a:t>
            </a:r>
            <a:r>
              <a:rPr lang="zh-CN" altLang="zh-CN" dirty="0" smtClean="0"/>
              <a:t>）运行程序，显示效果如图</a:t>
            </a:r>
            <a:r>
              <a:rPr lang="en-US" altLang="zh-CN" dirty="0" smtClean="0"/>
              <a:t>4.13</a:t>
            </a:r>
            <a:r>
              <a:rPr lang="zh-CN" altLang="zh-CN" dirty="0" smtClean="0"/>
              <a:t>所示。</a:t>
            </a:r>
          </a:p>
          <a:p>
            <a:pPr indent="446088">
              <a:lnSpc>
                <a:spcPct val="150000"/>
              </a:lnSpc>
            </a:pP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2705778"/>
      </p:ext>
    </p:extLst>
  </p:cSld>
  <p:clrMapOvr>
    <a:masterClrMapping/>
  </p:clrMapOvr>
  <p:transition spd="slow">
    <p:randomBar dir="vert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4.11  </a:t>
            </a:r>
            <a:r>
              <a:rPr lang="zh-CN" altLang="zh-CN" dirty="0"/>
              <a:t>不规则窗体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556792"/>
            <a:ext cx="8496944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b="1" u="sng" dirty="0"/>
              <a:t>【例】</a:t>
            </a:r>
            <a:r>
              <a:rPr lang="zh-CN" altLang="zh-CN" u="sng" dirty="0"/>
              <a:t>（简单）</a:t>
            </a:r>
            <a:r>
              <a:rPr lang="zh-CN" altLang="zh-CN" dirty="0"/>
              <a:t>（</a:t>
            </a:r>
            <a:r>
              <a:rPr lang="en-US" altLang="zh-CN" dirty="0"/>
              <a:t>CH407</a:t>
            </a:r>
            <a:r>
              <a:rPr lang="zh-CN" altLang="zh-CN" dirty="0"/>
              <a:t>）不规则窗体的实现方法。具体实现一个蝴蝶图形外沿形状的不规则形状对话框，也可以在不规则窗体上放置按钮等控件，可以通过鼠标左键拖曳窗体，单击鼠标右键关闭窗体。运行效果如图</a:t>
            </a:r>
            <a:r>
              <a:rPr lang="en-US" altLang="zh-CN" dirty="0"/>
              <a:t>4.14</a:t>
            </a:r>
            <a:r>
              <a:rPr lang="zh-CN" altLang="zh-CN" dirty="0"/>
              <a:t>所示。</a:t>
            </a:r>
          </a:p>
          <a:p>
            <a:pPr indent="446088"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1433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140967"/>
            <a:ext cx="2808312" cy="22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777767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第</a:t>
            </a:r>
            <a:r>
              <a:rPr lang="en-US" altLang="zh-CN" dirty="0"/>
              <a:t>4</a:t>
            </a:r>
            <a:r>
              <a:rPr lang="zh-CN" altLang="zh-CN" dirty="0"/>
              <a:t>章</a:t>
            </a:r>
            <a:r>
              <a:rPr lang="en-US" altLang="zh-CN" b="1" dirty="0"/>
              <a:t> </a:t>
            </a:r>
            <a:r>
              <a:rPr lang="en-US" altLang="zh-CN" b="1" dirty="0" err="1"/>
              <a:t>Qt</a:t>
            </a:r>
            <a:r>
              <a:rPr lang="en-US" altLang="zh-CN" b="1" dirty="0"/>
              <a:t> 5</a:t>
            </a:r>
            <a:r>
              <a:rPr lang="zh-CN" altLang="zh-CN" dirty="0"/>
              <a:t>基本对话框</a:t>
            </a:r>
            <a:endParaRPr lang="zh-CN" altLang="en-US" dirty="0"/>
          </a:p>
        </p:txBody>
      </p:sp>
      <p:pic>
        <p:nvPicPr>
          <p:cNvPr id="5125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88" y="1653934"/>
            <a:ext cx="2581249" cy="222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026" y="2575122"/>
            <a:ext cx="2212642" cy="1301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967" y="2575123"/>
            <a:ext cx="2227104" cy="1301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437114"/>
            <a:ext cx="2304256" cy="135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437112"/>
            <a:ext cx="2232248" cy="130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-36512" y="3175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-36512" y="3876676"/>
            <a:ext cx="909896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70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）“标准输入对话框实例”界面	      （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）“修改姓名”界面            （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）“修改性别”界面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728662" y="5772335"/>
            <a:ext cx="671369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70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   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）“修改年龄”界面                   （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）“修改成绩”界面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667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图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4.5 “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标准输入对话框实例”界面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0721925"/>
      </p:ext>
    </p:extLst>
  </p:cSld>
  <p:clrMapOvr>
    <a:masterClrMapping/>
  </p:clrMapOvr>
  <p:transition spd="slow">
    <p:randomBar dir="vert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11560" y="3645024"/>
            <a:ext cx="8208912" cy="32129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4.11  </a:t>
            </a:r>
            <a:r>
              <a:rPr lang="zh-CN" altLang="zh-CN" dirty="0"/>
              <a:t>不规则窗体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49694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实现步骤如下。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）新建</a:t>
            </a:r>
            <a:r>
              <a:rPr lang="en-US" altLang="zh-CN" dirty="0" err="1"/>
              <a:t>Qt</a:t>
            </a:r>
            <a:r>
              <a:rPr lang="en-US" altLang="zh-CN" dirty="0"/>
              <a:t> Widgets Application</a:t>
            </a:r>
            <a:r>
              <a:rPr lang="zh-CN" altLang="zh-CN" dirty="0"/>
              <a:t>（详见</a:t>
            </a:r>
            <a:r>
              <a:rPr lang="en-US" altLang="zh-CN" dirty="0"/>
              <a:t>1.3.1</a:t>
            </a:r>
            <a:r>
              <a:rPr lang="zh-CN" altLang="zh-CN" dirty="0"/>
              <a:t>节），项目名称为“</a:t>
            </a:r>
            <a:r>
              <a:rPr lang="en-US" altLang="zh-CN" dirty="0" err="1"/>
              <a:t>ShapeWidget</a:t>
            </a:r>
            <a:r>
              <a:rPr lang="zh-CN" altLang="zh-CN" dirty="0"/>
              <a:t>”，基类选择“</a:t>
            </a:r>
            <a:r>
              <a:rPr lang="en-US" altLang="zh-CN" dirty="0" err="1"/>
              <a:t>QWidget</a:t>
            </a:r>
            <a:r>
              <a:rPr lang="zh-CN" altLang="zh-CN" dirty="0"/>
              <a:t>”，类名命名为“</a:t>
            </a:r>
            <a:r>
              <a:rPr lang="en-US" altLang="zh-CN" dirty="0" err="1"/>
              <a:t>ShapeWidget</a:t>
            </a:r>
            <a:r>
              <a:rPr lang="zh-CN" altLang="zh-CN" dirty="0"/>
              <a:t>”，</a:t>
            </a:r>
            <a:r>
              <a:rPr lang="zh-CN" altLang="zh-CN" b="1" dirty="0"/>
              <a:t>取消</a:t>
            </a:r>
            <a:r>
              <a:rPr lang="zh-CN" altLang="zh-CN" dirty="0"/>
              <a:t>“创建界面”复选框的选中状态。单击“下一步”按钮，最后单击“完成”按钮，完成该项目工程的建立。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）不规则窗体类</a:t>
            </a:r>
            <a:r>
              <a:rPr lang="en-US" altLang="zh-CN" dirty="0" err="1"/>
              <a:t>ShapeWidget</a:t>
            </a:r>
            <a:r>
              <a:rPr lang="zh-CN" altLang="zh-CN" dirty="0"/>
              <a:t>继承自</a:t>
            </a:r>
            <a:r>
              <a:rPr lang="en-US" altLang="zh-CN" dirty="0" err="1"/>
              <a:t>QWidget</a:t>
            </a:r>
            <a:r>
              <a:rPr lang="zh-CN" altLang="zh-CN" dirty="0"/>
              <a:t>类，为了使不规则窗体能够通过鼠标随意拖曳，在该类中重定义了鼠标事件</a:t>
            </a:r>
            <a:r>
              <a:rPr lang="en-US" altLang="zh-CN" dirty="0" err="1"/>
              <a:t>mousePressEvent</a:t>
            </a:r>
            <a:r>
              <a:rPr lang="en-US" altLang="zh-CN" dirty="0"/>
              <a:t>()</a:t>
            </a:r>
            <a:r>
              <a:rPr lang="zh-CN" altLang="zh-CN" dirty="0"/>
              <a:t>、</a:t>
            </a:r>
            <a:r>
              <a:rPr lang="en-US" altLang="zh-CN" dirty="0" err="1"/>
              <a:t>mouseMoveEvent</a:t>
            </a:r>
            <a:r>
              <a:rPr lang="en-US" altLang="zh-CN" dirty="0"/>
              <a:t>()</a:t>
            </a:r>
            <a:r>
              <a:rPr lang="zh-CN" altLang="zh-CN" dirty="0"/>
              <a:t>及绘制函数</a:t>
            </a:r>
            <a:r>
              <a:rPr lang="en-US" altLang="zh-CN" dirty="0" err="1"/>
              <a:t>paintEvent</a:t>
            </a:r>
            <a:r>
              <a:rPr lang="en-US" altLang="zh-CN" dirty="0"/>
              <a:t>()</a:t>
            </a:r>
            <a:r>
              <a:rPr lang="zh-CN" altLang="zh-CN" dirty="0"/>
              <a:t>，打开“</a:t>
            </a:r>
            <a:r>
              <a:rPr lang="en-US" altLang="zh-CN" dirty="0" err="1"/>
              <a:t>shapewidget.h</a:t>
            </a:r>
            <a:r>
              <a:rPr lang="zh-CN" altLang="zh-CN" dirty="0"/>
              <a:t>”头文件，添加如下代码：</a:t>
            </a:r>
          </a:p>
          <a:p>
            <a:pPr indent="446088"/>
            <a:r>
              <a:rPr lang="en-US" altLang="zh-CN" sz="1600" dirty="0"/>
              <a:t>class </a:t>
            </a:r>
            <a:r>
              <a:rPr lang="en-US" altLang="zh-CN" sz="1600" dirty="0" err="1"/>
              <a:t>ShapeWidget</a:t>
            </a:r>
            <a:r>
              <a:rPr lang="en-US" altLang="zh-CN" sz="1600" dirty="0"/>
              <a:t> : public </a:t>
            </a:r>
            <a:r>
              <a:rPr lang="en-US" altLang="zh-CN" sz="1600" dirty="0" err="1"/>
              <a:t>QWidget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Q_OBJECT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public: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ShapeWidget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QWidget</a:t>
            </a:r>
            <a:r>
              <a:rPr lang="en-US" altLang="zh-CN" sz="1600" dirty="0"/>
              <a:t> *parent = 0);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~</a:t>
            </a:r>
            <a:r>
              <a:rPr lang="en-US" altLang="zh-CN" sz="1600" dirty="0" err="1"/>
              <a:t>ShapeWidget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protected: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	void </a:t>
            </a:r>
            <a:r>
              <a:rPr lang="en-US" altLang="zh-CN" sz="1600" dirty="0" err="1"/>
              <a:t>mousePressEvent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QMouseEvent</a:t>
            </a:r>
            <a:r>
              <a:rPr lang="en-US" altLang="zh-CN" sz="1600" dirty="0"/>
              <a:t> *);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	void </a:t>
            </a:r>
            <a:r>
              <a:rPr lang="en-US" altLang="zh-CN" sz="1600" dirty="0" err="1"/>
              <a:t>mouseMoveEvent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QMouseEvent</a:t>
            </a:r>
            <a:r>
              <a:rPr lang="en-US" altLang="zh-CN" sz="1600" dirty="0"/>
              <a:t> *);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	void </a:t>
            </a:r>
            <a:r>
              <a:rPr lang="en-US" altLang="zh-CN" sz="1600" dirty="0" err="1"/>
              <a:t>paintEvent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QPaintEvent</a:t>
            </a:r>
            <a:r>
              <a:rPr lang="en-US" altLang="zh-CN" sz="1600" dirty="0"/>
              <a:t> *);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private: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QPoint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dragPosition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};</a:t>
            </a:r>
            <a:endParaRPr lang="zh-CN" altLang="zh-CN" sz="1600" dirty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29933509"/>
      </p:ext>
    </p:extLst>
  </p:cSld>
  <p:clrMapOvr>
    <a:masterClrMapping/>
  </p:clrMapOvr>
  <p:transition spd="slow">
    <p:randomBar dir="vert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407222" y="5373216"/>
            <a:ext cx="8341241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407222" y="1700808"/>
            <a:ext cx="8341242" cy="345638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4.11  </a:t>
            </a:r>
            <a:r>
              <a:rPr lang="zh-CN" altLang="zh-CN" dirty="0"/>
              <a:t>不规则窗体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24744"/>
            <a:ext cx="835292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）打开“</a:t>
            </a:r>
            <a:r>
              <a:rPr lang="en-US" altLang="zh-CN" dirty="0"/>
              <a:t>shapewidget.cpp</a:t>
            </a:r>
            <a:r>
              <a:rPr lang="zh-CN" altLang="zh-CN" dirty="0"/>
              <a:t>”文件，</a:t>
            </a:r>
            <a:r>
              <a:rPr lang="en-US" altLang="zh-CN" dirty="0" err="1"/>
              <a:t>ShapeWidget</a:t>
            </a:r>
            <a:r>
              <a:rPr lang="zh-CN" altLang="zh-CN" dirty="0"/>
              <a:t>的构造函数部分是实现不规则窗体的关键，添加的具体代码如下：</a:t>
            </a:r>
          </a:p>
          <a:p>
            <a:pPr indent="446088"/>
            <a:r>
              <a:rPr lang="en-US" altLang="zh-CN" sz="1600" dirty="0"/>
              <a:t>//</a:t>
            </a:r>
            <a:r>
              <a:rPr lang="zh-CN" altLang="zh-CN" sz="1600" dirty="0"/>
              <a:t>添加的头文件</a:t>
            </a:r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QMouseEvent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QPainter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QPixmap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QBitmap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 err="1"/>
              <a:t>ShapeWidget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ShapeWidget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QWidget</a:t>
            </a:r>
            <a:r>
              <a:rPr lang="en-US" altLang="zh-CN" sz="1600" dirty="0"/>
              <a:t> *parent)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: </a:t>
            </a:r>
            <a:r>
              <a:rPr lang="en-US" altLang="zh-CN" sz="1600" dirty="0" err="1"/>
              <a:t>QWidget</a:t>
            </a:r>
            <a:r>
              <a:rPr lang="en-US" altLang="zh-CN" sz="1600" dirty="0"/>
              <a:t>(parent)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QPixmap</a:t>
            </a:r>
            <a:r>
              <a:rPr lang="en-US" altLang="zh-CN" sz="1600" dirty="0"/>
              <a:t> pix;		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新建一个</a:t>
            </a:r>
            <a:r>
              <a:rPr lang="en-US" altLang="zh-CN" sz="1600" dirty="0" err="1"/>
              <a:t>QPixmap</a:t>
            </a:r>
            <a:r>
              <a:rPr lang="zh-CN" altLang="zh-CN" sz="1600" dirty="0"/>
              <a:t>对象</a:t>
            </a:r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pix.load</a:t>
            </a:r>
            <a:r>
              <a:rPr lang="en-US" altLang="zh-CN" sz="1600" dirty="0"/>
              <a:t>("16.png",0,Qt::</a:t>
            </a:r>
            <a:r>
              <a:rPr lang="en-US" altLang="zh-CN" sz="1600" dirty="0" err="1"/>
              <a:t>AvoidDither|Qt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ThresholdDither|Qt</a:t>
            </a:r>
            <a:r>
              <a:rPr lang="en-US" altLang="zh-CN" sz="1600" dirty="0"/>
              <a:t>:: </a:t>
            </a:r>
            <a:r>
              <a:rPr lang="en-US" altLang="zh-CN" sz="1600" dirty="0" err="1"/>
              <a:t>ThresholdAlphaDither</a:t>
            </a:r>
            <a:r>
              <a:rPr lang="en-US" altLang="zh-CN" sz="1600" dirty="0"/>
              <a:t>);					</a:t>
            </a:r>
            <a:r>
              <a:rPr lang="en-US" altLang="zh-CN" sz="1600" dirty="0" smtClean="0"/>
              <a:t>//(</a:t>
            </a:r>
            <a:r>
              <a:rPr lang="en-US" altLang="zh-CN" sz="1600" dirty="0"/>
              <a:t>a)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resize(</a:t>
            </a:r>
            <a:r>
              <a:rPr lang="en-US" altLang="zh-CN" sz="1600" dirty="0" err="1"/>
              <a:t>pix.size</a:t>
            </a:r>
            <a:r>
              <a:rPr lang="en-US" altLang="zh-CN" sz="1600" dirty="0"/>
              <a:t>());			</a:t>
            </a:r>
            <a:r>
              <a:rPr lang="en-US" altLang="zh-CN" sz="1600" dirty="0" smtClean="0"/>
              <a:t>//(</a:t>
            </a:r>
            <a:r>
              <a:rPr lang="en-US" altLang="zh-CN" sz="1600" dirty="0"/>
              <a:t>b)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setMask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QBitmap</a:t>
            </a:r>
            <a:r>
              <a:rPr lang="en-US" altLang="zh-CN" sz="1600" dirty="0"/>
              <a:t>(</a:t>
            </a:r>
            <a:r>
              <a:rPr lang="en-US" altLang="zh-CN" sz="1600" dirty="0" err="1"/>
              <a:t>pix.mask</a:t>
            </a:r>
            <a:r>
              <a:rPr lang="en-US" altLang="zh-CN" sz="1600" dirty="0"/>
              <a:t>()));		//(c)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</a:t>
            </a:r>
            <a:endParaRPr lang="zh-CN" altLang="zh-CN" sz="1600" dirty="0"/>
          </a:p>
          <a:p>
            <a:pPr indent="446088"/>
            <a:r>
              <a:rPr lang="en-US" altLang="zh-CN" dirty="0"/>
              <a:t>load()</a:t>
            </a:r>
            <a:r>
              <a:rPr lang="zh-CN" altLang="zh-CN" dirty="0"/>
              <a:t>函数的原型如下：</a:t>
            </a:r>
          </a:p>
          <a:p>
            <a:pPr indent="446088"/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QPixmap</a:t>
            </a:r>
            <a:r>
              <a:rPr lang="en-US" altLang="zh-CN" dirty="0"/>
              <a:t>::load ( </a:t>
            </a:r>
            <a:r>
              <a:rPr lang="en-US" altLang="zh-CN" dirty="0" err="1"/>
              <a:t>const</a:t>
            </a:r>
            <a:r>
              <a:rPr lang="en-US" altLang="zh-CN" dirty="0"/>
              <a:t> </a:t>
            </a:r>
            <a:r>
              <a:rPr lang="en-US" altLang="zh-CN" dirty="0" err="1"/>
              <a:t>QString</a:t>
            </a:r>
            <a:r>
              <a:rPr lang="en-US" altLang="zh-CN" dirty="0"/>
              <a:t> &amp; </a:t>
            </a:r>
            <a:r>
              <a:rPr lang="en-US" altLang="zh-CN" dirty="0" err="1"/>
              <a:t>fileName</a:t>
            </a:r>
            <a:r>
              <a:rPr lang="en-US" altLang="zh-CN" dirty="0"/>
              <a:t>, </a:t>
            </a:r>
            <a:r>
              <a:rPr lang="en-US" altLang="zh-CN" dirty="0" err="1"/>
              <a:t>const</a:t>
            </a:r>
            <a:r>
              <a:rPr lang="en-US" altLang="zh-CN" dirty="0"/>
              <a:t> char * format = 0, </a:t>
            </a:r>
            <a:r>
              <a:rPr lang="en-US" altLang="zh-CN" dirty="0" err="1"/>
              <a:t>Qt</a:t>
            </a:r>
            <a:r>
              <a:rPr lang="en-US" altLang="zh-CN" dirty="0"/>
              <a:t>::</a:t>
            </a:r>
            <a:r>
              <a:rPr lang="en-US" altLang="zh-CN" dirty="0" err="1"/>
              <a:t>ImageConversionFlags</a:t>
            </a:r>
            <a:r>
              <a:rPr lang="en-US" altLang="zh-CN" dirty="0"/>
              <a:t> flags = </a:t>
            </a:r>
            <a:r>
              <a:rPr lang="en-US" altLang="zh-CN" dirty="0" err="1"/>
              <a:t>Qt</a:t>
            </a:r>
            <a:r>
              <a:rPr lang="en-US" altLang="zh-CN" dirty="0"/>
              <a:t>::</a:t>
            </a:r>
            <a:r>
              <a:rPr lang="en-US" altLang="zh-CN" dirty="0" err="1"/>
              <a:t>AutoColor</a:t>
            </a:r>
            <a:r>
              <a:rPr lang="en-US" altLang="zh-CN" dirty="0"/>
              <a:t> )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7184839"/>
      </p:ext>
    </p:extLst>
  </p:cSld>
  <p:clrMapOvr>
    <a:masterClrMapping/>
  </p:clrMapOvr>
  <p:transition spd="slow">
    <p:randomBar dir="vert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3568" y="3717032"/>
            <a:ext cx="8136904" cy="14500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4.11  </a:t>
            </a:r>
            <a:r>
              <a:rPr lang="zh-CN" altLang="zh-CN" dirty="0"/>
              <a:t>不规则窗体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5689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鼠标移动响应函数</a:t>
            </a:r>
            <a:r>
              <a:rPr lang="en-US" altLang="zh-CN" dirty="0" err="1"/>
              <a:t>mouseMoveEvent</a:t>
            </a:r>
            <a:r>
              <a:rPr lang="en-US" altLang="zh-CN" dirty="0"/>
              <a:t>(</a:t>
            </a:r>
            <a:r>
              <a:rPr lang="en-US" altLang="zh-CN" dirty="0" err="1"/>
              <a:t>QMouseEvent</a:t>
            </a:r>
            <a:r>
              <a:rPr lang="en-US" altLang="zh-CN" dirty="0"/>
              <a:t> *)</a:t>
            </a:r>
            <a:r>
              <a:rPr lang="zh-CN" altLang="zh-CN" dirty="0"/>
              <a:t>，首先判断当前鼠标状态，调用</a:t>
            </a:r>
            <a:r>
              <a:rPr lang="en-US" altLang="zh-CN" dirty="0"/>
              <a:t>event-&gt;buttons()</a:t>
            </a:r>
            <a:r>
              <a:rPr lang="zh-CN" altLang="zh-CN" dirty="0"/>
              <a:t>返回鼠标的状态，若为左键则调用</a:t>
            </a:r>
            <a:r>
              <a:rPr lang="en-US" altLang="zh-CN" dirty="0" err="1"/>
              <a:t>QWidget</a:t>
            </a:r>
            <a:r>
              <a:rPr lang="zh-CN" altLang="zh-CN" dirty="0"/>
              <a:t>的</a:t>
            </a:r>
            <a:r>
              <a:rPr lang="en-US" altLang="zh-CN" dirty="0"/>
              <a:t>move()</a:t>
            </a:r>
            <a:r>
              <a:rPr lang="zh-CN" altLang="zh-CN" dirty="0"/>
              <a:t>函数将窗体移动至鼠标当前点。由于</a:t>
            </a:r>
            <a:r>
              <a:rPr lang="en-US" altLang="zh-CN" dirty="0"/>
              <a:t>move()</a:t>
            </a:r>
            <a:r>
              <a:rPr lang="zh-CN" altLang="zh-CN" dirty="0"/>
              <a:t>函数的参数指的是窗体的左上角的位置，因此要使用鼠标当前点的位置减去相对窗体左上角的偏移值</a:t>
            </a:r>
            <a:r>
              <a:rPr lang="en-US" altLang="zh-CN" dirty="0" err="1"/>
              <a:t>dragPosition</a:t>
            </a:r>
            <a:r>
              <a:rPr lang="zh-CN" altLang="zh-CN" dirty="0"/>
              <a:t>。具体的实现</a:t>
            </a:r>
            <a:r>
              <a:rPr lang="zh-CN" altLang="zh-CN" dirty="0" smtClean="0"/>
              <a:t>代码</a:t>
            </a:r>
            <a:r>
              <a:rPr lang="zh-CN" altLang="en-US" dirty="0" smtClean="0"/>
              <a:t>。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重画函数</a:t>
            </a:r>
            <a:r>
              <a:rPr lang="en-US" altLang="zh-CN" dirty="0" err="1"/>
              <a:t>paintEvent</a:t>
            </a:r>
            <a:r>
              <a:rPr lang="en-US" altLang="zh-CN" dirty="0"/>
              <a:t>()</a:t>
            </a:r>
            <a:r>
              <a:rPr lang="zh-CN" altLang="zh-CN" dirty="0"/>
              <a:t>主要完成在窗体上绘制图片的工作。此处为方便显示在窗体上绘制的是用来确定窗体外形的</a:t>
            </a:r>
            <a:r>
              <a:rPr lang="en-US" altLang="zh-CN" dirty="0"/>
              <a:t>PNG</a:t>
            </a:r>
            <a:r>
              <a:rPr lang="zh-CN" altLang="zh-CN" dirty="0"/>
              <a:t>图片。具体实现代码如下：</a:t>
            </a:r>
          </a:p>
          <a:p>
            <a:pPr indent="446088"/>
            <a:r>
              <a:rPr lang="en-US" altLang="zh-CN" dirty="0"/>
              <a:t>void </a:t>
            </a:r>
            <a:r>
              <a:rPr lang="en-US" altLang="zh-CN" dirty="0" err="1"/>
              <a:t>ShapeWidget</a:t>
            </a:r>
            <a:r>
              <a:rPr lang="en-US" altLang="zh-CN" dirty="0"/>
              <a:t>::</a:t>
            </a:r>
            <a:r>
              <a:rPr lang="en-US" altLang="zh-CN" dirty="0" err="1"/>
              <a:t>paintEvent</a:t>
            </a:r>
            <a:r>
              <a:rPr lang="en-US" altLang="zh-CN" dirty="0"/>
              <a:t>(</a:t>
            </a:r>
            <a:r>
              <a:rPr lang="en-US" altLang="zh-CN" dirty="0" err="1"/>
              <a:t>QPaintEvent</a:t>
            </a:r>
            <a:r>
              <a:rPr lang="en-US" altLang="zh-CN" dirty="0"/>
              <a:t> *event)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	</a:t>
            </a:r>
            <a:r>
              <a:rPr lang="en-US" altLang="zh-CN" dirty="0" err="1"/>
              <a:t>QPainter</a:t>
            </a:r>
            <a:r>
              <a:rPr lang="en-US" altLang="zh-CN" dirty="0"/>
              <a:t> painter(this);</a:t>
            </a:r>
            <a:endParaRPr lang="zh-CN" altLang="zh-CN" dirty="0"/>
          </a:p>
          <a:p>
            <a:pPr indent="446088"/>
            <a:r>
              <a:rPr lang="en-US" altLang="zh-CN" dirty="0"/>
              <a:t>	</a:t>
            </a:r>
            <a:r>
              <a:rPr lang="en-US" altLang="zh-CN" dirty="0" err="1"/>
              <a:t>painter.drawPixmap</a:t>
            </a:r>
            <a:r>
              <a:rPr lang="en-US" altLang="zh-CN" dirty="0"/>
              <a:t>(0,0,QPixmap("16.png"));</a:t>
            </a:r>
            <a:endParaRPr lang="zh-CN" altLang="zh-CN" dirty="0"/>
          </a:p>
          <a:p>
            <a:pPr indent="446088"/>
            <a:r>
              <a:rPr lang="en-US" altLang="zh-CN" dirty="0" smtClean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124935073"/>
      </p:ext>
    </p:extLst>
  </p:cSld>
  <p:clrMapOvr>
    <a:masterClrMapping/>
  </p:clrMapOvr>
  <p:transition spd="slow">
    <p:randomBar dir="vert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4.11  </a:t>
            </a:r>
            <a:r>
              <a:rPr lang="zh-CN" altLang="zh-CN" dirty="0"/>
              <a:t>不规则窗体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05626" y="1412776"/>
            <a:ext cx="8280920" cy="2118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 smtClean="0"/>
              <a:t>（</a:t>
            </a:r>
            <a:r>
              <a:rPr lang="en-US" altLang="zh-CN" dirty="0" smtClean="0"/>
              <a:t>4</a:t>
            </a:r>
            <a:r>
              <a:rPr lang="zh-CN" altLang="zh-CN" dirty="0" smtClean="0"/>
              <a:t>）选择“构建”→“构建项目</a:t>
            </a:r>
            <a:r>
              <a:rPr lang="en-US" altLang="zh-CN" dirty="0" smtClean="0"/>
              <a:t>"</a:t>
            </a:r>
            <a:r>
              <a:rPr lang="en-US" altLang="zh-CN" dirty="0" err="1" smtClean="0"/>
              <a:t>ShapeWidget</a:t>
            </a:r>
            <a:r>
              <a:rPr lang="en-US" altLang="zh-CN" dirty="0" smtClean="0"/>
              <a:t>"</a:t>
            </a:r>
            <a:r>
              <a:rPr lang="zh-CN" altLang="zh-CN" dirty="0" smtClean="0"/>
              <a:t>”菜单项，将事先准备的图片</a:t>
            </a:r>
            <a:r>
              <a:rPr lang="en-US" altLang="zh-CN" dirty="0" smtClean="0"/>
              <a:t>16.png</a:t>
            </a:r>
            <a:r>
              <a:rPr lang="zh-CN" altLang="zh-CN" dirty="0" smtClean="0"/>
              <a:t>复制到项目</a:t>
            </a:r>
            <a:r>
              <a:rPr lang="en-US" altLang="zh-CN" dirty="0" smtClean="0"/>
              <a:t>D:\Qt\CH4\CH407\build-ShapeWidget-Desktop_Qt_5_8_0_MinGW_32bit-Debug</a:t>
            </a:r>
            <a:r>
              <a:rPr lang="zh-CN" altLang="zh-CN" dirty="0" smtClean="0"/>
              <a:t>目录下，重启</a:t>
            </a:r>
            <a:r>
              <a:rPr lang="en-US" altLang="zh-CN" dirty="0" err="1" smtClean="0"/>
              <a:t>Qt</a:t>
            </a:r>
            <a:r>
              <a:rPr lang="en-US" altLang="zh-CN" dirty="0" smtClean="0"/>
              <a:t> 5.8</a:t>
            </a:r>
            <a:r>
              <a:rPr lang="zh-CN" altLang="zh-CN" dirty="0" smtClean="0"/>
              <a:t>开发工具后重新构建、运行程序，显示效果如图</a:t>
            </a:r>
            <a:r>
              <a:rPr lang="en-US" altLang="zh-CN" dirty="0" smtClean="0"/>
              <a:t>4.14</a:t>
            </a:r>
            <a:r>
              <a:rPr lang="zh-CN" altLang="zh-CN" dirty="0" smtClean="0"/>
              <a:t>所示。</a:t>
            </a:r>
          </a:p>
          <a:p>
            <a:pPr indent="446088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6477955"/>
      </p:ext>
    </p:extLst>
  </p:cSld>
  <p:clrMapOvr>
    <a:masterClrMapping/>
  </p:clrMapOvr>
  <p:transition spd="slow">
    <p:randomBar dir="vert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4.12  </a:t>
            </a:r>
            <a:r>
              <a:rPr lang="zh-CN" altLang="zh-CN" sz="3200" dirty="0"/>
              <a:t>程序启动画面（</a:t>
            </a:r>
            <a:r>
              <a:rPr lang="en-US" altLang="zh-CN" sz="3200" dirty="0" err="1"/>
              <a:t>QSplashScreen</a:t>
            </a:r>
            <a:r>
              <a:rPr lang="zh-CN" altLang="zh-CN" sz="3200" dirty="0" smtClean="0"/>
              <a:t>）</a:t>
            </a:r>
            <a:endParaRPr lang="zh-CN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424936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b="1" u="sng" dirty="0"/>
              <a:t>【例】</a:t>
            </a:r>
            <a:r>
              <a:rPr lang="zh-CN" altLang="zh-CN" u="sng" dirty="0"/>
              <a:t>（简单）</a:t>
            </a:r>
            <a:r>
              <a:rPr lang="zh-CN" altLang="zh-CN" dirty="0"/>
              <a:t>（</a:t>
            </a:r>
            <a:r>
              <a:rPr lang="en-US" altLang="zh-CN" dirty="0"/>
              <a:t>CH408</a:t>
            </a:r>
            <a:r>
              <a:rPr lang="zh-CN" altLang="zh-CN" dirty="0"/>
              <a:t>）程序启动画面（</a:t>
            </a:r>
            <a:r>
              <a:rPr lang="en-US" altLang="zh-CN" dirty="0" err="1"/>
              <a:t>QSplashScreen</a:t>
            </a:r>
            <a:r>
              <a:rPr lang="zh-CN" altLang="zh-CN" dirty="0"/>
              <a:t>）的使用方法。当运行程序时，在显示屏的中央出现一个启动画面，经过一段时间，应用程序完成初始化工作后，启动画面隐去，出现程序的主窗口界面。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实现方法如下。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）新建</a:t>
            </a:r>
            <a:r>
              <a:rPr lang="en-US" altLang="zh-CN" dirty="0" err="1"/>
              <a:t>Qt</a:t>
            </a:r>
            <a:r>
              <a:rPr lang="en-US" altLang="zh-CN" dirty="0"/>
              <a:t> Widgets Application</a:t>
            </a:r>
            <a:r>
              <a:rPr lang="zh-CN" altLang="zh-CN" dirty="0"/>
              <a:t>（详见</a:t>
            </a:r>
            <a:r>
              <a:rPr lang="en-US" altLang="zh-CN" dirty="0"/>
              <a:t>1.3.1</a:t>
            </a:r>
            <a:r>
              <a:rPr lang="zh-CN" altLang="zh-CN" dirty="0"/>
              <a:t>节），项目名称为“</a:t>
            </a:r>
            <a:r>
              <a:rPr lang="en-US" altLang="zh-CN" dirty="0" err="1"/>
              <a:t>SplashSreen</a:t>
            </a:r>
            <a:r>
              <a:rPr lang="zh-CN" altLang="zh-CN" dirty="0"/>
              <a:t>”，基类选择“</a:t>
            </a:r>
            <a:r>
              <a:rPr lang="en-US" altLang="zh-CN" dirty="0" err="1"/>
              <a:t>QMainWindow</a:t>
            </a:r>
            <a:r>
              <a:rPr lang="zh-CN" altLang="zh-CN" dirty="0"/>
              <a:t>”，类名命名为“</a:t>
            </a:r>
            <a:r>
              <a:rPr lang="en-US" altLang="zh-CN" dirty="0" err="1"/>
              <a:t>MainWindow</a:t>
            </a:r>
            <a:r>
              <a:rPr lang="zh-CN" altLang="zh-CN" dirty="0"/>
              <a:t>”，</a:t>
            </a:r>
            <a:r>
              <a:rPr lang="zh-CN" altLang="zh-CN" b="1" dirty="0"/>
              <a:t>取消</a:t>
            </a:r>
            <a:r>
              <a:rPr lang="zh-CN" altLang="zh-CN" dirty="0"/>
              <a:t>“创建界面”复选框的选中状态。单击“下一步”按钮，最后单击“完成”按钮，完成该项目工程的建立。</a:t>
            </a:r>
          </a:p>
          <a:p>
            <a:pPr indent="446088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9532681"/>
      </p:ext>
    </p:extLst>
  </p:cSld>
  <p:clrMapOvr>
    <a:masterClrMapping/>
  </p:clrMapOvr>
  <p:transition spd="slow">
    <p:randomBar dir="vert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11560" y="1772816"/>
            <a:ext cx="8136904" cy="309634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4.12  </a:t>
            </a:r>
            <a:r>
              <a:rPr lang="zh-CN" altLang="zh-CN" sz="3200" dirty="0"/>
              <a:t>程序启动画面（</a:t>
            </a:r>
            <a:r>
              <a:rPr lang="en-US" altLang="zh-CN" sz="3200" dirty="0" err="1"/>
              <a:t>QSplashScreen</a:t>
            </a:r>
            <a:r>
              <a:rPr lang="zh-CN" altLang="zh-CN" sz="3200" dirty="0"/>
              <a:t>）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5689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）主窗体</a:t>
            </a:r>
            <a:r>
              <a:rPr lang="en-US" altLang="zh-CN" dirty="0" err="1"/>
              <a:t>MainWindow</a:t>
            </a:r>
            <a:r>
              <a:rPr lang="zh-CN" altLang="zh-CN" dirty="0"/>
              <a:t>类继承自</a:t>
            </a:r>
            <a:r>
              <a:rPr lang="en-US" altLang="zh-CN" dirty="0" err="1"/>
              <a:t>QMainWindow</a:t>
            </a:r>
            <a:r>
              <a:rPr lang="zh-CN" altLang="zh-CN" dirty="0"/>
              <a:t>类，模拟一个程序的启动，打开“</a:t>
            </a:r>
            <a:r>
              <a:rPr lang="en-US" altLang="zh-CN" dirty="0" err="1"/>
              <a:t>mainwindow.h</a:t>
            </a:r>
            <a:r>
              <a:rPr lang="zh-CN" altLang="zh-CN" dirty="0"/>
              <a:t>”头文件，自动生成的代码如下：</a:t>
            </a:r>
          </a:p>
          <a:p>
            <a:pPr indent="446088"/>
            <a:r>
              <a:rPr lang="en-US" altLang="zh-CN" dirty="0"/>
              <a:t>#</a:t>
            </a:r>
            <a:r>
              <a:rPr lang="en-US" altLang="zh-CN" dirty="0" err="1"/>
              <a:t>ifndef</a:t>
            </a:r>
            <a:r>
              <a:rPr lang="en-US" altLang="zh-CN" dirty="0"/>
              <a:t> MAINWINDOW_H</a:t>
            </a:r>
            <a:endParaRPr lang="zh-CN" altLang="zh-CN" dirty="0"/>
          </a:p>
          <a:p>
            <a:pPr indent="446088"/>
            <a:r>
              <a:rPr lang="en-US" altLang="zh-CN" dirty="0"/>
              <a:t>#define MAINWINDOW_H</a:t>
            </a:r>
            <a:endParaRPr lang="zh-CN" altLang="zh-CN" dirty="0"/>
          </a:p>
          <a:p>
            <a:pPr indent="446088"/>
            <a:r>
              <a:rPr lang="en-US" altLang="zh-CN" dirty="0"/>
              <a:t>#include &lt;</a:t>
            </a:r>
            <a:r>
              <a:rPr lang="en-US" altLang="zh-CN" dirty="0" err="1"/>
              <a:t>QMainWindow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446088"/>
            <a:r>
              <a:rPr lang="en-US" altLang="zh-CN" dirty="0"/>
              <a:t>class </a:t>
            </a:r>
            <a:r>
              <a:rPr lang="en-US" altLang="zh-CN" dirty="0" err="1"/>
              <a:t>MainWindow</a:t>
            </a:r>
            <a:r>
              <a:rPr lang="en-US" altLang="zh-CN" dirty="0"/>
              <a:t> : public </a:t>
            </a:r>
            <a:r>
              <a:rPr lang="en-US" altLang="zh-CN" dirty="0" err="1"/>
              <a:t>QMainWindow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    Q_OBJECT</a:t>
            </a:r>
            <a:endParaRPr lang="zh-CN" altLang="zh-CN" dirty="0"/>
          </a:p>
          <a:p>
            <a:pPr indent="446088"/>
            <a:r>
              <a:rPr lang="en-US" altLang="zh-CN" dirty="0"/>
              <a:t>public: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MainWindow</a:t>
            </a:r>
            <a:r>
              <a:rPr lang="en-US" altLang="zh-CN" dirty="0"/>
              <a:t>(</a:t>
            </a:r>
            <a:r>
              <a:rPr lang="en-US" altLang="zh-CN" dirty="0" err="1"/>
              <a:t>QWidget</a:t>
            </a:r>
            <a:r>
              <a:rPr lang="en-US" altLang="zh-CN" dirty="0"/>
              <a:t> *parent = 0);</a:t>
            </a:r>
            <a:endParaRPr lang="zh-CN" altLang="zh-CN" dirty="0"/>
          </a:p>
          <a:p>
            <a:pPr indent="446088"/>
            <a:r>
              <a:rPr lang="en-US" altLang="zh-CN" dirty="0"/>
              <a:t>    ~</a:t>
            </a:r>
            <a:r>
              <a:rPr lang="en-US" altLang="zh-CN" dirty="0" err="1"/>
              <a:t>MainWindow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/>
            <a:r>
              <a:rPr lang="en-US" altLang="zh-CN" dirty="0"/>
              <a:t>};</a:t>
            </a:r>
            <a:endParaRPr lang="zh-CN" altLang="zh-CN" dirty="0"/>
          </a:p>
          <a:p>
            <a:pPr indent="446088"/>
            <a:r>
              <a:rPr lang="en-US" altLang="zh-CN" dirty="0"/>
              <a:t>#</a:t>
            </a:r>
            <a:r>
              <a:rPr lang="en-US" altLang="zh-CN" dirty="0" err="1"/>
              <a:t>endif</a:t>
            </a:r>
            <a:r>
              <a:rPr lang="en-US" altLang="zh-CN" dirty="0"/>
              <a:t> // MAINWINDOW_H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1824576"/>
      </p:ext>
    </p:extLst>
  </p:cSld>
  <p:clrMapOvr>
    <a:masterClrMapping/>
  </p:clrMapOvr>
  <p:transition spd="slow">
    <p:randomBar dir="vert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827584" y="1844824"/>
            <a:ext cx="7848872" cy="38884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4.12  </a:t>
            </a:r>
            <a:r>
              <a:rPr lang="zh-CN" altLang="zh-CN" sz="3200" dirty="0"/>
              <a:t>程序启动画面（</a:t>
            </a:r>
            <a:r>
              <a:rPr lang="en-US" altLang="zh-CN" sz="3200" dirty="0" err="1"/>
              <a:t>QSplashScreen</a:t>
            </a:r>
            <a:r>
              <a:rPr lang="zh-CN" altLang="zh-CN" sz="3200" dirty="0"/>
              <a:t>）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484784"/>
            <a:ext cx="83529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）打开“</a:t>
            </a:r>
            <a:r>
              <a:rPr lang="en-US" altLang="zh-CN" dirty="0"/>
              <a:t>mainwindow.cpp</a:t>
            </a:r>
            <a:r>
              <a:rPr lang="zh-CN" altLang="zh-CN" dirty="0"/>
              <a:t>”源文件，添加如下代码：</a:t>
            </a:r>
          </a:p>
          <a:p>
            <a:pPr indent="446088"/>
            <a:r>
              <a:rPr lang="en-US" altLang="zh-CN" dirty="0"/>
              <a:t>//</a:t>
            </a:r>
            <a:r>
              <a:rPr lang="zh-CN" altLang="zh-CN" dirty="0"/>
              <a:t>添加的头文件</a:t>
            </a:r>
          </a:p>
          <a:p>
            <a:pPr indent="446088"/>
            <a:r>
              <a:rPr lang="en-US" altLang="zh-CN" dirty="0"/>
              <a:t>#include &lt;</a:t>
            </a:r>
            <a:r>
              <a:rPr lang="en-US" altLang="zh-CN" dirty="0" err="1"/>
              <a:t>QTextEdit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446088"/>
            <a:r>
              <a:rPr lang="en-US" altLang="zh-CN" dirty="0"/>
              <a:t>#include &lt;</a:t>
            </a:r>
            <a:r>
              <a:rPr lang="en-US" altLang="zh-CN" dirty="0" err="1"/>
              <a:t>windows.h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446088"/>
            <a:r>
              <a:rPr lang="en-US" altLang="zh-CN" dirty="0" err="1"/>
              <a:t>MainWindow</a:t>
            </a:r>
            <a:r>
              <a:rPr lang="en-US" altLang="zh-CN" dirty="0"/>
              <a:t>::</a:t>
            </a:r>
            <a:r>
              <a:rPr lang="en-US" altLang="zh-CN" dirty="0" err="1"/>
              <a:t>MainWindow</a:t>
            </a:r>
            <a:r>
              <a:rPr lang="en-US" altLang="zh-CN" dirty="0"/>
              <a:t>(</a:t>
            </a:r>
            <a:r>
              <a:rPr lang="en-US" altLang="zh-CN" dirty="0" err="1"/>
              <a:t>QWidget</a:t>
            </a:r>
            <a:r>
              <a:rPr lang="en-US" altLang="zh-CN" dirty="0"/>
              <a:t> *parent)</a:t>
            </a:r>
            <a:endParaRPr lang="zh-CN" altLang="zh-CN" dirty="0"/>
          </a:p>
          <a:p>
            <a:pPr indent="446088"/>
            <a:r>
              <a:rPr lang="en-US" altLang="zh-CN" dirty="0"/>
              <a:t>    : </a:t>
            </a:r>
            <a:r>
              <a:rPr lang="en-US" altLang="zh-CN" dirty="0" err="1"/>
              <a:t>QMainWindow</a:t>
            </a:r>
            <a:r>
              <a:rPr lang="en-US" altLang="zh-CN" dirty="0"/>
              <a:t>(parent)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setWindowTitle</a:t>
            </a:r>
            <a:r>
              <a:rPr lang="en-US" altLang="zh-CN" dirty="0"/>
              <a:t>("Splash Example");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QTextEdit</a:t>
            </a:r>
            <a:r>
              <a:rPr lang="en-US" altLang="zh-CN" dirty="0"/>
              <a:t> *edit=new </a:t>
            </a:r>
            <a:r>
              <a:rPr lang="en-US" altLang="zh-CN" dirty="0" err="1"/>
              <a:t>QTextEdit</a:t>
            </a:r>
            <a:r>
              <a:rPr lang="en-US" altLang="zh-CN" dirty="0"/>
              <a:t>;</a:t>
            </a:r>
            <a:endParaRPr lang="zh-CN" altLang="zh-CN" dirty="0"/>
          </a:p>
          <a:p>
            <a:pPr indent="446088"/>
            <a:r>
              <a:rPr lang="en-US" altLang="zh-CN" dirty="0"/>
              <a:t>    edit-&gt;</a:t>
            </a:r>
            <a:r>
              <a:rPr lang="en-US" altLang="zh-CN" dirty="0" err="1"/>
              <a:t>setText</a:t>
            </a:r>
            <a:r>
              <a:rPr lang="en-US" altLang="zh-CN" dirty="0"/>
              <a:t>("Splash Example!");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setCentralWidget</a:t>
            </a:r>
            <a:r>
              <a:rPr lang="en-US" altLang="zh-CN" dirty="0"/>
              <a:t>(edit);</a:t>
            </a:r>
            <a:endParaRPr lang="zh-CN" altLang="zh-CN" dirty="0"/>
          </a:p>
          <a:p>
            <a:pPr indent="446088"/>
            <a:r>
              <a:rPr lang="en-US" altLang="zh-CN" dirty="0"/>
              <a:t>    resize(600,450);</a:t>
            </a:r>
            <a:endParaRPr lang="zh-CN" altLang="zh-CN" dirty="0"/>
          </a:p>
          <a:p>
            <a:pPr indent="446088"/>
            <a:r>
              <a:rPr lang="en-US" altLang="zh-CN" dirty="0"/>
              <a:t>    Sleep(1000);								//(a)</a:t>
            </a:r>
            <a:endParaRPr lang="zh-CN" altLang="zh-CN" dirty="0"/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3478418"/>
      </p:ext>
    </p:extLst>
  </p:cSld>
  <p:clrMapOvr>
    <a:masterClrMapping/>
  </p:clrMapOvr>
  <p:transition spd="slow">
    <p:randomBar dir="vert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755576" y="1628800"/>
            <a:ext cx="7920880" cy="40324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4.12  </a:t>
            </a:r>
            <a:r>
              <a:rPr lang="zh-CN" altLang="zh-CN" sz="3200" dirty="0"/>
              <a:t>程序启动画面（</a:t>
            </a:r>
            <a:r>
              <a:rPr lang="en-US" altLang="zh-CN" sz="3200" dirty="0" err="1"/>
              <a:t>QSplashScreen</a:t>
            </a:r>
            <a:r>
              <a:rPr lang="zh-CN" altLang="zh-CN" sz="3200" dirty="0"/>
              <a:t>）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052736"/>
            <a:ext cx="8496944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）启动画面主要在</a:t>
            </a:r>
            <a:r>
              <a:rPr lang="en-US" altLang="zh-CN" dirty="0"/>
              <a:t>main()</a:t>
            </a:r>
            <a:r>
              <a:rPr lang="zh-CN" altLang="zh-CN" dirty="0"/>
              <a:t>函数中实现，打开“</a:t>
            </a:r>
            <a:r>
              <a:rPr lang="en-US" altLang="zh-CN" dirty="0"/>
              <a:t>main.cpp</a:t>
            </a:r>
            <a:r>
              <a:rPr lang="zh-CN" altLang="zh-CN" dirty="0"/>
              <a:t>”文件，添加以下加黑代码：</a:t>
            </a:r>
          </a:p>
          <a:p>
            <a:pPr indent="446088"/>
            <a:r>
              <a:rPr lang="en-US" altLang="zh-CN" sz="1600" dirty="0"/>
              <a:t>#include "</a:t>
            </a:r>
            <a:r>
              <a:rPr lang="en-US" altLang="zh-CN" sz="1600" dirty="0" err="1"/>
              <a:t>mainwindow.h</a:t>
            </a:r>
            <a:r>
              <a:rPr lang="en-US" altLang="zh-CN" sz="1600" dirty="0"/>
              <a:t>"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QApplication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b="1" dirty="0"/>
              <a:t>#include &lt;</a:t>
            </a:r>
            <a:r>
              <a:rPr lang="en-US" altLang="zh-CN" sz="1600" b="1" dirty="0" err="1"/>
              <a:t>QPixmap</a:t>
            </a:r>
            <a:r>
              <a:rPr lang="en-US" altLang="zh-CN" sz="1600" b="1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b="1" dirty="0"/>
              <a:t>#include &lt;</a:t>
            </a:r>
            <a:r>
              <a:rPr lang="en-US" altLang="zh-CN" sz="1600" b="1" dirty="0" err="1"/>
              <a:t>QSplashScreen</a:t>
            </a:r>
            <a:r>
              <a:rPr lang="en-US" altLang="zh-CN" sz="1600" b="1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 err="1"/>
              <a:t>int</a:t>
            </a:r>
            <a:r>
              <a:rPr lang="en-US" altLang="zh-CN" sz="1600" dirty="0"/>
              <a:t> main(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, char *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[])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	</a:t>
            </a:r>
            <a:r>
              <a:rPr lang="en-US" altLang="zh-CN" sz="1600" dirty="0" err="1"/>
              <a:t>QApplication</a:t>
            </a:r>
            <a:r>
              <a:rPr lang="en-US" altLang="zh-CN" sz="1600" dirty="0"/>
              <a:t> a(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);		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创建一个</a:t>
            </a:r>
            <a:r>
              <a:rPr lang="en-US" altLang="zh-CN" sz="1600" dirty="0" err="1"/>
              <a:t>QApplication</a:t>
            </a:r>
            <a:r>
              <a:rPr lang="zh-CN" altLang="zh-CN" sz="1600" dirty="0"/>
              <a:t>对象</a:t>
            </a:r>
          </a:p>
          <a:p>
            <a:pPr indent="446088"/>
            <a:r>
              <a:rPr lang="en-US" altLang="zh-CN" sz="1600" dirty="0"/>
              <a:t>    	</a:t>
            </a:r>
            <a:r>
              <a:rPr lang="en-US" altLang="zh-CN" sz="1600" b="1" dirty="0" err="1"/>
              <a:t>QPixmap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pixmap</a:t>
            </a:r>
            <a:r>
              <a:rPr lang="en-US" altLang="zh-CN" sz="1600" b="1" dirty="0"/>
              <a:t>("Qt.png");</a:t>
            </a:r>
            <a:r>
              <a:rPr lang="en-US" altLang="zh-CN" sz="1600" dirty="0"/>
              <a:t>				//(a)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	</a:t>
            </a:r>
            <a:r>
              <a:rPr lang="en-US" altLang="zh-CN" sz="1600" b="1" dirty="0" err="1"/>
              <a:t>QSplashScreen</a:t>
            </a:r>
            <a:r>
              <a:rPr lang="en-US" altLang="zh-CN" sz="1600" b="1" dirty="0"/>
              <a:t> splash(</a:t>
            </a:r>
            <a:r>
              <a:rPr lang="en-US" altLang="zh-CN" sz="1600" b="1" dirty="0" err="1"/>
              <a:t>pixmap</a:t>
            </a:r>
            <a:r>
              <a:rPr lang="en-US" altLang="zh-CN" sz="1600" b="1" dirty="0"/>
              <a:t>);</a:t>
            </a:r>
            <a:r>
              <a:rPr lang="en-US" altLang="zh-CN" sz="1600" dirty="0"/>
              <a:t>			</a:t>
            </a:r>
            <a:r>
              <a:rPr lang="en-US" altLang="zh-CN" sz="1600" dirty="0" smtClean="0"/>
              <a:t>//(</a:t>
            </a:r>
            <a:r>
              <a:rPr lang="en-US" altLang="zh-CN" sz="1600" dirty="0"/>
              <a:t>b)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	</a:t>
            </a:r>
            <a:r>
              <a:rPr lang="en-US" altLang="zh-CN" sz="1600" b="1" dirty="0" err="1"/>
              <a:t>splash.show</a:t>
            </a:r>
            <a:r>
              <a:rPr lang="en-US" altLang="zh-CN" sz="1600" b="1" dirty="0"/>
              <a:t>();</a:t>
            </a:r>
            <a:r>
              <a:rPr lang="en-US" altLang="zh-CN" sz="1600" dirty="0"/>
              <a:t>				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显示此启动图片</a:t>
            </a:r>
          </a:p>
          <a:p>
            <a:pPr indent="446088"/>
            <a:r>
              <a:rPr lang="en-US" altLang="zh-CN" sz="1600" dirty="0"/>
              <a:t>    	</a:t>
            </a:r>
            <a:r>
              <a:rPr lang="en-US" altLang="zh-CN" sz="1600" b="1" dirty="0" err="1"/>
              <a:t>a.processEvents</a:t>
            </a:r>
            <a:r>
              <a:rPr lang="en-US" altLang="zh-CN" sz="1600" b="1" dirty="0"/>
              <a:t>();</a:t>
            </a:r>
            <a:r>
              <a:rPr lang="en-US" altLang="zh-CN" sz="1600" dirty="0"/>
              <a:t>					</a:t>
            </a:r>
            <a:r>
              <a:rPr lang="en-US" altLang="zh-CN" sz="1600" dirty="0" smtClean="0"/>
              <a:t>//(</a:t>
            </a:r>
            <a:r>
              <a:rPr lang="en-US" altLang="zh-CN" sz="1600" dirty="0"/>
              <a:t>c)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	</a:t>
            </a:r>
            <a:r>
              <a:rPr lang="en-US" altLang="zh-CN" sz="1600" dirty="0" err="1"/>
              <a:t>MainWindow</a:t>
            </a:r>
            <a:r>
              <a:rPr lang="en-US" altLang="zh-CN" sz="1600" dirty="0"/>
              <a:t> w;					</a:t>
            </a:r>
            <a:r>
              <a:rPr lang="en-US" altLang="zh-CN" sz="1600" dirty="0" smtClean="0"/>
              <a:t>//(</a:t>
            </a:r>
            <a:r>
              <a:rPr lang="en-US" altLang="zh-CN" sz="1600" dirty="0"/>
              <a:t>d)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	</a:t>
            </a:r>
            <a:r>
              <a:rPr lang="en-US" altLang="zh-CN" sz="1600" dirty="0" err="1"/>
              <a:t>w.show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	</a:t>
            </a:r>
            <a:r>
              <a:rPr lang="en-US" altLang="zh-CN" sz="1600" b="1" dirty="0" err="1"/>
              <a:t>splash.finish</a:t>
            </a:r>
            <a:r>
              <a:rPr lang="en-US" altLang="zh-CN" sz="1600" b="1" dirty="0"/>
              <a:t>(&amp;w);</a:t>
            </a:r>
            <a:r>
              <a:rPr lang="en-US" altLang="zh-CN" sz="1600" dirty="0"/>
              <a:t>					</a:t>
            </a:r>
            <a:r>
              <a:rPr lang="en-US" altLang="zh-CN" sz="1600" dirty="0" smtClean="0"/>
              <a:t>//(</a:t>
            </a:r>
            <a:r>
              <a:rPr lang="en-US" altLang="zh-CN" sz="1600" dirty="0"/>
              <a:t>e)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	return </a:t>
            </a:r>
            <a:r>
              <a:rPr lang="en-US" altLang="zh-CN" sz="1600" dirty="0" err="1"/>
              <a:t>a.exec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</a:t>
            </a:r>
            <a:endParaRPr lang="zh-CN" altLang="zh-CN" sz="1600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9969605"/>
      </p:ext>
    </p:extLst>
  </p:cSld>
  <p:clrMapOvr>
    <a:masterClrMapping/>
  </p:clrMapOvr>
  <p:transition spd="slow">
    <p:randomBar dir="vert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4.12  </a:t>
            </a:r>
            <a:r>
              <a:rPr lang="zh-CN" altLang="zh-CN" sz="3200" dirty="0"/>
              <a:t>程序启动画面（</a:t>
            </a:r>
            <a:r>
              <a:rPr lang="en-US" altLang="zh-CN" sz="3200" dirty="0" err="1"/>
              <a:t>QSplashScreen</a:t>
            </a:r>
            <a:r>
              <a:rPr lang="zh-CN" altLang="zh-CN" sz="3200" dirty="0"/>
              <a:t>）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28800"/>
            <a:ext cx="8280920" cy="4611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b="1" dirty="0"/>
              <a:t>其中，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en-US" altLang="zh-CN" b="1" dirty="0"/>
              <a:t>(a) </a:t>
            </a:r>
            <a:r>
              <a:rPr lang="en-US" altLang="zh-CN" b="1" dirty="0" err="1"/>
              <a:t>QPixmap</a:t>
            </a:r>
            <a:r>
              <a:rPr lang="en-US" altLang="zh-CN" b="1" dirty="0"/>
              <a:t> </a:t>
            </a:r>
            <a:r>
              <a:rPr lang="en-US" altLang="zh-CN" b="1" dirty="0" err="1"/>
              <a:t>pixmap</a:t>
            </a:r>
            <a:r>
              <a:rPr lang="en-US" altLang="zh-CN" b="1" dirty="0"/>
              <a:t>("Qt.png")</a:t>
            </a:r>
            <a:r>
              <a:rPr lang="zh-CN" altLang="zh-CN" b="1" dirty="0"/>
              <a:t>：</a:t>
            </a:r>
            <a:r>
              <a:rPr lang="zh-CN" altLang="zh-CN" dirty="0"/>
              <a:t>创建一个</a:t>
            </a:r>
            <a:r>
              <a:rPr lang="en-US" altLang="zh-CN" dirty="0" err="1"/>
              <a:t>QPixmap</a:t>
            </a:r>
            <a:r>
              <a:rPr lang="zh-CN" altLang="zh-CN" dirty="0"/>
              <a:t>对象，设置启动图片（这里设置为</a:t>
            </a:r>
            <a:r>
              <a:rPr lang="en-US" altLang="zh-CN" dirty="0" err="1"/>
              <a:t>Qt</a:t>
            </a:r>
            <a:r>
              <a:rPr lang="zh-CN" altLang="zh-CN" dirty="0"/>
              <a:t>的图标“</a:t>
            </a:r>
            <a:r>
              <a:rPr lang="en-US" altLang="zh-CN" dirty="0"/>
              <a:t>Qt.png</a:t>
            </a:r>
            <a:r>
              <a:rPr lang="zh-CN" altLang="zh-CN" dirty="0"/>
              <a:t>”）。</a:t>
            </a:r>
          </a:p>
          <a:p>
            <a:pPr indent="446088">
              <a:lnSpc>
                <a:spcPct val="150000"/>
              </a:lnSpc>
            </a:pPr>
            <a:r>
              <a:rPr lang="en-US" altLang="zh-CN" b="1" dirty="0"/>
              <a:t>(b) </a:t>
            </a:r>
            <a:r>
              <a:rPr lang="en-US" altLang="zh-CN" b="1" dirty="0" err="1"/>
              <a:t>QSplashScreen</a:t>
            </a:r>
            <a:r>
              <a:rPr lang="en-US" altLang="zh-CN" b="1" dirty="0"/>
              <a:t> splash(</a:t>
            </a:r>
            <a:r>
              <a:rPr lang="en-US" altLang="zh-CN" b="1" dirty="0" err="1"/>
              <a:t>pixmap</a:t>
            </a:r>
            <a:r>
              <a:rPr lang="en-US" altLang="zh-CN" b="1" dirty="0"/>
              <a:t>)</a:t>
            </a:r>
            <a:r>
              <a:rPr lang="zh-CN" altLang="zh-CN" b="1" dirty="0"/>
              <a:t>：</a:t>
            </a:r>
            <a:r>
              <a:rPr lang="zh-CN" altLang="zh-CN" dirty="0"/>
              <a:t>利用</a:t>
            </a:r>
            <a:r>
              <a:rPr lang="en-US" altLang="zh-CN" dirty="0" err="1"/>
              <a:t>QPixmap</a:t>
            </a:r>
            <a:r>
              <a:rPr lang="zh-CN" altLang="zh-CN" dirty="0"/>
              <a:t>对象创建一个</a:t>
            </a:r>
            <a:r>
              <a:rPr lang="en-US" altLang="zh-CN" dirty="0" err="1"/>
              <a:t>QSplashScreen</a:t>
            </a:r>
            <a:r>
              <a:rPr lang="zh-CN" altLang="zh-CN" dirty="0"/>
              <a:t>对象。</a:t>
            </a:r>
          </a:p>
          <a:p>
            <a:pPr indent="446088">
              <a:lnSpc>
                <a:spcPct val="150000"/>
              </a:lnSpc>
            </a:pPr>
            <a:r>
              <a:rPr lang="en-US" altLang="zh-CN" b="1" dirty="0"/>
              <a:t>(c) </a:t>
            </a:r>
            <a:r>
              <a:rPr lang="en-US" altLang="zh-CN" b="1" dirty="0" err="1"/>
              <a:t>a.processEvents</a:t>
            </a:r>
            <a:r>
              <a:rPr lang="en-US" altLang="zh-CN" b="1" dirty="0"/>
              <a:t>()</a:t>
            </a:r>
            <a:r>
              <a:rPr lang="zh-CN" altLang="zh-CN" b="1" dirty="0"/>
              <a:t>：</a:t>
            </a:r>
            <a:r>
              <a:rPr lang="zh-CN" altLang="zh-CN" dirty="0"/>
              <a:t>使程序在显示启动画面的同时仍能响应鼠标等其他事件。</a:t>
            </a:r>
          </a:p>
          <a:p>
            <a:pPr indent="446088">
              <a:lnSpc>
                <a:spcPct val="150000"/>
              </a:lnSpc>
            </a:pPr>
            <a:r>
              <a:rPr lang="en-US" altLang="zh-CN" b="1" dirty="0"/>
              <a:t>(d) </a:t>
            </a:r>
            <a:r>
              <a:rPr lang="en-US" altLang="zh-CN" b="1" dirty="0" err="1"/>
              <a:t>MainWindow</a:t>
            </a:r>
            <a:r>
              <a:rPr lang="en-US" altLang="zh-CN" b="1" dirty="0"/>
              <a:t> w</a:t>
            </a:r>
            <a:r>
              <a:rPr lang="zh-CN" altLang="zh-CN" b="1" dirty="0"/>
              <a:t>、</a:t>
            </a:r>
            <a:r>
              <a:rPr lang="en-US" altLang="zh-CN" b="1" dirty="0" err="1"/>
              <a:t>w.show</a:t>
            </a:r>
            <a:r>
              <a:rPr lang="en-US" altLang="zh-CN" b="1" dirty="0"/>
              <a:t>()</a:t>
            </a:r>
            <a:r>
              <a:rPr lang="zh-CN" altLang="zh-CN" b="1" dirty="0"/>
              <a:t>：</a:t>
            </a:r>
            <a:r>
              <a:rPr lang="zh-CN" altLang="zh-CN" dirty="0"/>
              <a:t>正常创建主窗体对象，并调用</a:t>
            </a:r>
            <a:r>
              <a:rPr lang="en-US" altLang="zh-CN" dirty="0"/>
              <a:t>show()</a:t>
            </a:r>
            <a:r>
              <a:rPr lang="zh-CN" altLang="zh-CN" dirty="0"/>
              <a:t>函数显示。</a:t>
            </a:r>
          </a:p>
          <a:p>
            <a:pPr indent="446088">
              <a:lnSpc>
                <a:spcPct val="150000"/>
              </a:lnSpc>
            </a:pPr>
            <a:r>
              <a:rPr lang="en-US" altLang="zh-CN" b="1" dirty="0"/>
              <a:t>(e) </a:t>
            </a:r>
            <a:r>
              <a:rPr lang="en-US" altLang="zh-CN" b="1" dirty="0" err="1"/>
              <a:t>splash.finish</a:t>
            </a:r>
            <a:r>
              <a:rPr lang="en-US" altLang="zh-CN" b="1" dirty="0"/>
              <a:t>(&amp;w)</a:t>
            </a:r>
            <a:r>
              <a:rPr lang="zh-CN" altLang="zh-CN" b="1" dirty="0"/>
              <a:t>：</a:t>
            </a:r>
            <a:r>
              <a:rPr lang="zh-CN" altLang="zh-CN" dirty="0"/>
              <a:t>表示在主窗体对象初始化完成后，结束启动画面。</a:t>
            </a:r>
          </a:p>
          <a:p>
            <a:pPr indent="446088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6242325"/>
      </p:ext>
    </p:extLst>
  </p:cSld>
  <p:clrMapOvr>
    <a:masterClrMapping/>
  </p:clrMapOvr>
  <p:transition spd="slow">
    <p:randomBar dir="vert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4.12  </a:t>
            </a:r>
            <a:r>
              <a:rPr lang="zh-CN" altLang="zh-CN" sz="3200" dirty="0"/>
              <a:t>程序启动画面（</a:t>
            </a:r>
            <a:r>
              <a:rPr lang="en-US" altLang="zh-CN" sz="3200" dirty="0" err="1"/>
              <a:t>QSplashScreen</a:t>
            </a:r>
            <a:r>
              <a:rPr lang="zh-CN" altLang="zh-CN" sz="3200" dirty="0"/>
              <a:t>）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24744"/>
            <a:ext cx="8352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）选择“构建”→“构建项目</a:t>
            </a:r>
            <a:r>
              <a:rPr lang="en-US" altLang="zh-CN" dirty="0"/>
              <a:t>"</a:t>
            </a:r>
            <a:r>
              <a:rPr lang="en-US" altLang="zh-CN" dirty="0" err="1"/>
              <a:t>SplashSreen</a:t>
            </a:r>
            <a:r>
              <a:rPr lang="en-US" altLang="zh-CN" dirty="0"/>
              <a:t>"</a:t>
            </a:r>
            <a:r>
              <a:rPr lang="zh-CN" altLang="zh-CN" dirty="0"/>
              <a:t>”菜单项，将事先准备好的图片</a:t>
            </a:r>
            <a:r>
              <a:rPr lang="en-US" altLang="zh-CN" dirty="0"/>
              <a:t>Qt.png</a:t>
            </a:r>
            <a:r>
              <a:rPr lang="zh-CN" altLang="zh-CN" dirty="0"/>
              <a:t>复制到项目</a:t>
            </a:r>
            <a:r>
              <a:rPr lang="en-US" altLang="zh-CN" dirty="0"/>
              <a:t>D:\Qt\CH4\CH408\build-SplashSreen-Desktop_Qt_5_8_0_MinGW_32bit-Debug</a:t>
            </a:r>
            <a:r>
              <a:rPr lang="zh-CN" altLang="zh-CN" dirty="0"/>
              <a:t>目录下，运行程序，启动效果如图</a:t>
            </a:r>
            <a:r>
              <a:rPr lang="en-US" altLang="zh-CN" dirty="0"/>
              <a:t>4.15</a:t>
            </a:r>
            <a:r>
              <a:rPr lang="zh-CN" altLang="zh-CN" dirty="0"/>
              <a:t>所示。</a:t>
            </a:r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140065"/>
              </p:ext>
            </p:extLst>
          </p:nvPr>
        </p:nvGraphicFramePr>
        <p:xfrm>
          <a:off x="2195736" y="2276872"/>
          <a:ext cx="4392488" cy="3481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Visio" r:id="rId3" imgW="5914291" imgH="4695030" progId="Visio.Drawing.11">
                  <p:embed/>
                </p:oleObj>
              </mc:Choice>
              <mc:Fallback>
                <p:oleObj name="Visio" r:id="rId3" imgW="5914291" imgH="469503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276872"/>
                        <a:ext cx="4392488" cy="34811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2146862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第</a:t>
            </a:r>
            <a:r>
              <a:rPr lang="en-US" altLang="zh-CN" dirty="0"/>
              <a:t>4</a:t>
            </a:r>
            <a:r>
              <a:rPr lang="zh-CN" altLang="zh-CN" dirty="0"/>
              <a:t>章</a:t>
            </a:r>
            <a:r>
              <a:rPr lang="en-US" altLang="zh-CN" b="1" dirty="0"/>
              <a:t> </a:t>
            </a:r>
            <a:r>
              <a:rPr lang="en-US" altLang="zh-CN" b="1" dirty="0" err="1"/>
              <a:t>Qt</a:t>
            </a:r>
            <a:r>
              <a:rPr lang="en-US" altLang="zh-CN" b="1" dirty="0"/>
              <a:t> 5</a:t>
            </a:r>
            <a:r>
              <a:rPr lang="zh-CN" altLang="zh-CN" dirty="0"/>
              <a:t>基本对话框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268760"/>
            <a:ext cx="83529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）单击“标准消息对话框实例”按钮，弹出“标准消息对话框实例”界面，如图</a:t>
            </a:r>
            <a:r>
              <a:rPr lang="en-US" altLang="zh-CN" dirty="0"/>
              <a:t>4.6</a:t>
            </a:r>
            <a:r>
              <a:rPr lang="zh-CN" altLang="zh-CN" dirty="0"/>
              <a:t>（</a:t>
            </a:r>
            <a:r>
              <a:rPr lang="en-US" altLang="zh-CN" dirty="0"/>
              <a:t>a</a:t>
            </a:r>
            <a:r>
              <a:rPr lang="zh-CN" altLang="zh-CN" dirty="0"/>
              <a:t>）所示。“标准消息对话框实例”界面包括“</a:t>
            </a:r>
            <a:r>
              <a:rPr lang="en-US" altLang="zh-CN" dirty="0"/>
              <a:t>Question</a:t>
            </a:r>
            <a:r>
              <a:rPr lang="zh-CN" altLang="zh-CN" dirty="0"/>
              <a:t>消息框”（如图</a:t>
            </a:r>
            <a:r>
              <a:rPr lang="en-US" altLang="zh-CN" dirty="0"/>
              <a:t>4.6</a:t>
            </a:r>
            <a:r>
              <a:rPr lang="zh-CN" altLang="zh-CN" dirty="0"/>
              <a:t>（</a:t>
            </a:r>
            <a:r>
              <a:rPr lang="en-US" altLang="zh-CN" dirty="0"/>
              <a:t>b</a:t>
            </a:r>
            <a:r>
              <a:rPr lang="zh-CN" altLang="zh-CN" dirty="0"/>
              <a:t>）所示）、“</a:t>
            </a:r>
            <a:r>
              <a:rPr lang="en-US" altLang="zh-CN" dirty="0"/>
              <a:t>Information</a:t>
            </a:r>
            <a:r>
              <a:rPr lang="zh-CN" altLang="zh-CN" dirty="0"/>
              <a:t>消息框”（如图</a:t>
            </a:r>
            <a:r>
              <a:rPr lang="en-US" altLang="zh-CN" dirty="0"/>
              <a:t>4.6</a:t>
            </a:r>
            <a:r>
              <a:rPr lang="zh-CN" altLang="zh-CN" dirty="0"/>
              <a:t>（</a:t>
            </a:r>
            <a:r>
              <a:rPr lang="en-US" altLang="zh-CN" dirty="0"/>
              <a:t>c</a:t>
            </a:r>
            <a:r>
              <a:rPr lang="zh-CN" altLang="zh-CN" dirty="0"/>
              <a:t>）所示）、“</a:t>
            </a:r>
            <a:r>
              <a:rPr lang="en-US" altLang="zh-CN" dirty="0"/>
              <a:t>Warning</a:t>
            </a:r>
            <a:r>
              <a:rPr lang="zh-CN" altLang="zh-CN" dirty="0"/>
              <a:t>消息框”（如图</a:t>
            </a:r>
            <a:r>
              <a:rPr lang="en-US" altLang="zh-CN" dirty="0"/>
              <a:t>4.6</a:t>
            </a:r>
            <a:r>
              <a:rPr lang="zh-CN" altLang="zh-CN" dirty="0"/>
              <a:t>（</a:t>
            </a:r>
            <a:r>
              <a:rPr lang="en-US" altLang="zh-CN" dirty="0"/>
              <a:t>d</a:t>
            </a:r>
            <a:r>
              <a:rPr lang="zh-CN" altLang="zh-CN" dirty="0"/>
              <a:t>）所示）、“</a:t>
            </a:r>
            <a:r>
              <a:rPr lang="en-US" altLang="zh-CN" dirty="0"/>
              <a:t>Critical</a:t>
            </a:r>
            <a:r>
              <a:rPr lang="zh-CN" altLang="zh-CN" dirty="0"/>
              <a:t>消息框”（如图</a:t>
            </a:r>
            <a:r>
              <a:rPr lang="en-US" altLang="zh-CN" dirty="0"/>
              <a:t>4.6</a:t>
            </a:r>
            <a:r>
              <a:rPr lang="zh-CN" altLang="zh-CN" dirty="0"/>
              <a:t>（</a:t>
            </a:r>
            <a:r>
              <a:rPr lang="en-US" altLang="zh-CN" dirty="0"/>
              <a:t>e</a:t>
            </a:r>
            <a:r>
              <a:rPr lang="zh-CN" altLang="zh-CN" dirty="0"/>
              <a:t>）所示）、“</a:t>
            </a:r>
            <a:r>
              <a:rPr lang="en-US" altLang="zh-CN" dirty="0"/>
              <a:t>About</a:t>
            </a:r>
            <a:r>
              <a:rPr lang="zh-CN" altLang="zh-CN" dirty="0"/>
              <a:t>消息框”（如图</a:t>
            </a:r>
            <a:r>
              <a:rPr lang="en-US" altLang="zh-CN" dirty="0"/>
              <a:t>4.6</a:t>
            </a:r>
            <a:r>
              <a:rPr lang="zh-CN" altLang="zh-CN" dirty="0"/>
              <a:t>（</a:t>
            </a:r>
            <a:r>
              <a:rPr lang="en-US" altLang="zh-CN" dirty="0"/>
              <a:t>f</a:t>
            </a:r>
            <a:r>
              <a:rPr lang="zh-CN" altLang="zh-CN" dirty="0"/>
              <a:t>）所示）和“</a:t>
            </a:r>
            <a:r>
              <a:rPr lang="en-US" altLang="zh-CN" dirty="0"/>
              <a:t>About </a:t>
            </a:r>
            <a:r>
              <a:rPr lang="en-US" altLang="zh-CN" dirty="0" err="1"/>
              <a:t>Qt</a:t>
            </a:r>
            <a:r>
              <a:rPr lang="zh-CN" altLang="zh-CN" dirty="0"/>
              <a:t>消息框”（如图</a:t>
            </a:r>
            <a:r>
              <a:rPr lang="en-US" altLang="zh-CN" dirty="0"/>
              <a:t>4.6</a:t>
            </a:r>
            <a:r>
              <a:rPr lang="zh-CN" altLang="zh-CN" dirty="0"/>
              <a:t>（</a:t>
            </a:r>
            <a:r>
              <a:rPr lang="en-US" altLang="zh-CN" dirty="0"/>
              <a:t>g</a:t>
            </a:r>
            <a:r>
              <a:rPr lang="zh-CN" altLang="zh-CN" dirty="0"/>
              <a:t>）所示）。</a:t>
            </a:r>
          </a:p>
          <a:p>
            <a:pPr indent="446088"/>
            <a:endParaRPr lang="zh-CN" altLang="en-US" dirty="0"/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294187"/>
            <a:ext cx="2580393" cy="194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717030"/>
            <a:ext cx="3292378" cy="142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782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3568" y="5302444"/>
            <a:ext cx="66720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635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）“标准消息对话框实例”界面	（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Question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消息框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5177572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主题1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C00000"/>
      </a:hlink>
      <a:folHlink>
        <a:srgbClr val="99CC00"/>
      </a:folHlink>
    </a:clrScheme>
    <a:fontScheme name="tdesignc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 typeface="Arial" charset="0"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 typeface="Arial" charset="0"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tdesignc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301</TotalTime>
  <Words>6969</Words>
  <Application>Microsoft Office PowerPoint</Application>
  <PresentationFormat>全屏显示(4:3)</PresentationFormat>
  <Paragraphs>942</Paragraphs>
  <Slides>89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89</vt:i4>
      </vt:variant>
    </vt:vector>
  </HeadingPairs>
  <TitlesOfParts>
    <vt:vector size="91" baseType="lpstr">
      <vt:lpstr>主题1</vt:lpstr>
      <vt:lpstr>Microsoft Office Visio 绘图</vt:lpstr>
      <vt:lpstr>第4章 Qt 5基本对话框</vt:lpstr>
      <vt:lpstr>第4章 Qt 5基本对话框</vt:lpstr>
      <vt:lpstr>第4章 Qt 5基本对话框</vt:lpstr>
      <vt:lpstr>第4章 Qt 5基本对话框</vt:lpstr>
      <vt:lpstr>第4章 Qt 5基本对话框</vt:lpstr>
      <vt:lpstr>第4章 Qt 5基本对话框</vt:lpstr>
      <vt:lpstr>第4章 Qt 5基本对话框</vt:lpstr>
      <vt:lpstr>第4章 Qt 5基本对话框</vt:lpstr>
      <vt:lpstr>第4章 Qt 5基本对话框</vt:lpstr>
      <vt:lpstr>第4章 Qt 5基本对话框</vt:lpstr>
      <vt:lpstr>第4章 Qt 5基本对话框</vt:lpstr>
      <vt:lpstr>第4章 Qt 5基本对话框</vt:lpstr>
      <vt:lpstr>第4章 Qt 5基本对话框</vt:lpstr>
      <vt:lpstr>4.1  标准文件对话框类</vt:lpstr>
      <vt:lpstr>4.1.2  创建步骤</vt:lpstr>
      <vt:lpstr>4.1.2  创建步骤</vt:lpstr>
      <vt:lpstr>4.1.2  创建步骤</vt:lpstr>
      <vt:lpstr>4.2  标准颜色对话框类</vt:lpstr>
      <vt:lpstr>4.2.2  创建步骤</vt:lpstr>
      <vt:lpstr>4.2.2  创建步骤</vt:lpstr>
      <vt:lpstr>4.2.2  创建步骤</vt:lpstr>
      <vt:lpstr>4.3  标准字体对话框类</vt:lpstr>
      <vt:lpstr>4.3.2  创建步骤</vt:lpstr>
      <vt:lpstr>4.3.2  创建步骤</vt:lpstr>
      <vt:lpstr>4.3.2  创建步骤</vt:lpstr>
      <vt:lpstr>4.4  标准输入对话框类</vt:lpstr>
      <vt:lpstr>4.4  标准输入对话框类</vt:lpstr>
      <vt:lpstr>4.4  标准输入对话框类</vt:lpstr>
      <vt:lpstr>4.4.1  标准字符串输入对话框</vt:lpstr>
      <vt:lpstr>4.4.1  标准字符串输入对话框</vt:lpstr>
      <vt:lpstr>4.4.2  标准条目选择对话框</vt:lpstr>
      <vt:lpstr>4.4.2  标准条目选择对话框</vt:lpstr>
      <vt:lpstr>4.4.3  标准int类型输入对话框</vt:lpstr>
      <vt:lpstr>4.4.3  标准int类型输入对话框</vt:lpstr>
      <vt:lpstr>4.4.4  标准double类型输入对话框</vt:lpstr>
      <vt:lpstr>4.4.4  标准double类型输入对话框</vt:lpstr>
      <vt:lpstr>4.5  消息对话框类</vt:lpstr>
      <vt:lpstr>4.5  消息对话框类</vt:lpstr>
      <vt:lpstr>4.5  消息对话框类</vt:lpstr>
      <vt:lpstr>4.5.1  Question消息框</vt:lpstr>
      <vt:lpstr>4.5.1  Question消息框</vt:lpstr>
      <vt:lpstr>4.5.2  Information消息框</vt:lpstr>
      <vt:lpstr>4.5.3  Warning消息框</vt:lpstr>
      <vt:lpstr>4.5.4  Critical消息框</vt:lpstr>
      <vt:lpstr>4.5.5  About消息框</vt:lpstr>
      <vt:lpstr>4.5.6  About Qt消息框</vt:lpstr>
      <vt:lpstr>4.6  自定义消息框</vt:lpstr>
      <vt:lpstr>4.6  自定义消息框</vt:lpstr>
      <vt:lpstr>4.6  自定义消息框</vt:lpstr>
      <vt:lpstr>4.6  自定义消息框</vt:lpstr>
      <vt:lpstr>4.7  工具盒类</vt:lpstr>
      <vt:lpstr>4.7  工具盒类</vt:lpstr>
      <vt:lpstr>4.7  工具盒类</vt:lpstr>
      <vt:lpstr>4.7  工具盒类</vt:lpstr>
      <vt:lpstr>4.7  工具盒类</vt:lpstr>
      <vt:lpstr>4.8  进度条</vt:lpstr>
      <vt:lpstr>4.8  进度条</vt:lpstr>
      <vt:lpstr>4.8  进度条</vt:lpstr>
      <vt:lpstr>4.8  进度条</vt:lpstr>
      <vt:lpstr>4.9  调色板与电子钟</vt:lpstr>
      <vt:lpstr>4.9.1  QPalette类</vt:lpstr>
      <vt:lpstr>4.9.1  QPalette类</vt:lpstr>
      <vt:lpstr>4.9.1  QPalette类</vt:lpstr>
      <vt:lpstr>4.9.1  QPalette类</vt:lpstr>
      <vt:lpstr>4.9.1  QPalette类</vt:lpstr>
      <vt:lpstr>4.9.1  QPalette类</vt:lpstr>
      <vt:lpstr>4.9.1  QPalette类</vt:lpstr>
      <vt:lpstr>4.9.1  QPalette类</vt:lpstr>
      <vt:lpstr>4.9.1  QPalette类</vt:lpstr>
      <vt:lpstr>4.9.1  QPalette类</vt:lpstr>
      <vt:lpstr>4.9.1  QPalette类</vt:lpstr>
      <vt:lpstr>4.9.2  QTime类</vt:lpstr>
      <vt:lpstr>4.10  可扩展对话框</vt:lpstr>
      <vt:lpstr>4.10  可扩展对话框</vt:lpstr>
      <vt:lpstr>4.10  可扩展对话框</vt:lpstr>
      <vt:lpstr>4.10  可扩展对话框</vt:lpstr>
      <vt:lpstr>4.10  可扩展对话框</vt:lpstr>
      <vt:lpstr>4.10  可扩展对话框</vt:lpstr>
      <vt:lpstr>4.11  不规则窗体</vt:lpstr>
      <vt:lpstr>4.11  不规则窗体</vt:lpstr>
      <vt:lpstr>4.11  不规则窗体</vt:lpstr>
      <vt:lpstr>4.11  不规则窗体</vt:lpstr>
      <vt:lpstr>4.11  不规则窗体</vt:lpstr>
      <vt:lpstr>4.12  程序启动画面（QSplashScreen）</vt:lpstr>
      <vt:lpstr>4.12  程序启动画面（QSplashScreen）</vt:lpstr>
      <vt:lpstr>4.12  程序启动画面（QSplashScreen）</vt:lpstr>
      <vt:lpstr>4.12  程序启动画面（QSplashScreen）</vt:lpstr>
      <vt:lpstr>4.12  程序启动画面（QSplashScreen）</vt:lpstr>
      <vt:lpstr>4.12  程序启动画面（QSplashScreen）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第4章 Qt 5基本对话框</dc:title>
  <dc:creator>User</dc:creator>
  <cp:lastModifiedBy>User</cp:lastModifiedBy>
  <cp:revision>14</cp:revision>
  <dcterms:created xsi:type="dcterms:W3CDTF">2017-05-18T01:26:05Z</dcterms:created>
  <dcterms:modified xsi:type="dcterms:W3CDTF">2017-05-18T06:27:14Z</dcterms:modified>
</cp:coreProperties>
</file>