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57904B1-4E12-40FE-9437-A2F6C311EC0F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4BF2452B-645C-4B0F-8EDD-301FDA1E4A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553200" y="62118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/>
            <a:fld id="{0FA6AACA-06FB-4A17-83E2-961DAC37C17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pPr algn="r"/>
              <a:t>‹#›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904B1-4E12-40FE-9437-A2F6C311EC0F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2452B-645C-4B0F-8EDD-301FDA1E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4253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44450"/>
            <a:ext cx="2135187" cy="6337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44450"/>
            <a:ext cx="6253163" cy="6337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904B1-4E12-40FE-9437-A2F6C311EC0F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2452B-645C-4B0F-8EDD-301FDA1E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8333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904B1-4E12-40FE-9437-A2F6C311EC0F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2452B-645C-4B0F-8EDD-301FDA1E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6119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904B1-4E12-40FE-9437-A2F6C311EC0F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2452B-645C-4B0F-8EDD-301FDA1E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1367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19417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904B1-4E12-40FE-9437-A2F6C311EC0F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2452B-645C-4B0F-8EDD-301FDA1E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2258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904B1-4E12-40FE-9437-A2F6C311EC0F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2452B-645C-4B0F-8EDD-301FDA1E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72890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charset="0"/>
              <a:defRPr lang="zh-CN" altLang="en-US" sz="3600" b="0" u="none" cap="all" spc="0" dirty="0">
                <a:ln w="9000" cmpd="sng">
                  <a:solidFill>
                    <a:srgbClr val="6600FF"/>
                  </a:solidFill>
                  <a:prstDash val="solid"/>
                </a:ln>
                <a:solidFill>
                  <a:srgbClr val="6600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904B1-4E12-40FE-9437-A2F6C311EC0F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2452B-645C-4B0F-8EDD-301FDA1E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0578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904B1-4E12-40FE-9437-A2F6C311EC0F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2452B-645C-4B0F-8EDD-301FDA1E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77153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904B1-4E12-40FE-9437-A2F6C311EC0F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2452B-645C-4B0F-8EDD-301FDA1E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13575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904B1-4E12-40FE-9437-A2F6C311EC0F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2452B-645C-4B0F-8EDD-301FDA1E4A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70905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5" y="44450"/>
            <a:ext cx="85407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908050"/>
            <a:ext cx="85407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按一下以編輯母片</a:t>
            </a:r>
          </a:p>
          <a:p>
            <a:pPr lvl="1"/>
            <a:r>
              <a:rPr lang="zh-CN" altLang="en-US" smtClean="0"/>
              <a:t>第二層</a:t>
            </a:r>
          </a:p>
          <a:p>
            <a:pPr lvl="2"/>
            <a:r>
              <a:rPr lang="zh-CN" altLang="en-US" smtClean="0"/>
              <a:t>第三層</a:t>
            </a:r>
          </a:p>
          <a:p>
            <a:pPr lvl="3"/>
            <a:r>
              <a:rPr lang="zh-CN" altLang="en-US" smtClean="0"/>
              <a:t>第四層</a:t>
            </a:r>
          </a:p>
          <a:p>
            <a:pPr lvl="4"/>
            <a:r>
              <a:rPr lang="zh-CN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57904B1-4E12-40FE-9437-A2F6C311EC0F}" type="datetimeFigureOut">
              <a:rPr lang="zh-CN" altLang="en-US" smtClean="0"/>
              <a:t>2017-5-18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473825"/>
            <a:ext cx="2289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BF2452B-645C-4B0F-8EDD-301FDA1E4A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randomBar dir="vert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defRPr sz="4400" u="sng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9.xml"/><Relationship Id="rId5" Type="http://schemas.openxmlformats.org/officeDocument/2006/relationships/slide" Target="slide36.xml"/><Relationship Id="rId4" Type="http://schemas.openxmlformats.org/officeDocument/2006/relationships/slide" Target="slide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5.1.3-1.2.txt" TargetMode="External"/><Relationship Id="rId2" Type="http://schemas.openxmlformats.org/officeDocument/2006/relationships/hyperlink" Target="5.1.3-1.1.txt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5.1.3-3.txt" TargetMode="External"/><Relationship Id="rId2" Type="http://schemas.openxmlformats.org/officeDocument/2006/relationships/hyperlink" Target="5.1.3-2.txt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5.3.2.txt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5.4-3.txt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5.5.2.txt" TargetMode="Externa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&#12304;&#20363;&#12305;&#65288;&#38590;&#24230;&#19968;&#33324;&#65289;&#65288;CH502&#65289;.txt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5</a:t>
            </a:r>
            <a:r>
              <a:rPr lang="zh-CN" altLang="zh-CN" dirty="0" smtClean="0"/>
              <a:t>章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Qt</a:t>
            </a:r>
            <a:r>
              <a:rPr lang="en-US" altLang="zh-CN" b="1" dirty="0"/>
              <a:t> 5</a:t>
            </a:r>
            <a:r>
              <a:rPr lang="zh-CN" altLang="zh-CN" dirty="0"/>
              <a:t>主</a:t>
            </a:r>
            <a:r>
              <a:rPr lang="zh-CN" altLang="zh-CN" dirty="0" smtClean="0"/>
              <a:t>窗体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178022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2" action="ppaction://hlinksldjump"/>
              </a:rPr>
              <a:t>5.1  </a:t>
            </a:r>
            <a:r>
              <a:rPr lang="en-US" altLang="zh-CN" sz="2400" b="1" dirty="0" err="1">
                <a:hlinkClick r:id="rId2" action="ppaction://hlinksldjump"/>
              </a:rPr>
              <a:t>Qt</a:t>
            </a:r>
            <a:r>
              <a:rPr lang="en-US" altLang="zh-CN" sz="2400" b="1" dirty="0">
                <a:hlinkClick r:id="rId2" action="ppaction://hlinksldjump"/>
              </a:rPr>
              <a:t> 5</a:t>
            </a:r>
            <a:r>
              <a:rPr lang="zh-CN" altLang="zh-CN" sz="2400" b="1" dirty="0">
                <a:hlinkClick r:id="rId2" action="ppaction://hlinksldjump"/>
              </a:rPr>
              <a:t>主窗体</a:t>
            </a:r>
            <a:r>
              <a:rPr lang="zh-CN" altLang="zh-CN" sz="2400" b="1" dirty="0" smtClean="0">
                <a:hlinkClick r:id="rId2" action="ppaction://hlinksldjump"/>
              </a:rPr>
              <a:t>构成</a:t>
            </a:r>
            <a:endParaRPr lang="zh-CN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2492896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3" action="ppaction://hlinksldjump"/>
              </a:rPr>
              <a:t>5.2  </a:t>
            </a:r>
            <a:r>
              <a:rPr lang="en-US" altLang="zh-CN" sz="2400" b="1" dirty="0" err="1">
                <a:hlinkClick r:id="rId3" action="ppaction://hlinksldjump"/>
              </a:rPr>
              <a:t>Qt</a:t>
            </a:r>
            <a:r>
              <a:rPr lang="en-US" altLang="zh-CN" sz="2400" b="1" dirty="0">
                <a:hlinkClick r:id="rId3" action="ppaction://hlinksldjump"/>
              </a:rPr>
              <a:t> 5</a:t>
            </a:r>
            <a:r>
              <a:rPr lang="zh-CN" altLang="zh-CN" sz="2400" b="1" dirty="0">
                <a:hlinkClick r:id="rId3" action="ppaction://hlinksldjump"/>
              </a:rPr>
              <a:t>文件操作功能</a:t>
            </a:r>
            <a:endParaRPr lang="zh-CN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320557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hlinkClick r:id="rId4" action="ppaction://hlinksldjump"/>
              </a:rPr>
              <a:t>5.3  </a:t>
            </a:r>
            <a:r>
              <a:rPr lang="en-US" altLang="zh-CN" sz="2400" b="1" dirty="0" err="1" smtClean="0">
                <a:hlinkClick r:id="rId4" action="ppaction://hlinksldjump"/>
              </a:rPr>
              <a:t>Qt</a:t>
            </a:r>
            <a:r>
              <a:rPr lang="en-US" altLang="zh-CN" sz="2400" b="1" dirty="0" smtClean="0">
                <a:hlinkClick r:id="rId4" action="ppaction://hlinksldjump"/>
              </a:rPr>
              <a:t> 5</a:t>
            </a:r>
            <a:r>
              <a:rPr lang="zh-CN" altLang="zh-CN" sz="2400" b="1" dirty="0" smtClean="0">
                <a:hlinkClick r:id="rId4" action="ppaction://hlinksldjump"/>
              </a:rPr>
              <a:t>图像坐标变换</a:t>
            </a:r>
            <a:endParaRPr lang="zh-CN" altLang="zh-C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91824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5" action="ppaction://hlinksldjump"/>
              </a:rPr>
              <a:t>5.4  </a:t>
            </a:r>
            <a:r>
              <a:rPr lang="en-US" altLang="zh-CN" sz="2400" b="1" dirty="0" err="1">
                <a:hlinkClick r:id="rId5" action="ppaction://hlinksldjump"/>
              </a:rPr>
              <a:t>Qt</a:t>
            </a:r>
            <a:r>
              <a:rPr lang="en-US" altLang="zh-CN" sz="2400" b="1" dirty="0">
                <a:hlinkClick r:id="rId5" action="ppaction://hlinksldjump"/>
              </a:rPr>
              <a:t> 5</a:t>
            </a:r>
            <a:r>
              <a:rPr lang="zh-CN" altLang="zh-CN" sz="2400" b="1" dirty="0">
                <a:hlinkClick r:id="rId5" action="ppaction://hlinksldjump"/>
              </a:rPr>
              <a:t>文本编辑功能</a:t>
            </a:r>
            <a:endParaRPr lang="zh-CN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4630923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hlinkClick r:id="rId6" action="ppaction://hlinksldjump"/>
              </a:rPr>
              <a:t>5.5  </a:t>
            </a:r>
            <a:r>
              <a:rPr lang="en-US" altLang="zh-CN" sz="2400" b="1" dirty="0" err="1">
                <a:hlinkClick r:id="rId6" action="ppaction://hlinksldjump"/>
              </a:rPr>
              <a:t>Qt</a:t>
            </a:r>
            <a:r>
              <a:rPr lang="en-US" altLang="zh-CN" sz="2400" b="1" dirty="0">
                <a:hlinkClick r:id="rId6" action="ppaction://hlinksldjump"/>
              </a:rPr>
              <a:t> 5</a:t>
            </a:r>
            <a:r>
              <a:rPr lang="zh-CN" altLang="zh-CN" sz="2400" b="1" dirty="0">
                <a:hlinkClick r:id="rId6" action="ppaction://hlinksldjump"/>
              </a:rPr>
              <a:t>排版功能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205585277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5.1.3  </a:t>
            </a:r>
            <a:r>
              <a:rPr lang="zh-CN" altLang="zh-CN" dirty="0"/>
              <a:t>菜单与工具栏的实现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969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zh-CN" b="1" dirty="0">
                <a:solidFill>
                  <a:srgbClr val="00B0F0"/>
                </a:solidFill>
              </a:rPr>
              <a:t>．动作（</a:t>
            </a:r>
            <a:r>
              <a:rPr lang="en-US" altLang="zh-CN" b="1" dirty="0">
                <a:solidFill>
                  <a:srgbClr val="00B0F0"/>
                </a:solidFill>
              </a:rPr>
              <a:t>Action</a:t>
            </a:r>
            <a:r>
              <a:rPr lang="zh-CN" altLang="zh-CN" b="1" dirty="0">
                <a:solidFill>
                  <a:srgbClr val="00B0F0"/>
                </a:solidFill>
              </a:rPr>
              <a:t>）的实现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>
                <a:hlinkClick r:id="rId2" action="ppaction://hlinkfile"/>
              </a:rPr>
              <a:t>以下是实现基本文件操作的动作（</a:t>
            </a:r>
            <a:r>
              <a:rPr lang="en-US" altLang="zh-CN" dirty="0">
                <a:hlinkClick r:id="rId2" action="ppaction://hlinkfile"/>
              </a:rPr>
              <a:t>Action</a:t>
            </a:r>
            <a:r>
              <a:rPr lang="zh-CN" altLang="zh-CN" dirty="0">
                <a:hlinkClick r:id="rId2" action="ppaction://hlinkfile"/>
              </a:rPr>
              <a:t>）的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(a) </a:t>
            </a:r>
            <a:r>
              <a:rPr lang="en-US" altLang="zh-CN" sz="1600" b="1" dirty="0" err="1"/>
              <a:t>openFileAction</a:t>
            </a:r>
            <a:r>
              <a:rPr lang="en-US" altLang="zh-CN" sz="1600" b="1" dirty="0"/>
              <a:t> =new </a:t>
            </a:r>
            <a:r>
              <a:rPr lang="en-US" altLang="zh-CN" sz="1600" b="1" dirty="0" err="1"/>
              <a:t>QAction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QIcon</a:t>
            </a:r>
            <a:r>
              <a:rPr lang="en-US" altLang="zh-CN" sz="1600" b="1" dirty="0"/>
              <a:t>("open.png"),</a:t>
            </a:r>
            <a:r>
              <a:rPr lang="en-US" altLang="zh-CN" sz="1600" b="1" dirty="0" err="1"/>
              <a:t>tr</a:t>
            </a:r>
            <a:r>
              <a:rPr lang="en-US" altLang="zh-CN" sz="1600" b="1" dirty="0"/>
              <a:t>("</a:t>
            </a:r>
            <a:r>
              <a:rPr lang="zh-CN" altLang="zh-CN" sz="1600" b="1" dirty="0"/>
              <a:t>打开</a:t>
            </a:r>
            <a:r>
              <a:rPr lang="en-US" altLang="zh-CN" sz="1600" b="1" dirty="0"/>
              <a:t>"),this)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在创建“打开文件”动作的同时，指定了此动作使用的图标、名称及父窗口。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(b) </a:t>
            </a:r>
            <a:r>
              <a:rPr lang="en-US" altLang="zh-CN" sz="1600" b="1" dirty="0" err="1"/>
              <a:t>openFileAction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setShortcut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tr</a:t>
            </a:r>
            <a:r>
              <a:rPr lang="en-US" altLang="zh-CN" sz="1600" b="1" dirty="0"/>
              <a:t>("</a:t>
            </a:r>
            <a:r>
              <a:rPr lang="en-US" altLang="zh-CN" sz="1600" b="1" dirty="0" err="1"/>
              <a:t>Ctrl+O</a:t>
            </a:r>
            <a:r>
              <a:rPr lang="en-US" altLang="zh-CN" sz="1600" b="1" dirty="0"/>
              <a:t>"))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设置此动作的组合键为【</a:t>
            </a:r>
            <a:r>
              <a:rPr lang="en-US" altLang="zh-CN" sz="1600" dirty="0" err="1"/>
              <a:t>Ctrl+O</a:t>
            </a:r>
            <a:r>
              <a:rPr lang="zh-CN" altLang="zh-CN" sz="1600" dirty="0"/>
              <a:t>】。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(c) </a:t>
            </a:r>
            <a:r>
              <a:rPr lang="en-US" altLang="zh-CN" sz="1600" b="1" dirty="0" err="1"/>
              <a:t>openFileAction</a:t>
            </a:r>
            <a:r>
              <a:rPr lang="en-US" altLang="zh-CN" sz="1600" b="1" dirty="0"/>
              <a:t>-&gt;</a:t>
            </a:r>
            <a:r>
              <a:rPr lang="en-US" altLang="zh-CN" sz="1600" b="1" dirty="0" err="1"/>
              <a:t>setStatusTip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tr</a:t>
            </a:r>
            <a:r>
              <a:rPr lang="en-US" altLang="zh-CN" sz="1600" b="1" dirty="0"/>
              <a:t>("</a:t>
            </a:r>
            <a:r>
              <a:rPr lang="zh-CN" altLang="zh-CN" sz="1600" b="1" dirty="0"/>
              <a:t>打开一个文件</a:t>
            </a:r>
            <a:r>
              <a:rPr lang="en-US" altLang="zh-CN" sz="1600" b="1" dirty="0"/>
              <a:t>"))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设定了状态栏显示，当鼠标光标移至此动作对应的菜单条目或工具栏按钮上时，在状态栏上显示“打开一个文件”的提示。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以下是实现打印文本和图像、图像缩放、旋转和镜像</a:t>
            </a:r>
            <a:r>
              <a:rPr lang="zh-CN" altLang="zh-CN" dirty="0">
                <a:hlinkClick r:id="rId3" action="ppaction://hlinkfile"/>
              </a:rPr>
              <a:t>的动作（</a:t>
            </a:r>
            <a:r>
              <a:rPr lang="en-US" altLang="zh-CN" dirty="0">
                <a:hlinkClick r:id="rId3" action="ppaction://hlinkfile"/>
              </a:rPr>
              <a:t>Action</a:t>
            </a:r>
            <a:r>
              <a:rPr lang="zh-CN" altLang="zh-CN" dirty="0">
                <a:hlinkClick r:id="rId3" action="ppaction://hlinkfile"/>
              </a:rPr>
              <a:t>）的代码（位于</a:t>
            </a:r>
            <a:r>
              <a:rPr lang="en-US" altLang="zh-CN" dirty="0" err="1">
                <a:hlinkClick r:id="rId3" action="ppaction://hlinkfile"/>
              </a:rPr>
              <a:t>ImgProcessor</a:t>
            </a:r>
            <a:r>
              <a:rPr lang="en-US" altLang="zh-CN" dirty="0">
                <a:hlinkClick r:id="rId3" action="ppaction://hlinkfile"/>
              </a:rPr>
              <a:t>::</a:t>
            </a:r>
            <a:r>
              <a:rPr lang="en-US" altLang="zh-CN" dirty="0" err="1">
                <a:hlinkClick r:id="rId3" action="ppaction://hlinkfile"/>
              </a:rPr>
              <a:t>createActions</a:t>
            </a:r>
            <a:r>
              <a:rPr lang="en-US" altLang="zh-CN" dirty="0">
                <a:hlinkClick r:id="rId3" action="ppaction://hlinkfile"/>
              </a:rPr>
              <a:t>()</a:t>
            </a:r>
            <a:r>
              <a:rPr lang="zh-CN" altLang="zh-CN" dirty="0">
                <a:hlinkClick r:id="rId3" action="ppaction://hlinkfile"/>
              </a:rPr>
              <a:t>方法中）：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66391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5.1.3  </a:t>
            </a:r>
            <a:r>
              <a:rPr lang="zh-CN" altLang="zh-CN" dirty="0"/>
              <a:t>菜单与工具栏的实现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2</a:t>
            </a:r>
            <a:r>
              <a:rPr lang="zh-CN" altLang="zh-CN" b="1" dirty="0">
                <a:solidFill>
                  <a:srgbClr val="00B0F0"/>
                </a:solidFill>
              </a:rPr>
              <a:t>．菜单（</a:t>
            </a:r>
            <a:r>
              <a:rPr lang="en-US" altLang="zh-CN" b="1" dirty="0">
                <a:solidFill>
                  <a:srgbClr val="00B0F0"/>
                </a:solidFill>
              </a:rPr>
              <a:t>Menus</a:t>
            </a:r>
            <a:r>
              <a:rPr lang="zh-CN" altLang="zh-CN" b="1" dirty="0">
                <a:solidFill>
                  <a:srgbClr val="00B0F0"/>
                </a:solidFill>
              </a:rPr>
              <a:t>）的实现</a:t>
            </a:r>
          </a:p>
          <a:p>
            <a:pPr indent="539750">
              <a:lnSpc>
                <a:spcPct val="150000"/>
              </a:lnSpc>
            </a:pPr>
            <a:r>
              <a:rPr lang="zh-CN" altLang="zh-CN" dirty="0"/>
              <a:t>在实现了各个动作之后，需要将它们通过菜单、工具栏或快捷键的方式体现出来，</a:t>
            </a:r>
            <a:r>
              <a:rPr lang="zh-CN" altLang="zh-CN" dirty="0">
                <a:hlinkClick r:id="rId2" action="ppaction://hlinkfile"/>
              </a:rPr>
              <a:t>以下是菜单的实现函数</a:t>
            </a:r>
            <a:r>
              <a:rPr lang="en-US" altLang="zh-CN" dirty="0" err="1">
                <a:hlinkClick r:id="rId2" action="ppaction://hlinkfile"/>
              </a:rPr>
              <a:t>createMenus</a:t>
            </a:r>
            <a:r>
              <a:rPr lang="en-US" altLang="zh-CN" dirty="0">
                <a:hlinkClick r:id="rId2" action="ppaction://hlinkfile"/>
              </a:rPr>
              <a:t>()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539750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3</a:t>
            </a:r>
            <a:r>
              <a:rPr lang="zh-CN" altLang="zh-CN" b="1" dirty="0">
                <a:solidFill>
                  <a:srgbClr val="00B0F0"/>
                </a:solidFill>
              </a:rPr>
              <a:t>．工具栏（</a:t>
            </a:r>
            <a:r>
              <a:rPr lang="en-US" altLang="zh-CN" b="1" dirty="0" err="1">
                <a:solidFill>
                  <a:srgbClr val="00B0F0"/>
                </a:solidFill>
              </a:rPr>
              <a:t>ToolBars</a:t>
            </a:r>
            <a:r>
              <a:rPr lang="zh-CN" altLang="zh-CN" b="1" dirty="0">
                <a:solidFill>
                  <a:srgbClr val="00B0F0"/>
                </a:solidFill>
              </a:rPr>
              <a:t>）的实现</a:t>
            </a:r>
          </a:p>
          <a:p>
            <a:pPr indent="539750">
              <a:lnSpc>
                <a:spcPct val="150000"/>
              </a:lnSpc>
            </a:pPr>
            <a:r>
              <a:rPr lang="zh-CN" altLang="zh-CN" dirty="0"/>
              <a:t>接下来实现相对应的工具栏</a:t>
            </a:r>
            <a:r>
              <a:rPr lang="en-US" altLang="zh-CN" dirty="0" err="1"/>
              <a:t>createToolBars</a:t>
            </a:r>
            <a:r>
              <a:rPr lang="en-US" altLang="zh-CN" dirty="0"/>
              <a:t>()</a:t>
            </a:r>
            <a:r>
              <a:rPr lang="zh-CN" altLang="zh-CN" dirty="0"/>
              <a:t>，主窗口的工具栏上可以有多个工具条，通常采用一个菜单对应一个工具条的方式，</a:t>
            </a:r>
            <a:r>
              <a:rPr lang="zh-CN" altLang="zh-CN" dirty="0">
                <a:hlinkClick r:id="rId3" action="ppaction://hlinkfile"/>
              </a:rPr>
              <a:t>也可根据需要进行工具条的划分。</a:t>
            </a:r>
            <a:endParaRPr lang="zh-CN" altLang="zh-CN" dirty="0"/>
          </a:p>
          <a:p>
            <a:pPr indent="539750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17207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4581128"/>
            <a:ext cx="820891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3356992"/>
            <a:ext cx="8208912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5.1.3  </a:t>
            </a:r>
            <a:r>
              <a:rPr lang="zh-CN" altLang="zh-CN" dirty="0"/>
              <a:t>菜单与工具栏的实现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工具条是一个可移动的窗口，它可停靠的区域由</a:t>
            </a:r>
            <a:r>
              <a:rPr lang="en-US" altLang="zh-CN" dirty="0" err="1"/>
              <a:t>QToolBar</a:t>
            </a:r>
            <a:r>
              <a:rPr lang="zh-CN" altLang="zh-CN" dirty="0"/>
              <a:t>的</a:t>
            </a:r>
            <a:r>
              <a:rPr lang="en-US" altLang="zh-CN" dirty="0" err="1"/>
              <a:t>allowAreas</a:t>
            </a:r>
            <a:r>
              <a:rPr lang="zh-CN" altLang="zh-CN" dirty="0"/>
              <a:t>决定，包括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LeftToolBarArea</a:t>
            </a:r>
            <a:r>
              <a:rPr lang="zh-CN" altLang="zh-CN" dirty="0"/>
              <a:t>、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RightToolBarArea</a:t>
            </a:r>
            <a:r>
              <a:rPr lang="zh-CN" altLang="zh-CN" dirty="0"/>
              <a:t>、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TopToolBarArea</a:t>
            </a:r>
            <a:r>
              <a:rPr lang="zh-CN" altLang="zh-CN" dirty="0"/>
              <a:t>、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BottomToolBarArea</a:t>
            </a:r>
            <a:r>
              <a:rPr lang="zh-CN" altLang="zh-CN" dirty="0"/>
              <a:t>和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AllToolBarAreas</a:t>
            </a:r>
            <a:r>
              <a:rPr lang="zh-CN" altLang="zh-CN" dirty="0"/>
              <a:t>。默认为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AllToolBarAreas</a:t>
            </a:r>
            <a:r>
              <a:rPr lang="zh-CN" altLang="zh-CN" dirty="0"/>
              <a:t>，启动后默认出现于主窗口的顶部。可通过调用</a:t>
            </a:r>
            <a:r>
              <a:rPr lang="en-US" altLang="zh-CN" dirty="0" err="1"/>
              <a:t>setAllowAreas</a:t>
            </a:r>
            <a:r>
              <a:rPr lang="en-US" altLang="zh-CN" dirty="0"/>
              <a:t>()</a:t>
            </a:r>
            <a:r>
              <a:rPr lang="zh-CN" altLang="zh-CN" dirty="0"/>
              <a:t>函数来指定工具条可停靠的区域，例如：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fileTool</a:t>
            </a:r>
            <a:r>
              <a:rPr lang="en-US" altLang="zh-CN" dirty="0"/>
              <a:t>-&gt;</a:t>
            </a:r>
            <a:r>
              <a:rPr lang="en-US" altLang="zh-CN" dirty="0" err="1"/>
              <a:t>setAllowedAreas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TopToolBarArea|Qt</a:t>
            </a:r>
            <a:r>
              <a:rPr lang="en-US" altLang="zh-CN" dirty="0"/>
              <a:t>::</a:t>
            </a:r>
            <a:r>
              <a:rPr lang="en-US" altLang="zh-CN" dirty="0" err="1"/>
              <a:t>LeftToolBarArea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此函数限定文件工具条只可出现在主窗口的顶部或左侧。工具条也可通过调用</a:t>
            </a:r>
            <a:r>
              <a:rPr lang="en-US" altLang="zh-CN" dirty="0" err="1"/>
              <a:t>setMovable</a:t>
            </a:r>
            <a:r>
              <a:rPr lang="en-US" altLang="zh-CN" dirty="0"/>
              <a:t>()</a:t>
            </a:r>
            <a:r>
              <a:rPr lang="zh-CN" altLang="zh-CN" dirty="0"/>
              <a:t>函数设定可移动性，例如：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 err="1"/>
              <a:t>fileTool</a:t>
            </a:r>
            <a:r>
              <a:rPr lang="en-US" altLang="zh-CN" dirty="0"/>
              <a:t>-&gt;</a:t>
            </a:r>
            <a:r>
              <a:rPr lang="en-US" altLang="zh-CN" dirty="0" err="1"/>
              <a:t>setMovable</a:t>
            </a:r>
            <a:r>
              <a:rPr lang="en-US" altLang="zh-CN" dirty="0"/>
              <a:t>(false);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指定文件工具条不可移动，只出现于主窗口的顶部。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9834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5.1.3  </a:t>
            </a:r>
            <a:r>
              <a:rPr lang="zh-CN" altLang="zh-CN" dirty="0"/>
              <a:t>菜单与工具栏的实现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选择“构建”→“构建项目</a:t>
            </a:r>
            <a:r>
              <a:rPr lang="en-US" altLang="zh-CN" dirty="0"/>
              <a:t>" </a:t>
            </a:r>
            <a:r>
              <a:rPr lang="en-US" altLang="zh-CN" dirty="0" err="1"/>
              <a:t>ImageProcessor</a:t>
            </a:r>
            <a:r>
              <a:rPr lang="en-US" altLang="zh-CN" dirty="0"/>
              <a:t>"</a:t>
            </a:r>
            <a:r>
              <a:rPr lang="zh-CN" altLang="zh-CN" dirty="0"/>
              <a:t>”菜单项，将程序中用到的图片保存到项目</a:t>
            </a:r>
            <a:r>
              <a:rPr lang="en-US" altLang="zh-CN" dirty="0"/>
              <a:t>D:\Qt\CH5\CH501\build-ImageProcessor-Desktop_Qt_5_8_0_MinGW_32bit-Debug</a:t>
            </a:r>
            <a:r>
              <a:rPr lang="zh-CN" altLang="zh-CN" dirty="0"/>
              <a:t>目录下，运行程序，结果如图</a:t>
            </a:r>
            <a:r>
              <a:rPr lang="en-US" altLang="zh-CN" dirty="0"/>
              <a:t>5.3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49" y="2348880"/>
            <a:ext cx="451082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727034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83568" y="3140968"/>
            <a:ext cx="803480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53480" y="3717032"/>
            <a:ext cx="8064896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2348880"/>
            <a:ext cx="80648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Qt 5</a:t>
            </a:r>
            <a:r>
              <a:rPr lang="zh-CN" altLang="zh-CN" dirty="0"/>
              <a:t>文件操作</a:t>
            </a:r>
            <a:r>
              <a:rPr lang="zh-CN" altLang="zh-CN" dirty="0" smtClean="0"/>
              <a:t>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sz="2000" b="1" dirty="0">
                <a:solidFill>
                  <a:srgbClr val="C00000"/>
                </a:solidFill>
              </a:rPr>
              <a:t>5.2.1  </a:t>
            </a:r>
            <a:r>
              <a:rPr lang="zh-CN" altLang="zh-CN" sz="2000" b="1" dirty="0">
                <a:solidFill>
                  <a:srgbClr val="C00000"/>
                </a:solidFill>
              </a:rPr>
              <a:t>新建文件</a:t>
            </a:r>
          </a:p>
          <a:p>
            <a:pPr indent="446088"/>
            <a:r>
              <a:rPr lang="zh-CN" altLang="zh-CN" dirty="0"/>
              <a:t>在图</a:t>
            </a:r>
            <a:r>
              <a:rPr lang="en-US" altLang="zh-CN" dirty="0"/>
              <a:t>5.3</a:t>
            </a:r>
            <a:r>
              <a:rPr lang="zh-CN" altLang="zh-CN" dirty="0"/>
              <a:t>中，当单击“文件”→“新建”命令时，没有任何反应。下面将介绍如何实现新建一个空白文件的功能。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）打开“</a:t>
            </a:r>
            <a:r>
              <a:rPr lang="en-US" altLang="zh-CN" dirty="0" err="1"/>
              <a:t>imgprocessor.h</a:t>
            </a:r>
            <a:r>
              <a:rPr lang="zh-CN" altLang="zh-CN" dirty="0"/>
              <a:t>”头文件，添加“</a:t>
            </a:r>
            <a:r>
              <a:rPr lang="en-US" altLang="zh-CN" dirty="0"/>
              <a:t>protected slots:</a:t>
            </a:r>
            <a:r>
              <a:rPr lang="zh-CN" altLang="zh-CN" dirty="0"/>
              <a:t>”变量：</a:t>
            </a:r>
          </a:p>
          <a:p>
            <a:pPr indent="446088"/>
            <a:r>
              <a:rPr lang="en-US" altLang="zh-CN" dirty="0"/>
              <a:t>protected slots:    </a:t>
            </a:r>
            <a:endParaRPr lang="zh-CN" altLang="zh-CN" dirty="0"/>
          </a:p>
          <a:p>
            <a:pPr indent="446088"/>
            <a:r>
              <a:rPr lang="en-US" altLang="zh-CN" dirty="0"/>
              <a:t>    void </a:t>
            </a:r>
            <a:r>
              <a:rPr lang="en-US" altLang="zh-CN" dirty="0" err="1"/>
              <a:t>ShowNewFile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</a:t>
            </a:r>
            <a:r>
              <a:rPr lang="en-US" altLang="zh-CN" dirty="0" err="1"/>
              <a:t>createActions</a:t>
            </a:r>
            <a:r>
              <a:rPr lang="en-US" altLang="zh-CN" dirty="0"/>
              <a:t>()</a:t>
            </a:r>
            <a:r>
              <a:rPr lang="zh-CN" altLang="zh-CN" dirty="0"/>
              <a:t>函数的“</a:t>
            </a:r>
            <a:r>
              <a:rPr lang="en-US" altLang="zh-CN" dirty="0"/>
              <a:t>"</a:t>
            </a:r>
            <a:r>
              <a:rPr lang="zh-CN" altLang="zh-CN" dirty="0"/>
              <a:t>新建</a:t>
            </a:r>
            <a:r>
              <a:rPr lang="en-US" altLang="zh-CN" dirty="0"/>
              <a:t>"</a:t>
            </a:r>
            <a:r>
              <a:rPr lang="zh-CN" altLang="zh-CN" dirty="0"/>
              <a:t>动作”最后添加事件关联：</a:t>
            </a:r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NewFileAction,SIGNAL</a:t>
            </a:r>
            <a:r>
              <a:rPr lang="en-US" altLang="zh-CN" dirty="0"/>
              <a:t>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ShowNewFile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）实现新建文件功能的函数</a:t>
            </a:r>
            <a:r>
              <a:rPr lang="en-US" altLang="zh-CN" dirty="0" err="1"/>
              <a:t>ShowNewFile</a:t>
            </a:r>
            <a:r>
              <a:rPr lang="en-US" altLang="zh-CN" dirty="0"/>
              <a:t>()</a:t>
            </a:r>
            <a:r>
              <a:rPr lang="zh-CN" altLang="zh-CN" dirty="0"/>
              <a:t>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ShowNewFile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ImgProcessor</a:t>
            </a:r>
            <a:r>
              <a:rPr lang="en-US" altLang="zh-CN" dirty="0"/>
              <a:t> *</a:t>
            </a:r>
            <a:r>
              <a:rPr lang="en-US" altLang="zh-CN" dirty="0" err="1"/>
              <a:t>newImgProcessor</a:t>
            </a:r>
            <a:r>
              <a:rPr lang="en-US" altLang="zh-CN" dirty="0"/>
              <a:t> =new </a:t>
            </a:r>
            <a:r>
              <a:rPr lang="en-US" altLang="zh-CN" dirty="0" err="1"/>
              <a:t>ImgProcessor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newImgProcessor</a:t>
            </a:r>
            <a:r>
              <a:rPr lang="en-US" altLang="zh-CN" dirty="0"/>
              <a:t>-&gt;show();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254951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5.2.1  </a:t>
            </a:r>
            <a:r>
              <a:rPr lang="zh-CN" altLang="zh-CN" dirty="0"/>
              <a:t>新建</a:t>
            </a:r>
            <a:r>
              <a:rPr lang="zh-CN" altLang="zh-CN" dirty="0" smtClean="0"/>
              <a:t>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）运行程序，单击“文件”→“新建”命令或单击工具栏上的</a:t>
            </a:r>
            <a:r>
              <a:rPr lang="en-US" altLang="zh-CN" dirty="0"/>
              <a:t> </a:t>
            </a:r>
            <a:r>
              <a:rPr lang="zh-CN" altLang="zh-CN" dirty="0"/>
              <a:t>按钮，弹出新的文件编辑窗口，如图</a:t>
            </a:r>
            <a:r>
              <a:rPr lang="en-US" altLang="zh-CN" dirty="0"/>
              <a:t>5.4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1"/>
            <a:ext cx="5256584" cy="385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919050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5346" y="3717032"/>
            <a:ext cx="8208912" cy="4057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2807256"/>
            <a:ext cx="8208912" cy="4057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 </a:t>
            </a:r>
            <a:r>
              <a:rPr lang="zh-CN" altLang="zh-CN" dirty="0"/>
              <a:t>打开文件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利用标准文件对话框</a:t>
            </a:r>
            <a:r>
              <a:rPr lang="en-US" altLang="zh-CN" dirty="0" err="1"/>
              <a:t>QFileDialog</a:t>
            </a:r>
            <a:r>
              <a:rPr lang="zh-CN" altLang="zh-CN" dirty="0"/>
              <a:t>打开一个已经存在的文件。若当前中央窗体中已有打开的文件，则在一个新的窗口中打开选定的文件；若当前中央窗体是空白的，则在当前窗体中打开。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imgprocessor.h</a:t>
            </a:r>
            <a:r>
              <a:rPr lang="zh-CN" altLang="zh-CN" dirty="0"/>
              <a:t>”头文件中添加“</a:t>
            </a:r>
            <a:r>
              <a:rPr lang="en-US" altLang="zh-CN" dirty="0"/>
              <a:t>protected slots:</a:t>
            </a:r>
            <a:r>
              <a:rPr lang="zh-CN" altLang="zh-CN" dirty="0"/>
              <a:t>”变量：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ShowOpenFile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</a:t>
            </a:r>
            <a:r>
              <a:rPr lang="en-US" altLang="zh-CN" dirty="0" err="1"/>
              <a:t>createActions</a:t>
            </a:r>
            <a:r>
              <a:rPr lang="en-US" altLang="zh-CN" dirty="0"/>
              <a:t>()</a:t>
            </a:r>
            <a:r>
              <a:rPr lang="zh-CN" altLang="zh-CN" dirty="0"/>
              <a:t>函数的“</a:t>
            </a:r>
            <a:r>
              <a:rPr lang="en-US" altLang="zh-CN" dirty="0"/>
              <a:t>"</a:t>
            </a:r>
            <a:r>
              <a:rPr lang="zh-CN" altLang="zh-CN" dirty="0"/>
              <a:t>打开</a:t>
            </a:r>
            <a:r>
              <a:rPr lang="en-US" altLang="zh-CN" dirty="0"/>
              <a:t>"</a:t>
            </a:r>
            <a:r>
              <a:rPr lang="zh-CN" altLang="zh-CN" dirty="0"/>
              <a:t>动作”最后添加事件关联：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connect(</a:t>
            </a:r>
            <a:r>
              <a:rPr lang="en-US" altLang="zh-CN" dirty="0" err="1"/>
              <a:t>openFileAction,SIGNAL</a:t>
            </a:r>
            <a:r>
              <a:rPr lang="en-US" altLang="zh-CN" dirty="0"/>
              <a:t>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ShowOpenFile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698306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484784"/>
            <a:ext cx="8064896" cy="46085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 </a:t>
            </a:r>
            <a:r>
              <a:rPr lang="zh-CN" altLang="zh-CN" dirty="0"/>
              <a:t>打开文件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）实现打开文件功能的函数</a:t>
            </a:r>
            <a:r>
              <a:rPr lang="en-US" altLang="zh-CN" dirty="0" err="1"/>
              <a:t>ShowOpenFile</a:t>
            </a:r>
            <a:r>
              <a:rPr lang="en-US" altLang="zh-CN" dirty="0"/>
              <a:t>()</a:t>
            </a:r>
            <a:r>
              <a:rPr lang="zh-CN" altLang="zh-CN" dirty="0"/>
              <a:t>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ShowOpenFile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fileName</a:t>
            </a:r>
            <a:r>
              <a:rPr lang="en-US" altLang="zh-CN" dirty="0"/>
              <a:t> =</a:t>
            </a:r>
            <a:r>
              <a:rPr lang="en-US" altLang="zh-CN" dirty="0" err="1"/>
              <a:t>QFileDialog</a:t>
            </a:r>
            <a:r>
              <a:rPr lang="en-US" altLang="zh-CN" dirty="0"/>
              <a:t>::</a:t>
            </a:r>
            <a:r>
              <a:rPr lang="en-US" altLang="zh-CN" dirty="0" err="1"/>
              <a:t>getOpenFileName</a:t>
            </a:r>
            <a:r>
              <a:rPr lang="en-US" altLang="zh-CN" dirty="0"/>
              <a:t>(this);</a:t>
            </a:r>
            <a:endParaRPr lang="zh-CN" altLang="zh-CN" dirty="0"/>
          </a:p>
          <a:p>
            <a:pPr indent="446088"/>
            <a:r>
              <a:rPr lang="en-US" altLang="zh-CN" dirty="0"/>
              <a:t>    if(!</a:t>
            </a:r>
            <a:r>
              <a:rPr lang="en-US" altLang="zh-CN" dirty="0" err="1"/>
              <a:t>fileName.isEmpty</a:t>
            </a:r>
            <a:r>
              <a:rPr lang="en-US" altLang="zh-CN" dirty="0"/>
              <a:t>())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 if(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-&gt;text-&gt;document()-&gt;</a:t>
            </a:r>
            <a:r>
              <a:rPr lang="en-US" altLang="zh-CN" dirty="0" err="1"/>
              <a:t>isEmpty</a:t>
            </a:r>
            <a:r>
              <a:rPr lang="en-US" altLang="zh-CN" dirty="0"/>
              <a:t>())</a:t>
            </a:r>
            <a:endParaRPr lang="zh-CN" altLang="zh-CN" dirty="0"/>
          </a:p>
          <a:p>
            <a:pPr indent="446088"/>
            <a:r>
              <a:rPr lang="en-US" altLang="zh-CN" dirty="0"/>
              <a:t>        {</a:t>
            </a:r>
            <a:endParaRPr lang="zh-CN" altLang="zh-CN" dirty="0"/>
          </a:p>
          <a:p>
            <a:pPr indent="446088"/>
            <a:r>
              <a:rPr lang="en-US" altLang="zh-CN" dirty="0"/>
              <a:t>            </a:t>
            </a:r>
            <a:r>
              <a:rPr lang="en-US" altLang="zh-CN" dirty="0" err="1"/>
              <a:t>loadFile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    }</a:t>
            </a:r>
            <a:endParaRPr lang="zh-CN" altLang="zh-CN" dirty="0"/>
          </a:p>
          <a:p>
            <a:pPr indent="446088"/>
            <a:r>
              <a:rPr lang="en-US" altLang="zh-CN" dirty="0"/>
              <a:t>        else</a:t>
            </a:r>
            <a:endParaRPr lang="zh-CN" altLang="zh-CN" dirty="0"/>
          </a:p>
          <a:p>
            <a:pPr indent="446088"/>
            <a:r>
              <a:rPr lang="en-US" altLang="zh-CN" dirty="0"/>
              <a:t>        {</a:t>
            </a:r>
            <a:endParaRPr lang="zh-CN" altLang="zh-CN" dirty="0"/>
          </a:p>
          <a:p>
            <a:pPr indent="446088"/>
            <a:r>
              <a:rPr lang="en-US" altLang="zh-CN" dirty="0"/>
              <a:t>            </a:t>
            </a:r>
            <a:r>
              <a:rPr lang="en-US" altLang="zh-CN" dirty="0" err="1"/>
              <a:t>ImgProcessor</a:t>
            </a:r>
            <a:r>
              <a:rPr lang="en-US" altLang="zh-CN" dirty="0"/>
              <a:t> *</a:t>
            </a:r>
            <a:r>
              <a:rPr lang="en-US" altLang="zh-CN" dirty="0" err="1"/>
              <a:t>newImgProcessor</a:t>
            </a:r>
            <a:r>
              <a:rPr lang="en-US" altLang="zh-CN" dirty="0"/>
              <a:t> =new </a:t>
            </a:r>
            <a:r>
              <a:rPr lang="en-US" altLang="zh-CN" dirty="0" err="1"/>
              <a:t>ImgProcessor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        </a:t>
            </a:r>
            <a:r>
              <a:rPr lang="en-US" altLang="zh-CN" dirty="0" err="1"/>
              <a:t>newImgProcessor</a:t>
            </a:r>
            <a:r>
              <a:rPr lang="en-US" altLang="zh-CN" dirty="0"/>
              <a:t>-&gt;show();</a:t>
            </a:r>
            <a:endParaRPr lang="zh-CN" altLang="zh-CN" dirty="0"/>
          </a:p>
          <a:p>
            <a:pPr indent="446088"/>
            <a:r>
              <a:rPr lang="en-US" altLang="zh-CN" dirty="0"/>
              <a:t>            </a:t>
            </a:r>
            <a:r>
              <a:rPr lang="en-US" altLang="zh-CN" dirty="0" err="1"/>
              <a:t>newImgProcessor</a:t>
            </a:r>
            <a:r>
              <a:rPr lang="en-US" altLang="zh-CN" dirty="0"/>
              <a:t>-&gt;</a:t>
            </a:r>
            <a:r>
              <a:rPr lang="en-US" altLang="zh-CN" dirty="0" err="1"/>
              <a:t>loadFile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    }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157709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772816"/>
            <a:ext cx="8136904" cy="41764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 </a:t>
            </a:r>
            <a:r>
              <a:rPr lang="zh-CN" altLang="zh-CN" dirty="0"/>
              <a:t>打开文件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其中，</a:t>
            </a:r>
            <a:r>
              <a:rPr lang="en-US" altLang="zh-CN" dirty="0" err="1"/>
              <a:t>loadFile</a:t>
            </a:r>
            <a:r>
              <a:rPr lang="en-US" altLang="zh-CN" dirty="0"/>
              <a:t>()</a:t>
            </a:r>
            <a:r>
              <a:rPr lang="zh-CN" altLang="zh-CN" dirty="0"/>
              <a:t>函数的实现如下，该函数利用</a:t>
            </a:r>
            <a:r>
              <a:rPr lang="en-US" altLang="zh-CN" dirty="0" err="1"/>
              <a:t>QFile</a:t>
            </a:r>
            <a:r>
              <a:rPr lang="zh-CN" altLang="zh-CN" dirty="0"/>
              <a:t>和</a:t>
            </a:r>
            <a:r>
              <a:rPr lang="en-US" altLang="zh-CN" dirty="0" err="1"/>
              <a:t>QTextStream</a:t>
            </a:r>
            <a:r>
              <a:rPr lang="zh-CN" altLang="zh-CN" dirty="0"/>
              <a:t>完成具体读取文件内容的工作：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loadFile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filename)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("file name:%s\n",</a:t>
            </a:r>
            <a:r>
              <a:rPr lang="en-US" altLang="zh-CN" dirty="0" err="1"/>
              <a:t>filename.data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QFile</a:t>
            </a:r>
            <a:r>
              <a:rPr lang="en-US" altLang="zh-CN" dirty="0"/>
              <a:t> file(filename);</a:t>
            </a:r>
            <a:endParaRPr lang="zh-CN" altLang="zh-CN" dirty="0"/>
          </a:p>
          <a:p>
            <a:pPr indent="446088"/>
            <a:r>
              <a:rPr lang="en-US" altLang="zh-CN" dirty="0"/>
              <a:t>    if(</a:t>
            </a:r>
            <a:r>
              <a:rPr lang="en-US" altLang="zh-CN" dirty="0" err="1"/>
              <a:t>file.open</a:t>
            </a:r>
            <a:r>
              <a:rPr lang="en-US" altLang="zh-CN" dirty="0"/>
              <a:t>(</a:t>
            </a:r>
            <a:r>
              <a:rPr lang="en-US" altLang="zh-CN" dirty="0" err="1"/>
              <a:t>QIODevice</a:t>
            </a:r>
            <a:r>
              <a:rPr lang="en-US" altLang="zh-CN" dirty="0"/>
              <a:t>::</a:t>
            </a:r>
            <a:r>
              <a:rPr lang="en-US" altLang="zh-CN" dirty="0" err="1"/>
              <a:t>ReadOnly|QIODevice</a:t>
            </a:r>
            <a:r>
              <a:rPr lang="en-US" altLang="zh-CN" dirty="0"/>
              <a:t>::Text))</a:t>
            </a:r>
            <a:endParaRPr lang="zh-CN" altLang="zh-CN" dirty="0"/>
          </a:p>
          <a:p>
            <a:pPr indent="446088"/>
            <a:r>
              <a:rPr lang="en-US" altLang="zh-CN" dirty="0"/>
              <a:t>    {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QTextStream</a:t>
            </a:r>
            <a:r>
              <a:rPr lang="en-US" altLang="zh-CN" dirty="0"/>
              <a:t> </a:t>
            </a:r>
            <a:r>
              <a:rPr lang="en-US" altLang="zh-CN" dirty="0" err="1"/>
              <a:t>textStream</a:t>
            </a:r>
            <a:r>
              <a:rPr lang="en-US" altLang="zh-CN" dirty="0"/>
              <a:t>(&amp;file);</a:t>
            </a:r>
            <a:endParaRPr lang="zh-CN" altLang="zh-CN" dirty="0"/>
          </a:p>
          <a:p>
            <a:pPr indent="446088"/>
            <a:r>
              <a:rPr lang="en-US" altLang="zh-CN" dirty="0"/>
              <a:t>        while(!</a:t>
            </a:r>
            <a:r>
              <a:rPr lang="en-US" altLang="zh-CN" dirty="0" err="1"/>
              <a:t>textStream.atEnd</a:t>
            </a:r>
            <a:r>
              <a:rPr lang="en-US" altLang="zh-CN" dirty="0"/>
              <a:t>())</a:t>
            </a:r>
            <a:endParaRPr lang="zh-CN" altLang="zh-CN" dirty="0"/>
          </a:p>
          <a:p>
            <a:pPr indent="446088"/>
            <a:r>
              <a:rPr lang="en-US" altLang="zh-CN" dirty="0"/>
              <a:t>        {</a:t>
            </a:r>
            <a:endParaRPr lang="zh-CN" altLang="zh-CN" dirty="0"/>
          </a:p>
          <a:p>
            <a:pPr indent="446088"/>
            <a:r>
              <a:rPr lang="en-US" altLang="zh-CN" dirty="0"/>
              <a:t>        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-&gt;text-&gt;append(</a:t>
            </a:r>
            <a:r>
              <a:rPr lang="en-US" altLang="zh-CN" dirty="0" err="1"/>
              <a:t>textStream.readLine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("read line\n");</a:t>
            </a:r>
            <a:endParaRPr lang="zh-CN" altLang="zh-CN" dirty="0"/>
          </a:p>
          <a:p>
            <a:pPr indent="446088"/>
            <a:r>
              <a:rPr lang="en-US" altLang="zh-CN" dirty="0"/>
              <a:t>        }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("end\n");</a:t>
            </a:r>
            <a:endParaRPr lang="zh-CN" altLang="zh-CN" dirty="0"/>
          </a:p>
          <a:p>
            <a:pPr indent="446088"/>
            <a:r>
              <a:rPr lang="en-US" altLang="zh-CN" dirty="0"/>
              <a:t>    }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493161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916832"/>
            <a:ext cx="8136904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 </a:t>
            </a:r>
            <a:r>
              <a:rPr lang="zh-CN" altLang="zh-CN" dirty="0"/>
              <a:t>打开文件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在此仅详细说明标准文件对话框</a:t>
            </a:r>
            <a:r>
              <a:rPr lang="en-US" altLang="zh-CN" dirty="0" err="1"/>
              <a:t>QFileDialog</a:t>
            </a:r>
            <a:r>
              <a:rPr lang="zh-CN" altLang="zh-CN" dirty="0"/>
              <a:t>的</a:t>
            </a:r>
            <a:r>
              <a:rPr lang="en-US" altLang="zh-CN" dirty="0" err="1"/>
              <a:t>getOpenFileName</a:t>
            </a:r>
            <a:r>
              <a:rPr lang="en-US" altLang="zh-CN" dirty="0"/>
              <a:t>()</a:t>
            </a:r>
            <a:r>
              <a:rPr lang="zh-CN" altLang="zh-CN" dirty="0"/>
              <a:t>静态函数各个参数的作用，其他文件对话框类中相关的静态函数的参数有与其类似之处。</a:t>
            </a:r>
          </a:p>
          <a:p>
            <a:pPr indent="446088"/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QFileDialog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getOpenFileName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(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* parent=0,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定义标准文件对话框的父窗口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&amp; caption=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(),		//</a:t>
            </a:r>
            <a:r>
              <a:rPr lang="zh-CN" altLang="zh-CN" sz="1600" dirty="0"/>
              <a:t>定义标准文件对话框的标题名</a:t>
            </a:r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&amp; </a:t>
            </a:r>
            <a:r>
              <a:rPr lang="en-US" altLang="zh-CN" sz="1600" dirty="0" err="1"/>
              <a:t>dir</a:t>
            </a:r>
            <a:r>
              <a:rPr lang="en-US" altLang="zh-CN" sz="1600" dirty="0"/>
              <a:t>=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(),			//(a) 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const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&amp; filter=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(),		//(b)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* </a:t>
            </a:r>
            <a:r>
              <a:rPr lang="en-US" altLang="zh-CN" sz="1600" dirty="0" err="1"/>
              <a:t>selectedFilter</a:t>
            </a:r>
            <a:r>
              <a:rPr lang="en-US" altLang="zh-CN" sz="1600" dirty="0"/>
              <a:t>=0,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用户选择过滤器通过此参数返回</a:t>
            </a:r>
          </a:p>
          <a:p>
            <a:pPr indent="446088"/>
            <a:r>
              <a:rPr lang="en-US" altLang="zh-CN" sz="1600" dirty="0"/>
              <a:t>	Options options=0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559254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Qt 5</a:t>
            </a:r>
            <a:r>
              <a:rPr lang="zh-CN" altLang="zh-CN" dirty="0"/>
              <a:t>主窗体</a:t>
            </a:r>
            <a:r>
              <a:rPr lang="zh-CN" altLang="zh-CN" dirty="0" smtClean="0"/>
              <a:t>构成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394773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/>
            <a:r>
              <a:rPr lang="en-US" altLang="zh-CN" sz="2000" b="1" dirty="0">
                <a:solidFill>
                  <a:srgbClr val="C00000"/>
                </a:solidFill>
              </a:rPr>
              <a:t>5.1.1  </a:t>
            </a:r>
            <a:r>
              <a:rPr lang="zh-CN" altLang="zh-CN" sz="2000" b="1" dirty="0">
                <a:solidFill>
                  <a:srgbClr val="C00000"/>
                </a:solidFill>
              </a:rPr>
              <a:t>基本元素</a:t>
            </a:r>
          </a:p>
          <a:p>
            <a:pPr indent="539750"/>
            <a:r>
              <a:rPr lang="zh-CN" altLang="zh-CN" dirty="0"/>
              <a:t>其界面布局如图</a:t>
            </a:r>
            <a:r>
              <a:rPr lang="en-US" altLang="zh-CN" dirty="0"/>
              <a:t>5.1</a:t>
            </a:r>
            <a:r>
              <a:rPr lang="zh-CN" altLang="zh-CN" dirty="0"/>
              <a:t>所示。</a:t>
            </a:r>
          </a:p>
          <a:p>
            <a:pPr indent="539750"/>
            <a:endParaRPr lang="zh-CN" altLang="en-US" dirty="0"/>
          </a:p>
        </p:txBody>
      </p:sp>
      <p:pic>
        <p:nvPicPr>
          <p:cNvPr id="2056" name="Picture 8" descr="6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968" y="2348880"/>
            <a:ext cx="336615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494069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9552" y="1412776"/>
            <a:ext cx="8031192" cy="7941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5.2.2  </a:t>
            </a:r>
            <a:r>
              <a:rPr lang="zh-CN" altLang="zh-CN" dirty="0"/>
              <a:t>打开文件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）在该源文件的开始部分添加如下头文件：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QFileDialog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QFile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QTextStream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 fontAlgn="ctr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）运行程序，单击“文件”→“打开”命令或单击工具栏上的</a:t>
            </a:r>
            <a:r>
              <a:rPr lang="en-US" altLang="zh-CN" dirty="0"/>
              <a:t> </a:t>
            </a:r>
            <a:r>
              <a:rPr lang="zh-CN" altLang="zh-CN" dirty="0"/>
              <a:t>按钮，弹出“打开”对话框，如图</a:t>
            </a:r>
            <a:r>
              <a:rPr lang="en-US" altLang="zh-CN" dirty="0"/>
              <a:t>5.5</a:t>
            </a:r>
            <a:r>
              <a:rPr lang="zh-CN" altLang="zh-CN" dirty="0"/>
              <a:t>（</a:t>
            </a:r>
            <a:r>
              <a:rPr lang="en-US" altLang="zh-CN" dirty="0"/>
              <a:t>a</a:t>
            </a:r>
            <a:r>
              <a:rPr lang="zh-CN" altLang="zh-CN" dirty="0"/>
              <a:t>）所示。选择某个文件，单击“打开”按钮，文本编辑框中将显示出该文件的内容，如图</a:t>
            </a:r>
            <a:r>
              <a:rPr lang="en-US" altLang="zh-CN" dirty="0"/>
              <a:t>5.5</a:t>
            </a:r>
            <a:r>
              <a:rPr lang="zh-CN" altLang="zh-CN" dirty="0"/>
              <a:t>（</a:t>
            </a:r>
            <a:r>
              <a:rPr lang="en-US" altLang="zh-CN" dirty="0"/>
              <a:t>b</a:t>
            </a:r>
            <a:r>
              <a:rPr lang="zh-CN" altLang="zh-CN" dirty="0"/>
              <a:t>）所示。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61060"/>
            <a:ext cx="3996444" cy="225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61059"/>
            <a:ext cx="3782720" cy="225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582972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  </a:t>
            </a:r>
            <a:r>
              <a:rPr lang="zh-CN" altLang="zh-CN" dirty="0"/>
              <a:t>打印</a:t>
            </a:r>
            <a:r>
              <a:rPr lang="zh-CN" altLang="zh-CN" dirty="0" smtClean="0"/>
              <a:t>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268760"/>
            <a:ext cx="85689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zh-CN" b="1" dirty="0">
                <a:solidFill>
                  <a:srgbClr val="00B0F0"/>
                </a:solidFill>
              </a:rPr>
              <a:t>．文本打印</a:t>
            </a:r>
          </a:p>
          <a:p>
            <a:pPr indent="446088"/>
            <a:r>
              <a:rPr lang="zh-CN" altLang="zh-CN" dirty="0"/>
              <a:t>打印文本在文本编辑工作中经常使用，下面将介绍如何实现文本打印功能。实现后的效果如图</a:t>
            </a:r>
            <a:r>
              <a:rPr lang="en-US" altLang="zh-CN" dirty="0"/>
              <a:t>5.6</a:t>
            </a:r>
            <a:r>
              <a:rPr lang="zh-CN" altLang="zh-CN" dirty="0"/>
              <a:t>所示。</a:t>
            </a:r>
          </a:p>
          <a:p>
            <a:pPr indent="446088"/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4248472" cy="3951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77221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827584" y="2348880"/>
            <a:ext cx="792088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27584" y="1772816"/>
            <a:ext cx="792088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27584" y="2924944"/>
            <a:ext cx="792088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  </a:t>
            </a:r>
            <a:r>
              <a:rPr lang="zh-CN" altLang="zh-CN" dirty="0"/>
              <a:t>打印文件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3529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具体实现步骤如下。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imgprocessor.h</a:t>
            </a:r>
            <a:r>
              <a:rPr lang="zh-CN" altLang="zh-CN" dirty="0"/>
              <a:t>”头文件中添加“</a:t>
            </a:r>
            <a:r>
              <a:rPr lang="en-US" altLang="zh-CN" dirty="0"/>
              <a:t>protected slots:</a:t>
            </a:r>
            <a:r>
              <a:rPr lang="zh-CN" altLang="zh-CN" dirty="0"/>
              <a:t>”变量：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ShowPrintText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</a:t>
            </a:r>
            <a:r>
              <a:rPr lang="en-US" altLang="zh-CN" dirty="0" err="1"/>
              <a:t>createActions</a:t>
            </a:r>
            <a:r>
              <a:rPr lang="en-US" altLang="zh-CN" dirty="0"/>
              <a:t>()</a:t>
            </a:r>
            <a:r>
              <a:rPr lang="zh-CN" altLang="zh-CN" dirty="0"/>
              <a:t>函数的“</a:t>
            </a:r>
            <a:r>
              <a:rPr lang="en-US" altLang="zh-CN" dirty="0"/>
              <a:t>"</a:t>
            </a:r>
            <a:r>
              <a:rPr lang="zh-CN" altLang="zh-CN" dirty="0"/>
              <a:t>打印文本</a:t>
            </a:r>
            <a:r>
              <a:rPr lang="en-US" altLang="zh-CN" dirty="0"/>
              <a:t>"</a:t>
            </a:r>
            <a:r>
              <a:rPr lang="zh-CN" altLang="zh-CN" dirty="0"/>
              <a:t>动作”最后添加事件关联：</a:t>
            </a:r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PrintTextAction,SIGNAL</a:t>
            </a:r>
            <a:r>
              <a:rPr lang="en-US" altLang="zh-CN" dirty="0"/>
              <a:t>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ShowPrintText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）实现打印文本功能的函数</a:t>
            </a:r>
            <a:r>
              <a:rPr lang="en-US" altLang="zh-CN" dirty="0" err="1"/>
              <a:t>ShowPrintText</a:t>
            </a:r>
            <a:r>
              <a:rPr lang="en-US" altLang="zh-CN" dirty="0"/>
              <a:t> ()</a:t>
            </a:r>
            <a:r>
              <a:rPr lang="zh-CN" altLang="zh-CN" dirty="0"/>
              <a:t>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ImgProcessor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ShowPrintText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QPrinter</a:t>
            </a:r>
            <a:r>
              <a:rPr lang="en-US" altLang="zh-CN" sz="1600" dirty="0"/>
              <a:t> printer;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新建一个</a:t>
            </a:r>
            <a:r>
              <a:rPr lang="en-US" altLang="zh-CN" sz="1600" dirty="0" err="1"/>
              <a:t>QPrinter</a:t>
            </a:r>
            <a:r>
              <a:rPr lang="zh-CN" altLang="zh-CN" sz="1600" dirty="0"/>
              <a:t>对象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QPrintDialog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printDialog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printer,this</a:t>
            </a:r>
            <a:r>
              <a:rPr lang="en-US" altLang="zh-CN" sz="1600" dirty="0"/>
              <a:t>);	</a:t>
            </a:r>
            <a:r>
              <a:rPr lang="en-US" altLang="zh-CN" sz="1600" dirty="0" smtClean="0"/>
              <a:t>		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</a:t>
            </a:r>
            <a:r>
              <a:rPr lang="en-US" altLang="zh-CN" sz="1600" dirty="0" err="1"/>
              <a:t>printDialog.exec</a:t>
            </a:r>
            <a:r>
              <a:rPr lang="en-US" altLang="zh-CN" sz="1600" dirty="0"/>
              <a:t>())		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   //</a:t>
            </a:r>
            <a:r>
              <a:rPr lang="zh-CN" altLang="zh-CN" sz="1600" dirty="0"/>
              <a:t>获得</a:t>
            </a:r>
            <a:r>
              <a:rPr lang="en-US" altLang="zh-CN" sz="1600" dirty="0" err="1"/>
              <a:t>QTextEdit</a:t>
            </a:r>
            <a:r>
              <a:rPr lang="zh-CN" altLang="zh-CN" sz="1600" dirty="0"/>
              <a:t>对象的文档</a:t>
            </a:r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QTextDocument</a:t>
            </a:r>
            <a:r>
              <a:rPr lang="en-US" altLang="zh-CN" sz="1600" dirty="0"/>
              <a:t> *doc =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-&gt;text-&gt;document();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doc-&gt;print(&amp;printer);					//</a:t>
            </a:r>
            <a:r>
              <a:rPr lang="zh-CN" altLang="zh-CN" sz="1600" dirty="0"/>
              <a:t>打印</a:t>
            </a:r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3392644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39552" y="1916832"/>
            <a:ext cx="828092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  </a:t>
            </a:r>
            <a:r>
              <a:rPr lang="zh-CN" altLang="zh-CN" dirty="0"/>
              <a:t>打印文件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8478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）在该源文件的开始部分添加如下头文件：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QPrintDialog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QPrinter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 fontAlgn="ctr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）运行程序，单击“文件”→“打印文本”命令或工具栏上的</a:t>
            </a:r>
            <a:r>
              <a:rPr lang="en-US" altLang="zh-CN" dirty="0"/>
              <a:t> </a:t>
            </a:r>
            <a:r>
              <a:rPr lang="zh-CN" altLang="zh-CN" dirty="0"/>
              <a:t>按钮，弹出标准打印对话框，如图</a:t>
            </a:r>
            <a:r>
              <a:rPr lang="en-US" altLang="zh-CN" dirty="0"/>
              <a:t>5.6</a:t>
            </a:r>
            <a:r>
              <a:rPr lang="zh-CN" altLang="zh-CN" dirty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463318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  </a:t>
            </a:r>
            <a:r>
              <a:rPr lang="zh-CN" altLang="zh-CN" dirty="0"/>
              <a:t>打印文件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568952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2</a:t>
            </a:r>
            <a:r>
              <a:rPr lang="zh-CN" altLang="zh-CN" b="1" dirty="0">
                <a:solidFill>
                  <a:srgbClr val="00B0F0"/>
                </a:solidFill>
              </a:rPr>
              <a:t>．图像打印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打印图像实际上是在一个</a:t>
            </a:r>
            <a:r>
              <a:rPr lang="en-US" altLang="zh-CN" dirty="0" err="1"/>
              <a:t>QPaintDevice</a:t>
            </a:r>
            <a:r>
              <a:rPr lang="zh-CN" altLang="zh-CN" dirty="0"/>
              <a:t>中画图，与平常在</a:t>
            </a:r>
            <a:r>
              <a:rPr lang="en-US" altLang="zh-CN" dirty="0" err="1"/>
              <a:t>QWidget</a:t>
            </a:r>
            <a:r>
              <a:rPr lang="zh-CN" altLang="zh-CN" dirty="0"/>
              <a:t>、</a:t>
            </a:r>
            <a:r>
              <a:rPr lang="en-US" altLang="zh-CN" dirty="0" err="1"/>
              <a:t>QPixmap</a:t>
            </a:r>
            <a:r>
              <a:rPr lang="zh-CN" altLang="zh-CN" dirty="0"/>
              <a:t>和</a:t>
            </a:r>
            <a:r>
              <a:rPr lang="en-US" altLang="zh-CN" dirty="0" err="1"/>
              <a:t>QImage</a:t>
            </a:r>
            <a:r>
              <a:rPr lang="zh-CN" altLang="zh-CN" dirty="0"/>
              <a:t>中画图相同，都是创建一个</a:t>
            </a:r>
            <a:r>
              <a:rPr lang="en-US" altLang="zh-CN" dirty="0" err="1"/>
              <a:t>QPainter</a:t>
            </a:r>
            <a:r>
              <a:rPr lang="zh-CN" altLang="zh-CN" dirty="0"/>
              <a:t>对象进行画图，只是打印使用的是</a:t>
            </a:r>
            <a:r>
              <a:rPr lang="en-US" altLang="zh-CN" dirty="0" err="1"/>
              <a:t>QPrinter</a:t>
            </a:r>
            <a:r>
              <a:rPr lang="zh-CN" altLang="zh-CN" dirty="0"/>
              <a:t>，</a:t>
            </a:r>
            <a:r>
              <a:rPr lang="en-US" altLang="zh-CN" dirty="0" err="1"/>
              <a:t>QPrinter</a:t>
            </a:r>
            <a:r>
              <a:rPr lang="zh-CN" altLang="zh-CN" dirty="0"/>
              <a:t>本质上也是一个绘图设备</a:t>
            </a:r>
            <a:r>
              <a:rPr lang="en-US" altLang="zh-CN" dirty="0" err="1"/>
              <a:t>QPaintDevice</a:t>
            </a:r>
            <a:r>
              <a:rPr lang="zh-CN" altLang="zh-CN" dirty="0"/>
              <a:t>。下面将介绍如何实现图像打印功能。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imgprocessor.h</a:t>
            </a:r>
            <a:r>
              <a:rPr lang="zh-CN" altLang="zh-CN" dirty="0"/>
              <a:t>”头文件中添加“</a:t>
            </a:r>
            <a:r>
              <a:rPr lang="en-US" altLang="zh-CN" dirty="0"/>
              <a:t>protected slots:</a:t>
            </a:r>
            <a:r>
              <a:rPr lang="zh-CN" altLang="zh-CN" dirty="0"/>
              <a:t>”变量：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ShowPrintImage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</a:t>
            </a:r>
            <a:r>
              <a:rPr lang="en-US" altLang="zh-CN" dirty="0" err="1"/>
              <a:t>createActions</a:t>
            </a:r>
            <a:r>
              <a:rPr lang="en-US" altLang="zh-CN" dirty="0"/>
              <a:t>()</a:t>
            </a:r>
            <a:r>
              <a:rPr lang="zh-CN" altLang="zh-CN" dirty="0"/>
              <a:t>函数的“</a:t>
            </a:r>
            <a:r>
              <a:rPr lang="en-US" altLang="zh-CN" dirty="0"/>
              <a:t>"</a:t>
            </a:r>
            <a:r>
              <a:rPr lang="zh-CN" altLang="zh-CN" dirty="0"/>
              <a:t>打印图像</a:t>
            </a:r>
            <a:r>
              <a:rPr lang="en-US" altLang="zh-CN" dirty="0"/>
              <a:t>"</a:t>
            </a:r>
            <a:r>
              <a:rPr lang="zh-CN" altLang="zh-CN" dirty="0"/>
              <a:t>动作”最后添加事件关联：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connect(</a:t>
            </a:r>
            <a:r>
              <a:rPr lang="en-US" altLang="zh-CN" dirty="0" err="1"/>
              <a:t>PrintImageAction,SIGNAL</a:t>
            </a:r>
            <a:r>
              <a:rPr lang="en-US" altLang="zh-CN" dirty="0"/>
              <a:t>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ShowPrintImage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231094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412776"/>
            <a:ext cx="8208912" cy="39604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  </a:t>
            </a:r>
            <a:r>
              <a:rPr lang="zh-CN" altLang="zh-CN" dirty="0"/>
              <a:t>打印文件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56895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）实现打印图像功能的函数</a:t>
            </a:r>
            <a:r>
              <a:rPr lang="en-US" altLang="zh-CN" dirty="0" err="1"/>
              <a:t>ShowPrintImage</a:t>
            </a:r>
            <a:r>
              <a:rPr lang="en-US" altLang="zh-CN" dirty="0"/>
              <a:t> ()</a:t>
            </a:r>
            <a:r>
              <a:rPr lang="zh-CN" altLang="zh-CN" dirty="0"/>
              <a:t>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ImgProcessor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ShowPrintImage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    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QPrinter</a:t>
            </a:r>
            <a:r>
              <a:rPr lang="en-US" altLang="zh-CN" sz="1600" dirty="0"/>
              <a:t> printer;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新建一个</a:t>
            </a:r>
            <a:r>
              <a:rPr lang="en-US" altLang="zh-CN" sz="1600" dirty="0" err="1"/>
              <a:t>QPrinter</a:t>
            </a:r>
            <a:r>
              <a:rPr lang="zh-CN" altLang="zh-CN" sz="1600" dirty="0"/>
              <a:t>对象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QPrintDialog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printDialog</a:t>
            </a:r>
            <a:r>
              <a:rPr lang="en-US" altLang="zh-CN" sz="1600" dirty="0"/>
              <a:t>(&amp;</a:t>
            </a:r>
            <a:r>
              <a:rPr lang="en-US" altLang="zh-CN" sz="1600" dirty="0" err="1"/>
              <a:t>printer,this</a:t>
            </a:r>
            <a:r>
              <a:rPr lang="en-US" altLang="zh-CN" sz="1600" dirty="0"/>
              <a:t>);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</a:t>
            </a:r>
            <a:r>
              <a:rPr lang="en-US" altLang="zh-CN" sz="1600" dirty="0" err="1"/>
              <a:t>printDialog.exec</a:t>
            </a:r>
            <a:r>
              <a:rPr lang="en-US" altLang="zh-CN" sz="1600" dirty="0"/>
              <a:t>())	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QPainter</a:t>
            </a:r>
            <a:r>
              <a:rPr lang="en-US" altLang="zh-CN" sz="1600" dirty="0"/>
              <a:t> painter(&amp;printer);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QRect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rect</a:t>
            </a:r>
            <a:r>
              <a:rPr lang="en-US" altLang="zh-CN" sz="1600" dirty="0"/>
              <a:t> =</a:t>
            </a:r>
            <a:r>
              <a:rPr lang="en-US" altLang="zh-CN" sz="1600" dirty="0" err="1"/>
              <a:t>painter.viewport</a:t>
            </a:r>
            <a:r>
              <a:rPr lang="en-US" altLang="zh-CN" sz="1600" dirty="0"/>
              <a:t>();	//</a:t>
            </a:r>
            <a:r>
              <a:rPr lang="zh-CN" altLang="zh-CN" sz="1600" dirty="0"/>
              <a:t>获得</a:t>
            </a:r>
            <a:r>
              <a:rPr lang="en-US" altLang="zh-CN" sz="1600" dirty="0" err="1"/>
              <a:t>QPainter</a:t>
            </a:r>
            <a:r>
              <a:rPr lang="zh-CN" altLang="zh-CN" sz="1600" dirty="0"/>
              <a:t>对象的视图矩形区域</a:t>
            </a:r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QSize</a:t>
            </a:r>
            <a:r>
              <a:rPr lang="en-US" altLang="zh-CN" sz="1600" dirty="0"/>
              <a:t> size = </a:t>
            </a:r>
            <a:r>
              <a:rPr lang="en-US" altLang="zh-CN" sz="1600" dirty="0" err="1"/>
              <a:t>img.size</a:t>
            </a:r>
            <a:r>
              <a:rPr lang="en-US" altLang="zh-CN" sz="1600" dirty="0"/>
              <a:t>();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获得图像的大小</a:t>
            </a:r>
          </a:p>
          <a:p>
            <a:pPr indent="446088"/>
            <a:r>
              <a:rPr lang="en-US" altLang="zh-CN" sz="1600" dirty="0"/>
              <a:t>	   /* </a:t>
            </a:r>
            <a:r>
              <a:rPr lang="zh-CN" altLang="zh-CN" sz="1600" dirty="0"/>
              <a:t>按照图形的比例大小重新设置视图矩形区域</a:t>
            </a:r>
            <a:r>
              <a:rPr lang="en-US" altLang="zh-CN" sz="1600" dirty="0"/>
              <a:t> */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size.scale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rect.size</a:t>
            </a:r>
            <a:r>
              <a:rPr lang="en-US" altLang="zh-CN" sz="1600" dirty="0"/>
              <a:t>(),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KeepAspectRatio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painter.setViewport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rect.x</a:t>
            </a:r>
            <a:r>
              <a:rPr lang="en-US" altLang="zh-CN" sz="1600" dirty="0"/>
              <a:t>(),</a:t>
            </a:r>
            <a:r>
              <a:rPr lang="en-US" altLang="zh-CN" sz="1600" dirty="0" err="1"/>
              <a:t>rect.y</a:t>
            </a:r>
            <a:r>
              <a:rPr lang="en-US" altLang="zh-CN" sz="1600" dirty="0"/>
              <a:t>(),</a:t>
            </a:r>
            <a:r>
              <a:rPr lang="en-US" altLang="zh-CN" sz="1600" dirty="0" err="1"/>
              <a:t>size.width</a:t>
            </a:r>
            <a:r>
              <a:rPr lang="en-US" altLang="zh-CN" sz="1600" dirty="0"/>
              <a:t>(),</a:t>
            </a:r>
            <a:r>
              <a:rPr lang="en-US" altLang="zh-CN" sz="1600" dirty="0" err="1"/>
              <a:t>size.height</a:t>
            </a:r>
            <a:r>
              <a:rPr lang="en-US" altLang="zh-CN" sz="1600" dirty="0"/>
              <a:t>());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painter.setWindow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img.rect</a:t>
            </a:r>
            <a:r>
              <a:rPr lang="en-US" altLang="zh-CN" sz="1600" dirty="0"/>
              <a:t>());	//</a:t>
            </a:r>
            <a:r>
              <a:rPr lang="zh-CN" altLang="zh-CN" sz="1600" dirty="0"/>
              <a:t>设置</a:t>
            </a:r>
            <a:r>
              <a:rPr lang="en-US" altLang="zh-CN" sz="1600" dirty="0" err="1"/>
              <a:t>QPainter</a:t>
            </a:r>
            <a:r>
              <a:rPr lang="zh-CN" altLang="zh-CN" sz="1600" dirty="0"/>
              <a:t>窗口大小为图像的大小</a:t>
            </a:r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painter.drawImage</a:t>
            </a:r>
            <a:r>
              <a:rPr lang="en-US" altLang="zh-CN" sz="1600" dirty="0"/>
              <a:t>(0,0,img);				//</a:t>
            </a:r>
            <a:r>
              <a:rPr lang="zh-CN" altLang="zh-CN" sz="1600" dirty="0"/>
              <a:t>打印图像</a:t>
            </a:r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26835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4581128"/>
            <a:ext cx="81369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5.2.3  </a:t>
            </a:r>
            <a:r>
              <a:rPr lang="zh-CN" altLang="zh-CN" dirty="0"/>
              <a:t>打印文件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dirty="0"/>
              <a:t>其中，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(a) </a:t>
            </a:r>
            <a:r>
              <a:rPr lang="en-US" altLang="zh-CN" sz="1600" b="1" dirty="0" err="1"/>
              <a:t>QPrintDialog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printDialog</a:t>
            </a:r>
            <a:r>
              <a:rPr lang="en-US" altLang="zh-CN" sz="1600" b="1" dirty="0"/>
              <a:t>(&amp;</a:t>
            </a:r>
            <a:r>
              <a:rPr lang="en-US" altLang="zh-CN" sz="1600" b="1" dirty="0" err="1"/>
              <a:t>printer,this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创建一个</a:t>
            </a:r>
            <a:r>
              <a:rPr lang="en-US" altLang="zh-CN" sz="1600" dirty="0" err="1"/>
              <a:t>QPrintDialog</a:t>
            </a:r>
            <a:r>
              <a:rPr lang="zh-CN" altLang="zh-CN" sz="1600" dirty="0"/>
              <a:t>对象，参数为</a:t>
            </a:r>
            <a:r>
              <a:rPr lang="en-US" altLang="zh-CN" sz="1600" dirty="0" err="1"/>
              <a:t>QPrinter</a:t>
            </a:r>
            <a:r>
              <a:rPr lang="zh-CN" altLang="zh-CN" sz="1600" dirty="0"/>
              <a:t>对象。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(b) if(</a:t>
            </a:r>
            <a:r>
              <a:rPr lang="en-US" altLang="zh-CN" sz="1600" b="1" dirty="0" err="1"/>
              <a:t>printDialog.exec</a:t>
            </a:r>
            <a:r>
              <a:rPr lang="en-US" altLang="zh-CN" sz="1600" b="1" dirty="0"/>
              <a:t>())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判断打印对话框显示后用户是否单击“打印”按钮。若单击“打印”按钮，则相关打印属性将可以通过创建</a:t>
            </a:r>
            <a:r>
              <a:rPr lang="en-US" altLang="zh-CN" sz="1600" dirty="0" err="1"/>
              <a:t>QPrintDialog</a:t>
            </a:r>
            <a:r>
              <a:rPr lang="zh-CN" altLang="zh-CN" sz="1600" dirty="0"/>
              <a:t>对象时使用的</a:t>
            </a:r>
            <a:r>
              <a:rPr lang="en-US" altLang="zh-CN" sz="1600" dirty="0" err="1"/>
              <a:t>QPrinter</a:t>
            </a:r>
            <a:r>
              <a:rPr lang="zh-CN" altLang="zh-CN" sz="1600" dirty="0"/>
              <a:t>对象获得；若用户单击“取消”按钮，则不执行后续的打印操作。</a:t>
            </a:r>
          </a:p>
          <a:p>
            <a:pPr indent="446088">
              <a:lnSpc>
                <a:spcPct val="150000"/>
              </a:lnSpc>
            </a:pPr>
            <a:r>
              <a:rPr lang="en-US" altLang="zh-CN" sz="1600" b="1" dirty="0"/>
              <a:t>(c) </a:t>
            </a:r>
            <a:r>
              <a:rPr lang="en-US" altLang="zh-CN" sz="1600" b="1" dirty="0" err="1"/>
              <a:t>QPainter</a:t>
            </a:r>
            <a:r>
              <a:rPr lang="en-US" altLang="zh-CN" sz="1600" b="1" dirty="0"/>
              <a:t> painter(&amp;printer)</a:t>
            </a:r>
            <a:r>
              <a:rPr lang="zh-CN" altLang="zh-CN" sz="1600" b="1" dirty="0"/>
              <a:t>：</a:t>
            </a:r>
            <a:r>
              <a:rPr lang="zh-CN" altLang="zh-CN" sz="1600" dirty="0"/>
              <a:t>创建一个</a:t>
            </a:r>
            <a:r>
              <a:rPr lang="en-US" altLang="zh-CN" sz="1600" dirty="0" err="1"/>
              <a:t>QPainter</a:t>
            </a:r>
            <a:r>
              <a:rPr lang="zh-CN" altLang="zh-CN" sz="1600" dirty="0"/>
              <a:t>对象，并指定绘图设备为一个</a:t>
            </a:r>
            <a:r>
              <a:rPr lang="en-US" altLang="zh-CN" sz="1600" dirty="0" err="1"/>
              <a:t>QPrinter</a:t>
            </a:r>
            <a:r>
              <a:rPr lang="zh-CN" altLang="zh-CN" sz="1600" dirty="0"/>
              <a:t>对象。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）在该源文件的开始部分添加如下头文件：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#include &lt;</a:t>
            </a:r>
            <a:r>
              <a:rPr lang="en-US" altLang="zh-CN" dirty="0" err="1"/>
              <a:t>QPainter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）运行程序，单击“文件”→“打印图像”命令或单击工具栏上的</a:t>
            </a:r>
            <a:r>
              <a:rPr lang="en-US" altLang="zh-CN" dirty="0"/>
              <a:t> </a:t>
            </a:r>
            <a:r>
              <a:rPr lang="zh-CN" altLang="zh-CN" dirty="0"/>
              <a:t>按钮，弹出标准打印对话框，显示效果如图</a:t>
            </a:r>
            <a:r>
              <a:rPr lang="en-US" altLang="zh-CN" dirty="0"/>
              <a:t>5.6</a:t>
            </a:r>
            <a:r>
              <a:rPr lang="zh-CN" altLang="zh-CN" dirty="0"/>
              <a:t>所示。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705969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83568" y="2708920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3568" y="2132856"/>
            <a:ext cx="806489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3284984"/>
            <a:ext cx="8064896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 Qt 5</a:t>
            </a:r>
            <a:r>
              <a:rPr lang="zh-CN" altLang="zh-CN" dirty="0"/>
              <a:t>图像坐标变换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42493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en-US" altLang="zh-CN" sz="2000" b="1" dirty="0">
                <a:solidFill>
                  <a:srgbClr val="C00000"/>
                </a:solidFill>
              </a:rPr>
              <a:t>5.3.1  </a:t>
            </a:r>
            <a:r>
              <a:rPr lang="zh-CN" altLang="zh-CN" sz="2000" b="1" dirty="0">
                <a:solidFill>
                  <a:srgbClr val="C00000"/>
                </a:solidFill>
              </a:rPr>
              <a:t>缩放功能</a:t>
            </a:r>
          </a:p>
          <a:p>
            <a:pPr indent="446088"/>
            <a:r>
              <a:rPr lang="zh-CN" altLang="zh-CN" dirty="0"/>
              <a:t>下面将介绍如何实现缩放功能，具体步骤如下。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imgprocessor.h</a:t>
            </a:r>
            <a:r>
              <a:rPr lang="zh-CN" altLang="zh-CN" dirty="0"/>
              <a:t>”头文件中添加“</a:t>
            </a:r>
            <a:r>
              <a:rPr lang="en-US" altLang="zh-CN" dirty="0"/>
              <a:t>protected slots:</a:t>
            </a:r>
            <a:r>
              <a:rPr lang="zh-CN" altLang="zh-CN" dirty="0"/>
              <a:t>”变量：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ShowZoomIn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</a:t>
            </a:r>
            <a:r>
              <a:rPr lang="en-US" altLang="zh-CN" dirty="0" err="1"/>
              <a:t>createActions</a:t>
            </a:r>
            <a:r>
              <a:rPr lang="en-US" altLang="zh-CN" dirty="0"/>
              <a:t>()</a:t>
            </a:r>
            <a:r>
              <a:rPr lang="zh-CN" altLang="zh-CN" dirty="0"/>
              <a:t>函数的“</a:t>
            </a:r>
            <a:r>
              <a:rPr lang="en-US" altLang="zh-CN" dirty="0"/>
              <a:t>"</a:t>
            </a:r>
            <a:r>
              <a:rPr lang="zh-CN" altLang="zh-CN" dirty="0"/>
              <a:t>放大</a:t>
            </a:r>
            <a:r>
              <a:rPr lang="en-US" altLang="zh-CN" dirty="0"/>
              <a:t>"</a:t>
            </a:r>
            <a:r>
              <a:rPr lang="zh-CN" altLang="zh-CN" dirty="0"/>
              <a:t>动作”最后添加事件关联：</a:t>
            </a:r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zoomInAction,SIGNAL</a:t>
            </a:r>
            <a:r>
              <a:rPr lang="en-US" altLang="zh-CN" dirty="0"/>
              <a:t>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ShowZoomIn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）实现图形放大功能的函数</a:t>
            </a:r>
            <a:r>
              <a:rPr lang="en-US" altLang="zh-CN" dirty="0" err="1"/>
              <a:t>ShowZoomIn</a:t>
            </a:r>
            <a:r>
              <a:rPr lang="en-US" altLang="zh-CN" dirty="0"/>
              <a:t>()</a:t>
            </a:r>
            <a:r>
              <a:rPr lang="zh-CN" altLang="zh-CN" dirty="0"/>
              <a:t>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ShowZoomIn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if(</a:t>
            </a:r>
            <a:r>
              <a:rPr lang="en-US" altLang="zh-CN" dirty="0" err="1"/>
              <a:t>img.isNull</a:t>
            </a:r>
            <a:r>
              <a:rPr lang="en-US" altLang="zh-CN" dirty="0"/>
              <a:t>())			</a:t>
            </a:r>
            <a:r>
              <a:rPr lang="en-US" altLang="zh-CN" dirty="0" smtClean="0"/>
              <a:t>//</a:t>
            </a:r>
            <a:r>
              <a:rPr lang="zh-CN" altLang="zh-CN" dirty="0"/>
              <a:t>有效性判断</a:t>
            </a:r>
          </a:p>
          <a:p>
            <a:pPr indent="446088"/>
            <a:r>
              <a:rPr lang="en-US" altLang="zh-CN" dirty="0"/>
              <a:t>        return;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QMatrix</a:t>
            </a:r>
            <a:r>
              <a:rPr lang="en-US" altLang="zh-CN" dirty="0"/>
              <a:t> </a:t>
            </a:r>
            <a:r>
              <a:rPr lang="en-US" altLang="zh-CN" dirty="0" err="1"/>
              <a:t>martix</a:t>
            </a:r>
            <a:r>
              <a:rPr lang="en-US" altLang="zh-CN" dirty="0"/>
              <a:t>;			</a:t>
            </a:r>
            <a:r>
              <a:rPr lang="en-US" altLang="zh-CN" dirty="0" smtClean="0"/>
              <a:t>//</a:t>
            </a:r>
            <a:r>
              <a:rPr lang="zh-CN" altLang="zh-CN" dirty="0"/>
              <a:t>声明一个</a:t>
            </a:r>
            <a:r>
              <a:rPr lang="en-US" altLang="zh-CN" dirty="0" err="1"/>
              <a:t>QMatrix</a:t>
            </a:r>
            <a:r>
              <a:rPr lang="zh-CN" altLang="zh-CN" dirty="0"/>
              <a:t>类的实例</a:t>
            </a:r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martix.scale</a:t>
            </a:r>
            <a:r>
              <a:rPr lang="en-US" altLang="zh-CN" dirty="0"/>
              <a:t>(2,2);		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img</a:t>
            </a:r>
            <a:r>
              <a:rPr lang="en-US" altLang="zh-CN" dirty="0"/>
              <a:t> = </a:t>
            </a:r>
            <a:r>
              <a:rPr lang="en-US" altLang="zh-CN" dirty="0" err="1"/>
              <a:t>img.transformed</a:t>
            </a:r>
            <a:r>
              <a:rPr lang="en-US" altLang="zh-CN" dirty="0"/>
              <a:t>(</a:t>
            </a:r>
            <a:r>
              <a:rPr lang="en-US" altLang="zh-CN" dirty="0" err="1"/>
              <a:t>martix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//</a:t>
            </a:r>
            <a:r>
              <a:rPr lang="zh-CN" altLang="zh-CN" dirty="0"/>
              <a:t>重新设置显示图形</a:t>
            </a:r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</a:t>
            </a:r>
            <a:r>
              <a:rPr lang="en-US" altLang="zh-CN" dirty="0" err="1"/>
              <a:t>imageLabel</a:t>
            </a:r>
            <a:r>
              <a:rPr lang="en-US" altLang="zh-CN" dirty="0"/>
              <a:t>-&gt;</a:t>
            </a:r>
            <a:r>
              <a:rPr lang="en-US" altLang="zh-CN" dirty="0" err="1"/>
              <a:t>setPixmap</a:t>
            </a:r>
            <a:r>
              <a:rPr lang="en-US" altLang="zh-CN" dirty="0"/>
              <a:t>(</a:t>
            </a:r>
            <a:r>
              <a:rPr lang="en-US" altLang="zh-CN" dirty="0" err="1"/>
              <a:t>QPixmap</a:t>
            </a:r>
            <a:r>
              <a:rPr lang="en-US" altLang="zh-CN" dirty="0"/>
              <a:t>::</a:t>
            </a:r>
            <a:r>
              <a:rPr lang="en-US" altLang="zh-CN" dirty="0" err="1"/>
              <a:t>fromImage</a:t>
            </a:r>
            <a:r>
              <a:rPr lang="en-US" altLang="zh-CN" dirty="0"/>
              <a:t>(</a:t>
            </a:r>
            <a:r>
              <a:rPr lang="en-US" altLang="zh-CN" dirty="0" err="1"/>
              <a:t>img</a:t>
            </a:r>
            <a:r>
              <a:rPr lang="en-US" altLang="zh-CN" dirty="0"/>
              <a:t>));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454980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18384" y="3212976"/>
            <a:ext cx="8280920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14972" y="2420888"/>
            <a:ext cx="828092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1628800"/>
            <a:ext cx="828092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5.3.1  </a:t>
            </a:r>
            <a:r>
              <a:rPr lang="zh-CN" altLang="zh-CN" dirty="0"/>
              <a:t>缩放功能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）在“</a:t>
            </a:r>
            <a:r>
              <a:rPr lang="en-US" altLang="zh-CN" dirty="0" err="1"/>
              <a:t>imgprocessor.h</a:t>
            </a:r>
            <a:r>
              <a:rPr lang="zh-CN" altLang="zh-CN" dirty="0"/>
              <a:t>”头文件中添加“</a:t>
            </a:r>
            <a:r>
              <a:rPr lang="en-US" altLang="zh-CN" dirty="0"/>
              <a:t>protected slots:</a:t>
            </a:r>
            <a:r>
              <a:rPr lang="zh-CN" altLang="zh-CN" dirty="0"/>
              <a:t>”变量：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ShowZoomOut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）在</a:t>
            </a:r>
            <a:r>
              <a:rPr lang="en-US" altLang="zh-CN" dirty="0" err="1"/>
              <a:t>createActions</a:t>
            </a:r>
            <a:r>
              <a:rPr lang="en-US" altLang="zh-CN" dirty="0"/>
              <a:t>()</a:t>
            </a:r>
            <a:r>
              <a:rPr lang="zh-CN" altLang="zh-CN" dirty="0"/>
              <a:t>函数的“</a:t>
            </a:r>
            <a:r>
              <a:rPr lang="en-US" altLang="zh-CN" dirty="0"/>
              <a:t>"</a:t>
            </a:r>
            <a:r>
              <a:rPr lang="zh-CN" altLang="zh-CN" dirty="0"/>
              <a:t>缩小</a:t>
            </a:r>
            <a:r>
              <a:rPr lang="en-US" altLang="zh-CN" dirty="0"/>
              <a:t>"</a:t>
            </a:r>
            <a:r>
              <a:rPr lang="zh-CN" altLang="zh-CN" dirty="0"/>
              <a:t>动作”最后添加事件关联：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connect(</a:t>
            </a:r>
            <a:r>
              <a:rPr lang="en-US" altLang="zh-CN" dirty="0" err="1"/>
              <a:t>zoomOutAction,SIGNAL</a:t>
            </a:r>
            <a:r>
              <a:rPr lang="en-US" altLang="zh-CN" dirty="0"/>
              <a:t>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ShowZoomOut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）实现图形缩小功能的函数</a:t>
            </a:r>
            <a:r>
              <a:rPr lang="en-US" altLang="zh-CN" dirty="0" err="1"/>
              <a:t>ShowZoomOut</a:t>
            </a:r>
            <a:r>
              <a:rPr lang="en-US" altLang="zh-CN" dirty="0"/>
              <a:t>()</a:t>
            </a:r>
            <a:r>
              <a:rPr lang="zh-CN" altLang="zh-CN" dirty="0"/>
              <a:t>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ImgProcessor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ShowZoomOut</a:t>
            </a:r>
            <a:r>
              <a:rPr lang="en-US" altLang="zh-CN" sz="1600" dirty="0"/>
              <a:t>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</a:t>
            </a:r>
            <a:r>
              <a:rPr lang="en-US" altLang="zh-CN" sz="1600" dirty="0" err="1"/>
              <a:t>img.isNull</a:t>
            </a:r>
            <a:r>
              <a:rPr lang="en-US" altLang="zh-CN" sz="1600" dirty="0"/>
              <a:t>())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return;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QMatrix</a:t>
            </a:r>
            <a:r>
              <a:rPr lang="en-US" altLang="zh-CN" sz="1600" dirty="0"/>
              <a:t> matrix;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matrix.scale</a:t>
            </a:r>
            <a:r>
              <a:rPr lang="en-US" altLang="zh-CN" sz="1600" dirty="0"/>
              <a:t>(0.5,0.5);		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img.transformed</a:t>
            </a:r>
            <a:r>
              <a:rPr lang="en-US" altLang="zh-CN" sz="1600" dirty="0"/>
              <a:t>(matrix);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imageLabel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setPixmap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QPixmap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fromImage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5690494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5.3.1  </a:t>
            </a:r>
            <a:r>
              <a:rPr lang="zh-CN" altLang="zh-CN" dirty="0"/>
              <a:t>缩放功能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67882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）运行程序，单击“编辑”→“放大”命令或单击工具栏上的</a:t>
            </a:r>
            <a:r>
              <a:rPr lang="en-US" altLang="zh-CN" dirty="0"/>
              <a:t> </a:t>
            </a:r>
            <a:r>
              <a:rPr lang="zh-CN" altLang="zh-CN" dirty="0"/>
              <a:t>按钮，图像放大效果如图</a:t>
            </a:r>
            <a:r>
              <a:rPr lang="en-US" altLang="zh-CN" dirty="0"/>
              <a:t>5.7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010957"/>
              </p:ext>
            </p:extLst>
          </p:nvPr>
        </p:nvGraphicFramePr>
        <p:xfrm>
          <a:off x="683568" y="2708920"/>
          <a:ext cx="7437398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3" imgW="10283421" imgH="3580740" progId="Visio.Drawing.11">
                  <p:embed/>
                </p:oleObj>
              </mc:Choice>
              <mc:Fallback>
                <p:oleObj name="Visio" r:id="rId3" imgW="10283421" imgH="35807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708920"/>
                        <a:ext cx="7437398" cy="259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92487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 </a:t>
            </a:r>
            <a:r>
              <a:rPr lang="zh-CN" altLang="zh-CN" dirty="0"/>
              <a:t>基本</a:t>
            </a:r>
            <a:r>
              <a:rPr lang="zh-CN" altLang="zh-CN" dirty="0" smtClean="0"/>
              <a:t>元素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2493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zh-CN" altLang="zh-CN" b="1" dirty="0">
                <a:solidFill>
                  <a:srgbClr val="00B0F0"/>
                </a:solidFill>
              </a:rPr>
              <a:t>．菜单栏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菜单是一系列命令的列表。为了实现菜单、工具栏按钮、键盘快捷方式等命令的一致性，</a:t>
            </a:r>
            <a:r>
              <a:rPr lang="en-US" altLang="zh-CN" dirty="0" err="1"/>
              <a:t>Qt</a:t>
            </a:r>
            <a:r>
              <a:rPr lang="zh-CN" altLang="zh-CN" dirty="0"/>
              <a:t>使用动作（</a:t>
            </a:r>
            <a:r>
              <a:rPr lang="en-US" altLang="zh-CN" dirty="0"/>
              <a:t>Action</a:t>
            </a:r>
            <a:r>
              <a:rPr lang="zh-CN" altLang="zh-CN" dirty="0"/>
              <a:t>）来表示这些命令。</a:t>
            </a:r>
            <a:r>
              <a:rPr lang="en-US" altLang="zh-CN" dirty="0" err="1"/>
              <a:t>Qt</a:t>
            </a:r>
            <a:r>
              <a:rPr lang="zh-CN" altLang="zh-CN" dirty="0"/>
              <a:t>的菜单就是由一系列的</a:t>
            </a:r>
            <a:r>
              <a:rPr lang="en-US" altLang="zh-CN" dirty="0" err="1"/>
              <a:t>QAction</a:t>
            </a:r>
            <a:r>
              <a:rPr lang="zh-CN" altLang="zh-CN" dirty="0"/>
              <a:t>动作对象构成的列表，而菜单栏则是包容菜单的面板，它位于主窗口顶部、主窗口标题栏的下面。一个主窗口最多只有一个菜单栏。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2</a:t>
            </a:r>
            <a:r>
              <a:rPr lang="zh-CN" altLang="zh-CN" b="1" dirty="0">
                <a:solidFill>
                  <a:srgbClr val="00B0F0"/>
                </a:solidFill>
              </a:rPr>
              <a:t>．状态栏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状态栏通常显示</a:t>
            </a:r>
            <a:r>
              <a:rPr lang="en-US" altLang="zh-CN" dirty="0"/>
              <a:t>GUI</a:t>
            </a:r>
            <a:r>
              <a:rPr lang="zh-CN" altLang="zh-CN" dirty="0"/>
              <a:t>应用程序的一些状态信息，它位于主窗口的底部。用户可以在状态栏上添加、使用</a:t>
            </a:r>
            <a:r>
              <a:rPr lang="en-US" altLang="zh-CN" dirty="0" err="1"/>
              <a:t>Qt</a:t>
            </a:r>
            <a:r>
              <a:rPr lang="zh-CN" altLang="zh-CN" dirty="0"/>
              <a:t>窗口部件。一个主窗口最多只有一个状态栏。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909206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611560" y="3284984"/>
            <a:ext cx="8136904" cy="3516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11560" y="2492896"/>
            <a:ext cx="8136904" cy="3516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4005064"/>
            <a:ext cx="8136904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5.3.2  </a:t>
            </a:r>
            <a:r>
              <a:rPr lang="zh-CN" altLang="zh-CN" dirty="0"/>
              <a:t>旋转</a:t>
            </a:r>
            <a:r>
              <a:rPr lang="zh-CN" altLang="zh-CN" dirty="0" smtClean="0"/>
              <a:t>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dirty="0"/>
              <a:t>ShowRotate90()</a:t>
            </a:r>
            <a:r>
              <a:rPr lang="zh-CN" altLang="zh-CN" dirty="0"/>
              <a:t>函数实现的是图形的旋转，此函数实现坐标的逆时针旋转</a:t>
            </a:r>
            <a:r>
              <a:rPr lang="en-US" altLang="zh-CN" dirty="0"/>
              <a:t>90</a:t>
            </a:r>
            <a:r>
              <a:rPr lang="zh-CN" altLang="zh-CN" dirty="0"/>
              <a:t>°。具体实现步骤如下。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imgprocessor.h</a:t>
            </a:r>
            <a:r>
              <a:rPr lang="zh-CN" altLang="zh-CN" dirty="0"/>
              <a:t>”头文件中添加“</a:t>
            </a:r>
            <a:r>
              <a:rPr lang="en-US" altLang="zh-CN" dirty="0"/>
              <a:t>protected slots:</a:t>
            </a:r>
            <a:r>
              <a:rPr lang="zh-CN" altLang="zh-CN" dirty="0"/>
              <a:t>”变量：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void ShowRotate90();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</a:t>
            </a:r>
            <a:r>
              <a:rPr lang="en-US" altLang="zh-CN" dirty="0" err="1"/>
              <a:t>createActions</a:t>
            </a:r>
            <a:r>
              <a:rPr lang="en-US" altLang="zh-CN" dirty="0"/>
              <a:t>()</a:t>
            </a:r>
            <a:r>
              <a:rPr lang="zh-CN" altLang="zh-CN" dirty="0"/>
              <a:t>函数的“旋转</a:t>
            </a:r>
            <a:r>
              <a:rPr lang="en-US" altLang="zh-CN" dirty="0"/>
              <a:t>90</a:t>
            </a:r>
            <a:r>
              <a:rPr lang="zh-CN" altLang="zh-CN" dirty="0"/>
              <a:t>°”最后添加事件关联：</a:t>
            </a:r>
          </a:p>
          <a:p>
            <a:pPr indent="446088">
              <a:lnSpc>
                <a:spcPct val="150000"/>
              </a:lnSpc>
            </a:pPr>
            <a:r>
              <a:rPr lang="en-US" altLang="zh-CN" dirty="0"/>
              <a:t>connect(rotate90Action,SIGNAL(triggered()),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(ShowRotate90()));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ShowRotate90()</a:t>
            </a:r>
            <a:r>
              <a:rPr lang="zh-CN" altLang="zh-CN" dirty="0"/>
              <a:t>函数的具体实现代码如下：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ImgProcessor</a:t>
            </a:r>
            <a:r>
              <a:rPr lang="en-US" altLang="zh-CN" sz="1600" dirty="0"/>
              <a:t>::ShowRotate90()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</a:t>
            </a:r>
            <a:r>
              <a:rPr lang="en-US" altLang="zh-CN" sz="1600" dirty="0" err="1"/>
              <a:t>img.isNull</a:t>
            </a:r>
            <a:r>
              <a:rPr lang="en-US" altLang="zh-CN" sz="1600" dirty="0"/>
              <a:t>())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return;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QMatrix</a:t>
            </a:r>
            <a:r>
              <a:rPr lang="en-US" altLang="zh-CN" sz="1600" dirty="0"/>
              <a:t> matrix;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matrix.rotate</a:t>
            </a:r>
            <a:r>
              <a:rPr lang="en-US" altLang="zh-CN" sz="1600" dirty="0"/>
              <a:t>(90);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img.transformed</a:t>
            </a:r>
            <a:r>
              <a:rPr lang="en-US" altLang="zh-CN" sz="1600" dirty="0"/>
              <a:t>(matrix);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imageLabel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setPixmap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QPixmap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fromImage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7676232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2852936"/>
            <a:ext cx="813690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484784"/>
            <a:ext cx="813690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5.3.2  </a:t>
            </a:r>
            <a:r>
              <a:rPr lang="zh-CN" altLang="zh-CN" dirty="0"/>
              <a:t>旋转功能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49694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）在“</a:t>
            </a:r>
            <a:r>
              <a:rPr lang="en-US" altLang="zh-CN" dirty="0" err="1"/>
              <a:t>imgprocessor.h</a:t>
            </a:r>
            <a:r>
              <a:rPr lang="zh-CN" altLang="zh-CN" dirty="0"/>
              <a:t>”头文件中添加“</a:t>
            </a:r>
            <a:r>
              <a:rPr lang="en-US" altLang="zh-CN" dirty="0"/>
              <a:t>protected slots:</a:t>
            </a:r>
            <a:r>
              <a:rPr lang="zh-CN" altLang="zh-CN" dirty="0"/>
              <a:t>”变量：</a:t>
            </a:r>
          </a:p>
          <a:p>
            <a:pPr indent="446088"/>
            <a:r>
              <a:rPr lang="en-US" altLang="zh-CN" dirty="0"/>
              <a:t>void ShowRotate180();</a:t>
            </a:r>
            <a:endParaRPr lang="zh-CN" altLang="zh-CN" dirty="0"/>
          </a:p>
          <a:p>
            <a:pPr indent="446088"/>
            <a:r>
              <a:rPr lang="en-US" altLang="zh-CN" dirty="0"/>
              <a:t>void ShowRotate270();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）在</a:t>
            </a:r>
            <a:r>
              <a:rPr lang="en-US" altLang="zh-CN" dirty="0" err="1"/>
              <a:t>createActions</a:t>
            </a:r>
            <a:r>
              <a:rPr lang="en-US" altLang="zh-CN" dirty="0"/>
              <a:t>()</a:t>
            </a:r>
            <a:r>
              <a:rPr lang="zh-CN" altLang="zh-CN" dirty="0"/>
              <a:t>函数的“旋转</a:t>
            </a:r>
            <a:r>
              <a:rPr lang="en-US" altLang="zh-CN" dirty="0"/>
              <a:t>180</a:t>
            </a:r>
            <a:r>
              <a:rPr lang="zh-CN" altLang="zh-CN" dirty="0"/>
              <a:t>°”、“旋转</a:t>
            </a:r>
            <a:r>
              <a:rPr lang="en-US" altLang="zh-CN" dirty="0"/>
              <a:t>270</a:t>
            </a:r>
            <a:r>
              <a:rPr lang="zh-CN" altLang="zh-CN" dirty="0"/>
              <a:t>°”后面分别添加事件关联：</a:t>
            </a:r>
          </a:p>
          <a:p>
            <a:pPr indent="446088"/>
            <a:r>
              <a:rPr lang="en-US" altLang="zh-CN" dirty="0"/>
              <a:t>connect(rotate180Action,SIGNAL(triggered()),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(ShowRotate180()));</a:t>
            </a:r>
            <a:endParaRPr lang="zh-CN" altLang="zh-CN" dirty="0"/>
          </a:p>
          <a:p>
            <a:pPr indent="446088"/>
            <a:r>
              <a:rPr lang="en-US" altLang="zh-CN" dirty="0"/>
              <a:t>connect(rotate270Action,SIGNAL(triggered()),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(ShowRotate270()));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</a:t>
            </a:r>
            <a:r>
              <a:rPr lang="en-US" altLang="zh-CN" dirty="0">
                <a:hlinkClick r:id="rId2" action="ppaction://hlinkfile"/>
              </a:rPr>
              <a:t>ShowRotate180()</a:t>
            </a:r>
            <a:r>
              <a:rPr lang="zh-CN" altLang="zh-CN" dirty="0">
                <a:hlinkClick r:id="rId2" action="ppaction://hlinkfile"/>
              </a:rPr>
              <a:t>、</a:t>
            </a:r>
            <a:r>
              <a:rPr lang="en-US" altLang="zh-CN" dirty="0">
                <a:hlinkClick r:id="rId2" action="ppaction://hlinkfile"/>
              </a:rPr>
              <a:t>ShowRotate270()</a:t>
            </a:r>
            <a:r>
              <a:rPr lang="zh-CN" altLang="zh-CN" dirty="0">
                <a:hlinkClick r:id="rId2" action="ppaction://hlinkfile"/>
              </a:rPr>
              <a:t>函数的具体实现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833103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5.3.2  </a:t>
            </a:r>
            <a:r>
              <a:rPr lang="zh-CN" altLang="zh-CN" dirty="0"/>
              <a:t>旋转功能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）运行程序，单击“旋转”→“旋转</a:t>
            </a:r>
            <a:r>
              <a:rPr lang="en-US" altLang="zh-CN" dirty="0"/>
              <a:t>90</a:t>
            </a:r>
            <a:r>
              <a:rPr lang="zh-CN" altLang="zh-CN" dirty="0"/>
              <a:t>°”命令或单击工具栏上的</a:t>
            </a:r>
            <a:r>
              <a:rPr lang="en-US" altLang="zh-CN" dirty="0"/>
              <a:t> </a:t>
            </a:r>
            <a:r>
              <a:rPr lang="zh-CN" altLang="zh-CN" dirty="0"/>
              <a:t>按钮，图像旋转效果如图</a:t>
            </a:r>
            <a:r>
              <a:rPr lang="en-US" altLang="zh-CN" dirty="0"/>
              <a:t>5.8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472608" cy="331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042628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55576" y="4365104"/>
            <a:ext cx="820891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3068960"/>
            <a:ext cx="820891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5.3.3  </a:t>
            </a:r>
            <a:r>
              <a:rPr lang="zh-CN" altLang="zh-CN" dirty="0"/>
              <a:t>镜像功能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6940" y="1340768"/>
            <a:ext cx="86375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dirty="0" err="1"/>
              <a:t>ShowMirrorVertical</a:t>
            </a:r>
            <a:r>
              <a:rPr lang="en-US" altLang="zh-CN" dirty="0"/>
              <a:t>()</a:t>
            </a:r>
            <a:r>
              <a:rPr lang="zh-CN" altLang="zh-CN" dirty="0"/>
              <a:t>函数实现的是图形的纵向镜像，</a:t>
            </a:r>
            <a:r>
              <a:rPr lang="en-US" altLang="zh-CN" dirty="0" err="1"/>
              <a:t>ShowMirrorHorizontal</a:t>
            </a:r>
            <a:r>
              <a:rPr lang="en-US" altLang="zh-CN" dirty="0"/>
              <a:t>()</a:t>
            </a:r>
            <a:r>
              <a:rPr lang="zh-CN" altLang="zh-CN" dirty="0"/>
              <a:t>实现的则是横向镜像。通过</a:t>
            </a:r>
            <a:r>
              <a:rPr lang="en-US" altLang="zh-CN" dirty="0" err="1"/>
              <a:t>QImage</a:t>
            </a:r>
            <a:r>
              <a:rPr lang="en-US" altLang="zh-CN" dirty="0"/>
              <a:t>::mirrored(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horizontal,bool</a:t>
            </a:r>
            <a:r>
              <a:rPr lang="en-US" altLang="zh-CN" dirty="0"/>
              <a:t> vertical)</a:t>
            </a:r>
            <a:r>
              <a:rPr lang="zh-CN" altLang="zh-CN" dirty="0"/>
              <a:t>实现图形的镜像功能，参数</a:t>
            </a:r>
            <a:r>
              <a:rPr lang="en-US" altLang="zh-CN" dirty="0"/>
              <a:t>horizontal</a:t>
            </a:r>
            <a:r>
              <a:rPr lang="zh-CN" altLang="zh-CN" dirty="0"/>
              <a:t>和</a:t>
            </a:r>
            <a:r>
              <a:rPr lang="en-US" altLang="zh-CN" dirty="0"/>
              <a:t>vertical</a:t>
            </a:r>
            <a:r>
              <a:rPr lang="zh-CN" altLang="zh-CN" dirty="0"/>
              <a:t>分别指定了镜像的方向。具体实现步骤如下。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imgprocessor.h</a:t>
            </a:r>
            <a:r>
              <a:rPr lang="zh-CN" altLang="zh-CN" dirty="0"/>
              <a:t>”头文件中添加“</a:t>
            </a:r>
            <a:r>
              <a:rPr lang="en-US" altLang="zh-CN" dirty="0"/>
              <a:t>protected slots:</a:t>
            </a:r>
            <a:r>
              <a:rPr lang="zh-CN" altLang="zh-CN" dirty="0"/>
              <a:t>”变量：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ShowMirrorVertical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ShowMirrorHorizontal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</a:t>
            </a:r>
            <a:r>
              <a:rPr lang="en-US" altLang="zh-CN" dirty="0" err="1"/>
              <a:t>createActions</a:t>
            </a:r>
            <a:r>
              <a:rPr lang="en-US" altLang="zh-CN" dirty="0"/>
              <a:t>()</a:t>
            </a:r>
            <a:r>
              <a:rPr lang="zh-CN" altLang="zh-CN" dirty="0"/>
              <a:t>函数的“纵向镜像”、“横向镜像”后面分别添加事件关联：</a:t>
            </a:r>
          </a:p>
          <a:p>
            <a:pPr indent="446088"/>
            <a:r>
              <a:rPr lang="en-US" altLang="zh-CN" sz="1600" dirty="0"/>
              <a:t>connect(</a:t>
            </a:r>
            <a:r>
              <a:rPr lang="en-US" altLang="zh-CN" sz="1600" dirty="0" err="1"/>
              <a:t>mirrorVerticalAction,SIGNAL</a:t>
            </a:r>
            <a:r>
              <a:rPr lang="en-US" altLang="zh-CN" sz="1600" dirty="0"/>
              <a:t>(triggered()),</a:t>
            </a:r>
            <a:r>
              <a:rPr lang="en-US" altLang="zh-CN" sz="1600" dirty="0" err="1"/>
              <a:t>this,SLOT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ShowMirrorVertical</a:t>
            </a:r>
            <a:r>
              <a:rPr lang="en-US" altLang="zh-CN" sz="1600" dirty="0"/>
              <a:t>()));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connect(</a:t>
            </a:r>
            <a:r>
              <a:rPr lang="en-US" altLang="zh-CN" sz="1600" dirty="0" err="1"/>
              <a:t>mirrorHorizontalAction,SIGNAL</a:t>
            </a:r>
            <a:r>
              <a:rPr lang="en-US" altLang="zh-CN" sz="1600" dirty="0"/>
              <a:t>(triggered()),</a:t>
            </a:r>
            <a:r>
              <a:rPr lang="en-US" altLang="zh-CN" sz="1600" dirty="0" err="1"/>
              <a:t>this,SLOT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ShowMirrorHorizontal</a:t>
            </a:r>
            <a:r>
              <a:rPr lang="en-US" altLang="zh-CN" sz="1600" dirty="0"/>
              <a:t>()));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100144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67544" y="1988840"/>
            <a:ext cx="8280920" cy="38164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5.3.3  </a:t>
            </a:r>
            <a:r>
              <a:rPr lang="zh-CN" altLang="zh-CN" dirty="0"/>
              <a:t>镜像功能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ShowMirrorVertical</a:t>
            </a:r>
            <a:r>
              <a:rPr lang="en-US" altLang="zh-CN" dirty="0"/>
              <a:t> ()</a:t>
            </a:r>
            <a:r>
              <a:rPr lang="zh-CN" altLang="zh-CN" dirty="0"/>
              <a:t>、</a:t>
            </a:r>
            <a:r>
              <a:rPr lang="en-US" altLang="zh-CN" dirty="0" err="1"/>
              <a:t>ShowMirrorHorizontal</a:t>
            </a:r>
            <a:r>
              <a:rPr lang="en-US" altLang="zh-CN" dirty="0"/>
              <a:t> ()</a:t>
            </a:r>
            <a:r>
              <a:rPr lang="zh-CN" altLang="zh-CN" dirty="0"/>
              <a:t>函数的具体实现代码如下：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ShowMirrorVertical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if(</a:t>
            </a:r>
            <a:r>
              <a:rPr lang="en-US" altLang="zh-CN" dirty="0" err="1"/>
              <a:t>img.isNull</a:t>
            </a:r>
            <a:r>
              <a:rPr lang="en-US" altLang="zh-CN" dirty="0"/>
              <a:t>())</a:t>
            </a:r>
            <a:endParaRPr lang="zh-CN" altLang="zh-CN" dirty="0"/>
          </a:p>
          <a:p>
            <a:pPr indent="446088"/>
            <a:r>
              <a:rPr lang="en-US" altLang="zh-CN" dirty="0"/>
              <a:t>        return;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img</a:t>
            </a:r>
            <a:r>
              <a:rPr lang="en-US" altLang="zh-CN" dirty="0"/>
              <a:t>=</a:t>
            </a:r>
            <a:r>
              <a:rPr lang="en-US" altLang="zh-CN" dirty="0" err="1"/>
              <a:t>img.mirrored</a:t>
            </a:r>
            <a:r>
              <a:rPr lang="en-US" altLang="zh-CN" dirty="0"/>
              <a:t>(</a:t>
            </a:r>
            <a:r>
              <a:rPr lang="en-US" altLang="zh-CN" dirty="0" err="1"/>
              <a:t>false,true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</a:t>
            </a:r>
            <a:r>
              <a:rPr lang="en-US" altLang="zh-CN" dirty="0" err="1"/>
              <a:t>imageLabel</a:t>
            </a:r>
            <a:r>
              <a:rPr lang="en-US" altLang="zh-CN" dirty="0"/>
              <a:t>-&gt;</a:t>
            </a:r>
            <a:r>
              <a:rPr lang="en-US" altLang="zh-CN" dirty="0" err="1"/>
              <a:t>setPixmap</a:t>
            </a:r>
            <a:r>
              <a:rPr lang="en-US" altLang="zh-CN" dirty="0"/>
              <a:t>(</a:t>
            </a:r>
            <a:r>
              <a:rPr lang="en-US" altLang="zh-CN" dirty="0" err="1"/>
              <a:t>QPixmap</a:t>
            </a:r>
            <a:r>
              <a:rPr lang="en-US" altLang="zh-CN" dirty="0"/>
              <a:t>::</a:t>
            </a:r>
            <a:r>
              <a:rPr lang="en-US" altLang="zh-CN" dirty="0" err="1"/>
              <a:t>fromImage</a:t>
            </a:r>
            <a:r>
              <a:rPr lang="en-US" altLang="zh-CN" dirty="0"/>
              <a:t>(</a:t>
            </a:r>
            <a:r>
              <a:rPr lang="en-US" altLang="zh-CN" dirty="0" err="1"/>
              <a:t>img</a:t>
            </a:r>
            <a:r>
              <a:rPr lang="en-US" altLang="zh-CN" dirty="0"/>
              <a:t>));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ShowMirrorHorizontal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if(</a:t>
            </a:r>
            <a:r>
              <a:rPr lang="en-US" altLang="zh-CN" dirty="0" err="1"/>
              <a:t>img.isNull</a:t>
            </a:r>
            <a:r>
              <a:rPr lang="en-US" altLang="zh-CN" dirty="0"/>
              <a:t>())</a:t>
            </a:r>
            <a:endParaRPr lang="zh-CN" altLang="zh-CN" dirty="0"/>
          </a:p>
          <a:p>
            <a:pPr indent="446088"/>
            <a:r>
              <a:rPr lang="en-US" altLang="zh-CN" dirty="0"/>
              <a:t>        return;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img</a:t>
            </a:r>
            <a:r>
              <a:rPr lang="en-US" altLang="zh-CN" dirty="0"/>
              <a:t>=</a:t>
            </a:r>
            <a:r>
              <a:rPr lang="en-US" altLang="zh-CN" dirty="0" err="1"/>
              <a:t>img.mirrored</a:t>
            </a:r>
            <a:r>
              <a:rPr lang="en-US" altLang="zh-CN" dirty="0"/>
              <a:t>(</a:t>
            </a:r>
            <a:r>
              <a:rPr lang="en-US" altLang="zh-CN" dirty="0" err="1"/>
              <a:t>true,false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</a:t>
            </a:r>
            <a:r>
              <a:rPr lang="en-US" altLang="zh-CN" dirty="0" err="1"/>
              <a:t>imageLabel</a:t>
            </a:r>
            <a:r>
              <a:rPr lang="en-US" altLang="zh-CN" dirty="0"/>
              <a:t>-&gt;</a:t>
            </a:r>
            <a:r>
              <a:rPr lang="en-US" altLang="zh-CN" dirty="0" err="1"/>
              <a:t>setPixmap</a:t>
            </a:r>
            <a:r>
              <a:rPr lang="en-US" altLang="zh-CN" dirty="0"/>
              <a:t>(</a:t>
            </a:r>
            <a:r>
              <a:rPr lang="en-US" altLang="zh-CN" dirty="0" err="1"/>
              <a:t>QPixmap</a:t>
            </a:r>
            <a:r>
              <a:rPr lang="en-US" altLang="zh-CN" dirty="0"/>
              <a:t>::</a:t>
            </a:r>
            <a:r>
              <a:rPr lang="en-US" altLang="zh-CN" dirty="0" err="1"/>
              <a:t>fromImage</a:t>
            </a:r>
            <a:r>
              <a:rPr lang="en-US" altLang="zh-CN" dirty="0"/>
              <a:t>(</a:t>
            </a:r>
            <a:r>
              <a:rPr lang="en-US" altLang="zh-CN" dirty="0" err="1"/>
              <a:t>img</a:t>
            </a:r>
            <a:r>
              <a:rPr lang="en-US" altLang="zh-CN" dirty="0"/>
              <a:t>));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573511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5.3.3  </a:t>
            </a:r>
            <a:r>
              <a:rPr lang="zh-CN" altLang="zh-CN" dirty="0"/>
              <a:t>镜像功能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）此时运行程序，单击“镜像”→“横向镜像”命令，蝴蝶翅膀底部的阴影从右边移到左边，显示效果如图</a:t>
            </a:r>
            <a:r>
              <a:rPr lang="en-US" altLang="zh-CN" dirty="0"/>
              <a:t>5.9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207334"/>
              </p:ext>
            </p:extLst>
          </p:nvPr>
        </p:nvGraphicFramePr>
        <p:xfrm>
          <a:off x="1763688" y="2264098"/>
          <a:ext cx="5472608" cy="275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Visio" r:id="rId3" imgW="4110073" imgH="2067930" progId="Visio.Drawing.11">
                  <p:embed/>
                </p:oleObj>
              </mc:Choice>
              <mc:Fallback>
                <p:oleObj name="Visio" r:id="rId3" imgW="4110073" imgH="20679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264098"/>
                        <a:ext cx="5472608" cy="27536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494512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 Qt 5</a:t>
            </a:r>
            <a:r>
              <a:rPr lang="zh-CN" altLang="zh-CN" dirty="0"/>
              <a:t>文本编辑功能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0336" y="145342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文本编辑各类之间的划分与关系如图</a:t>
            </a:r>
            <a:r>
              <a:rPr lang="en-US" altLang="zh-CN" dirty="0"/>
              <a:t>5.10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1266" name="Picture 2" descr="5t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1"/>
            <a:ext cx="5256584" cy="318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477395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916832"/>
            <a:ext cx="8208912" cy="25202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 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文本编辑功能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实现文本编辑的具体操作步骤如下。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imgprocessor.h</a:t>
            </a:r>
            <a:r>
              <a:rPr lang="zh-CN" altLang="zh-CN" dirty="0"/>
              <a:t>”头文件中添加“</a:t>
            </a:r>
            <a:r>
              <a:rPr lang="en-US" altLang="zh-CN" dirty="0"/>
              <a:t>private:</a:t>
            </a:r>
            <a:r>
              <a:rPr lang="zh-CN" altLang="zh-CN" dirty="0"/>
              <a:t>”变量：</a:t>
            </a:r>
          </a:p>
          <a:p>
            <a:pPr indent="446088"/>
            <a:r>
              <a:rPr lang="en-US" altLang="zh-CN" dirty="0" err="1"/>
              <a:t>QLabel</a:t>
            </a:r>
            <a:r>
              <a:rPr lang="en-US" altLang="zh-CN" dirty="0"/>
              <a:t> *fontLabel1;                                 	//</a:t>
            </a:r>
            <a:r>
              <a:rPr lang="zh-CN" altLang="zh-CN" dirty="0"/>
              <a:t>字体设置项</a:t>
            </a:r>
          </a:p>
          <a:p>
            <a:pPr indent="446088"/>
            <a:r>
              <a:rPr lang="en-US" altLang="zh-CN" dirty="0" err="1"/>
              <a:t>QFontComboBox</a:t>
            </a:r>
            <a:r>
              <a:rPr lang="en-US" altLang="zh-CN" dirty="0"/>
              <a:t> *</a:t>
            </a:r>
            <a:r>
              <a:rPr lang="en-US" altLang="zh-CN" dirty="0" err="1"/>
              <a:t>fontComboBox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QLabel</a:t>
            </a:r>
            <a:r>
              <a:rPr lang="en-US" altLang="zh-CN" dirty="0"/>
              <a:t> *fontLabel2;</a:t>
            </a:r>
            <a:endParaRPr lang="zh-CN" altLang="zh-CN" dirty="0"/>
          </a:p>
          <a:p>
            <a:pPr indent="446088"/>
            <a:r>
              <a:rPr lang="en-US" altLang="zh-CN" dirty="0" err="1"/>
              <a:t>QComboBox</a:t>
            </a:r>
            <a:r>
              <a:rPr lang="en-US" altLang="zh-CN" dirty="0"/>
              <a:t> *</a:t>
            </a:r>
            <a:r>
              <a:rPr lang="en-US" altLang="zh-CN" dirty="0" err="1"/>
              <a:t>sizeComboBox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QToolButton</a:t>
            </a:r>
            <a:r>
              <a:rPr lang="en-US" altLang="zh-CN" dirty="0"/>
              <a:t> *</a:t>
            </a:r>
            <a:r>
              <a:rPr lang="en-US" altLang="zh-CN" dirty="0" err="1"/>
              <a:t>boldBtn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QToolButton</a:t>
            </a:r>
            <a:r>
              <a:rPr lang="en-US" altLang="zh-CN" dirty="0"/>
              <a:t> *</a:t>
            </a:r>
            <a:r>
              <a:rPr lang="en-US" altLang="zh-CN" dirty="0" err="1"/>
              <a:t>italicBtn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QToolButton</a:t>
            </a:r>
            <a:r>
              <a:rPr lang="en-US" altLang="zh-CN" dirty="0"/>
              <a:t> *</a:t>
            </a:r>
            <a:r>
              <a:rPr lang="en-US" altLang="zh-CN" dirty="0" err="1"/>
              <a:t>underlineBtn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QToolButton</a:t>
            </a:r>
            <a:r>
              <a:rPr lang="en-US" altLang="zh-CN" dirty="0"/>
              <a:t> *</a:t>
            </a:r>
            <a:r>
              <a:rPr lang="en-US" altLang="zh-CN" dirty="0" err="1"/>
              <a:t>colorBtn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QToolBar</a:t>
            </a:r>
            <a:r>
              <a:rPr lang="en-US" altLang="zh-CN" dirty="0"/>
              <a:t> *</a:t>
            </a:r>
            <a:r>
              <a:rPr lang="en-US" altLang="zh-CN" dirty="0" err="1"/>
              <a:t>fontToolBar</a:t>
            </a:r>
            <a:r>
              <a:rPr lang="en-US" altLang="zh-CN" dirty="0"/>
              <a:t>;                             	//</a:t>
            </a:r>
            <a:r>
              <a:rPr lang="zh-CN" altLang="zh-CN" dirty="0"/>
              <a:t>字体工具栏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745872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772816"/>
            <a:ext cx="8208912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 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文本编辑功能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）在“</a:t>
            </a:r>
            <a:r>
              <a:rPr lang="en-US" altLang="zh-CN" dirty="0" err="1"/>
              <a:t>imgprocessor.h</a:t>
            </a:r>
            <a:r>
              <a:rPr lang="zh-CN" altLang="zh-CN" dirty="0"/>
              <a:t>”头文件中添加“</a:t>
            </a:r>
            <a:r>
              <a:rPr lang="en-US" altLang="zh-CN" dirty="0"/>
              <a:t>protected slots:</a:t>
            </a:r>
            <a:r>
              <a:rPr lang="zh-CN" altLang="zh-CN" dirty="0"/>
              <a:t>”变量：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ShowFontComboBox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comboStr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ShowSizeSpinBox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spinValue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ShowBoldBtn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ShowItalicBtn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ShowUnderlineBtn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ShowColorBtn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ShowCurrentFormatChanged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QTextCharFormat</a:t>
            </a:r>
            <a:r>
              <a:rPr lang="en-US" altLang="zh-CN" dirty="0"/>
              <a:t> &amp;</a:t>
            </a:r>
            <a:r>
              <a:rPr lang="en-US" altLang="zh-CN" dirty="0" err="1"/>
              <a:t>fmt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）在相对应的构造函数中，在语句“</a:t>
            </a:r>
            <a:r>
              <a:rPr lang="en-US" altLang="zh-CN" dirty="0" err="1"/>
              <a:t>setCentralWidget</a:t>
            </a:r>
            <a:r>
              <a:rPr lang="en-US" altLang="zh-CN" dirty="0"/>
              <a:t>(</a:t>
            </a:r>
            <a:r>
              <a:rPr lang="en-US" altLang="zh-CN" dirty="0" err="1"/>
              <a:t>showWidget</a:t>
            </a:r>
            <a:r>
              <a:rPr lang="en-US" altLang="zh-CN" dirty="0"/>
              <a:t>);</a:t>
            </a:r>
            <a:r>
              <a:rPr lang="zh-CN" altLang="zh-CN" dirty="0"/>
              <a:t>”与</a:t>
            </a:r>
            <a:r>
              <a:rPr lang="zh-CN" altLang="zh-CN" dirty="0">
                <a:hlinkClick r:id="rId2" action="ppaction://hlinkfile"/>
              </a:rPr>
              <a:t>语句“</a:t>
            </a:r>
            <a:r>
              <a:rPr lang="en-US" altLang="zh-CN" dirty="0" err="1">
                <a:hlinkClick r:id="rId2" action="ppaction://hlinkfile"/>
              </a:rPr>
              <a:t>createActions</a:t>
            </a:r>
            <a:r>
              <a:rPr lang="en-US" altLang="zh-CN" dirty="0">
                <a:hlinkClick r:id="rId2" action="ppaction://hlinkfile"/>
              </a:rPr>
              <a:t>();</a:t>
            </a:r>
            <a:r>
              <a:rPr lang="zh-CN" altLang="zh-CN" dirty="0">
                <a:hlinkClick r:id="rId2" action="ppaction://hlinkfile"/>
              </a:rPr>
              <a:t>”之间添加如下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209514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5536" y="1772816"/>
            <a:ext cx="8352928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 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文本编辑功能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）在该构造函数的最后部分添加相关的事件关联：</a:t>
            </a:r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fontComboBox,SIGNAL</a:t>
            </a:r>
            <a:r>
              <a:rPr lang="en-US" altLang="zh-CN" dirty="0"/>
              <a:t>(activated(</a:t>
            </a:r>
            <a:r>
              <a:rPr lang="en-US" altLang="zh-CN" dirty="0" err="1"/>
              <a:t>QString</a:t>
            </a:r>
            <a:r>
              <a:rPr lang="en-US" altLang="zh-CN" dirty="0"/>
              <a:t>)),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ShowFontComboBox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)));</a:t>
            </a:r>
            <a:endParaRPr lang="zh-CN" altLang="zh-CN" dirty="0"/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sizeComboBox,SIGNAL</a:t>
            </a:r>
            <a:r>
              <a:rPr lang="en-US" altLang="zh-CN" dirty="0"/>
              <a:t>(activated(</a:t>
            </a:r>
            <a:r>
              <a:rPr lang="en-US" altLang="zh-CN" dirty="0" err="1"/>
              <a:t>QString</a:t>
            </a:r>
            <a:r>
              <a:rPr lang="en-US" altLang="zh-CN" dirty="0"/>
              <a:t>)),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ShowSizeSpinBox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)));</a:t>
            </a:r>
            <a:endParaRPr lang="zh-CN" altLang="zh-CN" dirty="0"/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boldBtn,SIGNAL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ShowBoldBtn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italicBtn,SIGNAL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ShowItalicBtn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underlineBtn,SIGNAL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ShowUnderlineBtn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colorBtn,SIGNAL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ShowColorBtn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showWidget</a:t>
            </a:r>
            <a:r>
              <a:rPr lang="en-US" altLang="zh-CN" dirty="0"/>
              <a:t>-&gt;</a:t>
            </a:r>
            <a:r>
              <a:rPr lang="en-US" altLang="zh-CN" dirty="0" err="1"/>
              <a:t>text,SIGNAL</a:t>
            </a:r>
            <a:r>
              <a:rPr lang="en-US" altLang="zh-CN" dirty="0"/>
              <a:t>(</a:t>
            </a:r>
            <a:r>
              <a:rPr lang="en-US" altLang="zh-CN" dirty="0" err="1"/>
              <a:t>currentCharFormatChanged</a:t>
            </a:r>
            <a:r>
              <a:rPr lang="en-US" altLang="zh-CN" dirty="0"/>
              <a:t>(</a:t>
            </a:r>
            <a:r>
              <a:rPr lang="en-US" altLang="zh-CN" dirty="0" err="1"/>
              <a:t>QTextCharFormat</a:t>
            </a:r>
            <a:r>
              <a:rPr lang="en-US" altLang="zh-CN" dirty="0"/>
              <a:t>&amp;)),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ShowCurrentFormatChanged</a:t>
            </a:r>
            <a:r>
              <a:rPr lang="en-US" altLang="zh-CN" dirty="0"/>
              <a:t>(</a:t>
            </a:r>
            <a:r>
              <a:rPr lang="en-US" altLang="zh-CN" dirty="0" err="1"/>
              <a:t>QTextCharFormat</a:t>
            </a:r>
            <a:r>
              <a:rPr lang="en-US" altLang="zh-CN" dirty="0"/>
              <a:t>&amp;)));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60620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5.1.1  </a:t>
            </a:r>
            <a:r>
              <a:rPr lang="zh-CN" altLang="zh-CN" dirty="0"/>
              <a:t>基本元素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585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3</a:t>
            </a:r>
            <a:r>
              <a:rPr lang="zh-CN" altLang="zh-CN" b="1" dirty="0">
                <a:solidFill>
                  <a:srgbClr val="00B0F0"/>
                </a:solidFill>
              </a:rPr>
              <a:t>．工具栏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工具栏是由一系列的类似于按钮的动作排列而成的面板，它通常由一些经常使用的命令（动作）组成。工具栏位于菜单栏的下面、状态栏的上面，可以停靠在主窗口的上、下、左、右四个方向上。一个主窗口可以包含多个工具栏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4</a:t>
            </a:r>
            <a:r>
              <a:rPr lang="zh-CN" altLang="zh-CN" b="1" dirty="0">
                <a:solidFill>
                  <a:srgbClr val="00B0F0"/>
                </a:solidFill>
              </a:rPr>
              <a:t>．锚接部件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锚接部件作为一个容器使用，以包容其他窗口部件来实现某些功能。例如，</a:t>
            </a:r>
            <a:r>
              <a:rPr lang="en-US" altLang="zh-CN" dirty="0" err="1"/>
              <a:t>Qt</a:t>
            </a:r>
            <a:r>
              <a:rPr lang="zh-CN" altLang="zh-CN" dirty="0"/>
              <a:t>设计器的属性编辑器、对象监视器等都是由锚接部件包容其他的</a:t>
            </a:r>
            <a:r>
              <a:rPr lang="en-US" altLang="zh-CN" dirty="0" err="1"/>
              <a:t>Qt</a:t>
            </a:r>
            <a:r>
              <a:rPr lang="zh-CN" altLang="zh-CN" dirty="0"/>
              <a:t>窗口部件来实现的。它位于工具栏区的内部，可以作为一个窗口自由地浮动在主窗口上面，也可以像工具栏一样停靠在主窗口的上、下、左、右四个方向上。一个主窗口可以包含多个锚接部件。</a:t>
            </a:r>
          </a:p>
          <a:p>
            <a:pPr indent="446088">
              <a:lnSpc>
                <a:spcPct val="150000"/>
              </a:lnSpc>
            </a:pPr>
            <a:r>
              <a:rPr lang="en-US" altLang="zh-CN" b="1" dirty="0">
                <a:solidFill>
                  <a:srgbClr val="00B0F0"/>
                </a:solidFill>
              </a:rPr>
              <a:t>5</a:t>
            </a:r>
            <a:r>
              <a:rPr lang="zh-CN" altLang="zh-CN" b="1" dirty="0">
                <a:solidFill>
                  <a:srgbClr val="00B0F0"/>
                </a:solidFill>
              </a:rPr>
              <a:t>．中心部件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中心部件处在锚接部件区的内部、主窗口的中心。一个主窗口只有一个中心部件。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06155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772816"/>
            <a:ext cx="8136904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 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文本编辑功能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9694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）在相对应的工具栏</a:t>
            </a:r>
            <a:r>
              <a:rPr lang="en-US" altLang="zh-CN" dirty="0" err="1"/>
              <a:t>createToolBars</a:t>
            </a:r>
            <a:r>
              <a:rPr lang="en-US" altLang="zh-CN" dirty="0"/>
              <a:t>()</a:t>
            </a:r>
            <a:r>
              <a:rPr lang="zh-CN" altLang="zh-CN" dirty="0"/>
              <a:t>函数中添加如下代码：</a:t>
            </a:r>
          </a:p>
          <a:p>
            <a:pPr indent="446088"/>
            <a:r>
              <a:rPr lang="en-US" altLang="zh-CN" dirty="0"/>
              <a:t>//</a:t>
            </a:r>
            <a:r>
              <a:rPr lang="zh-CN" altLang="zh-CN" dirty="0"/>
              <a:t>字体工具条</a:t>
            </a:r>
          </a:p>
          <a:p>
            <a:pPr indent="446088"/>
            <a:r>
              <a:rPr lang="en-US" altLang="zh-CN" dirty="0" err="1"/>
              <a:t>fontToolBar</a:t>
            </a:r>
            <a:r>
              <a:rPr lang="en-US" altLang="zh-CN" dirty="0"/>
              <a:t> =</a:t>
            </a:r>
            <a:r>
              <a:rPr lang="en-US" altLang="zh-CN" dirty="0" err="1"/>
              <a:t>addToolBar</a:t>
            </a:r>
            <a:r>
              <a:rPr lang="en-US" altLang="zh-CN" dirty="0"/>
              <a:t>("Font");</a:t>
            </a:r>
            <a:endParaRPr lang="zh-CN" altLang="zh-CN" dirty="0"/>
          </a:p>
          <a:p>
            <a:pPr indent="446088"/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(fontLabel1);</a:t>
            </a:r>
            <a:endParaRPr lang="zh-CN" altLang="zh-CN" dirty="0"/>
          </a:p>
          <a:p>
            <a:pPr indent="446088"/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fontComboBox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(fontLabel2);</a:t>
            </a:r>
            <a:endParaRPr lang="zh-CN" altLang="zh-CN" dirty="0"/>
          </a:p>
          <a:p>
            <a:pPr indent="446088"/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sizeComboBox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addSeparator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boldBtn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italicBtn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underlineBtn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addSeparator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colorBtn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调用</a:t>
            </a:r>
            <a:r>
              <a:rPr lang="en-US" altLang="zh-CN" dirty="0" err="1"/>
              <a:t>QFontComboBox</a:t>
            </a:r>
            <a:r>
              <a:rPr lang="zh-CN" altLang="zh-CN" dirty="0"/>
              <a:t>的</a:t>
            </a:r>
            <a:r>
              <a:rPr lang="en-US" altLang="zh-CN" dirty="0" err="1"/>
              <a:t>setFontFilters</a:t>
            </a:r>
            <a:r>
              <a:rPr lang="zh-CN" altLang="zh-CN" dirty="0"/>
              <a:t>接口可过滤只在下拉列表框中显示某一类字体，默认情况下为</a:t>
            </a:r>
            <a:r>
              <a:rPr lang="en-US" altLang="zh-CN" dirty="0" err="1"/>
              <a:t>QFontComboBox</a:t>
            </a:r>
            <a:r>
              <a:rPr lang="en-US" altLang="zh-CN" dirty="0"/>
              <a:t>::</a:t>
            </a:r>
            <a:r>
              <a:rPr lang="en-US" altLang="zh-CN" dirty="0" err="1"/>
              <a:t>AllFonts</a:t>
            </a:r>
            <a:r>
              <a:rPr lang="zh-CN" altLang="zh-CN" dirty="0"/>
              <a:t>列出所有字体。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98147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65738" y="3429000"/>
            <a:ext cx="8064896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1484784"/>
            <a:ext cx="8064896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5.4.1  </a:t>
            </a:r>
            <a:r>
              <a:rPr lang="zh-CN" altLang="zh-CN" dirty="0"/>
              <a:t>设置</a:t>
            </a:r>
            <a:r>
              <a:rPr lang="zh-CN" altLang="zh-CN" dirty="0" smtClean="0"/>
              <a:t>字体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4249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完成设置选定文字字体的函数</a:t>
            </a:r>
            <a:r>
              <a:rPr lang="en-US" altLang="zh-CN" dirty="0" err="1"/>
              <a:t>ShowFontComboBox</a:t>
            </a:r>
            <a:r>
              <a:rPr lang="en-US" altLang="zh-CN" dirty="0"/>
              <a:t>()</a:t>
            </a:r>
            <a:r>
              <a:rPr lang="zh-CN" altLang="zh-CN" dirty="0"/>
              <a:t>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ImgProcessor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ShowFontComboBox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comboStr</a:t>
            </a:r>
            <a:r>
              <a:rPr lang="en-US" altLang="zh-CN" sz="1600" dirty="0"/>
              <a:t>)	//</a:t>
            </a:r>
            <a:r>
              <a:rPr lang="zh-CN" altLang="zh-CN" sz="1600" dirty="0"/>
              <a:t>设置字体</a:t>
            </a:r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QTextCharFormat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fmt</a:t>
            </a:r>
            <a:r>
              <a:rPr lang="en-US" altLang="zh-CN" sz="1600" dirty="0"/>
              <a:t>;		 //</a:t>
            </a:r>
            <a:r>
              <a:rPr lang="zh-CN" altLang="zh-CN" sz="1600" dirty="0"/>
              <a:t>创建一个</a:t>
            </a:r>
            <a:r>
              <a:rPr lang="en-US" altLang="zh-CN" sz="1600" dirty="0" err="1"/>
              <a:t>QTextCharFormat</a:t>
            </a:r>
            <a:r>
              <a:rPr lang="zh-CN" altLang="zh-CN" sz="1600" dirty="0"/>
              <a:t>对象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fmt.setFontFamily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comboStr</a:t>
            </a:r>
            <a:r>
              <a:rPr lang="en-US" altLang="zh-CN" sz="1600" dirty="0"/>
              <a:t>); //</a:t>
            </a:r>
            <a:r>
              <a:rPr lang="zh-CN" altLang="zh-CN" sz="1600" dirty="0"/>
              <a:t>选择的字体名称设置给</a:t>
            </a:r>
            <a:r>
              <a:rPr lang="en-US" altLang="zh-CN" sz="1600" dirty="0" err="1"/>
              <a:t>QTextCharFormat</a:t>
            </a:r>
            <a:r>
              <a:rPr lang="zh-CN" altLang="zh-CN" sz="1600" dirty="0"/>
              <a:t>对象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mergeFormat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fmt</a:t>
            </a:r>
            <a:r>
              <a:rPr lang="en-US" altLang="zh-CN" sz="1600" dirty="0"/>
              <a:t>);     		 //</a:t>
            </a:r>
            <a:r>
              <a:rPr lang="zh-CN" altLang="zh-CN" sz="1600" dirty="0"/>
              <a:t>将新的格式应用到光标选区内的字符</a:t>
            </a:r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前面介绍过，所有对于</a:t>
            </a:r>
            <a:r>
              <a:rPr lang="en-US" altLang="zh-CN" dirty="0" err="1"/>
              <a:t>QTextDocument</a:t>
            </a:r>
            <a:r>
              <a:rPr lang="zh-CN" altLang="zh-CN" dirty="0"/>
              <a:t>进行的修改都通过</a:t>
            </a:r>
            <a:r>
              <a:rPr lang="en-US" altLang="zh-CN" dirty="0" err="1"/>
              <a:t>QTextCursor</a:t>
            </a:r>
            <a:r>
              <a:rPr lang="zh-CN" altLang="zh-CN" dirty="0"/>
              <a:t>类来完成，具体代码如下：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ImgProcessor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mergeFormat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QTextCharFormat</a:t>
            </a:r>
            <a:r>
              <a:rPr lang="en-US" altLang="zh-CN" sz="1600" dirty="0"/>
              <a:t> format)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QTextCursor</a:t>
            </a:r>
            <a:r>
              <a:rPr lang="en-US" altLang="zh-CN" sz="1600" dirty="0"/>
              <a:t> cursor =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-&gt;text-&gt;</a:t>
            </a:r>
            <a:r>
              <a:rPr lang="en-US" altLang="zh-CN" sz="1600" dirty="0" err="1"/>
              <a:t>textCursor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//</a:t>
            </a:r>
            <a:r>
              <a:rPr lang="zh-CN" altLang="zh-CN" sz="1600" dirty="0"/>
              <a:t>获得编辑框中的光标</a:t>
            </a:r>
          </a:p>
          <a:p>
            <a:pPr indent="446088"/>
            <a:r>
              <a:rPr lang="en-US" altLang="zh-CN" sz="1600" dirty="0"/>
              <a:t>    if(!</a:t>
            </a:r>
            <a:r>
              <a:rPr lang="en-US" altLang="zh-CN" sz="1600" dirty="0" err="1"/>
              <a:t>cursor.hasSelection</a:t>
            </a:r>
            <a:r>
              <a:rPr lang="en-US" altLang="zh-CN" sz="1600" dirty="0"/>
              <a:t>())						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cursor.select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QTextCursor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WordUnderCursor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cursor.mergeCharFormat</a:t>
            </a:r>
            <a:r>
              <a:rPr lang="en-US" altLang="zh-CN" sz="1600" dirty="0"/>
              <a:t>(format);						//(b)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-&gt;text-&gt;</a:t>
            </a:r>
            <a:r>
              <a:rPr lang="en-US" altLang="zh-CN" sz="1600" dirty="0" err="1"/>
              <a:t>mergeCurrentCharFormat</a:t>
            </a:r>
            <a:r>
              <a:rPr lang="en-US" altLang="zh-CN" sz="1600" dirty="0"/>
              <a:t>(format);	//(c)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197672"/>
      </p:ext>
    </p:extLst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556792"/>
            <a:ext cx="8136904" cy="18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5.4.2  </a:t>
            </a:r>
            <a:r>
              <a:rPr lang="zh-CN" altLang="zh-CN" dirty="0"/>
              <a:t>设置</a:t>
            </a:r>
            <a:r>
              <a:rPr lang="zh-CN" altLang="zh-CN" dirty="0" smtClean="0"/>
              <a:t>字号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6192"/>
            <a:ext cx="849694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设置选定文字字号大小的</a:t>
            </a:r>
            <a:r>
              <a:rPr lang="en-US" altLang="zh-CN" dirty="0" err="1"/>
              <a:t>ShowSizeSpinBox</a:t>
            </a:r>
            <a:r>
              <a:rPr lang="en-US" altLang="zh-CN" dirty="0"/>
              <a:t>()</a:t>
            </a:r>
            <a:r>
              <a:rPr lang="zh-CN" altLang="zh-CN" dirty="0"/>
              <a:t>函数代码如下：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ShowSizeSpinBox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spinValue</a:t>
            </a:r>
            <a:r>
              <a:rPr lang="en-US" altLang="zh-CN" dirty="0"/>
              <a:t>)	//</a:t>
            </a:r>
            <a:r>
              <a:rPr lang="zh-CN" altLang="zh-CN" dirty="0"/>
              <a:t>设置字号</a:t>
            </a:r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</a:t>
            </a:r>
            <a:r>
              <a:rPr lang="en-US" altLang="zh-CN" dirty="0" err="1"/>
              <a:t>QTextCharFormat</a:t>
            </a:r>
            <a:r>
              <a:rPr lang="en-US" altLang="zh-CN" dirty="0"/>
              <a:t> </a:t>
            </a:r>
            <a:r>
              <a:rPr lang="en-US" altLang="zh-CN" dirty="0" err="1"/>
              <a:t>fmt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</a:t>
            </a:r>
            <a:r>
              <a:rPr lang="en-US" altLang="zh-CN" dirty="0" err="1"/>
              <a:t>fmt.setFontPointSize</a:t>
            </a:r>
            <a:r>
              <a:rPr lang="en-US" altLang="zh-CN" dirty="0"/>
              <a:t>(</a:t>
            </a:r>
            <a:r>
              <a:rPr lang="en-US" altLang="zh-CN" dirty="0" err="1"/>
              <a:t>spinValue.toFloat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/>
              <a:t>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mergeCurrentCharFormat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913178"/>
      </p:ext>
    </p:extLst>
  </p:cSld>
  <p:clrMapOvr>
    <a:masterClrMapping/>
  </p:clrMapOvr>
  <p:transition spd="slow"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988840"/>
            <a:ext cx="8136904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5.4.3  </a:t>
            </a:r>
            <a:r>
              <a:rPr lang="zh-CN" altLang="zh-CN" dirty="0"/>
              <a:t>设置文字加</a:t>
            </a:r>
            <a:r>
              <a:rPr lang="zh-CN" altLang="zh-CN" dirty="0" smtClean="0"/>
              <a:t>粗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设置选定文字为加粗显示的</a:t>
            </a:r>
            <a:r>
              <a:rPr lang="en-US" altLang="zh-CN" dirty="0" err="1"/>
              <a:t>ShowBoldBtn</a:t>
            </a:r>
            <a:r>
              <a:rPr lang="en-US" altLang="zh-CN" dirty="0"/>
              <a:t>()</a:t>
            </a:r>
            <a:r>
              <a:rPr lang="zh-CN" altLang="zh-CN" dirty="0"/>
              <a:t>函数代码如下：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ShowBoldBtn</a:t>
            </a:r>
            <a:r>
              <a:rPr lang="en-US" altLang="zh-CN" dirty="0"/>
              <a:t>() 		//</a:t>
            </a:r>
            <a:r>
              <a:rPr lang="zh-CN" altLang="zh-CN" dirty="0"/>
              <a:t>设置文字显示加粗</a:t>
            </a:r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QTextCharFormat</a:t>
            </a:r>
            <a:r>
              <a:rPr lang="en-US" altLang="zh-CN" dirty="0"/>
              <a:t> </a:t>
            </a:r>
            <a:r>
              <a:rPr lang="en-US" altLang="zh-CN" dirty="0" err="1"/>
              <a:t>fmt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fmt.setFontWeight</a:t>
            </a:r>
            <a:r>
              <a:rPr lang="en-US" altLang="zh-CN" dirty="0"/>
              <a:t>(</a:t>
            </a:r>
            <a:r>
              <a:rPr lang="en-US" altLang="zh-CN" dirty="0" err="1"/>
              <a:t>boldBtn</a:t>
            </a:r>
            <a:r>
              <a:rPr lang="en-US" altLang="zh-CN" dirty="0"/>
              <a:t>-&gt;</a:t>
            </a:r>
            <a:r>
              <a:rPr lang="en-US" altLang="zh-CN" dirty="0" err="1"/>
              <a:t>isChecked</a:t>
            </a:r>
            <a:r>
              <a:rPr lang="en-US" altLang="zh-CN" dirty="0"/>
              <a:t>()?</a:t>
            </a:r>
            <a:r>
              <a:rPr lang="en-US" altLang="zh-CN" dirty="0" err="1"/>
              <a:t>QFont</a:t>
            </a:r>
            <a:r>
              <a:rPr lang="en-US" altLang="zh-CN" dirty="0"/>
              <a:t>::</a:t>
            </a:r>
            <a:r>
              <a:rPr lang="en-US" altLang="zh-CN" dirty="0" err="1"/>
              <a:t>Bold:QFont</a:t>
            </a:r>
            <a:r>
              <a:rPr lang="en-US" altLang="zh-CN" dirty="0"/>
              <a:t>:: Normal);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mergeCurrentCharFormat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79700"/>
      </p:ext>
    </p:extLst>
  </p:cSld>
  <p:clrMapOvr>
    <a:masterClrMapping/>
  </p:clrMapOvr>
  <p:transition spd="slow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772816"/>
            <a:ext cx="8136904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5.4.4  </a:t>
            </a:r>
            <a:r>
              <a:rPr lang="zh-CN" altLang="zh-CN" dirty="0"/>
              <a:t>设置文字</a:t>
            </a:r>
            <a:r>
              <a:rPr lang="zh-CN" altLang="zh-CN" dirty="0" smtClean="0"/>
              <a:t>斜体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8478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设置选定文字为斜体显示的</a:t>
            </a:r>
            <a:r>
              <a:rPr lang="en-US" altLang="zh-CN" dirty="0" err="1"/>
              <a:t>ShowItalicBtn</a:t>
            </a:r>
            <a:r>
              <a:rPr lang="en-US" altLang="zh-CN" dirty="0"/>
              <a:t>()</a:t>
            </a:r>
            <a:r>
              <a:rPr lang="zh-CN" altLang="zh-CN" dirty="0"/>
              <a:t>函数代码如下：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ShowItalicBtn</a:t>
            </a:r>
            <a:r>
              <a:rPr lang="en-US" altLang="zh-CN" dirty="0"/>
              <a:t>()		</a:t>
            </a:r>
            <a:r>
              <a:rPr lang="en-US" altLang="zh-CN" dirty="0" smtClean="0"/>
              <a:t>//</a:t>
            </a:r>
            <a:r>
              <a:rPr lang="zh-CN" altLang="zh-CN" dirty="0"/>
              <a:t>设置文字显示斜体</a:t>
            </a:r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QTextCharFormat</a:t>
            </a:r>
            <a:r>
              <a:rPr lang="en-US" altLang="zh-CN" dirty="0"/>
              <a:t> </a:t>
            </a:r>
            <a:r>
              <a:rPr lang="en-US" altLang="zh-CN" dirty="0" err="1"/>
              <a:t>fmt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fmt.setFontItalic</a:t>
            </a:r>
            <a:r>
              <a:rPr lang="en-US" altLang="zh-CN" dirty="0"/>
              <a:t>(</a:t>
            </a:r>
            <a:r>
              <a:rPr lang="en-US" altLang="zh-CN" dirty="0" err="1"/>
              <a:t>italicBtn</a:t>
            </a:r>
            <a:r>
              <a:rPr lang="en-US" altLang="zh-CN" dirty="0"/>
              <a:t>-&gt;</a:t>
            </a:r>
            <a:r>
              <a:rPr lang="en-US" altLang="zh-CN" dirty="0" err="1"/>
              <a:t>isChecked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mergeCurrentCharFormat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378838"/>
      </p:ext>
    </p:extLst>
  </p:cSld>
  <p:clrMapOvr>
    <a:masterClrMapping/>
  </p:clrMapOvr>
  <p:transition spd="slow">
    <p:randomBa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204864"/>
            <a:ext cx="8064896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5.4.5  </a:t>
            </a:r>
            <a:r>
              <a:rPr lang="zh-CN" altLang="zh-CN" dirty="0"/>
              <a:t>设置文字加下画线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844824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在选定文字下方加下画线的</a:t>
            </a:r>
            <a:r>
              <a:rPr lang="en-US" altLang="zh-CN" dirty="0" err="1"/>
              <a:t>ShowUnderlineBtn</a:t>
            </a:r>
            <a:r>
              <a:rPr lang="en-US" altLang="zh-CN" dirty="0"/>
              <a:t>()</a:t>
            </a:r>
            <a:r>
              <a:rPr lang="zh-CN" altLang="zh-CN" dirty="0"/>
              <a:t>函数代码如下：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ShowUnderlineBtn</a:t>
            </a:r>
            <a:r>
              <a:rPr lang="en-US" altLang="zh-CN" dirty="0"/>
              <a:t>()		//</a:t>
            </a:r>
            <a:r>
              <a:rPr lang="zh-CN" altLang="zh-CN" dirty="0"/>
              <a:t>设置文字加下画线</a:t>
            </a:r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QTextCharFormat</a:t>
            </a:r>
            <a:r>
              <a:rPr lang="en-US" altLang="zh-CN" dirty="0"/>
              <a:t> </a:t>
            </a:r>
            <a:r>
              <a:rPr lang="en-US" altLang="zh-CN" dirty="0" err="1"/>
              <a:t>fmt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fmt.setFontUnderline</a:t>
            </a:r>
            <a:r>
              <a:rPr lang="en-US" altLang="zh-CN" dirty="0"/>
              <a:t>(</a:t>
            </a:r>
            <a:r>
              <a:rPr lang="en-US" altLang="zh-CN" dirty="0" err="1"/>
              <a:t>underlineBtn</a:t>
            </a:r>
            <a:r>
              <a:rPr lang="en-US" altLang="zh-CN" dirty="0"/>
              <a:t>-&gt;</a:t>
            </a:r>
            <a:r>
              <a:rPr lang="en-US" altLang="zh-CN" dirty="0" err="1"/>
              <a:t>isChecked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mergeCurrentCharFormat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855334"/>
      </p:ext>
    </p:extLst>
  </p:cSld>
  <p:clrMapOvr>
    <a:masterClrMapping/>
  </p:clrMapOvr>
  <p:transition spd="slow"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4797152"/>
            <a:ext cx="8136904" cy="6396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1844824"/>
            <a:ext cx="8136904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5.4.6  </a:t>
            </a:r>
            <a:r>
              <a:rPr lang="zh-CN" altLang="zh-CN" dirty="0"/>
              <a:t>设置文字</a:t>
            </a:r>
            <a:r>
              <a:rPr lang="zh-CN" altLang="zh-CN" dirty="0" smtClean="0"/>
              <a:t>颜色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556792"/>
            <a:ext cx="8496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设置选定文字颜色的</a:t>
            </a:r>
            <a:r>
              <a:rPr lang="en-US" altLang="zh-CN" dirty="0" err="1"/>
              <a:t>ShowColorBtn</a:t>
            </a:r>
            <a:r>
              <a:rPr lang="en-US" altLang="zh-CN" dirty="0"/>
              <a:t>()</a:t>
            </a:r>
            <a:r>
              <a:rPr lang="zh-CN" altLang="zh-CN" dirty="0"/>
              <a:t>函数代码如下：</a:t>
            </a:r>
          </a:p>
          <a:p>
            <a:pPr indent="446088"/>
            <a:r>
              <a:rPr lang="en-US" altLang="zh-CN" sz="1600" dirty="0"/>
              <a:t>void </a:t>
            </a:r>
            <a:r>
              <a:rPr lang="en-US" altLang="zh-CN" sz="1600" dirty="0" err="1"/>
              <a:t>ImgProcessor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ShowColorBtn</a:t>
            </a:r>
            <a:r>
              <a:rPr lang="en-US" altLang="zh-CN" sz="1600" dirty="0"/>
              <a:t>()						//</a:t>
            </a:r>
            <a:r>
              <a:rPr lang="zh-CN" altLang="zh-CN" sz="1600" dirty="0"/>
              <a:t>设置文字颜色</a:t>
            </a:r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</a:t>
            </a:r>
            <a:r>
              <a:rPr lang="en-US" altLang="zh-CN" sz="1600" dirty="0" err="1"/>
              <a:t>QColor</a:t>
            </a:r>
            <a:r>
              <a:rPr lang="en-US" altLang="zh-CN" sz="1600" dirty="0"/>
              <a:t> color=</a:t>
            </a:r>
            <a:r>
              <a:rPr lang="en-US" altLang="zh-CN" sz="1600" dirty="0" err="1"/>
              <a:t>QColorDialog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getColor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red,this</a:t>
            </a:r>
            <a:r>
              <a:rPr lang="en-US" altLang="zh-CN" sz="1600" dirty="0"/>
              <a:t>);	//(a)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if(</a:t>
            </a:r>
            <a:r>
              <a:rPr lang="en-US" altLang="zh-CN" sz="1600" dirty="0" err="1"/>
              <a:t>color.isValid</a:t>
            </a:r>
            <a:r>
              <a:rPr lang="en-US" altLang="zh-CN" sz="1600" dirty="0"/>
              <a:t>())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	</a:t>
            </a:r>
            <a:r>
              <a:rPr lang="en-US" altLang="zh-CN" sz="1600" dirty="0" err="1"/>
              <a:t>QTextCharFormat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fmt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	</a:t>
            </a:r>
            <a:r>
              <a:rPr lang="en-US" altLang="zh-CN" sz="1600" dirty="0" err="1"/>
              <a:t>fmt.setForeground</a:t>
            </a:r>
            <a:r>
              <a:rPr lang="en-US" altLang="zh-CN" sz="1600" dirty="0"/>
              <a:t>(color);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    	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-&gt;text-&gt;</a:t>
            </a:r>
            <a:r>
              <a:rPr lang="en-US" altLang="zh-CN" sz="1600" dirty="0" err="1"/>
              <a:t>mergeCurrentCharFormat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fmt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在“</a:t>
            </a:r>
            <a:r>
              <a:rPr lang="en-US" altLang="zh-CN" dirty="0"/>
              <a:t>imgprocessor.cpp</a:t>
            </a:r>
            <a:r>
              <a:rPr lang="zh-CN" altLang="zh-CN" dirty="0"/>
              <a:t>”文件的开头添加声明：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QColorDialog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QColor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607119"/>
      </p:ext>
    </p:extLst>
  </p:cSld>
  <p:clrMapOvr>
    <a:masterClrMapping/>
  </p:clrMapOvr>
  <p:transition spd="slow">
    <p:randomBar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060848"/>
            <a:ext cx="8064896" cy="1345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5.4.6  </a:t>
            </a:r>
            <a:r>
              <a:rPr lang="zh-CN" altLang="zh-CN" dirty="0"/>
              <a:t>设置文字颜色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42493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标准颜色对话框</a:t>
            </a:r>
            <a:r>
              <a:rPr lang="en-US" altLang="zh-CN" dirty="0" err="1"/>
              <a:t>QColorDialog</a:t>
            </a:r>
            <a:r>
              <a:rPr lang="zh-CN" altLang="zh-CN" dirty="0"/>
              <a:t>类的使用：</a:t>
            </a:r>
          </a:p>
          <a:p>
            <a:pPr indent="446088"/>
            <a:r>
              <a:rPr lang="en-US" altLang="zh-CN" dirty="0" err="1"/>
              <a:t>QColor</a:t>
            </a:r>
            <a:r>
              <a:rPr lang="en-US" altLang="zh-CN" dirty="0"/>
              <a:t> </a:t>
            </a:r>
            <a:r>
              <a:rPr lang="en-US" altLang="zh-CN" dirty="0" err="1"/>
              <a:t>getColor</a:t>
            </a:r>
            <a:endParaRPr lang="zh-CN" altLang="zh-CN" dirty="0"/>
          </a:p>
          <a:p>
            <a:pPr indent="446088"/>
            <a:r>
              <a:rPr lang="en-US" altLang="zh-CN" dirty="0"/>
              <a:t>(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QColor</a:t>
            </a:r>
            <a:r>
              <a:rPr lang="en-US" altLang="zh-CN" dirty="0"/>
              <a:t>&amp; initial=</a:t>
            </a:r>
            <a:r>
              <a:rPr lang="en-US" altLang="zh-CN" dirty="0" err="1"/>
              <a:t>Qt</a:t>
            </a:r>
            <a:r>
              <a:rPr lang="en-US" altLang="zh-CN" dirty="0"/>
              <a:t>::white,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QWidget</a:t>
            </a:r>
            <a:r>
              <a:rPr lang="en-US" altLang="zh-CN" dirty="0"/>
              <a:t>* parent=0</a:t>
            </a:r>
            <a:endParaRPr lang="zh-CN" altLang="zh-CN" dirty="0"/>
          </a:p>
          <a:p>
            <a:pPr indent="446088"/>
            <a:r>
              <a:rPr lang="en-US" altLang="zh-CN" dirty="0"/>
              <a:t>);  </a:t>
            </a:r>
            <a:endParaRPr lang="zh-CN" altLang="zh-CN" dirty="0"/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个参数指定了选中的颜色，默认为白色。通过</a:t>
            </a:r>
            <a:r>
              <a:rPr lang="en-US" altLang="zh-CN" dirty="0" err="1"/>
              <a:t>QColor</a:t>
            </a:r>
            <a:r>
              <a:rPr lang="en-US" altLang="zh-CN" dirty="0"/>
              <a:t>::</a:t>
            </a:r>
            <a:r>
              <a:rPr lang="en-US" altLang="zh-CN" dirty="0" err="1"/>
              <a:t>isValid</a:t>
            </a:r>
            <a:r>
              <a:rPr lang="en-US" altLang="zh-CN" dirty="0"/>
              <a:t>()</a:t>
            </a:r>
            <a:r>
              <a:rPr lang="zh-CN" altLang="zh-CN" dirty="0"/>
              <a:t>可以判断用户选择的颜色是否有效，若用户单击“取消”（</a:t>
            </a:r>
            <a:r>
              <a:rPr lang="en-US" altLang="zh-CN" dirty="0"/>
              <a:t>Cancel</a:t>
            </a:r>
            <a:r>
              <a:rPr lang="zh-CN" altLang="zh-CN" dirty="0"/>
              <a:t>）按钮，</a:t>
            </a:r>
            <a:r>
              <a:rPr lang="en-US" altLang="zh-CN" dirty="0" err="1"/>
              <a:t>QColor</a:t>
            </a:r>
            <a:r>
              <a:rPr lang="en-US" altLang="zh-CN" dirty="0"/>
              <a:t>::</a:t>
            </a:r>
            <a:r>
              <a:rPr lang="en-US" altLang="zh-CN" dirty="0" err="1"/>
              <a:t>isValid</a:t>
            </a:r>
            <a:r>
              <a:rPr lang="en-US" altLang="zh-CN" dirty="0"/>
              <a:t>()</a:t>
            </a:r>
            <a:r>
              <a:rPr lang="zh-CN" altLang="zh-CN" dirty="0"/>
              <a:t>将返回</a:t>
            </a:r>
            <a:r>
              <a:rPr lang="en-US" altLang="zh-CN" dirty="0"/>
              <a:t>false</a:t>
            </a:r>
            <a:r>
              <a:rPr lang="zh-CN" altLang="zh-CN" dirty="0"/>
              <a:t>。第</a:t>
            </a:r>
            <a:r>
              <a:rPr lang="en-US" altLang="zh-CN" dirty="0"/>
              <a:t>2</a:t>
            </a:r>
            <a:r>
              <a:rPr lang="zh-CN" altLang="zh-CN" dirty="0"/>
              <a:t>个参数定义了标准颜色对话框的父窗口。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165035"/>
      </p:ext>
    </p:extLst>
  </p:cSld>
  <p:clrMapOvr>
    <a:masterClrMapping/>
  </p:clrMapOvr>
  <p:transition spd="slow">
    <p:randomBar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5536" y="1988840"/>
            <a:ext cx="8352928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5.4.7  </a:t>
            </a:r>
            <a:r>
              <a:rPr lang="zh-CN" altLang="zh-CN" dirty="0"/>
              <a:t>设置字符</a:t>
            </a:r>
            <a:r>
              <a:rPr lang="zh-CN" altLang="zh-CN" dirty="0" smtClean="0"/>
              <a:t>格式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24744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当光标所在处的字符格式发生变化时调用此槽函数，函数根据新的字符格式将工具栏上各个格式控件的显示更新。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ShowCurrentFormatChanged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QTextCharFormat</a:t>
            </a:r>
            <a:r>
              <a:rPr lang="en-US" altLang="zh-CN" dirty="0"/>
              <a:t> &amp;</a:t>
            </a:r>
            <a:r>
              <a:rPr lang="en-US" altLang="zh-CN" dirty="0" err="1"/>
              <a:t>fmt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	</a:t>
            </a:r>
            <a:r>
              <a:rPr lang="en-US" altLang="zh-CN" dirty="0" err="1"/>
              <a:t>fontComboBox</a:t>
            </a:r>
            <a:r>
              <a:rPr lang="en-US" altLang="zh-CN" dirty="0"/>
              <a:t>-&gt;</a:t>
            </a:r>
            <a:r>
              <a:rPr lang="en-US" altLang="zh-CN" dirty="0" err="1"/>
              <a:t>setCurrentIndex</a:t>
            </a:r>
            <a:r>
              <a:rPr lang="en-US" altLang="zh-CN" dirty="0"/>
              <a:t>(</a:t>
            </a:r>
            <a:r>
              <a:rPr lang="en-US" altLang="zh-CN" dirty="0" err="1"/>
              <a:t>fontComboBox</a:t>
            </a:r>
            <a:r>
              <a:rPr lang="en-US" altLang="zh-CN" dirty="0"/>
              <a:t>-&gt;</a:t>
            </a:r>
            <a:r>
              <a:rPr lang="en-US" altLang="zh-CN" dirty="0" err="1"/>
              <a:t>findText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endParaRPr lang="zh-CN" altLang="zh-CN" dirty="0"/>
          </a:p>
          <a:p>
            <a:pPr indent="446088"/>
            <a:r>
              <a:rPr lang="en-US" altLang="zh-CN" dirty="0"/>
              <a:t>		 .</a:t>
            </a:r>
            <a:r>
              <a:rPr lang="en-US" altLang="zh-CN" dirty="0" err="1"/>
              <a:t>fontFamily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r>
              <a:rPr lang="en-US" altLang="zh-CN" dirty="0"/>
              <a:t>   	</a:t>
            </a:r>
            <a:r>
              <a:rPr lang="en-US" altLang="zh-CN" dirty="0" err="1"/>
              <a:t>sizeComboBox</a:t>
            </a:r>
            <a:r>
              <a:rPr lang="en-US" altLang="zh-CN" dirty="0"/>
              <a:t>-&gt;</a:t>
            </a:r>
            <a:r>
              <a:rPr lang="en-US" altLang="zh-CN" dirty="0" err="1"/>
              <a:t>setCurrentIndex</a:t>
            </a:r>
            <a:r>
              <a:rPr lang="en-US" altLang="zh-CN" dirty="0"/>
              <a:t>(</a:t>
            </a:r>
            <a:r>
              <a:rPr lang="en-US" altLang="zh-CN" dirty="0" err="1"/>
              <a:t>sizeComboBox</a:t>
            </a:r>
            <a:r>
              <a:rPr lang="en-US" altLang="zh-CN" dirty="0"/>
              <a:t>-&gt;</a:t>
            </a:r>
            <a:r>
              <a:rPr lang="en-US" altLang="zh-CN" dirty="0" err="1"/>
              <a:t>findText</a:t>
            </a:r>
            <a:r>
              <a:rPr lang="en-US" altLang="zh-CN" dirty="0"/>
              <a:t>(</a:t>
            </a:r>
            <a:endParaRPr lang="zh-CN" altLang="zh-CN" dirty="0"/>
          </a:p>
          <a:p>
            <a:pPr indent="446088"/>
            <a:r>
              <a:rPr lang="en-US" altLang="zh-CN" dirty="0"/>
              <a:t>           </a:t>
            </a:r>
            <a:r>
              <a:rPr lang="en-US" altLang="zh-CN" dirty="0" err="1"/>
              <a:t>QString</a:t>
            </a:r>
            <a:r>
              <a:rPr lang="en-US" altLang="zh-CN" dirty="0"/>
              <a:t>::number(</a:t>
            </a:r>
            <a:r>
              <a:rPr lang="en-US" altLang="zh-CN" dirty="0" err="1"/>
              <a:t>fmt.fontPointSize</a:t>
            </a:r>
            <a:r>
              <a:rPr lang="en-US" altLang="zh-CN" dirty="0"/>
              <a:t>())));</a:t>
            </a:r>
            <a:endParaRPr lang="zh-CN" altLang="zh-CN" dirty="0"/>
          </a:p>
          <a:p>
            <a:pPr indent="446088"/>
            <a:r>
              <a:rPr lang="en-US" altLang="zh-CN" dirty="0"/>
              <a:t>   	</a:t>
            </a:r>
            <a:r>
              <a:rPr lang="en-US" altLang="zh-CN" dirty="0" err="1"/>
              <a:t>boldBtn</a:t>
            </a:r>
            <a:r>
              <a:rPr lang="en-US" altLang="zh-CN" dirty="0"/>
              <a:t>-&gt;</a:t>
            </a:r>
            <a:r>
              <a:rPr lang="en-US" altLang="zh-CN" dirty="0" err="1"/>
              <a:t>setChecked</a:t>
            </a:r>
            <a:r>
              <a:rPr lang="en-US" altLang="zh-CN" dirty="0"/>
              <a:t>(</a:t>
            </a:r>
            <a:r>
              <a:rPr lang="en-US" altLang="zh-CN" dirty="0" err="1"/>
              <a:t>fmt.font</a:t>
            </a:r>
            <a:r>
              <a:rPr lang="en-US" altLang="zh-CN" dirty="0"/>
              <a:t>().bold());</a:t>
            </a:r>
            <a:endParaRPr lang="zh-CN" altLang="zh-CN" dirty="0"/>
          </a:p>
          <a:p>
            <a:pPr indent="446088"/>
            <a:r>
              <a:rPr lang="en-US" altLang="zh-CN" dirty="0"/>
              <a:t>   	</a:t>
            </a:r>
            <a:r>
              <a:rPr lang="en-US" altLang="zh-CN" dirty="0" err="1"/>
              <a:t>italicBtn</a:t>
            </a:r>
            <a:r>
              <a:rPr lang="en-US" altLang="zh-CN" dirty="0"/>
              <a:t>-&gt;</a:t>
            </a:r>
            <a:r>
              <a:rPr lang="en-US" altLang="zh-CN" dirty="0" err="1"/>
              <a:t>setChecked</a:t>
            </a:r>
            <a:r>
              <a:rPr lang="en-US" altLang="zh-CN" dirty="0"/>
              <a:t>(</a:t>
            </a:r>
            <a:r>
              <a:rPr lang="en-US" altLang="zh-CN" dirty="0" err="1"/>
              <a:t>fmt.fontItalic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/>
              <a:t>   	</a:t>
            </a:r>
            <a:r>
              <a:rPr lang="en-US" altLang="zh-CN" dirty="0" err="1"/>
              <a:t>underlineBtn</a:t>
            </a:r>
            <a:r>
              <a:rPr lang="en-US" altLang="zh-CN" dirty="0"/>
              <a:t>-&gt;</a:t>
            </a:r>
            <a:r>
              <a:rPr lang="en-US" altLang="zh-CN" dirty="0" err="1"/>
              <a:t>setChecked</a:t>
            </a:r>
            <a:r>
              <a:rPr lang="en-US" altLang="zh-CN" dirty="0"/>
              <a:t>(</a:t>
            </a:r>
            <a:r>
              <a:rPr lang="en-US" altLang="zh-CN" dirty="0" err="1"/>
              <a:t>fmt.fontUnderline</a:t>
            </a:r>
            <a:r>
              <a:rPr lang="en-US" altLang="zh-CN" dirty="0"/>
              <a:t>());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zh-CN" altLang="zh-CN" dirty="0"/>
              <a:t>此时运行程序，可根据需要设置字体的各种形式。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069591"/>
      </p:ext>
    </p:extLst>
  </p:cSld>
  <p:clrMapOvr>
    <a:masterClrMapping/>
  </p:clrMapOvr>
  <p:transition spd="slow">
    <p:randomBar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55576" y="4365104"/>
            <a:ext cx="8136904" cy="8557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55576" y="1844824"/>
            <a:ext cx="8136904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Qt 5</a:t>
            </a:r>
            <a:r>
              <a:rPr lang="zh-CN" altLang="zh-CN" dirty="0"/>
              <a:t>排版</a:t>
            </a:r>
            <a:r>
              <a:rPr lang="zh-CN" altLang="zh-CN" dirty="0" smtClean="0"/>
              <a:t>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具体实现步骤如下。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）在“</a:t>
            </a:r>
            <a:r>
              <a:rPr lang="en-US" altLang="zh-CN" dirty="0" err="1"/>
              <a:t>imgprocessor.h</a:t>
            </a:r>
            <a:r>
              <a:rPr lang="zh-CN" altLang="zh-CN" dirty="0"/>
              <a:t>”头文件中添加“</a:t>
            </a:r>
            <a:r>
              <a:rPr lang="en-US" altLang="zh-CN" dirty="0"/>
              <a:t>private:</a:t>
            </a:r>
            <a:r>
              <a:rPr lang="zh-CN" altLang="zh-CN" dirty="0"/>
              <a:t>”变量：</a:t>
            </a:r>
          </a:p>
          <a:p>
            <a:pPr indent="446088"/>
            <a:r>
              <a:rPr lang="en-US" altLang="zh-CN" dirty="0" err="1"/>
              <a:t>QLabel</a:t>
            </a:r>
            <a:r>
              <a:rPr lang="en-US" altLang="zh-CN" dirty="0"/>
              <a:t> *</a:t>
            </a:r>
            <a:r>
              <a:rPr lang="en-US" altLang="zh-CN" dirty="0" err="1"/>
              <a:t>listLabel</a:t>
            </a:r>
            <a:r>
              <a:rPr lang="en-US" altLang="zh-CN" dirty="0"/>
              <a:t>;                                    	//</a:t>
            </a:r>
            <a:r>
              <a:rPr lang="zh-CN" altLang="zh-CN" dirty="0"/>
              <a:t>排序设置项</a:t>
            </a:r>
          </a:p>
          <a:p>
            <a:pPr indent="446088"/>
            <a:r>
              <a:rPr lang="en-US" altLang="zh-CN" dirty="0" err="1"/>
              <a:t>QComboBox</a:t>
            </a:r>
            <a:r>
              <a:rPr lang="en-US" altLang="zh-CN" dirty="0"/>
              <a:t> *</a:t>
            </a:r>
            <a:r>
              <a:rPr lang="en-US" altLang="zh-CN" dirty="0" err="1"/>
              <a:t>listComboBox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QActionGroup</a:t>
            </a:r>
            <a:r>
              <a:rPr lang="en-US" altLang="zh-CN" dirty="0"/>
              <a:t> *</a:t>
            </a:r>
            <a:r>
              <a:rPr lang="en-US" altLang="zh-CN" dirty="0" err="1"/>
              <a:t>actGrp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QAction</a:t>
            </a:r>
            <a:r>
              <a:rPr lang="en-US" altLang="zh-CN" dirty="0"/>
              <a:t> *</a:t>
            </a:r>
            <a:r>
              <a:rPr lang="en-US" altLang="zh-CN" dirty="0" err="1"/>
              <a:t>leftAction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QAction</a:t>
            </a:r>
            <a:r>
              <a:rPr lang="en-US" altLang="zh-CN" dirty="0"/>
              <a:t> *</a:t>
            </a:r>
            <a:r>
              <a:rPr lang="en-US" altLang="zh-CN" dirty="0" err="1"/>
              <a:t>rightAction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QAction</a:t>
            </a:r>
            <a:r>
              <a:rPr lang="en-US" altLang="zh-CN" dirty="0"/>
              <a:t> *</a:t>
            </a:r>
            <a:r>
              <a:rPr lang="en-US" altLang="zh-CN" dirty="0" err="1"/>
              <a:t>centerAction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QAction</a:t>
            </a:r>
            <a:r>
              <a:rPr lang="en-US" altLang="zh-CN" dirty="0"/>
              <a:t> *</a:t>
            </a:r>
            <a:r>
              <a:rPr lang="en-US" altLang="zh-CN" dirty="0" err="1"/>
              <a:t>justifyAction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QToolBar</a:t>
            </a:r>
            <a:r>
              <a:rPr lang="en-US" altLang="zh-CN" dirty="0"/>
              <a:t> *</a:t>
            </a:r>
            <a:r>
              <a:rPr lang="en-US" altLang="zh-CN" dirty="0" err="1"/>
              <a:t>listToolBar</a:t>
            </a:r>
            <a:r>
              <a:rPr lang="en-US" altLang="zh-CN" dirty="0"/>
              <a:t>;                               	//</a:t>
            </a:r>
            <a:r>
              <a:rPr lang="zh-CN" altLang="zh-CN" dirty="0"/>
              <a:t>排序工具栏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）在“</a:t>
            </a:r>
            <a:r>
              <a:rPr lang="en-US" altLang="zh-CN" dirty="0" err="1"/>
              <a:t>imgprocessor.h</a:t>
            </a:r>
            <a:r>
              <a:rPr lang="zh-CN" altLang="zh-CN" dirty="0"/>
              <a:t>”头文件中添加“</a:t>
            </a:r>
            <a:r>
              <a:rPr lang="en-US" altLang="zh-CN" dirty="0"/>
              <a:t>protected slots:</a:t>
            </a:r>
            <a:r>
              <a:rPr lang="zh-CN" altLang="zh-CN" dirty="0"/>
              <a:t>”变量：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ShowList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ShowAlignment</a:t>
            </a:r>
            <a:r>
              <a:rPr lang="en-US" altLang="zh-CN" dirty="0"/>
              <a:t>(</a:t>
            </a:r>
            <a:r>
              <a:rPr lang="en-US" altLang="zh-CN" dirty="0" err="1"/>
              <a:t>QAction</a:t>
            </a:r>
            <a:r>
              <a:rPr lang="en-US" altLang="zh-CN" dirty="0"/>
              <a:t> *act);</a:t>
            </a:r>
            <a:endParaRPr lang="zh-CN" altLang="zh-CN" dirty="0"/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ShowCursorPositionChanged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872883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zh-CN" dirty="0"/>
              <a:t>【综合实例】：文本编辑</a:t>
            </a:r>
            <a:r>
              <a:rPr lang="zh-CN" altLang="zh-CN" dirty="0" smtClean="0"/>
              <a:t>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b="1" u="sng" dirty="0"/>
              <a:t>【例】</a:t>
            </a:r>
            <a:r>
              <a:rPr lang="zh-CN" altLang="zh-CN" u="sng" dirty="0"/>
              <a:t>（难度一般）</a:t>
            </a:r>
            <a:r>
              <a:rPr lang="zh-CN" altLang="zh-CN" dirty="0"/>
              <a:t>（</a:t>
            </a:r>
            <a:r>
              <a:rPr lang="en-US" altLang="zh-CN" dirty="0"/>
              <a:t>CH502</a:t>
            </a:r>
            <a:r>
              <a:rPr lang="zh-CN" altLang="zh-CN" dirty="0"/>
              <a:t>）设计界面，效果如图</a:t>
            </a:r>
            <a:r>
              <a:rPr lang="en-US" altLang="zh-CN" dirty="0"/>
              <a:t>5.2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41595"/>
            <a:ext cx="6336704" cy="268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568420"/>
      </p:ext>
    </p:extLst>
  </p:cSld>
  <p:clrMapOvr>
    <a:masterClrMapping/>
  </p:clrMapOvr>
  <p:transition spd="slow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988840"/>
            <a:ext cx="7992888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排版功能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842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）在相对应的构造函数中，在语句“</a:t>
            </a:r>
            <a:r>
              <a:rPr lang="en-US" altLang="zh-CN" dirty="0" err="1"/>
              <a:t>setCentralWidget</a:t>
            </a:r>
            <a:r>
              <a:rPr lang="en-US" altLang="zh-CN" dirty="0"/>
              <a:t>(</a:t>
            </a:r>
            <a:r>
              <a:rPr lang="en-US" altLang="zh-CN" dirty="0" err="1"/>
              <a:t>showWidget</a:t>
            </a:r>
            <a:r>
              <a:rPr lang="en-US" altLang="zh-CN" dirty="0"/>
              <a:t>);</a:t>
            </a:r>
            <a:r>
              <a:rPr lang="zh-CN" altLang="zh-CN" dirty="0"/>
              <a:t>”与语句“</a:t>
            </a:r>
            <a:r>
              <a:rPr lang="en-US" altLang="zh-CN" dirty="0" err="1"/>
              <a:t>createActions</a:t>
            </a:r>
            <a:r>
              <a:rPr lang="en-US" altLang="zh-CN" dirty="0"/>
              <a:t>();</a:t>
            </a:r>
            <a:r>
              <a:rPr lang="zh-CN" altLang="zh-CN" dirty="0"/>
              <a:t>”之间添加如下代码：</a:t>
            </a:r>
          </a:p>
          <a:p>
            <a:pPr indent="446088"/>
            <a:r>
              <a:rPr lang="en-US" altLang="zh-CN" dirty="0"/>
              <a:t>//</a:t>
            </a:r>
            <a:r>
              <a:rPr lang="zh-CN" altLang="zh-CN" dirty="0"/>
              <a:t>排序</a:t>
            </a:r>
          </a:p>
          <a:p>
            <a:pPr indent="446088"/>
            <a:r>
              <a:rPr lang="en-US" altLang="zh-CN" dirty="0" err="1"/>
              <a:t>listLabel</a:t>
            </a:r>
            <a:r>
              <a:rPr lang="en-US" altLang="zh-CN" dirty="0"/>
              <a:t> =new </a:t>
            </a:r>
            <a:r>
              <a:rPr lang="en-US" altLang="zh-CN" dirty="0" err="1"/>
              <a:t>QLabel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</a:t>
            </a:r>
            <a:r>
              <a:rPr lang="zh-CN" altLang="zh-CN" dirty="0"/>
              <a:t>排序</a:t>
            </a:r>
            <a:r>
              <a:rPr lang="en-US" altLang="zh-CN" dirty="0"/>
              <a:t>"));    </a:t>
            </a:r>
            <a:endParaRPr lang="zh-CN" altLang="zh-CN" dirty="0"/>
          </a:p>
          <a:p>
            <a:pPr indent="446088"/>
            <a:r>
              <a:rPr lang="en-US" altLang="zh-CN" dirty="0" err="1"/>
              <a:t>listComboBox</a:t>
            </a:r>
            <a:r>
              <a:rPr lang="en-US" altLang="zh-CN" dirty="0"/>
              <a:t> =new </a:t>
            </a:r>
            <a:r>
              <a:rPr lang="en-US" altLang="zh-CN" dirty="0" err="1"/>
              <a:t>QComboBox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 err="1"/>
              <a:t>listComboBox</a:t>
            </a:r>
            <a:r>
              <a:rPr lang="en-US" altLang="zh-CN" dirty="0"/>
              <a:t>-&gt;</a:t>
            </a:r>
            <a:r>
              <a:rPr lang="en-US" altLang="zh-CN" dirty="0" err="1"/>
              <a:t>addItem</a:t>
            </a:r>
            <a:r>
              <a:rPr lang="en-US" altLang="zh-CN" dirty="0"/>
              <a:t>("Standard");</a:t>
            </a:r>
            <a:endParaRPr lang="zh-CN" altLang="zh-CN" dirty="0"/>
          </a:p>
          <a:p>
            <a:pPr indent="446088"/>
            <a:r>
              <a:rPr lang="en-US" altLang="zh-CN" dirty="0" err="1"/>
              <a:t>listComboBox</a:t>
            </a:r>
            <a:r>
              <a:rPr lang="en-US" altLang="zh-CN" dirty="0"/>
              <a:t>-&gt;</a:t>
            </a:r>
            <a:r>
              <a:rPr lang="en-US" altLang="zh-CN" dirty="0" err="1"/>
              <a:t>addItem</a:t>
            </a:r>
            <a:r>
              <a:rPr lang="en-US" altLang="zh-CN" dirty="0"/>
              <a:t>("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ListDisc</a:t>
            </a:r>
            <a:r>
              <a:rPr lang="en-US" altLang="zh-CN" dirty="0"/>
              <a:t>");</a:t>
            </a:r>
            <a:endParaRPr lang="zh-CN" altLang="zh-CN" dirty="0"/>
          </a:p>
          <a:p>
            <a:pPr indent="446088"/>
            <a:r>
              <a:rPr lang="en-US" altLang="zh-CN" dirty="0" err="1"/>
              <a:t>listComboBox</a:t>
            </a:r>
            <a:r>
              <a:rPr lang="en-US" altLang="zh-CN" dirty="0"/>
              <a:t>-&gt;</a:t>
            </a:r>
            <a:r>
              <a:rPr lang="en-US" altLang="zh-CN" dirty="0" err="1"/>
              <a:t>addItem</a:t>
            </a:r>
            <a:r>
              <a:rPr lang="en-US" altLang="zh-CN" dirty="0"/>
              <a:t>("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ListCircle</a:t>
            </a:r>
            <a:r>
              <a:rPr lang="en-US" altLang="zh-CN" dirty="0"/>
              <a:t>");</a:t>
            </a:r>
            <a:endParaRPr lang="zh-CN" altLang="zh-CN" dirty="0"/>
          </a:p>
          <a:p>
            <a:pPr indent="446088"/>
            <a:r>
              <a:rPr lang="en-US" altLang="zh-CN" dirty="0" err="1"/>
              <a:t>listComboBox</a:t>
            </a:r>
            <a:r>
              <a:rPr lang="en-US" altLang="zh-CN" dirty="0"/>
              <a:t>-&gt;</a:t>
            </a:r>
            <a:r>
              <a:rPr lang="en-US" altLang="zh-CN" dirty="0" err="1"/>
              <a:t>addItem</a:t>
            </a:r>
            <a:r>
              <a:rPr lang="en-US" altLang="zh-CN" dirty="0"/>
              <a:t>("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ListSquare</a:t>
            </a:r>
            <a:r>
              <a:rPr lang="en-US" altLang="zh-CN" dirty="0"/>
              <a:t>");</a:t>
            </a:r>
            <a:endParaRPr lang="zh-CN" altLang="zh-CN" dirty="0"/>
          </a:p>
          <a:p>
            <a:pPr indent="446088"/>
            <a:r>
              <a:rPr lang="en-US" altLang="zh-CN" dirty="0" err="1"/>
              <a:t>listComboBox</a:t>
            </a:r>
            <a:r>
              <a:rPr lang="en-US" altLang="zh-CN" dirty="0"/>
              <a:t>-&gt;</a:t>
            </a:r>
            <a:r>
              <a:rPr lang="en-US" altLang="zh-CN" dirty="0" err="1"/>
              <a:t>addItem</a:t>
            </a:r>
            <a:r>
              <a:rPr lang="en-US" altLang="zh-CN" dirty="0"/>
              <a:t>("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ListDecimal</a:t>
            </a:r>
            <a:r>
              <a:rPr lang="en-US" altLang="zh-CN" dirty="0"/>
              <a:t>");</a:t>
            </a:r>
            <a:endParaRPr lang="zh-CN" altLang="zh-CN" dirty="0"/>
          </a:p>
          <a:p>
            <a:pPr indent="446088"/>
            <a:r>
              <a:rPr lang="en-US" altLang="zh-CN" dirty="0" err="1"/>
              <a:t>listComboBox</a:t>
            </a:r>
            <a:r>
              <a:rPr lang="en-US" altLang="zh-CN" dirty="0"/>
              <a:t>-&gt;</a:t>
            </a:r>
            <a:r>
              <a:rPr lang="en-US" altLang="zh-CN" dirty="0" err="1"/>
              <a:t>addItem</a:t>
            </a:r>
            <a:r>
              <a:rPr lang="en-US" altLang="zh-CN" dirty="0"/>
              <a:t>("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ListLowerAlpha</a:t>
            </a:r>
            <a:r>
              <a:rPr lang="en-US" altLang="zh-CN" dirty="0"/>
              <a:t>");</a:t>
            </a:r>
            <a:endParaRPr lang="zh-CN" altLang="zh-CN" dirty="0"/>
          </a:p>
          <a:p>
            <a:pPr indent="446088"/>
            <a:r>
              <a:rPr lang="en-US" altLang="zh-CN" dirty="0" err="1"/>
              <a:t>listComboBox</a:t>
            </a:r>
            <a:r>
              <a:rPr lang="en-US" altLang="zh-CN" dirty="0"/>
              <a:t>-&gt;</a:t>
            </a:r>
            <a:r>
              <a:rPr lang="en-US" altLang="zh-CN" dirty="0" err="1"/>
              <a:t>addItem</a:t>
            </a:r>
            <a:r>
              <a:rPr lang="en-US" altLang="zh-CN" dirty="0"/>
              <a:t>("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ListUpperAlpha</a:t>
            </a:r>
            <a:r>
              <a:rPr lang="en-US" altLang="zh-CN" dirty="0"/>
              <a:t>");</a:t>
            </a:r>
            <a:endParaRPr lang="zh-CN" altLang="zh-CN" dirty="0"/>
          </a:p>
          <a:p>
            <a:pPr indent="446088"/>
            <a:r>
              <a:rPr lang="en-US" altLang="zh-CN" dirty="0" err="1"/>
              <a:t>listComboBox</a:t>
            </a:r>
            <a:r>
              <a:rPr lang="en-US" altLang="zh-CN" dirty="0"/>
              <a:t>-&gt;</a:t>
            </a:r>
            <a:r>
              <a:rPr lang="en-US" altLang="zh-CN" dirty="0" err="1"/>
              <a:t>addItem</a:t>
            </a:r>
            <a:r>
              <a:rPr lang="en-US" altLang="zh-CN" dirty="0"/>
              <a:t>("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ListLowerRoman</a:t>
            </a:r>
            <a:r>
              <a:rPr lang="en-US" altLang="zh-CN" dirty="0"/>
              <a:t>");</a:t>
            </a:r>
            <a:endParaRPr lang="zh-CN" altLang="zh-CN" dirty="0"/>
          </a:p>
          <a:p>
            <a:pPr indent="446088"/>
            <a:r>
              <a:rPr lang="en-US" altLang="zh-CN" dirty="0" err="1"/>
              <a:t>listComboBox</a:t>
            </a:r>
            <a:r>
              <a:rPr lang="en-US" altLang="zh-CN" dirty="0"/>
              <a:t>-&gt;</a:t>
            </a:r>
            <a:r>
              <a:rPr lang="en-US" altLang="zh-CN" dirty="0" err="1"/>
              <a:t>addItem</a:t>
            </a:r>
            <a:r>
              <a:rPr lang="en-US" altLang="zh-CN" dirty="0"/>
              <a:t>("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ListUpperRoman</a:t>
            </a:r>
            <a:r>
              <a:rPr lang="en-US" altLang="zh-CN" dirty="0"/>
              <a:t>");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468851"/>
      </p:ext>
    </p:extLst>
  </p:cSld>
  <p:clrMapOvr>
    <a:masterClrMapping/>
  </p:clrMapOvr>
  <p:transition spd="slow">
    <p:randomBar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844824"/>
            <a:ext cx="8208912" cy="20882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排版功能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96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）在构造函数的最后部分添加相关的事件关联：</a:t>
            </a:r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listComboBox,SIGNAL</a:t>
            </a:r>
            <a:r>
              <a:rPr lang="en-US" altLang="zh-CN" dirty="0"/>
              <a:t>(activated(</a:t>
            </a:r>
            <a:r>
              <a:rPr lang="en-US" altLang="zh-CN" dirty="0" err="1"/>
              <a:t>int</a:t>
            </a:r>
            <a:r>
              <a:rPr lang="en-US" altLang="zh-CN" dirty="0"/>
              <a:t>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ShowList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)));</a:t>
            </a:r>
            <a:endParaRPr lang="zh-CN" altLang="zh-CN" dirty="0"/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-&gt;text-&gt;document(),SIGNAL(</a:t>
            </a:r>
            <a:r>
              <a:rPr lang="en-US" altLang="zh-CN" dirty="0" err="1"/>
              <a:t>undoAvailable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)),</a:t>
            </a:r>
            <a:endParaRPr lang="zh-CN" altLang="zh-CN" dirty="0"/>
          </a:p>
          <a:p>
            <a:pPr indent="446088"/>
            <a:r>
              <a:rPr lang="en-US" altLang="zh-CN" dirty="0"/>
              <a:t>      </a:t>
            </a:r>
            <a:r>
              <a:rPr lang="en-US" altLang="zh-CN" dirty="0" err="1"/>
              <a:t>redoAction,SLOT</a:t>
            </a:r>
            <a:r>
              <a:rPr lang="en-US" altLang="zh-CN" dirty="0"/>
              <a:t>(</a:t>
            </a:r>
            <a:r>
              <a:rPr lang="en-US" altLang="zh-CN" dirty="0" err="1"/>
              <a:t>setEnabled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)));</a:t>
            </a:r>
            <a:endParaRPr lang="zh-CN" altLang="zh-CN" dirty="0"/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-&gt;text-&gt;document(),SIGNAL(</a:t>
            </a:r>
            <a:r>
              <a:rPr lang="en-US" altLang="zh-CN" dirty="0" err="1"/>
              <a:t>redoAvailable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)),</a:t>
            </a:r>
            <a:endParaRPr lang="zh-CN" altLang="zh-CN" dirty="0"/>
          </a:p>
          <a:p>
            <a:pPr indent="446088"/>
            <a:r>
              <a:rPr lang="en-US" altLang="zh-CN" dirty="0"/>
              <a:t>      </a:t>
            </a:r>
            <a:r>
              <a:rPr lang="en-US" altLang="zh-CN" dirty="0" err="1"/>
              <a:t>redoAction,SLOT</a:t>
            </a:r>
            <a:r>
              <a:rPr lang="en-US" altLang="zh-CN" dirty="0"/>
              <a:t>(</a:t>
            </a:r>
            <a:r>
              <a:rPr lang="en-US" altLang="zh-CN" dirty="0" err="1"/>
              <a:t>setEnabled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)));</a:t>
            </a:r>
            <a:endParaRPr lang="zh-CN" altLang="zh-CN" dirty="0"/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showWidget</a:t>
            </a:r>
            <a:r>
              <a:rPr lang="en-US" altLang="zh-CN" dirty="0"/>
              <a:t>-&gt;</a:t>
            </a:r>
            <a:r>
              <a:rPr lang="en-US" altLang="zh-CN" dirty="0" err="1"/>
              <a:t>text,SIGNAL</a:t>
            </a:r>
            <a:r>
              <a:rPr lang="en-US" altLang="zh-CN" dirty="0"/>
              <a:t>(</a:t>
            </a:r>
            <a:r>
              <a:rPr lang="en-US" altLang="zh-CN" dirty="0" err="1"/>
              <a:t>cursorPositionChanged</a:t>
            </a:r>
            <a:r>
              <a:rPr lang="en-US" altLang="zh-CN" dirty="0"/>
              <a:t>()),</a:t>
            </a:r>
            <a:endParaRPr lang="zh-CN" altLang="zh-CN" dirty="0"/>
          </a:p>
          <a:p>
            <a:pPr indent="446088"/>
            <a:r>
              <a:rPr lang="en-US" altLang="zh-CN" dirty="0"/>
              <a:t>      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ShowCursorPositionChanged</a:t>
            </a:r>
            <a:r>
              <a:rPr lang="en-US" altLang="zh-CN" dirty="0"/>
              <a:t>()));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348557"/>
      </p:ext>
    </p:extLst>
  </p:cSld>
  <p:clrMapOvr>
    <a:masterClrMapping/>
  </p:clrMapOvr>
  <p:transition spd="slow">
    <p:randomBar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23528" y="1844824"/>
            <a:ext cx="842493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排版功能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2493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）在相对应的工具栏</a:t>
            </a:r>
            <a:r>
              <a:rPr lang="en-US" altLang="zh-CN" dirty="0" err="1"/>
              <a:t>createActions</a:t>
            </a:r>
            <a:r>
              <a:rPr lang="en-US" altLang="zh-CN" dirty="0"/>
              <a:t>()</a:t>
            </a:r>
            <a:r>
              <a:rPr lang="zh-CN" altLang="zh-CN" dirty="0"/>
              <a:t>函数中添加如下代码：</a:t>
            </a:r>
          </a:p>
          <a:p>
            <a:pPr indent="446088"/>
            <a:r>
              <a:rPr lang="en-US" altLang="zh-CN" dirty="0"/>
              <a:t>//</a:t>
            </a:r>
            <a:r>
              <a:rPr lang="zh-CN" altLang="zh-CN" dirty="0"/>
              <a:t>排序：左对齐、右对齐、居中和两端对齐</a:t>
            </a:r>
          </a:p>
          <a:p>
            <a:pPr indent="446088"/>
            <a:r>
              <a:rPr lang="en-US" altLang="zh-CN" dirty="0" err="1"/>
              <a:t>actGrp</a:t>
            </a:r>
            <a:r>
              <a:rPr lang="en-US" altLang="zh-CN" dirty="0"/>
              <a:t> =new </a:t>
            </a:r>
            <a:r>
              <a:rPr lang="en-US" altLang="zh-CN" dirty="0" err="1"/>
              <a:t>QActionGroup</a:t>
            </a:r>
            <a:r>
              <a:rPr lang="en-US" altLang="zh-CN" dirty="0"/>
              <a:t>(this);</a:t>
            </a:r>
            <a:endParaRPr lang="zh-CN" altLang="zh-CN" dirty="0"/>
          </a:p>
          <a:p>
            <a:pPr indent="446088"/>
            <a:r>
              <a:rPr lang="en-US" altLang="zh-CN" dirty="0" err="1"/>
              <a:t>leftAction</a:t>
            </a:r>
            <a:r>
              <a:rPr lang="en-US" altLang="zh-CN" dirty="0"/>
              <a:t> =new </a:t>
            </a:r>
            <a:r>
              <a:rPr lang="en-US" altLang="zh-CN" dirty="0" err="1"/>
              <a:t>QAction</a:t>
            </a:r>
            <a:r>
              <a:rPr lang="en-US" altLang="zh-CN" dirty="0"/>
              <a:t>(</a:t>
            </a:r>
            <a:r>
              <a:rPr lang="en-US" altLang="zh-CN" dirty="0" err="1"/>
              <a:t>QIcon</a:t>
            </a:r>
            <a:r>
              <a:rPr lang="en-US" altLang="zh-CN" dirty="0"/>
              <a:t>("left.png"),"</a:t>
            </a:r>
            <a:r>
              <a:rPr lang="zh-CN" altLang="zh-CN" dirty="0"/>
              <a:t>左对齐</a:t>
            </a:r>
            <a:r>
              <a:rPr lang="en-US" altLang="zh-CN" dirty="0"/>
              <a:t>",</a:t>
            </a:r>
            <a:r>
              <a:rPr lang="en-US" altLang="zh-CN" dirty="0" err="1"/>
              <a:t>actGrp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 err="1"/>
              <a:t>leftAction</a:t>
            </a:r>
            <a:r>
              <a:rPr lang="en-US" altLang="zh-CN" dirty="0"/>
              <a:t>-&gt;</a:t>
            </a:r>
            <a:r>
              <a:rPr lang="en-US" altLang="zh-CN" dirty="0" err="1"/>
              <a:t>setCheckable</a:t>
            </a:r>
            <a:r>
              <a:rPr lang="en-US" altLang="zh-CN" dirty="0"/>
              <a:t>(true);</a:t>
            </a:r>
            <a:endParaRPr lang="zh-CN" altLang="zh-CN" dirty="0"/>
          </a:p>
          <a:p>
            <a:pPr indent="446088"/>
            <a:r>
              <a:rPr lang="en-US" altLang="zh-CN" dirty="0" err="1"/>
              <a:t>rightAction</a:t>
            </a:r>
            <a:r>
              <a:rPr lang="en-US" altLang="zh-CN" dirty="0"/>
              <a:t> =new </a:t>
            </a:r>
            <a:r>
              <a:rPr lang="en-US" altLang="zh-CN" dirty="0" err="1"/>
              <a:t>QAction</a:t>
            </a:r>
            <a:r>
              <a:rPr lang="en-US" altLang="zh-CN" dirty="0"/>
              <a:t>(</a:t>
            </a:r>
            <a:r>
              <a:rPr lang="en-US" altLang="zh-CN" dirty="0" err="1"/>
              <a:t>QIcon</a:t>
            </a:r>
            <a:r>
              <a:rPr lang="en-US" altLang="zh-CN" dirty="0"/>
              <a:t>("right.png"),"</a:t>
            </a:r>
            <a:r>
              <a:rPr lang="zh-CN" altLang="zh-CN" dirty="0"/>
              <a:t>右对齐</a:t>
            </a:r>
            <a:r>
              <a:rPr lang="en-US" altLang="zh-CN" dirty="0"/>
              <a:t>",</a:t>
            </a:r>
            <a:r>
              <a:rPr lang="en-US" altLang="zh-CN" dirty="0" err="1"/>
              <a:t>actGrp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 err="1"/>
              <a:t>rightAction</a:t>
            </a:r>
            <a:r>
              <a:rPr lang="en-US" altLang="zh-CN" dirty="0"/>
              <a:t>-&gt;</a:t>
            </a:r>
            <a:r>
              <a:rPr lang="en-US" altLang="zh-CN" dirty="0" err="1"/>
              <a:t>setCheckable</a:t>
            </a:r>
            <a:r>
              <a:rPr lang="en-US" altLang="zh-CN" dirty="0"/>
              <a:t>(true);</a:t>
            </a:r>
            <a:endParaRPr lang="zh-CN" altLang="zh-CN" dirty="0"/>
          </a:p>
          <a:p>
            <a:pPr indent="446088"/>
            <a:r>
              <a:rPr lang="en-US" altLang="zh-CN" dirty="0" err="1"/>
              <a:t>centerAction</a:t>
            </a:r>
            <a:r>
              <a:rPr lang="en-US" altLang="zh-CN" dirty="0"/>
              <a:t> =new </a:t>
            </a:r>
            <a:r>
              <a:rPr lang="en-US" altLang="zh-CN" dirty="0" err="1"/>
              <a:t>QAction</a:t>
            </a:r>
            <a:r>
              <a:rPr lang="en-US" altLang="zh-CN" dirty="0"/>
              <a:t>(</a:t>
            </a:r>
            <a:r>
              <a:rPr lang="en-US" altLang="zh-CN" dirty="0" err="1"/>
              <a:t>QIcon</a:t>
            </a:r>
            <a:r>
              <a:rPr lang="en-US" altLang="zh-CN" dirty="0"/>
              <a:t>("center.png"),"</a:t>
            </a:r>
            <a:r>
              <a:rPr lang="zh-CN" altLang="zh-CN" dirty="0"/>
              <a:t>居中</a:t>
            </a:r>
            <a:r>
              <a:rPr lang="en-US" altLang="zh-CN" dirty="0"/>
              <a:t>",</a:t>
            </a:r>
            <a:r>
              <a:rPr lang="en-US" altLang="zh-CN" dirty="0" err="1"/>
              <a:t>actGrp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 err="1"/>
              <a:t>centerAction</a:t>
            </a:r>
            <a:r>
              <a:rPr lang="en-US" altLang="zh-CN" dirty="0"/>
              <a:t>-&gt;</a:t>
            </a:r>
            <a:r>
              <a:rPr lang="en-US" altLang="zh-CN" dirty="0" err="1"/>
              <a:t>setCheckable</a:t>
            </a:r>
            <a:r>
              <a:rPr lang="en-US" altLang="zh-CN" dirty="0"/>
              <a:t>(true);</a:t>
            </a:r>
            <a:endParaRPr lang="zh-CN" altLang="zh-CN" dirty="0"/>
          </a:p>
          <a:p>
            <a:pPr indent="446088"/>
            <a:r>
              <a:rPr lang="en-US" altLang="zh-CN" dirty="0" err="1"/>
              <a:t>justifyAction</a:t>
            </a:r>
            <a:r>
              <a:rPr lang="en-US" altLang="zh-CN" dirty="0"/>
              <a:t> =new </a:t>
            </a:r>
            <a:r>
              <a:rPr lang="en-US" altLang="zh-CN" dirty="0" err="1"/>
              <a:t>QAction</a:t>
            </a:r>
            <a:r>
              <a:rPr lang="en-US" altLang="zh-CN" dirty="0"/>
              <a:t>(</a:t>
            </a:r>
            <a:r>
              <a:rPr lang="en-US" altLang="zh-CN" dirty="0" err="1"/>
              <a:t>QIcon</a:t>
            </a:r>
            <a:r>
              <a:rPr lang="en-US" altLang="zh-CN" dirty="0"/>
              <a:t>("justify.png"),"</a:t>
            </a:r>
            <a:r>
              <a:rPr lang="zh-CN" altLang="zh-CN" dirty="0"/>
              <a:t>两端对齐</a:t>
            </a:r>
            <a:r>
              <a:rPr lang="en-US" altLang="zh-CN" dirty="0"/>
              <a:t>",</a:t>
            </a:r>
            <a:r>
              <a:rPr lang="en-US" altLang="zh-CN" dirty="0" err="1"/>
              <a:t>actGrp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 err="1"/>
              <a:t>justifyAction</a:t>
            </a:r>
            <a:r>
              <a:rPr lang="en-US" altLang="zh-CN" dirty="0"/>
              <a:t>-&gt;</a:t>
            </a:r>
            <a:r>
              <a:rPr lang="en-US" altLang="zh-CN" dirty="0" err="1"/>
              <a:t>setCheckable</a:t>
            </a:r>
            <a:r>
              <a:rPr lang="en-US" altLang="zh-CN" dirty="0"/>
              <a:t>(true);</a:t>
            </a:r>
            <a:endParaRPr lang="zh-CN" altLang="zh-CN" dirty="0"/>
          </a:p>
          <a:p>
            <a:pPr indent="446088"/>
            <a:r>
              <a:rPr lang="en-US" altLang="zh-CN" dirty="0"/>
              <a:t>connect(</a:t>
            </a:r>
            <a:r>
              <a:rPr lang="en-US" altLang="zh-CN" dirty="0" err="1"/>
              <a:t>actGrp,SIGNAL</a:t>
            </a:r>
            <a:r>
              <a:rPr lang="en-US" altLang="zh-CN" dirty="0"/>
              <a:t>(triggered(</a:t>
            </a:r>
            <a:r>
              <a:rPr lang="en-US" altLang="zh-CN" dirty="0" err="1"/>
              <a:t>QAction</a:t>
            </a:r>
            <a:r>
              <a:rPr lang="en-US" altLang="zh-CN" dirty="0"/>
              <a:t>*)),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ShowAlignment</a:t>
            </a:r>
            <a:r>
              <a:rPr lang="en-US" altLang="zh-CN" dirty="0"/>
              <a:t> (</a:t>
            </a:r>
            <a:r>
              <a:rPr lang="en-US" altLang="zh-CN" dirty="0" err="1"/>
              <a:t>QAction</a:t>
            </a:r>
            <a:r>
              <a:rPr lang="en-US" altLang="zh-CN" dirty="0"/>
              <a:t>*)));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733631"/>
      </p:ext>
    </p:extLst>
  </p:cSld>
  <p:clrMapOvr>
    <a:masterClrMapping/>
  </p:clrMapOvr>
  <p:transition spd="slow">
    <p:randomBar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1628800"/>
            <a:ext cx="8208912" cy="180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 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排版功能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）在相对应的工具栏</a:t>
            </a:r>
            <a:r>
              <a:rPr lang="en-US" altLang="zh-CN" dirty="0" err="1"/>
              <a:t>createToolBars</a:t>
            </a:r>
            <a:r>
              <a:rPr lang="en-US" altLang="zh-CN" dirty="0"/>
              <a:t>()</a:t>
            </a:r>
            <a:r>
              <a:rPr lang="zh-CN" altLang="zh-CN" dirty="0"/>
              <a:t>函数中添加如下代码：</a:t>
            </a:r>
          </a:p>
          <a:p>
            <a:pPr indent="446088"/>
            <a:r>
              <a:rPr lang="en-US" altLang="zh-CN" dirty="0"/>
              <a:t>//</a:t>
            </a:r>
            <a:r>
              <a:rPr lang="zh-CN" altLang="zh-CN" dirty="0"/>
              <a:t>排序工具条</a:t>
            </a:r>
          </a:p>
          <a:p>
            <a:pPr indent="446088"/>
            <a:r>
              <a:rPr lang="en-US" altLang="zh-CN" dirty="0" err="1"/>
              <a:t>listToolBar</a:t>
            </a:r>
            <a:r>
              <a:rPr lang="en-US" altLang="zh-CN" dirty="0"/>
              <a:t> =</a:t>
            </a:r>
            <a:r>
              <a:rPr lang="en-US" altLang="zh-CN" dirty="0" err="1"/>
              <a:t>addToolBar</a:t>
            </a:r>
            <a:r>
              <a:rPr lang="en-US" altLang="zh-CN" dirty="0"/>
              <a:t>("list");</a:t>
            </a:r>
            <a:endParaRPr lang="zh-CN" altLang="zh-CN" dirty="0"/>
          </a:p>
          <a:p>
            <a:pPr indent="446088"/>
            <a:r>
              <a:rPr lang="en-US" altLang="zh-CN" dirty="0" err="1"/>
              <a:t>listToolBar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listLabel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 err="1"/>
              <a:t>listToolBar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listComboBox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 err="1"/>
              <a:t>listToolBar</a:t>
            </a:r>
            <a:r>
              <a:rPr lang="en-US" altLang="zh-CN" dirty="0"/>
              <a:t>-&gt;</a:t>
            </a:r>
            <a:r>
              <a:rPr lang="en-US" altLang="zh-CN" dirty="0" err="1"/>
              <a:t>addSeparator</a:t>
            </a:r>
            <a:r>
              <a:rPr lang="en-US" altLang="zh-CN" dirty="0"/>
              <a:t>();</a:t>
            </a:r>
            <a:endParaRPr lang="zh-CN" altLang="zh-CN" dirty="0"/>
          </a:p>
          <a:p>
            <a:pPr indent="446088"/>
            <a:r>
              <a:rPr lang="en-US" altLang="zh-CN" dirty="0" err="1"/>
              <a:t>listToolBar</a:t>
            </a:r>
            <a:r>
              <a:rPr lang="en-US" altLang="zh-CN" dirty="0"/>
              <a:t>-&gt;</a:t>
            </a:r>
            <a:r>
              <a:rPr lang="en-US" altLang="zh-CN" dirty="0" err="1"/>
              <a:t>addActions</a:t>
            </a:r>
            <a:r>
              <a:rPr lang="en-US" altLang="zh-CN" dirty="0"/>
              <a:t>(</a:t>
            </a:r>
            <a:r>
              <a:rPr lang="en-US" altLang="zh-CN" dirty="0" err="1"/>
              <a:t>actGrp</a:t>
            </a:r>
            <a:r>
              <a:rPr lang="en-US" altLang="zh-CN" dirty="0"/>
              <a:t>-&gt;actions());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502000"/>
      </p:ext>
    </p:extLst>
  </p:cSld>
  <p:clrMapOvr>
    <a:masterClrMapping/>
  </p:clrMapOvr>
  <p:transition spd="slow">
    <p:randomBar dir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2492896"/>
            <a:ext cx="8064896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5.5.1  </a:t>
            </a:r>
            <a:r>
              <a:rPr lang="zh-CN" altLang="zh-CN" dirty="0"/>
              <a:t>实现段落对齐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2493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完成对按下某个对齐按钮的响应用</a:t>
            </a:r>
            <a:r>
              <a:rPr lang="en-US" altLang="zh-CN" dirty="0" err="1"/>
              <a:t>ShowAlignment</a:t>
            </a:r>
            <a:r>
              <a:rPr lang="en-US" altLang="zh-CN" dirty="0"/>
              <a:t>()</a:t>
            </a:r>
            <a:r>
              <a:rPr lang="zh-CN" altLang="zh-CN" dirty="0"/>
              <a:t>函数，根据比较判断触发的是哪个对齐按钮，调用</a:t>
            </a:r>
            <a:r>
              <a:rPr lang="en-US" altLang="zh-CN" dirty="0" err="1"/>
              <a:t>QTextEdit</a:t>
            </a:r>
            <a:r>
              <a:rPr lang="zh-CN" altLang="zh-CN" dirty="0"/>
              <a:t>的</a:t>
            </a:r>
            <a:r>
              <a:rPr lang="en-US" altLang="zh-CN" dirty="0" err="1"/>
              <a:t>setAlignment</a:t>
            </a:r>
            <a:r>
              <a:rPr lang="zh-CN" altLang="zh-CN" dirty="0"/>
              <a:t>函数可以实现当前段落的对齐调整。具体代码如下：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ShowAlignment</a:t>
            </a:r>
            <a:r>
              <a:rPr lang="en-US" altLang="zh-CN" dirty="0"/>
              <a:t>(</a:t>
            </a:r>
            <a:r>
              <a:rPr lang="en-US" altLang="zh-CN" dirty="0" err="1"/>
              <a:t>QAction</a:t>
            </a:r>
            <a:r>
              <a:rPr lang="en-US" altLang="zh-CN" dirty="0"/>
              <a:t> *act)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if(act==</a:t>
            </a:r>
            <a:r>
              <a:rPr lang="en-US" altLang="zh-CN" dirty="0" err="1"/>
              <a:t>leftAction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setAlignment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AlignLeft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if(act==</a:t>
            </a:r>
            <a:r>
              <a:rPr lang="en-US" altLang="zh-CN" dirty="0" err="1"/>
              <a:t>rightAction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setAlignment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AlignRight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if(act==</a:t>
            </a:r>
            <a:r>
              <a:rPr lang="en-US" altLang="zh-CN" dirty="0" err="1"/>
              <a:t>centerAction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setAlignment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AlignCenter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if(act==</a:t>
            </a:r>
            <a:r>
              <a:rPr lang="en-US" altLang="zh-CN" dirty="0" err="1"/>
              <a:t>justifyAction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setAlignment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AlignJustify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256362"/>
      </p:ext>
    </p:extLst>
  </p:cSld>
  <p:clrMapOvr>
    <a:masterClrMapping/>
  </p:clrMapOvr>
  <p:transition spd="slow">
    <p:randomBar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55576" y="1988840"/>
            <a:ext cx="7992888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5.5.1  </a:t>
            </a:r>
            <a:r>
              <a:rPr lang="zh-CN" altLang="zh-CN" dirty="0"/>
              <a:t>实现段落对齐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352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响应文本中光标位置处发生改变的信号的</a:t>
            </a:r>
            <a:r>
              <a:rPr lang="en-US" altLang="zh-CN" dirty="0" err="1"/>
              <a:t>ShowCursorPositionChanged</a:t>
            </a:r>
            <a:r>
              <a:rPr lang="en-US" altLang="zh-CN" dirty="0"/>
              <a:t>()</a:t>
            </a:r>
            <a:r>
              <a:rPr lang="zh-CN" altLang="zh-CN" dirty="0"/>
              <a:t>函数代码如下：</a:t>
            </a:r>
          </a:p>
          <a:p>
            <a:pPr indent="446088"/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ShowCursorPositionChanged</a:t>
            </a:r>
            <a:r>
              <a:rPr lang="en-US" altLang="zh-CN" dirty="0"/>
              <a:t>()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if(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-&gt;text-&gt;alignment()==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AlignLeft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leftAction</a:t>
            </a:r>
            <a:r>
              <a:rPr lang="en-US" altLang="zh-CN" dirty="0"/>
              <a:t>-&gt;</a:t>
            </a:r>
            <a:r>
              <a:rPr lang="en-US" altLang="zh-CN" dirty="0" err="1"/>
              <a:t>setChecked</a:t>
            </a:r>
            <a:r>
              <a:rPr lang="en-US" altLang="zh-CN" dirty="0"/>
              <a:t>(true);</a:t>
            </a:r>
            <a:endParaRPr lang="zh-CN" altLang="zh-CN" dirty="0"/>
          </a:p>
          <a:p>
            <a:pPr indent="446088"/>
            <a:r>
              <a:rPr lang="en-US" altLang="zh-CN" dirty="0"/>
              <a:t>    if(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-&gt;text-&gt;alignment()==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AlignRight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rightAction</a:t>
            </a:r>
            <a:r>
              <a:rPr lang="en-US" altLang="zh-CN" dirty="0"/>
              <a:t>-&gt;</a:t>
            </a:r>
            <a:r>
              <a:rPr lang="en-US" altLang="zh-CN" dirty="0" err="1"/>
              <a:t>setChecked</a:t>
            </a:r>
            <a:r>
              <a:rPr lang="en-US" altLang="zh-CN" dirty="0"/>
              <a:t>(true);</a:t>
            </a:r>
            <a:endParaRPr lang="zh-CN" altLang="zh-CN" dirty="0"/>
          </a:p>
          <a:p>
            <a:pPr indent="446088"/>
            <a:r>
              <a:rPr lang="en-US" altLang="zh-CN" dirty="0"/>
              <a:t>    if(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-&gt;text-&gt;alignment()==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AlignCenter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centerAction</a:t>
            </a:r>
            <a:r>
              <a:rPr lang="en-US" altLang="zh-CN" dirty="0"/>
              <a:t>-&gt;</a:t>
            </a:r>
            <a:r>
              <a:rPr lang="en-US" altLang="zh-CN" dirty="0" err="1"/>
              <a:t>setChecked</a:t>
            </a:r>
            <a:r>
              <a:rPr lang="en-US" altLang="zh-CN" dirty="0"/>
              <a:t>(true);</a:t>
            </a:r>
            <a:endParaRPr lang="zh-CN" altLang="zh-CN" dirty="0"/>
          </a:p>
          <a:p>
            <a:pPr indent="446088"/>
            <a:r>
              <a:rPr lang="en-US" altLang="zh-CN" dirty="0"/>
              <a:t>    if(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-&gt;text-&gt;alignment()==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AlignJustify</a:t>
            </a:r>
            <a:r>
              <a:rPr lang="en-US" altLang="zh-CN" dirty="0"/>
              <a:t>)</a:t>
            </a:r>
            <a:endParaRPr lang="zh-CN" altLang="zh-CN" dirty="0"/>
          </a:p>
          <a:p>
            <a:pPr indent="446088"/>
            <a:r>
              <a:rPr lang="en-US" altLang="zh-CN" dirty="0"/>
              <a:t>        </a:t>
            </a:r>
            <a:r>
              <a:rPr lang="en-US" altLang="zh-CN" dirty="0" err="1"/>
              <a:t>justifyAction</a:t>
            </a:r>
            <a:r>
              <a:rPr lang="en-US" altLang="zh-CN" dirty="0"/>
              <a:t>-&gt;</a:t>
            </a:r>
            <a:r>
              <a:rPr lang="en-US" altLang="zh-CN" dirty="0" err="1"/>
              <a:t>setChecked</a:t>
            </a:r>
            <a:r>
              <a:rPr lang="en-US" altLang="zh-CN" dirty="0"/>
              <a:t>(true);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902950"/>
      </p:ext>
    </p:extLst>
  </p:cSld>
  <p:clrMapOvr>
    <a:masterClrMapping/>
  </p:clrMapOvr>
  <p:transition spd="slow">
    <p:randomBar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5.5.2  </a:t>
            </a:r>
            <a:r>
              <a:rPr lang="zh-CN" altLang="zh-CN" dirty="0"/>
              <a:t>实现文本排序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1340768"/>
            <a:ext cx="603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首先，介绍文本排序功能实现的基本流程，如图</a:t>
            </a:r>
            <a:r>
              <a:rPr lang="en-US" altLang="zh-CN" dirty="0"/>
              <a:t>5.11</a:t>
            </a:r>
            <a:r>
              <a:rPr lang="zh-CN" altLang="zh-CN" dirty="0"/>
              <a:t>所示。</a:t>
            </a:r>
          </a:p>
        </p:txBody>
      </p:sp>
      <p:pic>
        <p:nvPicPr>
          <p:cNvPr id="12290" name="Picture 2" descr="6T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2060848"/>
            <a:ext cx="472346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87807"/>
      </p:ext>
    </p:extLst>
  </p:cSld>
  <p:clrMapOvr>
    <a:masterClrMapping/>
  </p:clrMapOvr>
  <p:transition spd="slow">
    <p:randomBar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83568" y="3212976"/>
            <a:ext cx="8208912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83568" y="2600073"/>
            <a:ext cx="820891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5.5.2  </a:t>
            </a:r>
            <a:r>
              <a:rPr lang="zh-CN" altLang="zh-CN" dirty="0"/>
              <a:t>实现文本排序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49694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实现根据用户选择的</a:t>
            </a:r>
            <a:r>
              <a:rPr lang="zh-CN" altLang="zh-CN" dirty="0">
                <a:hlinkClick r:id="rId2" action="ppaction://hlinkfile"/>
              </a:rPr>
              <a:t>不同排序方式对文本进行排序的</a:t>
            </a:r>
            <a:r>
              <a:rPr lang="en-US" altLang="zh-CN" dirty="0" err="1">
                <a:hlinkClick r:id="rId2" action="ppaction://hlinkfile"/>
              </a:rPr>
              <a:t>ShowList</a:t>
            </a:r>
            <a:r>
              <a:rPr lang="en-US" altLang="zh-CN" dirty="0">
                <a:hlinkClick r:id="rId2" action="ppaction://hlinkfile"/>
              </a:rPr>
              <a:t>()</a:t>
            </a:r>
            <a:r>
              <a:rPr lang="zh-CN" altLang="zh-CN" dirty="0">
                <a:hlinkClick r:id="rId2" action="ppaction://hlinkfile"/>
              </a:rPr>
              <a:t>函数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r>
              <a:rPr lang="zh-CN" altLang="zh-CN" dirty="0"/>
              <a:t>设置</a:t>
            </a:r>
            <a:r>
              <a:rPr lang="en-US" altLang="zh-CN" dirty="0" err="1"/>
              <a:t>QTextListFormat</a:t>
            </a:r>
            <a:r>
              <a:rPr lang="zh-CN" altLang="zh-CN" dirty="0"/>
              <a:t>的缩进值首先通过</a:t>
            </a:r>
            <a:r>
              <a:rPr lang="en-US" altLang="zh-CN" dirty="0" err="1"/>
              <a:t>QTextCursor</a:t>
            </a:r>
            <a:r>
              <a:rPr lang="zh-CN" altLang="zh-CN" dirty="0"/>
              <a:t>获得</a:t>
            </a:r>
            <a:r>
              <a:rPr lang="en-US" altLang="zh-CN" dirty="0" err="1"/>
              <a:t>QTextBlockFormat</a:t>
            </a:r>
            <a:r>
              <a:rPr lang="zh-CN" altLang="zh-CN" dirty="0"/>
              <a:t>对象，由</a:t>
            </a:r>
            <a:r>
              <a:rPr lang="en-US" altLang="zh-CN" dirty="0" err="1"/>
              <a:t>QTextBlockFormat</a:t>
            </a:r>
            <a:r>
              <a:rPr lang="zh-CN" altLang="zh-CN" dirty="0"/>
              <a:t>获得段落的缩进值，在此基础上定义</a:t>
            </a:r>
            <a:r>
              <a:rPr lang="en-US" altLang="zh-CN" dirty="0" err="1"/>
              <a:t>QTextListFormat</a:t>
            </a:r>
            <a:r>
              <a:rPr lang="zh-CN" altLang="zh-CN" dirty="0"/>
              <a:t>的缩进值，本实例是在段落缩进的基础上加</a:t>
            </a:r>
            <a:r>
              <a:rPr lang="en-US" altLang="zh-CN" dirty="0"/>
              <a:t>1</a:t>
            </a:r>
            <a:r>
              <a:rPr lang="zh-CN" altLang="zh-CN" dirty="0"/>
              <a:t>，也可根据需要进行其他设定。</a:t>
            </a:r>
          </a:p>
          <a:p>
            <a:pPr indent="446088"/>
            <a:r>
              <a:rPr lang="zh-CN" altLang="zh-CN" dirty="0"/>
              <a:t>在“</a:t>
            </a:r>
            <a:r>
              <a:rPr lang="en-US" altLang="zh-CN" dirty="0"/>
              <a:t>imgprocessor.cpp</a:t>
            </a:r>
            <a:r>
              <a:rPr lang="zh-CN" altLang="zh-CN" dirty="0"/>
              <a:t>”文件的开头添加声明：</a:t>
            </a:r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QTextList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zh-CN" altLang="zh-CN" dirty="0"/>
              <a:t>最后，打开“</a:t>
            </a:r>
            <a:r>
              <a:rPr lang="en-US" altLang="zh-CN" dirty="0"/>
              <a:t>main.cpp</a:t>
            </a:r>
            <a:r>
              <a:rPr lang="zh-CN" altLang="zh-CN" dirty="0"/>
              <a:t>”文件，具体代码如下（加黑代码是后添加的）：</a:t>
            </a:r>
          </a:p>
          <a:p>
            <a:pPr indent="446088"/>
            <a:r>
              <a:rPr lang="en-US" altLang="zh-CN" sz="1600" dirty="0"/>
              <a:t>#include "</a:t>
            </a:r>
            <a:r>
              <a:rPr lang="en-US" altLang="zh-CN" sz="1600" dirty="0" err="1"/>
              <a:t>imgprocessor.h</a:t>
            </a:r>
            <a:r>
              <a:rPr lang="en-US" altLang="zh-CN" sz="1600" dirty="0"/>
              <a:t>"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QApplication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QApplication</a:t>
            </a:r>
            <a:r>
              <a:rPr lang="en-US" altLang="zh-CN" sz="1600" dirty="0"/>
              <a:t> a(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QFont</a:t>
            </a:r>
            <a:r>
              <a:rPr lang="en-US" altLang="zh-CN" sz="1600" dirty="0"/>
              <a:t> f("ZYSong18030",12);                        //</a:t>
            </a:r>
            <a:r>
              <a:rPr lang="zh-CN" altLang="zh-CN" sz="1600" dirty="0"/>
              <a:t>设置显示的字体格式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a.setFont</a:t>
            </a:r>
            <a:r>
              <a:rPr lang="en-US" altLang="zh-CN" sz="1600" dirty="0"/>
              <a:t>(f);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ImgProcessor</a:t>
            </a:r>
            <a:r>
              <a:rPr lang="en-US" altLang="zh-CN" sz="1600" dirty="0"/>
              <a:t> w;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w.show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return </a:t>
            </a:r>
            <a:r>
              <a:rPr lang="en-US" altLang="zh-CN" sz="1600" dirty="0" err="1"/>
              <a:t>a.exec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r>
              <a:rPr lang="zh-CN" altLang="zh-CN" dirty="0"/>
              <a:t>这样修改的目的是定制程序主界面的显示字体。</a:t>
            </a:r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331731"/>
      </p:ext>
    </p:extLst>
  </p:cSld>
  <p:clrMapOvr>
    <a:masterClrMapping/>
  </p:clrMapOvr>
  <p:transition spd="slow">
    <p:randomBar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5.5.2  </a:t>
            </a:r>
            <a:r>
              <a:rPr lang="zh-CN" altLang="zh-CN" dirty="0"/>
              <a:t>实现文本排序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2490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此时运行程序，可实现段落的对齐和文本排序功能，如图</a:t>
            </a:r>
            <a:r>
              <a:rPr lang="en-US" altLang="zh-CN" dirty="0"/>
              <a:t>5.12</a:t>
            </a:r>
            <a:r>
              <a:rPr lang="zh-CN" altLang="zh-CN" dirty="0"/>
              <a:t>所示为一段文本的排版示例，本书选择使用了“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ListDisc</a:t>
            </a:r>
            <a:r>
              <a:rPr lang="zh-CN" altLang="zh-CN" dirty="0"/>
              <a:t>”（黑色实心圆点）的文本排序方式。</a:t>
            </a:r>
          </a:p>
          <a:p>
            <a:endParaRPr lang="zh-CN" altLang="en-US" dirty="0"/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74" y="2708920"/>
            <a:ext cx="6448851" cy="274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45016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zh-CN" dirty="0"/>
              <a:t>【综合实例】：文本编辑器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496944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>
              <a:lnSpc>
                <a:spcPct val="150000"/>
              </a:lnSpc>
            </a:pPr>
            <a:r>
              <a:rPr lang="zh-CN" altLang="zh-CN" dirty="0"/>
              <a:t>首先建立项目的框架代码，具体步骤如下。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节），项目名称为“</a:t>
            </a:r>
            <a:r>
              <a:rPr lang="en-US" altLang="zh-CN" dirty="0" err="1"/>
              <a:t>ImageProcessor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QMainWindow</a:t>
            </a:r>
            <a:r>
              <a:rPr lang="zh-CN" altLang="zh-CN" dirty="0"/>
              <a:t>”，类名命名为“</a:t>
            </a:r>
            <a:r>
              <a:rPr lang="en-US" altLang="zh-CN" dirty="0" err="1"/>
              <a:t>ImgProcessor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“创建界面”复选框的选中状态。单击“下一步”按钮，最后单击“完成”按钮，完成该项目工程的建立。</a:t>
            </a:r>
          </a:p>
          <a:p>
            <a:pPr indent="446088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）添加该工程的提供主要显示文本编辑框函数所在的文件，在“</a:t>
            </a:r>
            <a:r>
              <a:rPr lang="en-US" altLang="zh-CN" dirty="0" err="1"/>
              <a:t>ImageProcessor</a:t>
            </a:r>
            <a:r>
              <a:rPr lang="zh-CN" altLang="zh-CN" dirty="0"/>
              <a:t>”项目名上单击鼠标右键，在弹出的快捷菜单中选择“添加新文件</a:t>
            </a:r>
            <a:r>
              <a:rPr lang="en-US" altLang="zh-CN" dirty="0"/>
              <a:t>...</a:t>
            </a:r>
            <a:r>
              <a:rPr lang="zh-CN" altLang="zh-CN" dirty="0"/>
              <a:t>”菜单项，在弹出的对话框中选择“</a:t>
            </a:r>
            <a:r>
              <a:rPr lang="en-US" altLang="zh-CN" dirty="0"/>
              <a:t>C++ Class</a:t>
            </a:r>
            <a:r>
              <a:rPr lang="zh-CN" altLang="zh-CN" dirty="0"/>
              <a:t>”选项，单击“</a:t>
            </a:r>
            <a:r>
              <a:rPr lang="en-US" altLang="zh-CN" dirty="0"/>
              <a:t>Choose...</a:t>
            </a:r>
            <a:r>
              <a:rPr lang="zh-CN" altLang="zh-CN" dirty="0"/>
              <a:t>”按钮，弹出对话框，在“</a:t>
            </a:r>
            <a:r>
              <a:rPr lang="en-US" altLang="zh-CN" dirty="0"/>
              <a:t>Base class</a:t>
            </a:r>
            <a:r>
              <a:rPr lang="zh-CN" altLang="zh-CN" dirty="0"/>
              <a:t>”后面的下拉列表框中选择基类名“</a:t>
            </a:r>
            <a:r>
              <a:rPr lang="en-US" altLang="zh-CN" dirty="0" err="1"/>
              <a:t>QWidget</a:t>
            </a:r>
            <a:r>
              <a:rPr lang="zh-CN" altLang="zh-CN" dirty="0"/>
              <a:t>”，在“</a:t>
            </a:r>
            <a:r>
              <a:rPr lang="en-US" altLang="zh-CN" dirty="0"/>
              <a:t>Class name</a:t>
            </a:r>
            <a:r>
              <a:rPr lang="zh-CN" altLang="zh-CN" dirty="0"/>
              <a:t>”后面的文本框中输入类的名称“</a:t>
            </a:r>
            <a:r>
              <a:rPr lang="en-US" altLang="zh-CN" dirty="0" err="1"/>
              <a:t>ShowWidget</a:t>
            </a:r>
            <a:r>
              <a:rPr lang="zh-CN" altLang="zh-CN" dirty="0"/>
              <a:t>”。</a:t>
            </a:r>
          </a:p>
          <a:p>
            <a:pPr indent="446088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26446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83568" y="2132856"/>
            <a:ext cx="8136904" cy="36724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zh-CN" dirty="0"/>
              <a:t>【综合实例】：文本编辑器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49694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）单击“下一步”按钮，单击“完成”按钮，添加“</a:t>
            </a:r>
            <a:r>
              <a:rPr lang="en-US" altLang="zh-CN" dirty="0" err="1"/>
              <a:t>showwidget.h</a:t>
            </a:r>
            <a:r>
              <a:rPr lang="zh-CN" altLang="zh-CN" dirty="0"/>
              <a:t>”头文件和“</a:t>
            </a:r>
            <a:r>
              <a:rPr lang="en-US" altLang="zh-CN" dirty="0"/>
              <a:t>showwidget.cpp</a:t>
            </a:r>
            <a:r>
              <a:rPr lang="zh-CN" altLang="zh-CN" dirty="0"/>
              <a:t>”源文件。</a:t>
            </a:r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）打开“</a:t>
            </a:r>
            <a:r>
              <a:rPr lang="en-US" altLang="zh-CN" dirty="0" err="1"/>
              <a:t>showwidget.h</a:t>
            </a:r>
            <a:r>
              <a:rPr lang="zh-CN" altLang="zh-CN" dirty="0"/>
              <a:t>”头文件，具体代码如下：</a:t>
            </a:r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QTextEdit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#include &lt;</a:t>
            </a:r>
            <a:r>
              <a:rPr lang="en-US" altLang="zh-CN" sz="1600" dirty="0" err="1"/>
              <a:t>QImage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class 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 : public </a:t>
            </a:r>
            <a:r>
              <a:rPr lang="en-US" altLang="zh-CN" sz="1600" dirty="0" err="1"/>
              <a:t>QWidget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    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Q_OBJECT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explicit 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 = 0);     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QImage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imageLabel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QTextEdit</a:t>
            </a:r>
            <a:r>
              <a:rPr lang="en-US" altLang="zh-CN" sz="1600" dirty="0"/>
              <a:t> *text;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signals: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public slots: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};</a:t>
            </a:r>
            <a:endParaRPr lang="zh-CN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2723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484784"/>
            <a:ext cx="8280920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zh-CN" dirty="0"/>
              <a:t>【综合实例】：文本编辑器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）打开“</a:t>
            </a:r>
            <a:r>
              <a:rPr lang="en-US" altLang="zh-CN" dirty="0"/>
              <a:t>showwidget.cpp</a:t>
            </a:r>
            <a:r>
              <a:rPr lang="zh-CN" altLang="zh-CN" dirty="0"/>
              <a:t>”文件，添加如下代码：</a:t>
            </a:r>
          </a:p>
          <a:p>
            <a:pPr indent="446088"/>
            <a:r>
              <a:rPr lang="en-US" altLang="zh-CN" dirty="0"/>
              <a:t>#include "</a:t>
            </a:r>
            <a:r>
              <a:rPr lang="en-US" altLang="zh-CN" dirty="0" err="1"/>
              <a:t>showwidget.h</a:t>
            </a:r>
            <a:r>
              <a:rPr lang="en-US" altLang="zh-CN" dirty="0"/>
              <a:t>"</a:t>
            </a:r>
            <a:endParaRPr lang="zh-CN" altLang="zh-CN" dirty="0"/>
          </a:p>
          <a:p>
            <a:pPr indent="446088"/>
            <a:r>
              <a:rPr lang="en-US" altLang="zh-CN" dirty="0"/>
              <a:t>#include &lt;</a:t>
            </a:r>
            <a:r>
              <a:rPr lang="en-US" altLang="zh-CN" dirty="0" err="1"/>
              <a:t>QHBoxLayout</a:t>
            </a:r>
            <a:r>
              <a:rPr lang="en-US" altLang="zh-CN" dirty="0"/>
              <a:t>&gt;</a:t>
            </a:r>
            <a:endParaRPr lang="zh-CN" altLang="zh-CN" dirty="0"/>
          </a:p>
          <a:p>
            <a:pPr indent="446088"/>
            <a:r>
              <a:rPr lang="en-US" altLang="zh-CN" dirty="0" err="1"/>
              <a:t>ShowWidget</a:t>
            </a:r>
            <a:r>
              <a:rPr lang="en-US" altLang="zh-CN" dirty="0"/>
              <a:t>::</a:t>
            </a:r>
            <a:r>
              <a:rPr lang="en-US" altLang="zh-CN" dirty="0" err="1"/>
              <a:t>ShowWidget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*parent):</a:t>
            </a:r>
            <a:r>
              <a:rPr lang="en-US" altLang="zh-CN" dirty="0" err="1"/>
              <a:t>QWidget</a:t>
            </a:r>
            <a:r>
              <a:rPr lang="en-US" altLang="zh-CN" dirty="0"/>
              <a:t>(parent)</a:t>
            </a:r>
            <a:endParaRPr lang="zh-CN" altLang="zh-CN" dirty="0"/>
          </a:p>
          <a:p>
            <a:pPr indent="446088"/>
            <a:r>
              <a:rPr lang="en-US" altLang="zh-CN" dirty="0"/>
              <a:t>{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imageLabel</a:t>
            </a:r>
            <a:r>
              <a:rPr lang="en-US" altLang="zh-CN" dirty="0"/>
              <a:t> =new </a:t>
            </a:r>
            <a:r>
              <a:rPr lang="en-US" altLang="zh-CN" dirty="0" err="1"/>
              <a:t>QLabel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imageLabel</a:t>
            </a:r>
            <a:r>
              <a:rPr lang="en-US" altLang="zh-CN" dirty="0"/>
              <a:t>-&gt;</a:t>
            </a:r>
            <a:r>
              <a:rPr lang="en-US" altLang="zh-CN" dirty="0" err="1"/>
              <a:t>setScaledContents</a:t>
            </a:r>
            <a:r>
              <a:rPr lang="en-US" altLang="zh-CN" dirty="0"/>
              <a:t>(true);</a:t>
            </a:r>
            <a:endParaRPr lang="zh-CN" altLang="zh-CN" dirty="0"/>
          </a:p>
          <a:p>
            <a:pPr indent="446088"/>
            <a:r>
              <a:rPr lang="en-US" altLang="zh-CN" dirty="0"/>
              <a:t>    text =new </a:t>
            </a:r>
            <a:r>
              <a:rPr lang="en-US" altLang="zh-CN" dirty="0" err="1"/>
              <a:t>QTextEdit</a:t>
            </a:r>
            <a:r>
              <a:rPr lang="en-US" altLang="zh-CN" dirty="0"/>
              <a:t>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QHBoxLayout</a:t>
            </a:r>
            <a:r>
              <a:rPr lang="en-US" altLang="zh-CN" dirty="0"/>
              <a:t> *</a:t>
            </a:r>
            <a:r>
              <a:rPr lang="en-US" altLang="zh-CN" dirty="0" err="1"/>
              <a:t>mainLayout</a:t>
            </a:r>
            <a:r>
              <a:rPr lang="en-US" altLang="zh-CN" dirty="0"/>
              <a:t> =new </a:t>
            </a:r>
            <a:r>
              <a:rPr lang="en-US" altLang="zh-CN" dirty="0" err="1"/>
              <a:t>QHBoxLayout</a:t>
            </a:r>
            <a:r>
              <a:rPr lang="en-US" altLang="zh-CN" dirty="0"/>
              <a:t>(this);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imageLabel</a:t>
            </a:r>
            <a:r>
              <a:rPr lang="en-US" altLang="zh-CN" dirty="0"/>
              <a:t>);</a:t>
            </a:r>
            <a:endParaRPr lang="zh-CN" altLang="zh-CN" dirty="0"/>
          </a:p>
          <a:p>
            <a:pPr indent="446088"/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(text);</a:t>
            </a:r>
            <a:endParaRPr lang="zh-CN" altLang="zh-CN" dirty="0"/>
          </a:p>
          <a:p>
            <a:pPr indent="446088"/>
            <a:r>
              <a:rPr lang="en-US" altLang="zh-CN" dirty="0"/>
              <a:t>}</a:t>
            </a:r>
            <a:endParaRPr lang="zh-CN" altLang="zh-CN" dirty="0"/>
          </a:p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）主函数</a:t>
            </a:r>
            <a:r>
              <a:rPr lang="en-US" altLang="zh-CN" dirty="0" err="1"/>
              <a:t>ImgProcessor</a:t>
            </a:r>
            <a:r>
              <a:rPr lang="zh-CN" altLang="zh-CN" dirty="0"/>
              <a:t>类声明中</a:t>
            </a:r>
            <a:r>
              <a:rPr lang="en-US" altLang="zh-CN" dirty="0" err="1"/>
              <a:t>createActions</a:t>
            </a:r>
            <a:r>
              <a:rPr lang="en-US" altLang="zh-CN" dirty="0"/>
              <a:t>()</a:t>
            </a:r>
            <a:r>
              <a:rPr lang="zh-CN" altLang="zh-CN" dirty="0"/>
              <a:t>函数用于创建所有的动作、</a:t>
            </a:r>
            <a:r>
              <a:rPr lang="en-US" altLang="zh-CN" dirty="0" err="1"/>
              <a:t>createMenus</a:t>
            </a:r>
            <a:r>
              <a:rPr lang="en-US" altLang="zh-CN" dirty="0"/>
              <a:t>()</a:t>
            </a:r>
            <a:r>
              <a:rPr lang="zh-CN" altLang="zh-CN" dirty="0"/>
              <a:t>函数用于创建菜单、</a:t>
            </a:r>
            <a:r>
              <a:rPr lang="en-US" altLang="zh-CN" dirty="0" err="1"/>
              <a:t>createToolBars</a:t>
            </a:r>
            <a:r>
              <a:rPr lang="en-US" altLang="zh-CN" dirty="0"/>
              <a:t>()</a:t>
            </a:r>
            <a:r>
              <a:rPr lang="zh-CN" altLang="zh-CN" dirty="0"/>
              <a:t>函数用于创建工具栏；接着声明实现主窗口所需的各个元素，包括菜单、工具栏及各个动作等；最后声明用到的槽函数</a:t>
            </a:r>
            <a:r>
              <a:rPr lang="zh-CN" altLang="zh-CN" dirty="0">
                <a:hlinkClick r:id="rId2" action="ppaction://hlinkfile"/>
              </a:rPr>
              <a:t>，打开“</a:t>
            </a:r>
            <a:r>
              <a:rPr lang="en-US" altLang="zh-CN" dirty="0" err="1">
                <a:hlinkClick r:id="rId2" action="ppaction://hlinkfile"/>
              </a:rPr>
              <a:t>imgprocessor.h</a:t>
            </a:r>
            <a:r>
              <a:rPr lang="zh-CN" altLang="zh-CN" dirty="0">
                <a:hlinkClick r:id="rId2" action="ppaction://hlinkfile"/>
              </a:rPr>
              <a:t>”文件，添加如下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67203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611560" y="1916832"/>
            <a:ext cx="8136904" cy="40324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 </a:t>
            </a:r>
            <a:r>
              <a:rPr lang="zh-CN" altLang="zh-CN" dirty="0"/>
              <a:t>【综合实例】：文本编辑器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42493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6088"/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）下面是主窗口构造函数部分的内容，构造函数主要实现窗体的初始化，打开“</a:t>
            </a:r>
            <a:r>
              <a:rPr lang="en-US" altLang="zh-CN" dirty="0"/>
              <a:t>imgprocessor.cpp</a:t>
            </a:r>
            <a:r>
              <a:rPr lang="zh-CN" altLang="zh-CN" dirty="0"/>
              <a:t>”文件，添加如下代码：</a:t>
            </a:r>
          </a:p>
          <a:p>
            <a:pPr indent="446088"/>
            <a:r>
              <a:rPr lang="en-US" altLang="zh-CN" sz="1600" dirty="0" err="1"/>
              <a:t>ImgProcessor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ImgProcessor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QWidget</a:t>
            </a:r>
            <a:r>
              <a:rPr lang="en-US" altLang="zh-CN" sz="1600" dirty="0"/>
              <a:t> *parent)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: </a:t>
            </a:r>
            <a:r>
              <a:rPr lang="en-US" altLang="zh-CN" sz="1600" dirty="0" err="1"/>
              <a:t>QMainWindow</a:t>
            </a:r>
            <a:r>
              <a:rPr lang="en-US" altLang="zh-CN" sz="1600" dirty="0"/>
              <a:t>(parent)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{  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setWindowTitle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("Easy Word"));			//</a:t>
            </a:r>
            <a:r>
              <a:rPr lang="zh-CN" altLang="zh-CN" sz="1600" dirty="0"/>
              <a:t>设置窗体标题</a:t>
            </a:r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 =new 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(this);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setCentralWidget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/* </a:t>
            </a:r>
            <a:r>
              <a:rPr lang="zh-CN" altLang="zh-CN" sz="1600" dirty="0"/>
              <a:t>创建动作、菜单、工具栏的函数</a:t>
            </a:r>
            <a:r>
              <a:rPr lang="en-US" altLang="zh-CN" sz="1600" dirty="0"/>
              <a:t> */    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createActions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createMenus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</a:t>
            </a:r>
            <a:r>
              <a:rPr lang="en-US" altLang="zh-CN" sz="1600" dirty="0" err="1"/>
              <a:t>createToolBars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if(</a:t>
            </a:r>
            <a:r>
              <a:rPr lang="en-US" altLang="zh-CN" sz="1600" dirty="0" err="1"/>
              <a:t>img.load</a:t>
            </a:r>
            <a:r>
              <a:rPr lang="en-US" altLang="zh-CN" sz="1600" dirty="0"/>
              <a:t>("image.png"))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{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	   //</a:t>
            </a:r>
            <a:r>
              <a:rPr lang="zh-CN" altLang="zh-CN" sz="1600" dirty="0"/>
              <a:t>在</a:t>
            </a:r>
            <a:r>
              <a:rPr lang="en-US" altLang="zh-CN" sz="1600" dirty="0" err="1"/>
              <a:t>imageLabel</a:t>
            </a:r>
            <a:r>
              <a:rPr lang="zh-CN" altLang="zh-CN" sz="1600" dirty="0"/>
              <a:t>对象中放置图像</a:t>
            </a:r>
          </a:p>
          <a:p>
            <a:pPr indent="446088"/>
            <a:r>
              <a:rPr lang="en-US" altLang="zh-CN" sz="1600" dirty="0"/>
              <a:t>        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imageLabel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setPixmap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QPixmap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fromImage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));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    }</a:t>
            </a:r>
            <a:endParaRPr lang="zh-CN" altLang="zh-CN" sz="1600" dirty="0"/>
          </a:p>
          <a:p>
            <a:pPr indent="446088"/>
            <a:r>
              <a:rPr lang="en-US" altLang="zh-CN" sz="1600" dirty="0"/>
              <a:t>}</a:t>
            </a:r>
            <a:endParaRPr lang="zh-CN" altLang="zh-CN" sz="1600" dirty="0"/>
          </a:p>
          <a:p>
            <a:pPr indent="446088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7599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主题1">
  <a:themeElements>
    <a:clrScheme name="自定义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C00000"/>
      </a:hlink>
      <a:folHlink>
        <a:srgbClr val="99CC00"/>
      </a:folHlink>
    </a:clrScheme>
    <a:fontScheme name="tdesignc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Arial" charset="0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tdesignc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esignc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63</TotalTime>
  <Words>4296</Words>
  <Application>Microsoft Office PowerPoint</Application>
  <PresentationFormat>全屏显示(4:3)</PresentationFormat>
  <Paragraphs>562</Paragraphs>
  <Slides>58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0" baseType="lpstr">
      <vt:lpstr>主题1</vt:lpstr>
      <vt:lpstr>Microsoft Office Visio 绘图</vt:lpstr>
      <vt:lpstr>第5章 Qt 5主窗体</vt:lpstr>
      <vt:lpstr>5.1  Qt 5主窗体构成</vt:lpstr>
      <vt:lpstr>5.1.1  基本元素</vt:lpstr>
      <vt:lpstr>5.1.1  基本元素</vt:lpstr>
      <vt:lpstr>5.1.2 【综合实例】：文本编辑器</vt:lpstr>
      <vt:lpstr>5.1.2 【综合实例】：文本编辑器</vt:lpstr>
      <vt:lpstr>5.1.2 【综合实例】：文本编辑器</vt:lpstr>
      <vt:lpstr>5.1.2 【综合实例】：文本编辑器</vt:lpstr>
      <vt:lpstr>5.1.2 【综合实例】：文本编辑器</vt:lpstr>
      <vt:lpstr>5.1.3  菜单与工具栏的实现</vt:lpstr>
      <vt:lpstr>5.1.3  菜单与工具栏的实现</vt:lpstr>
      <vt:lpstr>5.1.3  菜单与工具栏的实现</vt:lpstr>
      <vt:lpstr>5.1.3  菜单与工具栏的实现</vt:lpstr>
      <vt:lpstr>5.2  Qt 5文件操作功能</vt:lpstr>
      <vt:lpstr>5.2.1  新建文件</vt:lpstr>
      <vt:lpstr>5.2.2  打开文件</vt:lpstr>
      <vt:lpstr>5.2.2  打开文件</vt:lpstr>
      <vt:lpstr>5.2.2  打开文件</vt:lpstr>
      <vt:lpstr>5.2.2  打开文件</vt:lpstr>
      <vt:lpstr>5.2.2  打开文件</vt:lpstr>
      <vt:lpstr>5.2.3  打印文件</vt:lpstr>
      <vt:lpstr>5.2.3  打印文件</vt:lpstr>
      <vt:lpstr>5.2.3  打印文件</vt:lpstr>
      <vt:lpstr>5.2.3  打印文件</vt:lpstr>
      <vt:lpstr>5.2.3  打印文件</vt:lpstr>
      <vt:lpstr>5.2.3  打印文件</vt:lpstr>
      <vt:lpstr>5.3  Qt 5图像坐标变换</vt:lpstr>
      <vt:lpstr>5.3.1  缩放功能</vt:lpstr>
      <vt:lpstr>5.3.1  缩放功能</vt:lpstr>
      <vt:lpstr>5.3.2  旋转功能</vt:lpstr>
      <vt:lpstr>5.3.2  旋转功能</vt:lpstr>
      <vt:lpstr>5.3.2  旋转功能</vt:lpstr>
      <vt:lpstr>5.3.3  镜像功能</vt:lpstr>
      <vt:lpstr>5.3.3  镜像功能</vt:lpstr>
      <vt:lpstr>5.3.3  镜像功能</vt:lpstr>
      <vt:lpstr>5.4  Qt 5文本编辑功能</vt:lpstr>
      <vt:lpstr>5.4  Qt 5文本编辑功能</vt:lpstr>
      <vt:lpstr>5.4  Qt 5文本编辑功能</vt:lpstr>
      <vt:lpstr>5.4  Qt 5文本编辑功能</vt:lpstr>
      <vt:lpstr>5.4  Qt 5文本编辑功能</vt:lpstr>
      <vt:lpstr>5.4.1  设置字体</vt:lpstr>
      <vt:lpstr>5.4.2  设置字号</vt:lpstr>
      <vt:lpstr>5.4.3  设置文字加粗</vt:lpstr>
      <vt:lpstr>5.4.4  设置文字斜体</vt:lpstr>
      <vt:lpstr>5.4.5  设置文字加下画线</vt:lpstr>
      <vt:lpstr>5.4.6  设置文字颜色</vt:lpstr>
      <vt:lpstr>5.4.6  设置文字颜色</vt:lpstr>
      <vt:lpstr>5.4.7  设置字符格式</vt:lpstr>
      <vt:lpstr>5.5  Qt 5排版功能</vt:lpstr>
      <vt:lpstr>5.5  Qt 5排版功能</vt:lpstr>
      <vt:lpstr>5.5  Qt 5排版功能</vt:lpstr>
      <vt:lpstr>5.5  Qt 5排版功能</vt:lpstr>
      <vt:lpstr>5.5  Qt 5排版功能</vt:lpstr>
      <vt:lpstr>5.5.1  实现段落对齐</vt:lpstr>
      <vt:lpstr>5.5.1  实现段落对齐</vt:lpstr>
      <vt:lpstr>5.5.2  实现文本排序</vt:lpstr>
      <vt:lpstr>5.5.2  实现文本排序</vt:lpstr>
      <vt:lpstr>5.5.2  实现文本排序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Qt 5主窗体</dc:title>
  <dc:creator>User</dc:creator>
  <cp:lastModifiedBy>User</cp:lastModifiedBy>
  <cp:revision>9</cp:revision>
  <dcterms:created xsi:type="dcterms:W3CDTF">2017-05-18T06:28:14Z</dcterms:created>
  <dcterms:modified xsi:type="dcterms:W3CDTF">2017-05-18T07:31:20Z</dcterms:modified>
</cp:coreProperties>
</file>