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15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9C7E3E-FFF9-4AAA-8872-66110193E03D}" type="datetimeFigureOut">
              <a:rPr lang="zh-CN" altLang="en-US" smtClean="0"/>
              <a:t>2017-5-22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568067-A4F5-4016-A698-EDEF94C433A7}" type="slidenum">
              <a:rPr lang="zh-CN" altLang="en-US" smtClean="0"/>
              <a:t>‹#›</a:t>
            </a:fld>
            <a:endParaRPr lang="zh-CN" altLang="en-US"/>
          </a:p>
        </p:txBody>
      </p:sp>
    </p:spTree>
    <p:extLst>
      <p:ext uri="{BB962C8B-B14F-4D97-AF65-F5344CB8AC3E}">
        <p14:creationId xmlns:p14="http://schemas.microsoft.com/office/powerpoint/2010/main" val="881986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2051"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2052" name="Rectangle 4"/>
          <p:cNvSpPr>
            <a:spLocks noGrp="1" noChangeArrowheads="1"/>
          </p:cNvSpPr>
          <p:nvPr>
            <p:ph type="dt" sz="half" idx="2"/>
          </p:nvPr>
        </p:nvSpPr>
        <p:spPr/>
        <p:txBody>
          <a:bodyPr/>
          <a:lstStyle>
            <a:lvl1pPr>
              <a:defRPr/>
            </a:lvl1pPr>
          </a:lstStyle>
          <a:p>
            <a:fld id="{F3CE4D7E-EA9B-4E98-B0A9-3DEDBEFF7C30}" type="datetimeFigureOut">
              <a:rPr lang="zh-CN" altLang="en-US" smtClean="0"/>
              <a:t>2017-5-22</a:t>
            </a:fld>
            <a:endParaRPr lang="zh-CN" altLang="en-US"/>
          </a:p>
        </p:txBody>
      </p:sp>
      <p:sp>
        <p:nvSpPr>
          <p:cNvPr id="2053" name="Rectangle 5"/>
          <p:cNvSpPr>
            <a:spLocks noGrp="1" noChangeArrowheads="1"/>
          </p:cNvSpPr>
          <p:nvPr>
            <p:ph type="ftr" sz="quarter" idx="3"/>
          </p:nvPr>
        </p:nvSpPr>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5225"/>
            <a:ext cx="2289175" cy="476250"/>
          </a:xfrm>
        </p:spPr>
        <p:txBody>
          <a:bodyPr/>
          <a:lstStyle>
            <a:lvl1pPr>
              <a:defRPr/>
            </a:lvl1pPr>
          </a:lstStyle>
          <a:p>
            <a:fld id="{85D97313-08B0-40BD-89D3-BAAB2350649D}" type="slidenum">
              <a:rPr lang="zh-CN" altLang="en-US" smtClean="0"/>
              <a:t>‹#›</a:t>
            </a:fld>
            <a:endParaRPr lang="zh-CN" altLang="en-US"/>
          </a:p>
        </p:txBody>
      </p:sp>
      <p:sp>
        <p:nvSpPr>
          <p:cNvPr id="2055" name="Rectangle 7"/>
          <p:cNvSpPr>
            <a:spLocks noChangeArrowheads="1"/>
          </p:cNvSpPr>
          <p:nvPr/>
        </p:nvSpPr>
        <p:spPr bwMode="auto">
          <a:xfrm>
            <a:off x="6553200" y="6211888"/>
            <a:ext cx="2133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FA6AACA-06FB-4A17-83E2-961DAC37C178}" type="slidenum">
              <a:rPr lang="en-US" altLang="zh-CN" sz="1200">
                <a:effectLst>
                  <a:outerShdw blurRad="38100" dist="38100" dir="2700000" algn="tl">
                    <a:srgbClr val="C0C0C0"/>
                  </a:outerShdw>
                </a:effectLst>
                <a:latin typeface="Tahoma" pitchFamily="34" charset="0"/>
              </a:rPr>
              <a:pPr algn="r"/>
              <a:t>‹#›</a:t>
            </a:fld>
            <a:endParaRPr lang="en-US" altLang="zh-CN" sz="1200">
              <a:effectLst>
                <a:outerShdw blurRad="38100" dist="38100" dir="2700000" algn="tl">
                  <a:srgbClr val="C0C0C0"/>
                </a:outerShdw>
              </a:effectLst>
              <a:latin typeface="Tahoma" pitchFamily="34" charset="0"/>
            </a:endParaRPr>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888142532"/>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44450"/>
            <a:ext cx="2135187"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44450"/>
            <a:ext cx="6253163"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239698333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3126461194"/>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1734113672"/>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8050"/>
            <a:ext cx="4194175" cy="5473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411312258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114172890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0" u="none" cap="all" spc="0" dirty="0">
                <a:ln w="9000" cmpd="sng">
                  <a:solidFill>
                    <a:srgbClr val="6600FF"/>
                  </a:solidFill>
                  <a:prstDash val="solid"/>
                </a:ln>
                <a:solidFill>
                  <a:srgbClr val="6600FF"/>
                </a:solidFill>
                <a:effectLst/>
                <a:latin typeface="+mj-lt"/>
                <a:ea typeface="+mj-ea"/>
                <a:cs typeface="+mj-cs"/>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3243705784"/>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275267715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1332113575"/>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F3CE4D7E-EA9B-4E98-B0A9-3DEDBEFF7C30}" type="datetimeFigureOut">
              <a:rPr lang="zh-CN" altLang="en-US" smtClean="0"/>
              <a:t>2017-5-22</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5D97313-08B0-40BD-89D3-BAAB2350649D}" type="slidenum">
              <a:rPr lang="zh-CN" altLang="en-US" smtClean="0"/>
              <a:t>‹#›</a:t>
            </a:fld>
            <a:endParaRPr lang="zh-CN" altLang="en-US"/>
          </a:p>
        </p:txBody>
      </p:sp>
    </p:spTree>
    <p:extLst>
      <p:ext uri="{BB962C8B-B14F-4D97-AF65-F5344CB8AC3E}">
        <p14:creationId xmlns:p14="http://schemas.microsoft.com/office/powerpoint/2010/main" val="3348709052"/>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1625" y="44450"/>
            <a:ext cx="854075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按一下以編輯母片標題樣式</a:t>
            </a:r>
          </a:p>
        </p:txBody>
      </p:sp>
      <p:sp>
        <p:nvSpPr>
          <p:cNvPr id="1027" name="Rectangle 3"/>
          <p:cNvSpPr>
            <a:spLocks noGrp="1" noChangeArrowheads="1"/>
          </p:cNvSpPr>
          <p:nvPr>
            <p:ph type="body" idx="1"/>
          </p:nvPr>
        </p:nvSpPr>
        <p:spPr bwMode="auto">
          <a:xfrm>
            <a:off x="301625" y="908050"/>
            <a:ext cx="854075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按一下以編輯母片</a:t>
            </a:r>
          </a:p>
          <a:p>
            <a:pPr lvl="1"/>
            <a:r>
              <a:rPr lang="zh-CN" altLang="en-US" smtClean="0"/>
              <a:t>第二層</a:t>
            </a:r>
          </a:p>
          <a:p>
            <a:pPr lvl="2"/>
            <a:r>
              <a:rPr lang="zh-CN" altLang="en-US" smtClean="0"/>
              <a:t>第三層</a:t>
            </a:r>
          </a:p>
          <a:p>
            <a:pPr lvl="3"/>
            <a:r>
              <a:rPr lang="zh-CN" altLang="en-US" smtClean="0"/>
              <a:t>第四層</a:t>
            </a:r>
          </a:p>
          <a:p>
            <a:pPr lvl="4"/>
            <a:r>
              <a:rPr lang="zh-CN" altLang="en-US" smtClean="0"/>
              <a:t>第五層</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fld id="{F3CE4D7E-EA9B-4E98-B0A9-3DEDBEFF7C30}" type="datetimeFigureOut">
              <a:rPr lang="zh-CN" altLang="en-US" smtClean="0"/>
              <a:t>2017-5-22</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030" name="Rectangle 6"/>
          <p:cNvSpPr>
            <a:spLocks noGrp="1" noChangeArrowheads="1"/>
          </p:cNvSpPr>
          <p:nvPr>
            <p:ph type="sldNum" sz="quarter" idx="4"/>
          </p:nvPr>
        </p:nvSpPr>
        <p:spPr bwMode="auto">
          <a:xfrm>
            <a:off x="6604000" y="6473825"/>
            <a:ext cx="2289175"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fld id="{85D97313-08B0-40BD-89D3-BAAB2350649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randomBar dir="vert"/>
  </p:transition>
  <p:txStyles>
    <p:titleStyle>
      <a:lvl1pPr algn="ctr" rtl="0" eaLnBrk="1" fontAlgn="base" hangingPunct="1">
        <a:spcBef>
          <a:spcPct val="0"/>
        </a:spcBef>
        <a:spcAft>
          <a:spcPct val="0"/>
        </a:spcAft>
        <a:buSzPct val="100000"/>
        <a:buFont typeface="Arial" charset="0"/>
        <a:defRPr sz="4400" u="sng">
          <a:solidFill>
            <a:schemeClr val="tx2"/>
          </a:solidFill>
          <a:latin typeface="+mj-lt"/>
          <a:ea typeface="+mj-ea"/>
          <a:cs typeface="+mj-cs"/>
        </a:defRPr>
      </a:lvl1pPr>
      <a:lvl2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2pPr>
      <a:lvl3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3pPr>
      <a:lvl4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4pPr>
      <a:lvl5pPr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5pPr>
      <a:lvl6pPr marL="4572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6pPr>
      <a:lvl7pPr marL="9144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7pPr>
      <a:lvl8pPr marL="13716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8pPr>
      <a:lvl9pPr marL="1828800" algn="ctr" rtl="0" eaLnBrk="1" fontAlgn="base" hangingPunct="1">
        <a:spcBef>
          <a:spcPct val="0"/>
        </a:spcBef>
        <a:spcAft>
          <a:spcPct val="0"/>
        </a:spcAft>
        <a:buSzPct val="100000"/>
        <a:buFont typeface="Arial" charset="0"/>
        <a:defRPr sz="4400" u="sng">
          <a:solidFill>
            <a:schemeClr val="tx2"/>
          </a:solidFill>
          <a:latin typeface="Arial" charset="0"/>
          <a:ea typeface="標楷體" pitchFamily="65" charset="-120"/>
        </a:defRPr>
      </a:lvl9pPr>
    </p:titleStyle>
    <p:bodyStyle>
      <a:lvl1pPr marL="342900" indent="-342900" algn="l" rtl="0" eaLnBrk="1" fontAlgn="base" hangingPunct="1">
        <a:spcBef>
          <a:spcPct val="20000"/>
        </a:spcBef>
        <a:spcAft>
          <a:spcPct val="0"/>
        </a:spcAft>
        <a:buClr>
          <a:schemeClr val="hlink"/>
        </a:buClr>
        <a:buSzPct val="75000"/>
        <a:buFont typeface="Wingdings" pitchFamily="2" charset="2"/>
        <a:buChar char="v"/>
        <a:defRPr sz="3200">
          <a:latin typeface="+mn-lt"/>
          <a:ea typeface="+mn-ea"/>
          <a:cs typeface="+mn-cs"/>
        </a:defRPr>
      </a:lvl1pPr>
      <a:lvl2pPr marL="742950" indent="-285750" algn="l" rtl="0" eaLnBrk="1" fontAlgn="base" hangingPunct="1">
        <a:spcBef>
          <a:spcPct val="20000"/>
        </a:spcBef>
        <a:spcAft>
          <a:spcPct val="0"/>
        </a:spcAft>
        <a:buClr>
          <a:schemeClr val="accent2"/>
        </a:buClr>
        <a:buSzPct val="85000"/>
        <a:buFont typeface="Wingdings" pitchFamily="2" charset="2"/>
        <a:buChar char=""/>
        <a:defRPr sz="2800">
          <a:latin typeface="+mn-lt"/>
          <a:ea typeface="+mn-ea"/>
        </a:defRPr>
      </a:lvl2pPr>
      <a:lvl3pPr marL="1143000" indent="-228600" algn="l" rtl="0" eaLnBrk="1" fontAlgn="base" hangingPunct="1">
        <a:spcBef>
          <a:spcPct val="20000"/>
        </a:spcBef>
        <a:spcAft>
          <a:spcPct val="0"/>
        </a:spcAft>
        <a:buClr>
          <a:schemeClr val="hlink"/>
        </a:buClr>
        <a:buSzPct val="85000"/>
        <a:buFont typeface="Wingdings" pitchFamily="2" charset="2"/>
        <a:buChar char="v"/>
        <a:defRPr sz="2400">
          <a:latin typeface="+mn-lt"/>
          <a:ea typeface="+mn-ea"/>
        </a:defRPr>
      </a:lvl3pPr>
      <a:lvl4pPr marL="1600200" indent="-228600" algn="l" rtl="0" eaLnBrk="1" fontAlgn="base" hangingPunct="1">
        <a:spcBef>
          <a:spcPct val="20000"/>
        </a:spcBef>
        <a:spcAft>
          <a:spcPct val="0"/>
        </a:spcAft>
        <a:buClr>
          <a:schemeClr val="accent2"/>
        </a:buClr>
        <a:buSzPct val="90000"/>
        <a:buFont typeface="Wingdings" pitchFamily="2" charset="2"/>
        <a:buChar char=""/>
        <a:defRPr sz="2000">
          <a:latin typeface="+mn-lt"/>
          <a:ea typeface="+mn-ea"/>
        </a:defRPr>
      </a:lvl4pPr>
      <a:lvl5pPr marL="20574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6.xml"/><Relationship Id="rId5" Type="http://schemas.openxmlformats.org/officeDocument/2006/relationships/slide" Target="slide48.xml"/><Relationship Id="rId4" Type="http://schemas.openxmlformats.org/officeDocument/2006/relationships/slide" Target="slide34.xml"/></Relationships>
</file>

<file path=ppt/slides/_rels/slide10.xml.rels><?xml version="1.0" encoding="UTF-8" standalone="yes"?>
<Relationships xmlns="http://schemas.openxmlformats.org/package/2006/relationships"><Relationship Id="rId2" Type="http://schemas.openxmlformats.org/officeDocument/2006/relationships/hyperlink" Target="6.2.2-1.tx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6.2.2-3.txt" TargetMode="External"/><Relationship Id="rId2" Type="http://schemas.openxmlformats.org/officeDocument/2006/relationships/hyperlink" Target="6.2.2-2.txt" TargetMode="Externa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6.2.3-2.txt" TargetMode="External"/><Relationship Id="rId2" Type="http://schemas.openxmlformats.org/officeDocument/2006/relationships/hyperlink" Target="6.2.3-1.txt"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6.2.3-3.txt"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hyperlink" Target="6.3.2-1.txt"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6.3.2-2.tx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12304;&#20363;&#12305;&#65288;&#38590;&#24230;&#19968;&#33324;&#65289;&#65288;CH601&#65289;-2.txt"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hyperlink" Target="6.3.3-2.1.txt"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12304;&#20363;&#12305;&#65288;&#38590;&#24230;&#19968;&#33324;&#65289;&#65288;CH601&#65289;-3.1.txt" TargetMode="External"/><Relationship Id="rId2" Type="http://schemas.openxmlformats.org/officeDocument/2006/relationships/hyperlink" Target="&#12304;&#20363;&#12305;&#65288;&#38590;&#24230;&#19968;&#33324;&#65289;&#65288;CH601&#65289;-3.txt"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zh-CN" dirty="0" smtClean="0"/>
              <a:t>第</a:t>
            </a:r>
            <a:r>
              <a:rPr lang="en-US" altLang="zh-CN" dirty="0" smtClean="0"/>
              <a:t>6</a:t>
            </a:r>
            <a:r>
              <a:rPr lang="zh-CN" altLang="zh-CN" dirty="0" smtClean="0"/>
              <a:t>章</a:t>
            </a:r>
            <a:r>
              <a:rPr lang="en-US" altLang="zh-CN" b="1" dirty="0"/>
              <a:t> </a:t>
            </a:r>
            <a:r>
              <a:rPr lang="en-US" altLang="zh-CN" b="1" dirty="0" err="1" smtClean="0"/>
              <a:t>Qt</a:t>
            </a:r>
            <a:r>
              <a:rPr lang="en-US" altLang="zh-CN" b="1" dirty="0" smtClean="0"/>
              <a:t> </a:t>
            </a:r>
            <a:r>
              <a:rPr lang="en-US" altLang="zh-CN" b="1" dirty="0"/>
              <a:t>5</a:t>
            </a:r>
            <a:r>
              <a:rPr lang="zh-CN" altLang="zh-CN" dirty="0"/>
              <a:t>图形与</a:t>
            </a:r>
            <a:r>
              <a:rPr lang="zh-CN" altLang="zh-CN" dirty="0" smtClean="0"/>
              <a:t>图片</a:t>
            </a:r>
            <a:endParaRPr lang="zh-CN" altLang="en-US" dirty="0"/>
          </a:p>
        </p:txBody>
      </p:sp>
      <p:sp>
        <p:nvSpPr>
          <p:cNvPr id="5" name="TextBox 4"/>
          <p:cNvSpPr txBox="1"/>
          <p:nvPr/>
        </p:nvSpPr>
        <p:spPr>
          <a:xfrm>
            <a:off x="2771800" y="1700808"/>
            <a:ext cx="4896544" cy="461665"/>
          </a:xfrm>
          <a:prstGeom prst="rect">
            <a:avLst/>
          </a:prstGeom>
          <a:noFill/>
        </p:spPr>
        <p:txBody>
          <a:bodyPr wrap="square" rtlCol="0">
            <a:spAutoFit/>
          </a:bodyPr>
          <a:lstStyle/>
          <a:p>
            <a:r>
              <a:rPr lang="en-US" altLang="zh-CN" sz="2400" b="1" dirty="0">
                <a:hlinkClick r:id="rId2" action="ppaction://hlinksldjump"/>
              </a:rPr>
              <a:t>6.1  </a:t>
            </a:r>
            <a:r>
              <a:rPr lang="en-US" altLang="zh-CN" sz="2400" b="1" dirty="0" err="1">
                <a:hlinkClick r:id="rId2" action="ppaction://hlinksldjump"/>
              </a:rPr>
              <a:t>Qt</a:t>
            </a:r>
            <a:r>
              <a:rPr lang="en-US" altLang="zh-CN" sz="2400" b="1" dirty="0">
                <a:hlinkClick r:id="rId2" action="ppaction://hlinksldjump"/>
              </a:rPr>
              <a:t> 5</a:t>
            </a:r>
            <a:r>
              <a:rPr lang="zh-CN" altLang="zh-CN" sz="2400" b="1" dirty="0">
                <a:hlinkClick r:id="rId2" action="ppaction://hlinksldjump"/>
              </a:rPr>
              <a:t>位置</a:t>
            </a:r>
            <a:r>
              <a:rPr lang="zh-CN" altLang="zh-CN" sz="2400" b="1" dirty="0" smtClean="0">
                <a:hlinkClick r:id="rId2" action="ppaction://hlinksldjump"/>
              </a:rPr>
              <a:t>相关函数</a:t>
            </a:r>
            <a:endParaRPr lang="zh-CN" altLang="zh-CN" sz="2400" b="1" dirty="0"/>
          </a:p>
        </p:txBody>
      </p:sp>
      <p:sp>
        <p:nvSpPr>
          <p:cNvPr id="6" name="TextBox 5"/>
          <p:cNvSpPr txBox="1"/>
          <p:nvPr/>
        </p:nvSpPr>
        <p:spPr>
          <a:xfrm>
            <a:off x="2339752" y="2492896"/>
            <a:ext cx="4896544" cy="461665"/>
          </a:xfrm>
          <a:prstGeom prst="rect">
            <a:avLst/>
          </a:prstGeom>
          <a:noFill/>
        </p:spPr>
        <p:txBody>
          <a:bodyPr wrap="square" rtlCol="0">
            <a:spAutoFit/>
          </a:bodyPr>
          <a:lstStyle/>
          <a:p>
            <a:r>
              <a:rPr lang="en-US" altLang="zh-CN" sz="2400" b="1" dirty="0">
                <a:hlinkClick r:id="rId3" action="ppaction://hlinksldjump"/>
              </a:rPr>
              <a:t>6.2  </a:t>
            </a:r>
            <a:r>
              <a:rPr lang="en-US" altLang="zh-CN" sz="2400" b="1" dirty="0" err="1">
                <a:hlinkClick r:id="rId3" action="ppaction://hlinksldjump"/>
              </a:rPr>
              <a:t>Qt</a:t>
            </a:r>
            <a:r>
              <a:rPr lang="en-US" altLang="zh-CN" sz="2400" b="1" dirty="0">
                <a:hlinkClick r:id="rId3" action="ppaction://hlinksldjump"/>
              </a:rPr>
              <a:t> 5</a:t>
            </a:r>
            <a:r>
              <a:rPr lang="zh-CN" altLang="zh-CN" sz="2400" b="1" dirty="0">
                <a:hlinkClick r:id="rId3" action="ppaction://hlinksldjump"/>
              </a:rPr>
              <a:t>基础图形的绘制</a:t>
            </a:r>
            <a:endParaRPr lang="zh-CN" altLang="zh-CN" sz="2400" b="1" dirty="0"/>
          </a:p>
        </p:txBody>
      </p:sp>
      <p:sp>
        <p:nvSpPr>
          <p:cNvPr id="7" name="TextBox 6"/>
          <p:cNvSpPr txBox="1"/>
          <p:nvPr/>
        </p:nvSpPr>
        <p:spPr>
          <a:xfrm>
            <a:off x="1979712" y="3284984"/>
            <a:ext cx="4896544" cy="461665"/>
          </a:xfrm>
          <a:prstGeom prst="rect">
            <a:avLst/>
          </a:prstGeom>
          <a:noFill/>
        </p:spPr>
        <p:txBody>
          <a:bodyPr wrap="square" rtlCol="0">
            <a:spAutoFit/>
          </a:bodyPr>
          <a:lstStyle/>
          <a:p>
            <a:r>
              <a:rPr lang="en-US" altLang="zh-CN" sz="2400" b="1" dirty="0">
                <a:hlinkClick r:id="rId4" action="ppaction://hlinksldjump"/>
              </a:rPr>
              <a:t>6.3  </a:t>
            </a:r>
            <a:r>
              <a:rPr lang="en-US" altLang="zh-CN" sz="2400" b="1" dirty="0" err="1">
                <a:hlinkClick r:id="rId4" action="ppaction://hlinksldjump"/>
              </a:rPr>
              <a:t>Qt</a:t>
            </a:r>
            <a:r>
              <a:rPr lang="en-US" altLang="zh-CN" sz="2400" b="1" dirty="0">
                <a:hlinkClick r:id="rId4" action="ppaction://hlinksldjump"/>
              </a:rPr>
              <a:t> 5</a:t>
            </a:r>
            <a:r>
              <a:rPr lang="zh-CN" altLang="zh-CN" sz="2400" b="1" dirty="0">
                <a:hlinkClick r:id="rId4" action="ppaction://hlinksldjump"/>
              </a:rPr>
              <a:t>双缓冲机制</a:t>
            </a:r>
            <a:endParaRPr lang="zh-CN" altLang="zh-CN" sz="2400" b="1" dirty="0"/>
          </a:p>
        </p:txBody>
      </p:sp>
      <p:sp>
        <p:nvSpPr>
          <p:cNvPr id="8" name="TextBox 7"/>
          <p:cNvSpPr txBox="1"/>
          <p:nvPr/>
        </p:nvSpPr>
        <p:spPr>
          <a:xfrm>
            <a:off x="1619672" y="4077072"/>
            <a:ext cx="4896544" cy="461665"/>
          </a:xfrm>
          <a:prstGeom prst="rect">
            <a:avLst/>
          </a:prstGeom>
          <a:noFill/>
        </p:spPr>
        <p:txBody>
          <a:bodyPr wrap="square" rtlCol="0">
            <a:spAutoFit/>
          </a:bodyPr>
          <a:lstStyle/>
          <a:p>
            <a:r>
              <a:rPr lang="en-US" altLang="zh-CN" sz="2400" b="1" dirty="0">
                <a:hlinkClick r:id="rId5" action="ppaction://hlinksldjump"/>
              </a:rPr>
              <a:t>6.4  </a:t>
            </a:r>
            <a:r>
              <a:rPr lang="zh-CN" altLang="zh-CN" sz="2400" b="1" dirty="0">
                <a:hlinkClick r:id="rId5" action="ppaction://hlinksldjump"/>
              </a:rPr>
              <a:t>显示</a:t>
            </a:r>
            <a:r>
              <a:rPr lang="en-US" altLang="zh-CN" sz="2400" b="1" dirty="0" err="1">
                <a:hlinkClick r:id="rId5" action="ppaction://hlinksldjump"/>
              </a:rPr>
              <a:t>Qt</a:t>
            </a:r>
            <a:r>
              <a:rPr lang="en-US" altLang="zh-CN" sz="2400" b="1" dirty="0">
                <a:hlinkClick r:id="rId5" action="ppaction://hlinksldjump"/>
              </a:rPr>
              <a:t> 5 SVG</a:t>
            </a:r>
            <a:r>
              <a:rPr lang="zh-CN" altLang="zh-CN" sz="2400" b="1" dirty="0">
                <a:hlinkClick r:id="rId5" action="ppaction://hlinksldjump"/>
              </a:rPr>
              <a:t>格式图片</a:t>
            </a:r>
            <a:endParaRPr lang="zh-CN" altLang="zh-CN" sz="2400" b="1" dirty="0"/>
          </a:p>
        </p:txBody>
      </p:sp>
      <p:sp>
        <p:nvSpPr>
          <p:cNvPr id="9" name="TextBox 8"/>
          <p:cNvSpPr txBox="1"/>
          <p:nvPr/>
        </p:nvSpPr>
        <p:spPr>
          <a:xfrm>
            <a:off x="1043608" y="4869160"/>
            <a:ext cx="5979568" cy="461665"/>
          </a:xfrm>
          <a:prstGeom prst="rect">
            <a:avLst/>
          </a:prstGeom>
          <a:noFill/>
        </p:spPr>
        <p:txBody>
          <a:bodyPr wrap="square" rtlCol="0">
            <a:spAutoFit/>
          </a:bodyPr>
          <a:lstStyle/>
          <a:p>
            <a:r>
              <a:rPr lang="en-US" altLang="zh-CN" sz="2400" b="1" dirty="0">
                <a:hlinkClick r:id="rId5" action="ppaction://hlinksldjump"/>
              </a:rPr>
              <a:t>L6.4  </a:t>
            </a:r>
            <a:r>
              <a:rPr lang="en-US" altLang="zh-CN" sz="2400" b="1" dirty="0" err="1">
                <a:hlinkClick r:id="rId5" action="ppaction://hlinksldjump"/>
              </a:rPr>
              <a:t>Qt</a:t>
            </a:r>
            <a:r>
              <a:rPr lang="en-US" altLang="zh-CN" sz="2400" b="1" dirty="0">
                <a:hlinkClick r:id="rId5" action="ppaction://hlinksldjump"/>
              </a:rPr>
              <a:t> 5 SVG</a:t>
            </a:r>
            <a:r>
              <a:rPr lang="zh-CN" altLang="zh-CN" sz="2400" b="1" dirty="0">
                <a:hlinkClick r:id="rId5" action="ppaction://hlinksldjump"/>
              </a:rPr>
              <a:t>格式图片显示：概念解析</a:t>
            </a:r>
            <a:endParaRPr lang="zh-CN" altLang="zh-CN" sz="2400" b="1" dirty="0"/>
          </a:p>
        </p:txBody>
      </p:sp>
    </p:spTree>
    <p:extLst>
      <p:ext uri="{BB962C8B-B14F-4D97-AF65-F5344CB8AC3E}">
        <p14:creationId xmlns:p14="http://schemas.microsoft.com/office/powerpoint/2010/main" val="218550251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55576" y="4581128"/>
            <a:ext cx="8064896" cy="86409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2109410"/>
            <a:ext cx="8064896"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6.2.2  </a:t>
            </a:r>
            <a:r>
              <a:rPr lang="zh-CN" altLang="zh-CN" dirty="0"/>
              <a:t>绘图区的</a:t>
            </a:r>
            <a:r>
              <a:rPr lang="zh-CN" altLang="zh-CN" dirty="0" smtClean="0"/>
              <a:t>实现</a:t>
            </a:r>
            <a:endParaRPr lang="zh-CN" altLang="en-US" dirty="0"/>
          </a:p>
        </p:txBody>
      </p:sp>
      <p:sp>
        <p:nvSpPr>
          <p:cNvPr id="3" name="TextBox 2"/>
          <p:cNvSpPr txBox="1"/>
          <p:nvPr/>
        </p:nvSpPr>
        <p:spPr>
          <a:xfrm>
            <a:off x="323528" y="1196752"/>
            <a:ext cx="8496944" cy="4555093"/>
          </a:xfrm>
          <a:prstGeom prst="rect">
            <a:avLst/>
          </a:prstGeom>
          <a:noFill/>
        </p:spPr>
        <p:txBody>
          <a:bodyPr wrap="square" rtlCol="0">
            <a:spAutoFit/>
          </a:bodyPr>
          <a:lstStyle/>
          <a:p>
            <a:pPr indent="539750"/>
            <a:r>
              <a:rPr lang="zh-CN" altLang="zh-CN" dirty="0">
                <a:hlinkClick r:id="rId2" action="ppaction://hlinkfile"/>
              </a:rPr>
              <a:t>打开“</a:t>
            </a:r>
            <a:r>
              <a:rPr lang="en-US" altLang="zh-CN" dirty="0" err="1">
                <a:hlinkClick r:id="rId2" action="ppaction://hlinkfile"/>
              </a:rPr>
              <a:t>paintarea.h</a:t>
            </a:r>
            <a:r>
              <a:rPr lang="zh-CN" altLang="zh-CN" dirty="0">
                <a:hlinkClick r:id="rId2" action="ppaction://hlinkfile"/>
              </a:rPr>
              <a:t>”头文件，添加如下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539750"/>
            <a:r>
              <a:rPr lang="en-US" altLang="zh-CN" dirty="0" err="1"/>
              <a:t>PaintArea</a:t>
            </a:r>
            <a:r>
              <a:rPr lang="zh-CN" altLang="zh-CN" dirty="0"/>
              <a:t>类的构造函数用于完成初始化工作，设置图形显示区域的背景色及最小显示尺寸，具体代码如下：</a:t>
            </a:r>
          </a:p>
          <a:p>
            <a:pPr indent="539750"/>
            <a:r>
              <a:rPr lang="zh-CN" altLang="zh-CN" sz="1600" dirty="0"/>
              <a:t>#include "paintarea.h"</a:t>
            </a:r>
          </a:p>
          <a:p>
            <a:pPr indent="539750"/>
            <a:r>
              <a:rPr lang="zh-CN" altLang="zh-CN" sz="1600" dirty="0"/>
              <a:t>#include &lt;QPainter&gt;</a:t>
            </a:r>
          </a:p>
          <a:p>
            <a:pPr indent="539750"/>
            <a:r>
              <a:rPr lang="zh-CN" altLang="zh-CN" sz="1600" dirty="0"/>
              <a:t>PaintArea::PaintArea(QWidget *parent):QWidget(parent)</a:t>
            </a:r>
          </a:p>
          <a:p>
            <a:pPr indent="539750"/>
            <a:r>
              <a:rPr lang="zh-CN" altLang="zh-CN" sz="1600" dirty="0"/>
              <a:t>{</a:t>
            </a:r>
          </a:p>
          <a:p>
            <a:pPr indent="539750"/>
            <a:r>
              <a:rPr lang="zh-CN" altLang="zh-CN" sz="1600" dirty="0"/>
              <a:t>    setPalette(QPalette(Qt::white));</a:t>
            </a:r>
          </a:p>
          <a:p>
            <a:pPr indent="539750"/>
            <a:r>
              <a:rPr lang="zh-CN" altLang="zh-CN" sz="1600" dirty="0"/>
              <a:t>    setAutoFillBackground(true);</a:t>
            </a:r>
          </a:p>
          <a:p>
            <a:pPr indent="539750"/>
            <a:r>
              <a:rPr lang="zh-CN" altLang="zh-CN" sz="1600" dirty="0"/>
              <a:t>    setMinimumSize(400,400);</a:t>
            </a:r>
          </a:p>
          <a:p>
            <a:pPr indent="539750"/>
            <a:r>
              <a:rPr lang="zh-CN" altLang="zh-CN" sz="1600" dirty="0"/>
              <a:t>}</a:t>
            </a:r>
          </a:p>
          <a:p>
            <a:pPr indent="446088"/>
            <a:r>
              <a:rPr lang="zh-CN" altLang="zh-CN" b="1" dirty="0"/>
              <a:t>其中，</a:t>
            </a:r>
            <a:r>
              <a:rPr lang="en-US" altLang="zh-CN" dirty="0" err="1"/>
              <a:t>setPalette</a:t>
            </a:r>
            <a:r>
              <a:rPr lang="en-US" altLang="zh-CN" dirty="0"/>
              <a:t>(</a:t>
            </a:r>
            <a:r>
              <a:rPr lang="en-US" altLang="zh-CN" dirty="0" err="1"/>
              <a:t>QPalette</a:t>
            </a:r>
            <a:r>
              <a:rPr lang="en-US" altLang="zh-CN" dirty="0"/>
              <a:t>(</a:t>
            </a:r>
            <a:r>
              <a:rPr lang="en-US" altLang="zh-CN" dirty="0" err="1"/>
              <a:t>Qt</a:t>
            </a:r>
            <a:r>
              <a:rPr lang="en-US" altLang="zh-CN" dirty="0"/>
              <a:t>::white))</a:t>
            </a:r>
            <a:r>
              <a:rPr lang="zh-CN" altLang="zh-CN" dirty="0"/>
              <a:t>、</a:t>
            </a:r>
            <a:r>
              <a:rPr lang="en-US" altLang="zh-CN" dirty="0" err="1"/>
              <a:t>setAutoFillBackground</a:t>
            </a:r>
            <a:r>
              <a:rPr lang="en-US" altLang="zh-CN" dirty="0"/>
              <a:t>(true)</a:t>
            </a:r>
            <a:r>
              <a:rPr lang="zh-CN" altLang="zh-CN" dirty="0"/>
              <a:t>完成对窗体背景色的设置，与下面的代码效果一致：</a:t>
            </a:r>
          </a:p>
          <a:p>
            <a:pPr indent="446088"/>
            <a:r>
              <a:rPr lang="zh-CN" altLang="zh-CN" dirty="0"/>
              <a:t>QPalette  p = palette();</a:t>
            </a:r>
          </a:p>
          <a:p>
            <a:pPr indent="446088"/>
            <a:r>
              <a:rPr lang="en-US" altLang="zh-CN" dirty="0" err="1"/>
              <a:t>p.setColor</a:t>
            </a:r>
            <a:r>
              <a:rPr lang="en-US" altLang="zh-CN" dirty="0"/>
              <a:t>(</a:t>
            </a:r>
            <a:r>
              <a:rPr lang="en-US" altLang="zh-CN" dirty="0" err="1"/>
              <a:t>QPalette</a:t>
            </a:r>
            <a:r>
              <a:rPr lang="en-US" altLang="zh-CN" dirty="0"/>
              <a:t>::</a:t>
            </a:r>
            <a:r>
              <a:rPr lang="en-US" altLang="zh-CN" dirty="0" err="1"/>
              <a:t>Window,Qt</a:t>
            </a:r>
            <a:r>
              <a:rPr lang="en-US" altLang="zh-CN" dirty="0"/>
              <a:t>::white);</a:t>
            </a:r>
            <a:endParaRPr lang="zh-CN" altLang="zh-CN" dirty="0"/>
          </a:p>
          <a:p>
            <a:pPr indent="446088"/>
            <a:r>
              <a:rPr lang="en-US" altLang="zh-CN" dirty="0" err="1"/>
              <a:t>setPalette</a:t>
            </a:r>
            <a:r>
              <a:rPr lang="en-US" altLang="zh-CN" dirty="0"/>
              <a:t>(p);</a:t>
            </a:r>
            <a:endParaRPr lang="zh-CN" altLang="zh-CN" dirty="0"/>
          </a:p>
          <a:p>
            <a:pPr indent="446088"/>
            <a:endParaRPr lang="zh-CN" altLang="en-US" dirty="0"/>
          </a:p>
        </p:txBody>
      </p:sp>
    </p:spTree>
    <p:extLst>
      <p:ext uri="{BB962C8B-B14F-4D97-AF65-F5344CB8AC3E}">
        <p14:creationId xmlns:p14="http://schemas.microsoft.com/office/powerpoint/2010/main" val="1787664692"/>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zh-CN" dirty="0"/>
              <a:t>绘图区的实现</a:t>
            </a:r>
            <a:endParaRPr lang="zh-CN" altLang="en-US" dirty="0"/>
          </a:p>
        </p:txBody>
      </p:sp>
      <p:sp>
        <p:nvSpPr>
          <p:cNvPr id="3" name="TextBox 2"/>
          <p:cNvSpPr txBox="1"/>
          <p:nvPr/>
        </p:nvSpPr>
        <p:spPr>
          <a:xfrm>
            <a:off x="323528" y="1124744"/>
            <a:ext cx="8496944" cy="3616375"/>
          </a:xfrm>
          <a:prstGeom prst="rect">
            <a:avLst/>
          </a:prstGeom>
          <a:noFill/>
        </p:spPr>
        <p:txBody>
          <a:bodyPr wrap="square" rtlCol="0">
            <a:spAutoFit/>
          </a:bodyPr>
          <a:lstStyle/>
          <a:p>
            <a:pPr indent="446088">
              <a:lnSpc>
                <a:spcPct val="150000"/>
              </a:lnSpc>
            </a:pPr>
            <a:r>
              <a:rPr lang="en-US" altLang="zh-CN" dirty="0" err="1"/>
              <a:t>setShape</a:t>
            </a:r>
            <a:r>
              <a:rPr lang="en-US" altLang="zh-CN" dirty="0"/>
              <a:t>()</a:t>
            </a:r>
            <a:r>
              <a:rPr lang="zh-CN" altLang="zh-CN" dirty="0"/>
              <a:t>函数可以设置形状，</a:t>
            </a:r>
            <a:r>
              <a:rPr lang="en-US" altLang="zh-CN" dirty="0" err="1"/>
              <a:t>setPen</a:t>
            </a:r>
            <a:r>
              <a:rPr lang="en-US" altLang="zh-CN" dirty="0"/>
              <a:t>()</a:t>
            </a:r>
            <a:r>
              <a:rPr lang="zh-CN" altLang="zh-CN" dirty="0"/>
              <a:t>函数可以设置画笔，</a:t>
            </a:r>
            <a:r>
              <a:rPr lang="en-US" altLang="zh-CN" dirty="0" err="1"/>
              <a:t>setBrush</a:t>
            </a:r>
            <a:r>
              <a:rPr lang="en-US" altLang="zh-CN" dirty="0"/>
              <a:t>()</a:t>
            </a:r>
            <a:r>
              <a:rPr lang="zh-CN" altLang="zh-CN" dirty="0"/>
              <a:t>函数可以设置画刷，</a:t>
            </a:r>
            <a:r>
              <a:rPr lang="en-US" altLang="zh-CN" dirty="0" err="1"/>
              <a:t>setFillRule</a:t>
            </a:r>
            <a:r>
              <a:rPr lang="en-US" altLang="zh-CN" dirty="0"/>
              <a:t>()</a:t>
            </a:r>
            <a:r>
              <a:rPr lang="zh-CN" altLang="zh-CN" dirty="0">
                <a:hlinkClick r:id="rId2" action="ppaction://hlinkfile"/>
              </a:rPr>
              <a:t>函数可以设置填充模式，具体代码</a:t>
            </a:r>
            <a:r>
              <a:rPr lang="zh-CN" altLang="zh-CN" dirty="0" smtClean="0">
                <a:hlinkClick r:id="rId2" action="ppaction://hlinkfile"/>
              </a:rPr>
              <a:t>实现</a:t>
            </a:r>
            <a:r>
              <a:rPr lang="zh-CN" altLang="en-US" dirty="0" smtClean="0">
                <a:hlinkClick r:id="rId2" action="ppaction://hlinkfile"/>
              </a:rPr>
              <a:t>。</a:t>
            </a:r>
            <a:endParaRPr lang="zh-CN" altLang="zh-CN" dirty="0"/>
          </a:p>
          <a:p>
            <a:pPr indent="446088">
              <a:lnSpc>
                <a:spcPct val="150000"/>
              </a:lnSpc>
            </a:pPr>
            <a:r>
              <a:rPr lang="en-US" altLang="zh-CN" dirty="0" err="1">
                <a:hlinkClick r:id="rId3" action="ppaction://hlinkfile"/>
              </a:rPr>
              <a:t>PaintArea</a:t>
            </a:r>
            <a:r>
              <a:rPr lang="zh-CN" altLang="zh-CN" dirty="0">
                <a:hlinkClick r:id="rId3" action="ppaction://hlinkfile"/>
              </a:rPr>
              <a:t>类的重画函数</a:t>
            </a:r>
            <a:r>
              <a:rPr lang="zh-CN" altLang="zh-CN" dirty="0" smtClean="0">
                <a:hlinkClick r:id="rId3" action="ppaction://hlinkfile"/>
              </a:rPr>
              <a:t>代码</a:t>
            </a:r>
            <a:r>
              <a:rPr lang="zh-CN" altLang="en-US" dirty="0" smtClean="0">
                <a:hlinkClick r:id="rId3" action="ppaction://hlinkfile"/>
              </a:rPr>
              <a:t>。</a:t>
            </a:r>
            <a:endParaRPr lang="zh-CN" altLang="zh-CN" dirty="0"/>
          </a:p>
          <a:p>
            <a:pPr indent="446088"/>
            <a:r>
              <a:rPr lang="zh-CN" altLang="zh-CN" b="1" dirty="0"/>
              <a:t>其中，</a:t>
            </a:r>
            <a:endParaRPr lang="zh-CN" altLang="zh-CN" dirty="0"/>
          </a:p>
          <a:p>
            <a:pPr indent="446088"/>
            <a:r>
              <a:rPr lang="en-US" altLang="zh-CN" sz="1600" b="1" dirty="0"/>
              <a:t>(a) </a:t>
            </a:r>
            <a:r>
              <a:rPr lang="zh-CN" altLang="zh-CN" sz="1600" b="1" dirty="0"/>
              <a:t>QRect rect(50,100,300,200)：</a:t>
            </a:r>
            <a:r>
              <a:rPr lang="zh-CN" altLang="zh-CN" sz="1600" dirty="0"/>
              <a:t>设定一个方形区域，为画长方形、圆角方形、椭圆等做准备。</a:t>
            </a:r>
          </a:p>
          <a:p>
            <a:pPr indent="446088"/>
            <a:r>
              <a:rPr lang="en-US" altLang="zh-CN" sz="1600" b="1" dirty="0"/>
              <a:t>(b) </a:t>
            </a:r>
            <a:r>
              <a:rPr lang="zh-CN" altLang="zh-CN" sz="1600" b="1" dirty="0"/>
              <a:t>static const QPoint points[4]={…}：</a:t>
            </a:r>
            <a:r>
              <a:rPr lang="zh-CN" altLang="zh-CN" sz="1600" dirty="0"/>
              <a:t>创建一个QPoint的数组，包含四个点，为画多边形、多边线及点做准备。</a:t>
            </a:r>
          </a:p>
          <a:p>
            <a:pPr indent="446088"/>
            <a:r>
              <a:rPr lang="en-US" altLang="zh-CN" sz="1600" b="1" dirty="0"/>
              <a:t>(c) </a:t>
            </a:r>
            <a:r>
              <a:rPr lang="zh-CN" altLang="zh-CN" sz="1600" b="1" dirty="0"/>
              <a:t>int startAngle=30*16、int spanAngle =120*16：</a:t>
            </a:r>
            <a:r>
              <a:rPr lang="zh-CN" altLang="zh-CN" sz="1600" dirty="0"/>
              <a:t>其中，参数</a:t>
            </a:r>
            <a:r>
              <a:rPr lang="en-US" altLang="zh-CN" sz="1600" dirty="0" err="1"/>
              <a:t>startAngle</a:t>
            </a:r>
            <a:r>
              <a:rPr lang="zh-CN" altLang="zh-CN" sz="1600" dirty="0"/>
              <a:t>表示起始角，为弧形的起始点与圆心之间连线与水平方向的夹角；参数</a:t>
            </a:r>
            <a:r>
              <a:rPr lang="en-US" altLang="zh-CN" sz="1600" dirty="0" err="1"/>
              <a:t>spanAngle</a:t>
            </a:r>
            <a:r>
              <a:rPr lang="zh-CN" altLang="zh-CN" sz="1600" dirty="0"/>
              <a:t>表示的是跨度角，为弧形起点、终点分别与圆心连线之间的夹角，如图</a:t>
            </a:r>
            <a:r>
              <a:rPr lang="en-US" altLang="zh-CN" sz="1600" dirty="0"/>
              <a:t>6.5</a:t>
            </a:r>
            <a:r>
              <a:rPr lang="zh-CN" altLang="zh-CN" sz="1600" dirty="0"/>
              <a:t>所示。</a:t>
            </a:r>
          </a:p>
          <a:p>
            <a:pPr indent="446088"/>
            <a:endParaRPr lang="zh-CN" altLang="en-US" dirty="0"/>
          </a:p>
        </p:txBody>
      </p:sp>
      <p:pic>
        <p:nvPicPr>
          <p:cNvPr id="5122" name="Picture 2" descr="6t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560" y="4509120"/>
            <a:ext cx="3445619" cy="164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283968" y="4509120"/>
            <a:ext cx="4392488" cy="1107996"/>
          </a:xfrm>
          <a:prstGeom prst="rect">
            <a:avLst/>
          </a:prstGeom>
          <a:noFill/>
        </p:spPr>
        <p:txBody>
          <a:bodyPr wrap="square" rtlCol="0">
            <a:spAutoFit/>
          </a:bodyPr>
          <a:lstStyle/>
          <a:p>
            <a:pPr indent="446088"/>
            <a:r>
              <a:rPr lang="en-US" altLang="zh-CN" sz="1600" b="1" dirty="0"/>
              <a:t>(d) </a:t>
            </a:r>
            <a:r>
              <a:rPr lang="zh-CN" altLang="zh-CN" sz="1600" b="1" dirty="0"/>
              <a:t>switch(shape){…}：</a:t>
            </a:r>
            <a:r>
              <a:rPr lang="zh-CN" altLang="zh-CN" sz="1600" dirty="0"/>
              <a:t>使用一个switch()语句，对所要画的形状做判断，调用QPainter的各个draw()函数完成图形的绘制。</a:t>
            </a:r>
          </a:p>
          <a:p>
            <a:pPr indent="446088"/>
            <a:endParaRPr lang="zh-CN" altLang="en-US" sz="1600" dirty="0"/>
          </a:p>
        </p:txBody>
      </p:sp>
    </p:spTree>
    <p:extLst>
      <p:ext uri="{BB962C8B-B14F-4D97-AF65-F5344CB8AC3E}">
        <p14:creationId xmlns:p14="http://schemas.microsoft.com/office/powerpoint/2010/main" val="3758001056"/>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zh-CN" dirty="0"/>
              <a:t>绘图区的实现</a:t>
            </a:r>
            <a:endParaRPr lang="zh-CN" altLang="en-US" dirty="0"/>
          </a:p>
        </p:txBody>
      </p:sp>
      <p:sp>
        <p:nvSpPr>
          <p:cNvPr id="3" name="TextBox 2"/>
          <p:cNvSpPr txBox="1"/>
          <p:nvPr/>
        </p:nvSpPr>
        <p:spPr>
          <a:xfrm>
            <a:off x="323528" y="1196752"/>
            <a:ext cx="8424936" cy="923330"/>
          </a:xfrm>
          <a:prstGeom prst="rect">
            <a:avLst/>
          </a:prstGeom>
          <a:noFill/>
        </p:spPr>
        <p:txBody>
          <a:bodyPr wrap="square" rtlCol="0">
            <a:spAutoFit/>
          </a:bodyPr>
          <a:lstStyle/>
          <a:p>
            <a:pPr indent="446088"/>
            <a:r>
              <a:rPr lang="zh-CN" altLang="zh-CN" dirty="0"/>
              <a:t>（</a:t>
            </a:r>
            <a:r>
              <a:rPr lang="en-US" altLang="zh-CN" dirty="0"/>
              <a:t>1</a:t>
            </a:r>
            <a:r>
              <a:rPr lang="zh-CN" altLang="zh-CN" dirty="0"/>
              <a:t>）利用</a:t>
            </a:r>
            <a:r>
              <a:rPr lang="en-US" altLang="zh-CN" dirty="0" err="1"/>
              <a:t>QPainter</a:t>
            </a:r>
            <a:r>
              <a:rPr lang="zh-CN" altLang="zh-CN" dirty="0"/>
              <a:t>绘制图形（</a:t>
            </a:r>
            <a:r>
              <a:rPr lang="en-US" altLang="zh-CN" dirty="0"/>
              <a:t>Shape</a:t>
            </a:r>
            <a:r>
              <a:rPr lang="zh-CN" altLang="zh-CN" dirty="0"/>
              <a:t>）。</a:t>
            </a:r>
          </a:p>
          <a:p>
            <a:pPr indent="446088"/>
            <a:r>
              <a:rPr lang="en-US" altLang="zh-CN" dirty="0" err="1"/>
              <a:t>Qt</a:t>
            </a:r>
            <a:r>
              <a:rPr lang="zh-CN" altLang="zh-CN" dirty="0"/>
              <a:t>为开发者提供了丰富的绘制基本图形的</a:t>
            </a:r>
            <a:r>
              <a:rPr lang="en-US" altLang="zh-CN" dirty="0"/>
              <a:t>draw</a:t>
            </a:r>
            <a:r>
              <a:rPr lang="zh-CN" altLang="zh-CN" dirty="0"/>
              <a:t>函数，如图</a:t>
            </a:r>
            <a:r>
              <a:rPr lang="en-US" altLang="zh-CN" dirty="0"/>
              <a:t>6.6</a:t>
            </a:r>
            <a:r>
              <a:rPr lang="zh-CN" altLang="zh-CN" dirty="0"/>
              <a:t>所示。</a:t>
            </a:r>
          </a:p>
          <a:p>
            <a:pPr indent="446088"/>
            <a:endParaRPr lang="zh-CN" altLang="en-US" dirty="0"/>
          </a:p>
        </p:txBody>
      </p:sp>
      <p:pic>
        <p:nvPicPr>
          <p:cNvPr id="6146" name="Picture 2" descr="6t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708" y="1916832"/>
            <a:ext cx="5184576" cy="449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055052"/>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6.2.2  </a:t>
            </a:r>
            <a:r>
              <a:rPr lang="zh-CN" altLang="zh-CN" dirty="0"/>
              <a:t>绘图区的实现</a:t>
            </a:r>
            <a:endParaRPr lang="zh-CN" altLang="en-US" dirty="0"/>
          </a:p>
        </p:txBody>
      </p:sp>
      <p:sp>
        <p:nvSpPr>
          <p:cNvPr id="3" name="TextBox 2"/>
          <p:cNvSpPr txBox="1"/>
          <p:nvPr/>
        </p:nvSpPr>
        <p:spPr>
          <a:xfrm>
            <a:off x="467544" y="1268760"/>
            <a:ext cx="8136904" cy="2446824"/>
          </a:xfrm>
          <a:prstGeom prst="rect">
            <a:avLst/>
          </a:prstGeom>
          <a:noFill/>
        </p:spPr>
        <p:txBody>
          <a:bodyPr wrap="square" rtlCol="0">
            <a:spAutoFit/>
          </a:bodyPr>
          <a:lstStyle/>
          <a:p>
            <a:pPr indent="446088">
              <a:lnSpc>
                <a:spcPct val="150000"/>
              </a:lnSpc>
            </a:pPr>
            <a:r>
              <a:rPr lang="zh-CN" altLang="zh-CN" dirty="0"/>
              <a:t>（</a:t>
            </a:r>
            <a:r>
              <a:rPr lang="en-US" altLang="zh-CN" dirty="0"/>
              <a:t>2</a:t>
            </a:r>
            <a:r>
              <a:rPr lang="zh-CN" altLang="zh-CN" dirty="0"/>
              <a:t>）利用</a:t>
            </a:r>
            <a:r>
              <a:rPr lang="en-US" altLang="zh-CN" dirty="0" err="1"/>
              <a:t>QPainterPath</a:t>
            </a:r>
            <a:r>
              <a:rPr lang="zh-CN" altLang="zh-CN" dirty="0"/>
              <a:t>绘制简单图形。</a:t>
            </a:r>
          </a:p>
          <a:p>
            <a:pPr indent="446088">
              <a:lnSpc>
                <a:spcPct val="150000"/>
              </a:lnSpc>
            </a:pPr>
            <a:r>
              <a:rPr lang="zh-CN" altLang="zh-CN" dirty="0"/>
              <a:t>利用</a:t>
            </a:r>
            <a:r>
              <a:rPr lang="en-US" altLang="zh-CN" dirty="0" err="1"/>
              <a:t>QPainterPath</a:t>
            </a:r>
            <a:r>
              <a:rPr lang="zh-CN" altLang="zh-CN" dirty="0"/>
              <a:t>绘制简单图形，</a:t>
            </a:r>
            <a:r>
              <a:rPr lang="en-US" altLang="zh-CN" dirty="0" err="1"/>
              <a:t>QPainterPath</a:t>
            </a:r>
            <a:r>
              <a:rPr lang="zh-CN" altLang="zh-CN" dirty="0"/>
              <a:t>类为</a:t>
            </a:r>
            <a:r>
              <a:rPr lang="en-US" altLang="zh-CN" dirty="0" err="1"/>
              <a:t>QPainter</a:t>
            </a:r>
            <a:r>
              <a:rPr lang="zh-CN" altLang="zh-CN" dirty="0"/>
              <a:t>类提供了一个存储容器，里面包含了所要绘制的内容的集合及绘制的顺序，如长方形、多边形、曲线等各种任意图形。当需要绘制此预先存储在</a:t>
            </a:r>
            <a:r>
              <a:rPr lang="en-US" altLang="zh-CN" dirty="0" err="1"/>
              <a:t>QPainterPath</a:t>
            </a:r>
            <a:r>
              <a:rPr lang="zh-CN" altLang="zh-CN" dirty="0"/>
              <a:t>对象中的内容时，只需调用</a:t>
            </a:r>
            <a:r>
              <a:rPr lang="en-US" altLang="zh-CN" dirty="0" err="1"/>
              <a:t>QPainter</a:t>
            </a:r>
            <a:r>
              <a:rPr lang="zh-CN" altLang="zh-CN" dirty="0"/>
              <a:t>类的</a:t>
            </a:r>
            <a:r>
              <a:rPr lang="en-US" altLang="zh-CN" dirty="0" err="1"/>
              <a:t>drawPath</a:t>
            </a:r>
            <a:r>
              <a:rPr lang="en-US" altLang="zh-CN" dirty="0"/>
              <a:t>()</a:t>
            </a:r>
            <a:r>
              <a:rPr lang="zh-CN" altLang="zh-CN" dirty="0"/>
              <a:t>函数即可。</a:t>
            </a:r>
          </a:p>
          <a:p>
            <a:pPr indent="446088"/>
            <a:endParaRPr lang="zh-CN" altLang="en-US" dirty="0"/>
          </a:p>
        </p:txBody>
      </p:sp>
      <p:pic>
        <p:nvPicPr>
          <p:cNvPr id="7170" name="Picture 2" descr="7T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3501008"/>
            <a:ext cx="2306774" cy="2042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83568" y="3359795"/>
            <a:ext cx="4824536" cy="2949525"/>
          </a:xfrm>
          <a:prstGeom prst="rect">
            <a:avLst/>
          </a:prstGeom>
          <a:noFill/>
        </p:spPr>
        <p:txBody>
          <a:bodyPr wrap="square" rtlCol="0">
            <a:spAutoFit/>
          </a:bodyPr>
          <a:lstStyle/>
          <a:p>
            <a:pPr indent="446088">
              <a:lnSpc>
                <a:spcPct val="150000"/>
              </a:lnSpc>
            </a:pPr>
            <a:r>
              <a:rPr lang="en-US" altLang="zh-CN" dirty="0" err="1" smtClean="0"/>
              <a:t>QPainterPath</a:t>
            </a:r>
            <a:r>
              <a:rPr lang="zh-CN" altLang="zh-CN" dirty="0" smtClean="0"/>
              <a:t>对象的当前点自动处在上一部分图形内容的结束点上，若下一部分图形的起点不在此结束点，则需调用</a:t>
            </a:r>
            <a:r>
              <a:rPr lang="en-US" altLang="zh-CN" dirty="0" err="1" smtClean="0"/>
              <a:t>moveTo</a:t>
            </a:r>
            <a:r>
              <a:rPr lang="en-US" altLang="zh-CN" dirty="0" smtClean="0"/>
              <a:t>()</a:t>
            </a:r>
            <a:r>
              <a:rPr lang="zh-CN" altLang="zh-CN" dirty="0" smtClean="0"/>
              <a:t>函数将当前点移动到下一部分图形的起点。</a:t>
            </a:r>
          </a:p>
          <a:p>
            <a:pPr indent="446088">
              <a:lnSpc>
                <a:spcPct val="150000"/>
              </a:lnSpc>
            </a:pPr>
            <a:r>
              <a:rPr lang="en-US" altLang="zh-CN" dirty="0" err="1" smtClean="0"/>
              <a:t>cubicTo</a:t>
            </a:r>
            <a:r>
              <a:rPr lang="en-US" altLang="zh-CN" dirty="0" smtClean="0"/>
              <a:t>()</a:t>
            </a:r>
            <a:r>
              <a:rPr lang="zh-CN" altLang="zh-CN" dirty="0" smtClean="0"/>
              <a:t>函数绘制的是贝赛尔曲线，如图</a:t>
            </a:r>
            <a:r>
              <a:rPr lang="en-US" altLang="zh-CN" dirty="0" smtClean="0"/>
              <a:t>6.7</a:t>
            </a:r>
            <a:r>
              <a:rPr lang="zh-CN" altLang="zh-CN" dirty="0" smtClean="0"/>
              <a:t>所示。</a:t>
            </a:r>
          </a:p>
          <a:p>
            <a:pPr>
              <a:lnSpc>
                <a:spcPct val="150000"/>
              </a:lnSpc>
            </a:pPr>
            <a:endParaRPr lang="zh-CN" altLang="en-US" dirty="0"/>
          </a:p>
        </p:txBody>
      </p:sp>
    </p:spTree>
    <p:extLst>
      <p:ext uri="{BB962C8B-B14F-4D97-AF65-F5344CB8AC3E}">
        <p14:creationId xmlns:p14="http://schemas.microsoft.com/office/powerpoint/2010/main" val="946940326"/>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2348880"/>
            <a:ext cx="8064896" cy="172819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6.2.2  </a:t>
            </a:r>
            <a:r>
              <a:rPr lang="zh-CN" altLang="zh-CN" dirty="0"/>
              <a:t>绘图区的实现</a:t>
            </a:r>
            <a:endParaRPr lang="zh-CN" altLang="en-US" dirty="0"/>
          </a:p>
        </p:txBody>
      </p:sp>
      <p:sp>
        <p:nvSpPr>
          <p:cNvPr id="3" name="TextBox 2"/>
          <p:cNvSpPr txBox="1"/>
          <p:nvPr/>
        </p:nvSpPr>
        <p:spPr>
          <a:xfrm>
            <a:off x="395536" y="1124744"/>
            <a:ext cx="8424936" cy="3831818"/>
          </a:xfrm>
          <a:prstGeom prst="rect">
            <a:avLst/>
          </a:prstGeom>
          <a:noFill/>
        </p:spPr>
        <p:txBody>
          <a:bodyPr wrap="square" rtlCol="0">
            <a:spAutoFit/>
          </a:bodyPr>
          <a:lstStyle/>
          <a:p>
            <a:pPr indent="446088">
              <a:lnSpc>
                <a:spcPct val="150000"/>
              </a:lnSpc>
            </a:pPr>
            <a:r>
              <a:rPr lang="zh-CN" altLang="zh-CN" dirty="0"/>
              <a:t>利用</a:t>
            </a:r>
            <a:r>
              <a:rPr lang="en-US" altLang="zh-CN" dirty="0" err="1"/>
              <a:t>QPainterPath</a:t>
            </a:r>
            <a:r>
              <a:rPr lang="zh-CN" altLang="zh-CN" dirty="0"/>
              <a:t>类可以实现</a:t>
            </a:r>
            <a:r>
              <a:rPr lang="en-US" altLang="zh-CN" dirty="0" err="1"/>
              <a:t>QPainter</a:t>
            </a:r>
            <a:r>
              <a:rPr lang="zh-CN" altLang="zh-CN" dirty="0"/>
              <a:t>类的</a:t>
            </a:r>
            <a:r>
              <a:rPr lang="en-US" altLang="zh-CN" dirty="0"/>
              <a:t>draw()</a:t>
            </a:r>
            <a:r>
              <a:rPr lang="zh-CN" altLang="zh-CN" dirty="0"/>
              <a:t>函数能够实现的所有图形。例如，对于</a:t>
            </a:r>
            <a:r>
              <a:rPr lang="en-US" altLang="zh-CN" dirty="0" err="1"/>
              <a:t>QPainter</a:t>
            </a:r>
            <a:r>
              <a:rPr lang="en-US" altLang="zh-CN" dirty="0"/>
              <a:t>::</a:t>
            </a:r>
            <a:r>
              <a:rPr lang="en-US" altLang="zh-CN" dirty="0" err="1"/>
              <a:t>drawRect</a:t>
            </a:r>
            <a:r>
              <a:rPr lang="en-US" altLang="zh-CN" dirty="0"/>
              <a:t>()</a:t>
            </a:r>
            <a:r>
              <a:rPr lang="zh-CN" altLang="zh-CN" dirty="0"/>
              <a:t>函数，除了可用上面介绍的</a:t>
            </a:r>
            <a:r>
              <a:rPr lang="en-US" altLang="zh-CN" dirty="0" err="1"/>
              <a:t>QPainterPath</a:t>
            </a:r>
            <a:r>
              <a:rPr lang="en-US" altLang="zh-CN" dirty="0"/>
              <a:t>::</a:t>
            </a:r>
            <a:r>
              <a:rPr lang="en-US" altLang="zh-CN" dirty="0" err="1"/>
              <a:t>addRect</a:t>
            </a:r>
            <a:r>
              <a:rPr lang="en-US" altLang="zh-CN" dirty="0"/>
              <a:t>()</a:t>
            </a:r>
            <a:r>
              <a:rPr lang="zh-CN" altLang="zh-CN" dirty="0"/>
              <a:t>的方式实现外，还可以用如下方式实现：</a:t>
            </a:r>
          </a:p>
          <a:p>
            <a:pPr indent="446088"/>
            <a:r>
              <a:rPr lang="en-US" altLang="zh-CN" dirty="0" err="1"/>
              <a:t>QPainterPath</a:t>
            </a:r>
            <a:r>
              <a:rPr lang="en-US" altLang="zh-CN" dirty="0"/>
              <a:t> path;</a:t>
            </a:r>
            <a:endParaRPr lang="zh-CN" altLang="zh-CN" dirty="0"/>
          </a:p>
          <a:p>
            <a:pPr indent="446088"/>
            <a:r>
              <a:rPr lang="en-US" altLang="zh-CN" dirty="0" err="1"/>
              <a:t>path.moveTo</a:t>
            </a:r>
            <a:r>
              <a:rPr lang="en-US" altLang="zh-CN" dirty="0"/>
              <a:t>(0,0);</a:t>
            </a:r>
            <a:endParaRPr lang="zh-CN" altLang="zh-CN" dirty="0"/>
          </a:p>
          <a:p>
            <a:pPr indent="446088"/>
            <a:r>
              <a:rPr lang="en-US" altLang="zh-CN" dirty="0" err="1"/>
              <a:t>path.lineTo</a:t>
            </a:r>
            <a:r>
              <a:rPr lang="en-US" altLang="zh-CN" dirty="0"/>
              <a:t>(200,0);</a:t>
            </a:r>
            <a:endParaRPr lang="zh-CN" altLang="zh-CN" dirty="0"/>
          </a:p>
          <a:p>
            <a:pPr indent="446088"/>
            <a:r>
              <a:rPr lang="en-US" altLang="zh-CN" dirty="0" err="1"/>
              <a:t>path.lineTo</a:t>
            </a:r>
            <a:r>
              <a:rPr lang="en-US" altLang="zh-CN" dirty="0"/>
              <a:t>(200,100);</a:t>
            </a:r>
            <a:endParaRPr lang="zh-CN" altLang="zh-CN" dirty="0"/>
          </a:p>
          <a:p>
            <a:pPr indent="446088"/>
            <a:r>
              <a:rPr lang="en-US" altLang="zh-CN" dirty="0" err="1"/>
              <a:t>path.lineTo</a:t>
            </a:r>
            <a:r>
              <a:rPr lang="en-US" altLang="zh-CN" dirty="0"/>
              <a:t>(0,100);</a:t>
            </a:r>
            <a:endParaRPr lang="zh-CN" altLang="zh-CN" dirty="0"/>
          </a:p>
          <a:p>
            <a:pPr indent="446088"/>
            <a:r>
              <a:rPr lang="en-US" altLang="zh-CN" dirty="0" err="1"/>
              <a:t>path.lineTo</a:t>
            </a:r>
            <a:r>
              <a:rPr lang="en-US" altLang="zh-CN" dirty="0"/>
              <a:t>(0,0);</a:t>
            </a:r>
            <a:endParaRPr lang="zh-CN" altLang="zh-CN" dirty="0"/>
          </a:p>
          <a:p>
            <a:pPr indent="446088">
              <a:lnSpc>
                <a:spcPct val="150000"/>
              </a:lnSpc>
            </a:pPr>
            <a:r>
              <a:rPr lang="zh-CN" altLang="zh-CN" dirty="0"/>
              <a:t>这是一个更通用的方法，其他（如多边形等）图形都能够使用这种方式实现。</a:t>
            </a:r>
          </a:p>
          <a:p>
            <a:pPr indent="446088">
              <a:lnSpc>
                <a:spcPct val="150000"/>
              </a:lnSpc>
            </a:pPr>
            <a:endParaRPr lang="zh-CN" altLang="en-US" dirty="0"/>
          </a:p>
        </p:txBody>
      </p:sp>
    </p:spTree>
    <p:extLst>
      <p:ext uri="{BB962C8B-B14F-4D97-AF65-F5344CB8AC3E}">
        <p14:creationId xmlns:p14="http://schemas.microsoft.com/office/powerpoint/2010/main" val="2268739828"/>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p>
        </p:txBody>
      </p:sp>
      <p:sp>
        <p:nvSpPr>
          <p:cNvPr id="3" name="TextBox 2"/>
          <p:cNvSpPr txBox="1"/>
          <p:nvPr/>
        </p:nvSpPr>
        <p:spPr>
          <a:xfrm>
            <a:off x="323528" y="1412776"/>
            <a:ext cx="8424936" cy="3139321"/>
          </a:xfrm>
          <a:prstGeom prst="rect">
            <a:avLst/>
          </a:prstGeom>
          <a:noFill/>
        </p:spPr>
        <p:txBody>
          <a:bodyPr wrap="square" rtlCol="0">
            <a:spAutoFit/>
          </a:bodyPr>
          <a:lstStyle/>
          <a:p>
            <a:pPr indent="446088"/>
            <a:r>
              <a:rPr lang="zh-CN" altLang="zh-CN" dirty="0">
                <a:hlinkClick r:id="rId2" action="ppaction://hlinkfile"/>
              </a:rPr>
              <a:t>打开“</a:t>
            </a:r>
            <a:r>
              <a:rPr lang="en-US" altLang="zh-CN" dirty="0" err="1">
                <a:hlinkClick r:id="rId2" action="ppaction://hlinkfile"/>
              </a:rPr>
              <a:t>mainwidget.h</a:t>
            </a:r>
            <a:r>
              <a:rPr lang="zh-CN" altLang="zh-CN" dirty="0">
                <a:hlinkClick r:id="rId2" action="ppaction://hlinkfile"/>
              </a:rPr>
              <a:t>”头文件，添加如下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r>
              <a:rPr lang="en-US" altLang="zh-CN" dirty="0" err="1"/>
              <a:t>MainWiget</a:t>
            </a:r>
            <a:r>
              <a:rPr lang="zh-CN" altLang="zh-CN" dirty="0"/>
              <a:t>类的构造函数中创建了各参数选择控件，</a:t>
            </a:r>
            <a:r>
              <a:rPr lang="zh-CN" altLang="zh-CN" dirty="0">
                <a:hlinkClick r:id="rId3" action="ppaction://hlinkfile"/>
              </a:rPr>
              <a:t>打开“</a:t>
            </a:r>
            <a:r>
              <a:rPr lang="en-US" altLang="zh-CN" dirty="0">
                <a:hlinkClick r:id="rId3" action="ppaction://hlinkfile"/>
              </a:rPr>
              <a:t>mainwiget.cpp</a:t>
            </a:r>
            <a:r>
              <a:rPr lang="zh-CN" altLang="zh-CN" dirty="0">
                <a:hlinkClick r:id="rId3" action="ppaction://hlinkfile"/>
              </a:rPr>
              <a:t>”文件，添加如下</a:t>
            </a:r>
            <a:r>
              <a:rPr lang="zh-CN" altLang="zh-CN" dirty="0" smtClean="0">
                <a:hlinkClick r:id="rId3" action="ppaction://hlinkfile"/>
              </a:rPr>
              <a:t>代码</a:t>
            </a:r>
            <a:r>
              <a:rPr lang="zh-CN" altLang="en-US" dirty="0" smtClean="0">
                <a:hlinkClick r:id="rId3" action="ppaction://hlinkfile"/>
              </a:rPr>
              <a:t>。</a:t>
            </a:r>
            <a:endParaRPr lang="zh-CN" altLang="zh-CN" dirty="0"/>
          </a:p>
          <a:p>
            <a:pPr indent="446088"/>
            <a:r>
              <a:rPr lang="zh-CN" altLang="zh-CN" b="1" dirty="0"/>
              <a:t>其中，</a:t>
            </a:r>
            <a:endParaRPr lang="zh-CN" altLang="zh-CN" dirty="0"/>
          </a:p>
          <a:p>
            <a:pPr indent="446088" latinLnBrk="1"/>
            <a:r>
              <a:rPr lang="en-US" altLang="zh-CN" b="1" dirty="0"/>
              <a:t>(a) </a:t>
            </a:r>
            <a:r>
              <a:rPr lang="zh-CN" altLang="zh-CN" b="1" dirty="0"/>
              <a:t>shapeComboBox-&gt;addItem(tr("Line"),PaintArea::Line)：</a:t>
            </a:r>
            <a:r>
              <a:rPr lang="en-US" altLang="zh-CN" dirty="0" err="1"/>
              <a:t>QComboBox</a:t>
            </a:r>
            <a:r>
              <a:rPr lang="zh-CN" altLang="zh-CN" dirty="0"/>
              <a:t>的</a:t>
            </a:r>
            <a:r>
              <a:rPr lang="en-US" altLang="zh-CN" dirty="0" err="1"/>
              <a:t>addItem</a:t>
            </a:r>
            <a:r>
              <a:rPr lang="en-US" altLang="zh-CN" dirty="0"/>
              <a:t>()</a:t>
            </a:r>
            <a:r>
              <a:rPr lang="zh-CN" altLang="zh-CN" dirty="0"/>
              <a:t>函数可以仅插入文本，也可同时插入与文本相对应的具体数据，通常为枚举型数据，便于后面操作时确定选择的是哪个数据。</a:t>
            </a:r>
          </a:p>
          <a:p>
            <a:pPr indent="446088"/>
            <a:r>
              <a:rPr lang="en-US" altLang="zh-CN" b="1" dirty="0"/>
              <a:t>(b) </a:t>
            </a:r>
            <a:r>
              <a:rPr lang="zh-CN" altLang="zh-CN" b="1" dirty="0"/>
              <a:t>penStyleComboBox-&gt;addItem(tr("SolidLine"),static_cast&lt;int&gt;(Qt::SolidLine))：</a:t>
            </a:r>
            <a:r>
              <a:rPr lang="zh-CN" altLang="zh-CN" dirty="0"/>
              <a:t>选用不同的参数，对应画笔的不同风格，如图6.8所示。</a:t>
            </a:r>
          </a:p>
          <a:p>
            <a:pPr indent="446088"/>
            <a:endParaRPr lang="zh-CN" altLang="en-US" dirty="0"/>
          </a:p>
        </p:txBody>
      </p:sp>
      <p:pic>
        <p:nvPicPr>
          <p:cNvPr id="8194" name="Picture 2" descr="6T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4293096"/>
            <a:ext cx="4536504" cy="221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944531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70296" y="1786554"/>
            <a:ext cx="8496944" cy="1287532"/>
          </a:xfrm>
          <a:prstGeom prst="rect">
            <a:avLst/>
          </a:prstGeom>
          <a:noFill/>
        </p:spPr>
        <p:txBody>
          <a:bodyPr wrap="square" rtlCol="0">
            <a:spAutoFit/>
          </a:bodyPr>
          <a:lstStyle/>
          <a:p>
            <a:pPr indent="446088">
              <a:lnSpc>
                <a:spcPct val="150000"/>
              </a:lnSpc>
            </a:pPr>
            <a:r>
              <a:rPr lang="en-US" altLang="zh-CN" b="1" dirty="0"/>
              <a:t>(c) </a:t>
            </a:r>
            <a:r>
              <a:rPr lang="zh-CN" altLang="zh-CN" b="1" dirty="0"/>
              <a:t>penCapComboBox-&gt;addItem(tr("SquareCap"),Qt::SquareCap)：</a:t>
            </a:r>
            <a:r>
              <a:rPr lang="zh-CN" altLang="zh-CN" dirty="0"/>
              <a:t>选用不同的参数，对应画笔顶帽的不同风格，如图6.9所示。</a:t>
            </a:r>
          </a:p>
          <a:p>
            <a:pPr>
              <a:lnSpc>
                <a:spcPct val="150000"/>
              </a:lnSpc>
            </a:pPr>
            <a:endParaRPr lang="zh-CN" altLang="en-US" dirty="0"/>
          </a:p>
        </p:txBody>
      </p:sp>
      <p:pic>
        <p:nvPicPr>
          <p:cNvPr id="9218" name="Picture 2" descr="6t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9998" y="2852936"/>
            <a:ext cx="5127692" cy="166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7273106"/>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95536" y="1556792"/>
            <a:ext cx="8352928" cy="923330"/>
          </a:xfrm>
          <a:prstGeom prst="rect">
            <a:avLst/>
          </a:prstGeom>
          <a:noFill/>
        </p:spPr>
        <p:txBody>
          <a:bodyPr wrap="square" rtlCol="0">
            <a:spAutoFit/>
          </a:bodyPr>
          <a:lstStyle/>
          <a:p>
            <a:pPr indent="446088"/>
            <a:r>
              <a:rPr lang="en-US" altLang="zh-CN" b="1" dirty="0"/>
              <a:t>(d) </a:t>
            </a:r>
            <a:r>
              <a:rPr lang="zh-CN" altLang="zh-CN" b="1" dirty="0"/>
              <a:t>penJoinComboBox-&gt;addItem(tr("BevelJoin"),Qt::BevelJoin)：</a:t>
            </a:r>
            <a:r>
              <a:rPr lang="zh-CN" altLang="zh-CN" dirty="0"/>
              <a:t>选用不同的参数，对应画笔连接点的不同风格，如图6.10所示。</a:t>
            </a:r>
          </a:p>
          <a:p>
            <a:endParaRPr lang="zh-CN" altLang="en-US" dirty="0"/>
          </a:p>
        </p:txBody>
      </p:sp>
      <p:pic>
        <p:nvPicPr>
          <p:cNvPr id="10242" name="Picture 2" descr="6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276872"/>
            <a:ext cx="4752528" cy="320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0487634"/>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95536" y="1628800"/>
            <a:ext cx="8424936" cy="1285032"/>
          </a:xfrm>
          <a:prstGeom prst="rect">
            <a:avLst/>
          </a:prstGeom>
          <a:noFill/>
        </p:spPr>
        <p:txBody>
          <a:bodyPr wrap="square" rtlCol="0">
            <a:spAutoFit/>
          </a:bodyPr>
          <a:lstStyle/>
          <a:p>
            <a:pPr indent="446088">
              <a:lnSpc>
                <a:spcPct val="150000"/>
              </a:lnSpc>
            </a:pPr>
            <a:r>
              <a:rPr lang="en-US" altLang="zh-CN" b="1" dirty="0"/>
              <a:t>(e) </a:t>
            </a:r>
            <a:r>
              <a:rPr lang="zh-CN" altLang="zh-CN" b="1" dirty="0"/>
              <a:t>fillRuleComboBox-&gt;addItem(tr("Odd Even"),Qt::OddEvenFill)：</a:t>
            </a:r>
            <a:r>
              <a:rPr lang="en-US" altLang="zh-CN" dirty="0" err="1"/>
              <a:t>Qt</a:t>
            </a:r>
            <a:r>
              <a:rPr lang="zh-CN" altLang="zh-CN" dirty="0"/>
              <a:t>为</a:t>
            </a:r>
            <a:r>
              <a:rPr lang="en-US" altLang="zh-CN" dirty="0" err="1"/>
              <a:t>QPainterPath</a:t>
            </a:r>
            <a:r>
              <a:rPr lang="zh-CN" altLang="zh-CN" dirty="0"/>
              <a:t>类提供了两种填充规则，分别是</a:t>
            </a:r>
            <a:r>
              <a:rPr lang="en-US" altLang="zh-CN" dirty="0" err="1"/>
              <a:t>Qt</a:t>
            </a:r>
            <a:r>
              <a:rPr lang="en-US" altLang="zh-CN" dirty="0"/>
              <a:t>::</a:t>
            </a:r>
            <a:r>
              <a:rPr lang="en-US" altLang="zh-CN" dirty="0" err="1"/>
              <a:t>OddEvenFill</a:t>
            </a:r>
            <a:r>
              <a:rPr lang="zh-CN" altLang="zh-CN" dirty="0"/>
              <a:t>和</a:t>
            </a:r>
            <a:r>
              <a:rPr lang="en-US" altLang="zh-CN" dirty="0" err="1"/>
              <a:t>Qt</a:t>
            </a:r>
            <a:r>
              <a:rPr lang="en-US" altLang="zh-CN" dirty="0"/>
              <a:t>::</a:t>
            </a:r>
            <a:r>
              <a:rPr lang="en-US" altLang="zh-CN" dirty="0" err="1"/>
              <a:t>WindingFill</a:t>
            </a:r>
            <a:r>
              <a:rPr lang="zh-CN" altLang="zh-CN" dirty="0"/>
              <a:t>，如图</a:t>
            </a:r>
            <a:r>
              <a:rPr lang="en-US" altLang="zh-CN" dirty="0"/>
              <a:t>6.11</a:t>
            </a:r>
            <a:r>
              <a:rPr lang="zh-CN" altLang="zh-CN" dirty="0"/>
              <a:t>所示。</a:t>
            </a:r>
            <a:endParaRPr lang="zh-CN" altLang="en-US" dirty="0"/>
          </a:p>
        </p:txBody>
      </p:sp>
      <p:pic>
        <p:nvPicPr>
          <p:cNvPr id="11266" name="Picture 2" descr="6t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996952"/>
            <a:ext cx="4248472" cy="207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8708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95536" y="1484784"/>
            <a:ext cx="8424936" cy="1703030"/>
          </a:xfrm>
          <a:prstGeom prst="rect">
            <a:avLst/>
          </a:prstGeom>
          <a:noFill/>
        </p:spPr>
        <p:txBody>
          <a:bodyPr wrap="square" rtlCol="0">
            <a:spAutoFit/>
          </a:bodyPr>
          <a:lstStyle/>
          <a:p>
            <a:pPr indent="446088">
              <a:lnSpc>
                <a:spcPct val="150000"/>
              </a:lnSpc>
            </a:pPr>
            <a:r>
              <a:rPr lang="zh-CN" altLang="zh-CN" b="1" dirty="0"/>
              <a:t>其中，</a:t>
            </a:r>
            <a:r>
              <a:rPr lang="en-US" altLang="zh-CN" dirty="0" err="1"/>
              <a:t>Qt</a:t>
            </a:r>
            <a:r>
              <a:rPr lang="en-US" altLang="zh-CN" dirty="0"/>
              <a:t>::</a:t>
            </a:r>
            <a:r>
              <a:rPr lang="en-US" altLang="zh-CN" dirty="0" err="1"/>
              <a:t>OddEvenFill</a:t>
            </a:r>
            <a:r>
              <a:rPr lang="zh-CN" altLang="zh-CN" dirty="0"/>
              <a:t>填充规则判断的依据是从图形中某一点画一条水平线到图形外。若这条水平线与图形边线的交点数目为奇数，则说明此点位于图形的内部；若交点数目为偶数，则此点位于图形的外部，如图</a:t>
            </a:r>
            <a:r>
              <a:rPr lang="en-US" altLang="zh-CN" dirty="0"/>
              <a:t>6.12</a:t>
            </a:r>
            <a:r>
              <a:rPr lang="zh-CN" altLang="zh-CN" dirty="0"/>
              <a:t>所示。</a:t>
            </a:r>
          </a:p>
          <a:p>
            <a:pPr>
              <a:lnSpc>
                <a:spcPct val="150000"/>
              </a:lnSpc>
            </a:pPr>
            <a:endParaRPr lang="zh-CN" altLang="en-US" dirty="0"/>
          </a:p>
        </p:txBody>
      </p:sp>
      <p:pic>
        <p:nvPicPr>
          <p:cNvPr id="12290" name="Picture 2" descr="6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3068960"/>
            <a:ext cx="3986496"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64229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Qt 5</a:t>
            </a:r>
            <a:r>
              <a:rPr lang="zh-CN" altLang="zh-CN" dirty="0"/>
              <a:t>位置</a:t>
            </a:r>
            <a:r>
              <a:rPr lang="zh-CN" altLang="zh-CN" dirty="0" smtClean="0"/>
              <a:t>相关函数</a:t>
            </a:r>
            <a:endParaRPr lang="zh-CN" altLang="en-US" dirty="0"/>
          </a:p>
        </p:txBody>
      </p:sp>
      <p:sp>
        <p:nvSpPr>
          <p:cNvPr id="3" name="TextBox 2"/>
          <p:cNvSpPr txBox="1"/>
          <p:nvPr/>
        </p:nvSpPr>
        <p:spPr>
          <a:xfrm>
            <a:off x="323528" y="1124744"/>
            <a:ext cx="8568952" cy="1508105"/>
          </a:xfrm>
          <a:prstGeom prst="rect">
            <a:avLst/>
          </a:prstGeom>
          <a:noFill/>
        </p:spPr>
        <p:txBody>
          <a:bodyPr wrap="square" rtlCol="0">
            <a:spAutoFit/>
          </a:bodyPr>
          <a:lstStyle/>
          <a:p>
            <a:pPr indent="446088"/>
            <a:r>
              <a:rPr lang="en-US" altLang="zh-CN" sz="2000" b="1" dirty="0">
                <a:solidFill>
                  <a:srgbClr val="C00000"/>
                </a:solidFill>
              </a:rPr>
              <a:t>6.1.1  </a:t>
            </a:r>
            <a:r>
              <a:rPr lang="zh-CN" altLang="zh-CN" sz="2000" b="1" dirty="0">
                <a:solidFill>
                  <a:srgbClr val="C00000"/>
                </a:solidFill>
              </a:rPr>
              <a:t>区别概述</a:t>
            </a:r>
          </a:p>
          <a:p>
            <a:pPr indent="446088"/>
            <a:r>
              <a:rPr lang="en-US" altLang="zh-CN" dirty="0" err="1"/>
              <a:t>Qt</a:t>
            </a:r>
            <a:r>
              <a:rPr lang="zh-CN" altLang="zh-CN" dirty="0"/>
              <a:t>提供了很多关于获取窗体位置及显示区域大小的函数，如</a:t>
            </a:r>
            <a:r>
              <a:rPr lang="en-US" altLang="zh-CN" dirty="0"/>
              <a:t>x()</a:t>
            </a:r>
            <a:r>
              <a:rPr lang="zh-CN" altLang="zh-CN" dirty="0"/>
              <a:t>、</a:t>
            </a:r>
            <a:r>
              <a:rPr lang="en-US" altLang="zh-CN" dirty="0"/>
              <a:t>y()</a:t>
            </a:r>
            <a:r>
              <a:rPr lang="zh-CN" altLang="zh-CN" dirty="0"/>
              <a:t>和</a:t>
            </a:r>
            <a:r>
              <a:rPr lang="en-US" altLang="zh-CN" dirty="0" err="1"/>
              <a:t>pos</a:t>
            </a:r>
            <a:r>
              <a:rPr lang="en-US" altLang="zh-CN" dirty="0"/>
              <a:t>()</a:t>
            </a:r>
            <a:r>
              <a:rPr lang="zh-CN" altLang="zh-CN" dirty="0"/>
              <a:t>、</a:t>
            </a:r>
            <a:r>
              <a:rPr lang="en-US" altLang="zh-CN" dirty="0" err="1"/>
              <a:t>rect</a:t>
            </a:r>
            <a:r>
              <a:rPr lang="en-US" altLang="zh-CN" dirty="0"/>
              <a:t>()</a:t>
            </a:r>
            <a:r>
              <a:rPr lang="zh-CN" altLang="zh-CN" dirty="0"/>
              <a:t>、</a:t>
            </a:r>
            <a:r>
              <a:rPr lang="en-US" altLang="zh-CN" dirty="0"/>
              <a:t>size()</a:t>
            </a:r>
            <a:r>
              <a:rPr lang="zh-CN" altLang="zh-CN" dirty="0"/>
              <a:t>、</a:t>
            </a:r>
            <a:r>
              <a:rPr lang="en-US" altLang="zh-CN" dirty="0"/>
              <a:t>geometry()</a:t>
            </a:r>
            <a:r>
              <a:rPr lang="zh-CN" altLang="zh-CN" dirty="0"/>
              <a:t>等，统称为“位置相关函数”或“位置函数”，如图</a:t>
            </a:r>
            <a:r>
              <a:rPr lang="en-US" altLang="zh-CN" dirty="0"/>
              <a:t>6.1</a:t>
            </a:r>
            <a:r>
              <a:rPr lang="zh-CN" altLang="zh-CN" dirty="0"/>
              <a:t>所示是几种主要的位置函数，图中清楚地标出了它们之间的区别。</a:t>
            </a:r>
          </a:p>
          <a:p>
            <a:pPr indent="446088"/>
            <a:endParaRPr lang="zh-CN" altLang="en-US" dirty="0"/>
          </a:p>
        </p:txBody>
      </p:sp>
      <p:pic>
        <p:nvPicPr>
          <p:cNvPr id="1026" name="Picture 2" descr="7T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2420886"/>
            <a:ext cx="4608512" cy="3494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732427"/>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196752"/>
            <a:ext cx="8496944" cy="2031325"/>
          </a:xfrm>
          <a:prstGeom prst="rect">
            <a:avLst/>
          </a:prstGeom>
          <a:noFill/>
        </p:spPr>
        <p:txBody>
          <a:bodyPr wrap="square" rtlCol="0">
            <a:spAutoFit/>
          </a:bodyPr>
          <a:lstStyle/>
          <a:p>
            <a:pPr indent="446088">
              <a:lnSpc>
                <a:spcPct val="150000"/>
              </a:lnSpc>
            </a:pPr>
            <a:r>
              <a:rPr lang="zh-CN" altLang="zh-CN" dirty="0"/>
              <a:t>而</a:t>
            </a:r>
            <a:r>
              <a:rPr lang="en-US" altLang="zh-CN" dirty="0" err="1"/>
              <a:t>Qt</a:t>
            </a:r>
            <a:r>
              <a:rPr lang="en-US" altLang="zh-CN" dirty="0"/>
              <a:t>::</a:t>
            </a:r>
            <a:r>
              <a:rPr lang="en-US" altLang="zh-CN" dirty="0" err="1"/>
              <a:t>WindingFill</a:t>
            </a:r>
            <a:r>
              <a:rPr lang="zh-CN" altLang="zh-CN" dirty="0"/>
              <a:t>填充规则的判断依据则是从图形中某一点画一条水平线到图形外，每个交点外边线的方向可能向上，也可能向下，将这些交点数累加，方向相反的相互抵消，若最后结果不为</a:t>
            </a:r>
            <a:r>
              <a:rPr lang="en-US" altLang="zh-CN" dirty="0"/>
              <a:t>0</a:t>
            </a:r>
            <a:r>
              <a:rPr lang="zh-CN" altLang="zh-CN" dirty="0"/>
              <a:t>则说明此点在图形内，若最后结果为</a:t>
            </a:r>
            <a:r>
              <a:rPr lang="en-US" altLang="zh-CN" dirty="0"/>
              <a:t>0</a:t>
            </a:r>
            <a:r>
              <a:rPr lang="zh-CN" altLang="zh-CN" dirty="0"/>
              <a:t>则说明在图形外，如图</a:t>
            </a:r>
            <a:r>
              <a:rPr lang="en-US" altLang="zh-CN" dirty="0"/>
              <a:t>6.13</a:t>
            </a:r>
            <a:r>
              <a:rPr lang="zh-CN" altLang="zh-CN" dirty="0"/>
              <a:t>所示。</a:t>
            </a:r>
          </a:p>
          <a:p>
            <a:endParaRPr lang="zh-CN" altLang="en-US" dirty="0"/>
          </a:p>
        </p:txBody>
      </p:sp>
      <p:pic>
        <p:nvPicPr>
          <p:cNvPr id="13314" name="Picture 2" descr="6T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4191" y="3068960"/>
            <a:ext cx="3816424" cy="180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9234385"/>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95536" y="1124744"/>
            <a:ext cx="8424936" cy="2031325"/>
          </a:xfrm>
          <a:prstGeom prst="rect">
            <a:avLst/>
          </a:prstGeom>
          <a:noFill/>
        </p:spPr>
        <p:txBody>
          <a:bodyPr wrap="square" rtlCol="0">
            <a:spAutoFit/>
          </a:bodyPr>
          <a:lstStyle/>
          <a:p>
            <a:pPr indent="446088"/>
            <a:r>
              <a:rPr lang="zh-CN" altLang="zh-CN" b="1" dirty="0"/>
              <a:t> </a:t>
            </a:r>
            <a:r>
              <a:rPr lang="en-US" altLang="zh-CN" b="1" dirty="0"/>
              <a:t>(f) </a:t>
            </a:r>
            <a:r>
              <a:rPr lang="zh-CN" altLang="zh-CN" b="1" dirty="0"/>
              <a:t>spreadComboBox-&gt;addItem(tr("PadSpread"),QGradient::PadSpread)：</a:t>
            </a:r>
            <a:r>
              <a:rPr lang="zh-CN" altLang="zh-CN" dirty="0"/>
              <a:t>铺展效果有三种，分别为</a:t>
            </a:r>
            <a:r>
              <a:rPr lang="en-US" altLang="zh-CN" dirty="0" err="1"/>
              <a:t>QGradient</a:t>
            </a:r>
            <a:r>
              <a:rPr lang="en-US" altLang="zh-CN" dirty="0"/>
              <a:t>::</a:t>
            </a:r>
            <a:r>
              <a:rPr lang="en-US" altLang="zh-CN" dirty="0" err="1"/>
              <a:t>PadSpread</a:t>
            </a:r>
            <a:r>
              <a:rPr lang="zh-CN" altLang="zh-CN" dirty="0"/>
              <a:t>、</a:t>
            </a:r>
            <a:r>
              <a:rPr lang="en-US" altLang="zh-CN" dirty="0" err="1"/>
              <a:t>QGradient</a:t>
            </a:r>
            <a:r>
              <a:rPr lang="en-US" altLang="zh-CN" dirty="0"/>
              <a:t>::</a:t>
            </a:r>
            <a:r>
              <a:rPr lang="en-US" altLang="zh-CN" dirty="0" err="1"/>
              <a:t>RepeatSpread</a:t>
            </a:r>
            <a:r>
              <a:rPr lang="zh-CN" altLang="zh-CN" dirty="0"/>
              <a:t>和</a:t>
            </a:r>
            <a:r>
              <a:rPr lang="en-US" altLang="zh-CN" dirty="0" err="1"/>
              <a:t>QGradient</a:t>
            </a:r>
            <a:r>
              <a:rPr lang="en-US" altLang="zh-CN" dirty="0"/>
              <a:t>:: </a:t>
            </a:r>
            <a:r>
              <a:rPr lang="en-US" altLang="zh-CN" dirty="0" err="1"/>
              <a:t>ReflectSpread</a:t>
            </a:r>
            <a:r>
              <a:rPr lang="zh-CN" altLang="zh-CN" dirty="0"/>
              <a:t>。其中，</a:t>
            </a:r>
            <a:r>
              <a:rPr lang="en-US" altLang="zh-CN" dirty="0" err="1"/>
              <a:t>PadSpread</a:t>
            </a:r>
            <a:r>
              <a:rPr lang="zh-CN" altLang="zh-CN" dirty="0"/>
              <a:t>是默认的铺展效果，也是最常见的铺展效果，没有被渐变覆盖的区域填充单一的起始颜色或终止颜色；</a:t>
            </a:r>
            <a:r>
              <a:rPr lang="en-US" altLang="zh-CN" dirty="0" err="1"/>
              <a:t>RepeatSpread</a:t>
            </a:r>
            <a:r>
              <a:rPr lang="zh-CN" altLang="zh-CN" dirty="0"/>
              <a:t>效果与</a:t>
            </a:r>
            <a:r>
              <a:rPr lang="en-US" altLang="zh-CN" dirty="0" err="1"/>
              <a:t>ReflectSpread</a:t>
            </a:r>
            <a:r>
              <a:rPr lang="zh-CN" altLang="zh-CN" dirty="0"/>
              <a:t>效果只对线性渐变和圆形渐变起作用，如图</a:t>
            </a:r>
            <a:r>
              <a:rPr lang="en-US" altLang="zh-CN" dirty="0"/>
              <a:t>6.14</a:t>
            </a:r>
            <a:r>
              <a:rPr lang="zh-CN" altLang="zh-CN" dirty="0"/>
              <a:t>所示。</a:t>
            </a:r>
          </a:p>
          <a:p>
            <a:endParaRPr lang="zh-CN" altLang="en-US" dirty="0"/>
          </a:p>
        </p:txBody>
      </p:sp>
      <p:pic>
        <p:nvPicPr>
          <p:cNvPr id="14338" name="Picture 2" descr="6t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924944"/>
            <a:ext cx="5472608" cy="261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2752969"/>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556792"/>
            <a:ext cx="4248472" cy="2585323"/>
          </a:xfrm>
          <a:prstGeom prst="rect">
            <a:avLst/>
          </a:prstGeom>
          <a:noFill/>
        </p:spPr>
        <p:txBody>
          <a:bodyPr wrap="square" rtlCol="0">
            <a:spAutoFit/>
          </a:bodyPr>
          <a:lstStyle/>
          <a:p>
            <a:pPr indent="446088">
              <a:lnSpc>
                <a:spcPct val="150000"/>
              </a:lnSpc>
            </a:pPr>
            <a:r>
              <a:rPr lang="en-US" altLang="zh-CN" b="1" dirty="0"/>
              <a:t>(g)</a:t>
            </a:r>
            <a:r>
              <a:rPr lang="zh-CN" altLang="zh-CN" b="1" dirty="0"/>
              <a:t>brushStyleComboBox-&gt;addItem(tr("SolidPattern"),</a:t>
            </a:r>
            <a:r>
              <a:rPr lang="en-US" altLang="zh-CN" b="1" dirty="0" err="1"/>
              <a:t>static_cast</a:t>
            </a:r>
            <a:r>
              <a:rPr lang="en-US" altLang="zh-CN" b="1" dirty="0"/>
              <a:t>&lt;</a:t>
            </a:r>
            <a:r>
              <a:rPr lang="en-US" altLang="zh-CN" b="1" dirty="0" err="1"/>
              <a:t>int</a:t>
            </a:r>
            <a:r>
              <a:rPr lang="en-US" altLang="zh-CN" b="1" dirty="0"/>
              <a:t>&gt;(</a:t>
            </a:r>
            <a:r>
              <a:rPr lang="zh-CN" altLang="zh-CN" b="1" dirty="0"/>
              <a:t>Qt::Solid Pattern))：</a:t>
            </a:r>
            <a:r>
              <a:rPr lang="zh-CN" altLang="zh-CN" dirty="0"/>
              <a:t>选用不同的参数，对应画刷的不同风格，如图6.15所示。</a:t>
            </a:r>
          </a:p>
          <a:p>
            <a:pPr>
              <a:lnSpc>
                <a:spcPct val="150000"/>
              </a:lnSpc>
            </a:pPr>
            <a:endParaRPr lang="zh-CN" altLang="en-US" dirty="0"/>
          </a:p>
        </p:txBody>
      </p:sp>
      <p:pic>
        <p:nvPicPr>
          <p:cNvPr id="15362" name="Picture 2" descr="6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1124743"/>
            <a:ext cx="3888432" cy="560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252624"/>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323528" y="2132856"/>
            <a:ext cx="8424936" cy="201622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268760"/>
            <a:ext cx="8424936" cy="3139321"/>
          </a:xfrm>
          <a:prstGeom prst="rect">
            <a:avLst/>
          </a:prstGeom>
          <a:noFill/>
        </p:spPr>
        <p:txBody>
          <a:bodyPr wrap="square" rtlCol="0">
            <a:spAutoFit/>
          </a:bodyPr>
          <a:lstStyle/>
          <a:p>
            <a:pPr indent="446088">
              <a:lnSpc>
                <a:spcPct val="150000"/>
              </a:lnSpc>
            </a:pPr>
            <a:r>
              <a:rPr lang="en-US" altLang="zh-CN" dirty="0" err="1"/>
              <a:t>ShowShape</a:t>
            </a:r>
            <a:r>
              <a:rPr lang="en-US" altLang="zh-CN" dirty="0"/>
              <a:t>()</a:t>
            </a:r>
            <a:r>
              <a:rPr lang="zh-CN" altLang="zh-CN" dirty="0"/>
              <a:t>槽函数，根据当前下拉列表框中选择的选项，调用</a:t>
            </a:r>
            <a:r>
              <a:rPr lang="en-US" altLang="zh-CN" dirty="0" err="1"/>
              <a:t>PaintArea</a:t>
            </a:r>
            <a:r>
              <a:rPr lang="zh-CN" altLang="zh-CN" dirty="0"/>
              <a:t>类的</a:t>
            </a:r>
            <a:r>
              <a:rPr lang="en-US" altLang="zh-CN" dirty="0" err="1"/>
              <a:t>setShape</a:t>
            </a:r>
            <a:r>
              <a:rPr lang="en-US" altLang="zh-CN" dirty="0"/>
              <a:t>()</a:t>
            </a:r>
            <a:r>
              <a:rPr lang="zh-CN" altLang="zh-CN" dirty="0"/>
              <a:t>函数设置</a:t>
            </a:r>
            <a:r>
              <a:rPr lang="en-US" altLang="zh-CN" dirty="0" err="1"/>
              <a:t>PaintArea</a:t>
            </a:r>
            <a:r>
              <a:rPr lang="zh-CN" altLang="zh-CN" dirty="0"/>
              <a:t>对象的形状参数，具体代码如下：</a:t>
            </a:r>
          </a:p>
          <a:p>
            <a:pPr indent="446088"/>
            <a:r>
              <a:rPr lang="zh-CN" altLang="zh-CN" dirty="0"/>
              <a:t>void MainWidget::ShowShape(int value)</a:t>
            </a:r>
          </a:p>
          <a:p>
            <a:pPr indent="446088"/>
            <a:r>
              <a:rPr lang="zh-CN" altLang="zh-CN" dirty="0"/>
              <a:t>{</a:t>
            </a:r>
          </a:p>
          <a:p>
            <a:pPr indent="446088"/>
            <a:r>
              <a:rPr lang="zh-CN" altLang="zh-CN" dirty="0"/>
              <a:t>    PaintArea::Shape shape = PaintArea::Shape(shapeComboBox-&gt;itemData(</a:t>
            </a:r>
          </a:p>
          <a:p>
            <a:pPr indent="446088"/>
            <a:r>
              <a:rPr lang="zh-CN" altLang="zh-CN" dirty="0"/>
              <a:t>            value,Qt::UserRole).toInt());</a:t>
            </a:r>
          </a:p>
          <a:p>
            <a:pPr indent="446088"/>
            <a:r>
              <a:rPr lang="zh-CN" altLang="zh-CN" dirty="0"/>
              <a:t>    paintArea-&gt;setShape(shape);</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2017609544"/>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276872"/>
            <a:ext cx="8208912" cy="36724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124744"/>
            <a:ext cx="8568952" cy="5078313"/>
          </a:xfrm>
          <a:prstGeom prst="rect">
            <a:avLst/>
          </a:prstGeom>
          <a:noFill/>
        </p:spPr>
        <p:txBody>
          <a:bodyPr wrap="square" rtlCol="0">
            <a:spAutoFit/>
          </a:bodyPr>
          <a:lstStyle/>
          <a:p>
            <a:pPr indent="446088"/>
            <a:r>
              <a:rPr lang="zh-CN" altLang="zh-CN" dirty="0"/>
              <a:t>在此函数中获得与画笔相关的所有属性值，包括画笔颜色、画笔线宽、画笔风格、画笔顶帽及画笔连接点，共同构成</a:t>
            </a:r>
            <a:r>
              <a:rPr lang="en-US" altLang="zh-CN" dirty="0" err="1"/>
              <a:t>QPen</a:t>
            </a:r>
            <a:r>
              <a:rPr lang="zh-CN" altLang="zh-CN" dirty="0"/>
              <a:t>对象，并调用</a:t>
            </a:r>
            <a:r>
              <a:rPr lang="en-US" altLang="zh-CN" dirty="0" err="1"/>
              <a:t>PaintArea</a:t>
            </a:r>
            <a:r>
              <a:rPr lang="zh-CN" altLang="zh-CN" dirty="0"/>
              <a:t>对象的</a:t>
            </a:r>
            <a:r>
              <a:rPr lang="en-US" altLang="zh-CN" dirty="0" err="1"/>
              <a:t>setPen</a:t>
            </a:r>
            <a:r>
              <a:rPr lang="en-US" altLang="zh-CN" dirty="0"/>
              <a:t>()</a:t>
            </a:r>
            <a:r>
              <a:rPr lang="zh-CN" altLang="zh-CN" dirty="0"/>
              <a:t>函数设置</a:t>
            </a:r>
            <a:r>
              <a:rPr lang="en-US" altLang="zh-CN" dirty="0" err="1"/>
              <a:t>PaintArea</a:t>
            </a:r>
            <a:r>
              <a:rPr lang="zh-CN" altLang="zh-CN" dirty="0"/>
              <a:t>对象的画笔属性。其他与画笔参数相关的响应函数完成的工作与此类似，具体代码如下：</a:t>
            </a:r>
          </a:p>
          <a:p>
            <a:pPr indent="446088"/>
            <a:r>
              <a:rPr lang="zh-CN" altLang="zh-CN" dirty="0"/>
              <a:t>void MainWidget::ShowPenColor()</a:t>
            </a:r>
          </a:p>
          <a:p>
            <a:pPr indent="446088"/>
            <a:r>
              <a:rPr lang="zh-CN" altLang="zh-CN" dirty="0"/>
              <a:t>{</a:t>
            </a:r>
          </a:p>
          <a:p>
            <a:pPr indent="446088"/>
            <a:r>
              <a:rPr lang="zh-CN" altLang="zh-CN" dirty="0"/>
              <a:t>    QColor color = QColorDialog::getColor(static_cast&lt;int&gt;(Qt::blue));</a:t>
            </a:r>
          </a:p>
          <a:p>
            <a:pPr indent="446088"/>
            <a:r>
              <a:rPr lang="zh-CN" altLang="zh-CN" dirty="0"/>
              <a:t>    penColorFrame-&gt;setPalette(QPalette(color));   </a:t>
            </a:r>
          </a:p>
          <a:p>
            <a:pPr indent="446088"/>
            <a:r>
              <a:rPr lang="zh-CN" altLang="zh-CN" dirty="0"/>
              <a:t>    int value = penWidthSpinBox-&gt;value();</a:t>
            </a:r>
          </a:p>
          <a:p>
            <a:pPr indent="446088"/>
            <a:r>
              <a:rPr lang="zh-CN" altLang="zh-CN" dirty="0"/>
              <a:t>    Qt::PenStyle style = Qt::PenStyle(penStyleComboBox-&gt;itemData(</a:t>
            </a:r>
          </a:p>
          <a:p>
            <a:pPr indent="446088"/>
            <a:r>
              <a:rPr lang="zh-CN" altLang="zh-CN" dirty="0"/>
              <a:t>            penStyleComboBox-&gt;currentIndex(),Qt::UserRole).toInt());</a:t>
            </a:r>
          </a:p>
          <a:p>
            <a:pPr indent="446088"/>
            <a:r>
              <a:rPr lang="zh-CN" altLang="zh-CN" dirty="0"/>
              <a:t>    Qt::PenCapStyle cap = Qt::PenCapStyle(penCapComboBox-&gt;itemData(</a:t>
            </a:r>
          </a:p>
          <a:p>
            <a:pPr indent="446088"/>
            <a:r>
              <a:rPr lang="zh-CN" altLang="zh-CN" dirty="0"/>
              <a:t>            penCapComboBox-&gt;currentIndex(),Qt::UserRole).toInt());</a:t>
            </a:r>
          </a:p>
          <a:p>
            <a:pPr indent="446088"/>
            <a:r>
              <a:rPr lang="zh-CN" altLang="zh-CN" dirty="0"/>
              <a:t>    Qt::PenJoinStyle join=Qt::PenJoinStyle(penJoinComboBox-&gt;itemData(</a:t>
            </a:r>
          </a:p>
          <a:p>
            <a:pPr indent="446088"/>
            <a:r>
              <a:rPr lang="zh-CN" altLang="zh-CN" dirty="0"/>
              <a:t>penJoinComboBox-&gt;currentIndex(),Qt::UserRole).toInt());</a:t>
            </a:r>
          </a:p>
          <a:p>
            <a:pPr indent="446088"/>
            <a:r>
              <a:rPr lang="zh-CN" altLang="zh-CN" dirty="0"/>
              <a:t>    paintArea-&gt;setPen(QPen(color,value,style,cap,join));</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408129931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39552" y="1340768"/>
            <a:ext cx="8280920" cy="30963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052736"/>
            <a:ext cx="8496944" cy="3693319"/>
          </a:xfrm>
          <a:prstGeom prst="rect">
            <a:avLst/>
          </a:prstGeom>
          <a:noFill/>
        </p:spPr>
        <p:txBody>
          <a:bodyPr wrap="square" rtlCol="0">
            <a:spAutoFit/>
          </a:bodyPr>
          <a:lstStyle/>
          <a:p>
            <a:pPr indent="446088"/>
            <a:r>
              <a:rPr lang="en-US" altLang="zh-CN" dirty="0" err="1"/>
              <a:t>ShowPenWidth</a:t>
            </a:r>
            <a:r>
              <a:rPr lang="en-US" altLang="zh-CN" dirty="0"/>
              <a:t>()</a:t>
            </a:r>
            <a:r>
              <a:rPr lang="zh-CN" altLang="zh-CN" dirty="0"/>
              <a:t>槽函数的具体实现代码如下：</a:t>
            </a:r>
          </a:p>
          <a:p>
            <a:pPr indent="446088"/>
            <a:r>
              <a:rPr lang="zh-CN" altLang="zh-CN" dirty="0"/>
              <a:t>void MainWidget::ShowPenWidth(int value)</a:t>
            </a:r>
          </a:p>
          <a:p>
            <a:pPr indent="446088"/>
            <a:r>
              <a:rPr lang="zh-CN" altLang="zh-CN" dirty="0"/>
              <a:t>{</a:t>
            </a:r>
          </a:p>
          <a:p>
            <a:pPr indent="446088"/>
            <a:r>
              <a:rPr lang="zh-CN" altLang="zh-CN" dirty="0"/>
              <a:t>    QColor color = penColorFrame-&gt;palette().color(QPalette::Window);</a:t>
            </a:r>
          </a:p>
          <a:p>
            <a:pPr indent="446088"/>
            <a:r>
              <a:rPr lang="zh-CN" altLang="zh-CN" dirty="0"/>
              <a:t>    Qt::PenStyle style = Qt::PenStyle(penStyleComboBox-&gt;itemData(</a:t>
            </a:r>
          </a:p>
          <a:p>
            <a:pPr indent="446088"/>
            <a:r>
              <a:rPr lang="zh-CN" altLang="zh-CN" dirty="0"/>
              <a:t>            penStyleComboBox-&gt;currentIndex(),Qt::UserRole).toInt());</a:t>
            </a:r>
          </a:p>
          <a:p>
            <a:pPr indent="446088"/>
            <a:r>
              <a:rPr lang="zh-CN" altLang="zh-CN" dirty="0"/>
              <a:t>    Qt::PenCapStyle cap = Qt::PenCapStyle(penCapComboBox-&gt;itemData(</a:t>
            </a:r>
          </a:p>
          <a:p>
            <a:pPr indent="446088"/>
            <a:r>
              <a:rPr lang="zh-CN" altLang="zh-CN" dirty="0"/>
              <a:t>            penCapComboBox-&gt;currentIndex(),Qt::UserRole).toInt());</a:t>
            </a:r>
          </a:p>
          <a:p>
            <a:pPr indent="446088"/>
            <a:r>
              <a:rPr lang="zh-CN" altLang="zh-CN" dirty="0"/>
              <a:t>    Qt::PenJoinStyle join=Qt::PenJoinStyle(penJoinComboBox-&gt;itemData(</a:t>
            </a:r>
          </a:p>
          <a:p>
            <a:pPr indent="446088"/>
            <a:r>
              <a:rPr lang="zh-CN" altLang="zh-CN" dirty="0"/>
              <a:t>penJoinComboBox-&gt;currentIndex(),Qt::UserRole).toInt());</a:t>
            </a:r>
          </a:p>
          <a:p>
            <a:pPr indent="446088"/>
            <a:r>
              <a:rPr lang="zh-CN" altLang="zh-CN" dirty="0"/>
              <a:t>    paintArea-&gt;setPen(QPen(color,value,style,cap,join));</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3671624095"/>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628800"/>
            <a:ext cx="8208912" cy="34563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251520" y="1340768"/>
            <a:ext cx="8568952" cy="3970318"/>
          </a:xfrm>
          <a:prstGeom prst="rect">
            <a:avLst/>
          </a:prstGeom>
          <a:noFill/>
        </p:spPr>
        <p:txBody>
          <a:bodyPr wrap="square" rtlCol="0">
            <a:spAutoFit/>
          </a:bodyPr>
          <a:lstStyle/>
          <a:p>
            <a:pPr indent="446088"/>
            <a:r>
              <a:rPr lang="en-US" altLang="zh-CN" dirty="0" err="1"/>
              <a:t>ShowPenStyle</a:t>
            </a:r>
            <a:r>
              <a:rPr lang="en-US" altLang="zh-CN" dirty="0"/>
              <a:t>()</a:t>
            </a:r>
            <a:r>
              <a:rPr lang="zh-CN" altLang="zh-CN" dirty="0"/>
              <a:t>槽函数的具体实现代码如下：</a:t>
            </a:r>
          </a:p>
          <a:p>
            <a:pPr indent="446088"/>
            <a:r>
              <a:rPr lang="zh-CN" altLang="zh-CN" dirty="0"/>
              <a:t>void MainWidget::ShowPenStyle(int styleValue)</a:t>
            </a:r>
          </a:p>
          <a:p>
            <a:pPr indent="446088"/>
            <a:r>
              <a:rPr lang="zh-CN" altLang="zh-CN" dirty="0"/>
              <a:t>{</a:t>
            </a:r>
          </a:p>
          <a:p>
            <a:pPr indent="446088"/>
            <a:r>
              <a:rPr lang="zh-CN" altLang="zh-CN" dirty="0"/>
              <a:t>    QColor color = penColorFrame-&gt;palette().color(QPalette::Window);</a:t>
            </a:r>
          </a:p>
          <a:p>
            <a:pPr indent="446088"/>
            <a:r>
              <a:rPr lang="zh-CN" altLang="zh-CN" dirty="0"/>
              <a:t>    int value = penWidthSpinBox-&gt;value();</a:t>
            </a:r>
          </a:p>
          <a:p>
            <a:pPr indent="446088"/>
            <a:r>
              <a:rPr lang="zh-CN" altLang="zh-CN" dirty="0"/>
              <a:t>    Qt::PenStyle style = Qt::PenStyle(penStyleComboBox-&gt;itemData(</a:t>
            </a:r>
          </a:p>
          <a:p>
            <a:pPr indent="446088"/>
            <a:r>
              <a:rPr lang="zh-CN" altLang="zh-CN" dirty="0"/>
              <a:t>            styleValue,Qt::UserRole).toInt());</a:t>
            </a:r>
          </a:p>
          <a:p>
            <a:pPr indent="446088"/>
            <a:r>
              <a:rPr lang="zh-CN" altLang="zh-CN" dirty="0"/>
              <a:t>    Qt::PenCapStyle cap = Qt::PenCapStyle(penCapComboBox-&gt;itemData(</a:t>
            </a:r>
          </a:p>
          <a:p>
            <a:pPr indent="446088"/>
            <a:r>
              <a:rPr lang="zh-CN" altLang="zh-CN" dirty="0"/>
              <a:t>            penCapComboBox-&gt;currentIndex(),Qt::UserRole).toInt());</a:t>
            </a:r>
          </a:p>
          <a:p>
            <a:pPr indent="446088"/>
            <a:r>
              <a:rPr lang="zh-CN" altLang="zh-CN" dirty="0"/>
              <a:t>    Qt::PenJoinStyle join=Qt::PenJoinStyle(penJoinComboBox-&gt;itemData(</a:t>
            </a:r>
          </a:p>
          <a:p>
            <a:pPr indent="446088"/>
            <a:r>
              <a:rPr lang="zh-CN" altLang="zh-CN" dirty="0"/>
              <a:t>            penJoinComboBox-&gt;currentIndex(),Qt::UserRole).toInt());</a:t>
            </a:r>
          </a:p>
          <a:p>
            <a:pPr indent="446088"/>
            <a:r>
              <a:rPr lang="zh-CN" altLang="zh-CN" dirty="0"/>
              <a:t>    paintArea-&gt;setPen(QPen(color,value,style,cap,join));</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3170601579"/>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00808"/>
            <a:ext cx="8136904" cy="32403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340768"/>
            <a:ext cx="8496944" cy="3970318"/>
          </a:xfrm>
          <a:prstGeom prst="rect">
            <a:avLst/>
          </a:prstGeom>
          <a:noFill/>
        </p:spPr>
        <p:txBody>
          <a:bodyPr wrap="square" rtlCol="0">
            <a:spAutoFit/>
          </a:bodyPr>
          <a:lstStyle/>
          <a:p>
            <a:pPr indent="446088"/>
            <a:r>
              <a:rPr lang="en-US" altLang="zh-CN" dirty="0" err="1"/>
              <a:t>ShowPenCap</a:t>
            </a:r>
            <a:r>
              <a:rPr lang="en-US" altLang="zh-CN" dirty="0"/>
              <a:t>()</a:t>
            </a:r>
            <a:r>
              <a:rPr lang="zh-CN" altLang="zh-CN" dirty="0"/>
              <a:t>槽函数的具体实现代码如下：</a:t>
            </a:r>
          </a:p>
          <a:p>
            <a:pPr indent="446088"/>
            <a:r>
              <a:rPr lang="en-US" altLang="zh-CN" dirty="0"/>
              <a:t>void </a:t>
            </a:r>
            <a:r>
              <a:rPr lang="en-US" altLang="zh-CN" dirty="0" err="1"/>
              <a:t>MainWidget</a:t>
            </a:r>
            <a:r>
              <a:rPr lang="en-US" altLang="zh-CN" dirty="0"/>
              <a:t>::</a:t>
            </a:r>
            <a:r>
              <a:rPr lang="en-US" altLang="zh-CN" dirty="0" err="1"/>
              <a:t>ShowPenCap</a:t>
            </a:r>
            <a:r>
              <a:rPr lang="en-US" altLang="zh-CN" dirty="0"/>
              <a:t>(</a:t>
            </a:r>
            <a:r>
              <a:rPr lang="en-US" altLang="zh-CN" dirty="0" err="1"/>
              <a:t>int</a:t>
            </a:r>
            <a:r>
              <a:rPr lang="en-US" altLang="zh-CN" dirty="0"/>
              <a:t> </a:t>
            </a:r>
            <a:r>
              <a:rPr lang="en-US" altLang="zh-CN" dirty="0" err="1"/>
              <a:t>capValue</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QColor</a:t>
            </a:r>
            <a:r>
              <a:rPr lang="en-US" altLang="zh-CN" dirty="0"/>
              <a:t> color = </a:t>
            </a:r>
            <a:r>
              <a:rPr lang="en-US" altLang="zh-CN" dirty="0" err="1"/>
              <a:t>penColorFrame</a:t>
            </a:r>
            <a:r>
              <a:rPr lang="en-US" altLang="zh-CN" dirty="0"/>
              <a:t>-&gt;palette().color(</a:t>
            </a:r>
            <a:r>
              <a:rPr lang="en-US" altLang="zh-CN" dirty="0" err="1"/>
              <a:t>QPalette</a:t>
            </a:r>
            <a:r>
              <a:rPr lang="en-US" altLang="zh-CN" dirty="0"/>
              <a:t>::Window);</a:t>
            </a:r>
            <a:endParaRPr lang="zh-CN" altLang="zh-CN" dirty="0"/>
          </a:p>
          <a:p>
            <a:pPr indent="446088"/>
            <a:r>
              <a:rPr lang="en-US" altLang="zh-CN" dirty="0"/>
              <a:t>    </a:t>
            </a:r>
            <a:r>
              <a:rPr lang="en-US" altLang="zh-CN" dirty="0" err="1"/>
              <a:t>int</a:t>
            </a:r>
            <a:r>
              <a:rPr lang="en-US" altLang="zh-CN" dirty="0"/>
              <a:t> value = </a:t>
            </a:r>
            <a:r>
              <a:rPr lang="en-US" altLang="zh-CN" dirty="0" err="1"/>
              <a:t>penWidthSpinBox</a:t>
            </a:r>
            <a:r>
              <a:rPr lang="en-US" altLang="zh-CN" dirty="0"/>
              <a:t>-&gt;value();    </a:t>
            </a:r>
            <a:endParaRPr lang="zh-CN" altLang="zh-CN" dirty="0"/>
          </a:p>
          <a:p>
            <a:pPr indent="446088"/>
            <a:r>
              <a:rPr lang="en-US" altLang="zh-CN" dirty="0"/>
              <a:t>    </a:t>
            </a:r>
            <a:r>
              <a:rPr lang="en-US" altLang="zh-CN" dirty="0" err="1"/>
              <a:t>Qt</a:t>
            </a:r>
            <a:r>
              <a:rPr lang="en-US" altLang="zh-CN" dirty="0"/>
              <a:t>::</a:t>
            </a:r>
            <a:r>
              <a:rPr lang="en-US" altLang="zh-CN" dirty="0" err="1"/>
              <a:t>PenStyle</a:t>
            </a:r>
            <a:r>
              <a:rPr lang="en-US" altLang="zh-CN" dirty="0"/>
              <a:t> style = </a:t>
            </a:r>
            <a:r>
              <a:rPr lang="en-US" altLang="zh-CN" dirty="0" err="1"/>
              <a:t>Qt</a:t>
            </a:r>
            <a:r>
              <a:rPr lang="en-US" altLang="zh-CN" dirty="0"/>
              <a:t>::</a:t>
            </a:r>
            <a:r>
              <a:rPr lang="en-US" altLang="zh-CN" dirty="0" err="1"/>
              <a:t>PenStyle</a:t>
            </a:r>
            <a:r>
              <a:rPr lang="en-US" altLang="zh-CN" dirty="0"/>
              <a:t>(</a:t>
            </a:r>
            <a:r>
              <a:rPr lang="en-US" altLang="zh-CN" dirty="0" err="1"/>
              <a:t>penStyleComboBox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penStyleComboBox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Qt</a:t>
            </a:r>
            <a:r>
              <a:rPr lang="en-US" altLang="zh-CN" dirty="0"/>
              <a:t>::</a:t>
            </a:r>
            <a:r>
              <a:rPr lang="en-US" altLang="zh-CN" dirty="0" err="1"/>
              <a:t>PenCapStyle</a:t>
            </a:r>
            <a:r>
              <a:rPr lang="en-US" altLang="zh-CN" dirty="0"/>
              <a:t> cap = </a:t>
            </a:r>
            <a:r>
              <a:rPr lang="en-US" altLang="zh-CN" dirty="0" err="1"/>
              <a:t>Qt</a:t>
            </a:r>
            <a:r>
              <a:rPr lang="en-US" altLang="zh-CN" dirty="0"/>
              <a:t>::</a:t>
            </a:r>
            <a:r>
              <a:rPr lang="en-US" altLang="zh-CN" dirty="0" err="1"/>
              <a:t>PenCapStyle</a:t>
            </a:r>
            <a:r>
              <a:rPr lang="en-US" altLang="zh-CN" dirty="0"/>
              <a:t>(</a:t>
            </a:r>
            <a:r>
              <a:rPr lang="en-US" altLang="zh-CN" dirty="0" err="1"/>
              <a:t>penCapComboBox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capValue,Qt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Qt</a:t>
            </a:r>
            <a:r>
              <a:rPr lang="en-US" altLang="zh-CN" dirty="0"/>
              <a:t>::</a:t>
            </a:r>
            <a:r>
              <a:rPr lang="en-US" altLang="zh-CN" dirty="0" err="1"/>
              <a:t>PenJoinStyle</a:t>
            </a:r>
            <a:r>
              <a:rPr lang="en-US" altLang="zh-CN" dirty="0"/>
              <a:t> join=</a:t>
            </a:r>
            <a:r>
              <a:rPr lang="en-US" altLang="zh-CN" dirty="0" err="1"/>
              <a:t>Qt</a:t>
            </a:r>
            <a:r>
              <a:rPr lang="en-US" altLang="zh-CN" dirty="0"/>
              <a:t>::</a:t>
            </a:r>
            <a:r>
              <a:rPr lang="en-US" altLang="zh-CN" dirty="0" err="1"/>
              <a:t>PenJoinStyle</a:t>
            </a:r>
            <a:r>
              <a:rPr lang="en-US" altLang="zh-CN" dirty="0"/>
              <a:t>(</a:t>
            </a:r>
            <a:r>
              <a:rPr lang="en-US" altLang="zh-CN" dirty="0" err="1"/>
              <a:t>penJoinComboBox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penJoinComboBox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paintArea</a:t>
            </a:r>
            <a:r>
              <a:rPr lang="en-US" altLang="zh-CN" dirty="0"/>
              <a:t>-&gt;</a:t>
            </a:r>
            <a:r>
              <a:rPr lang="en-US" altLang="zh-CN" dirty="0" err="1"/>
              <a:t>setPen</a:t>
            </a:r>
            <a:r>
              <a:rPr lang="en-US" altLang="zh-CN" dirty="0"/>
              <a:t>(</a:t>
            </a:r>
            <a:r>
              <a:rPr lang="en-US" altLang="zh-CN" dirty="0" err="1"/>
              <a:t>QPen</a:t>
            </a:r>
            <a:r>
              <a:rPr lang="en-US" altLang="zh-CN" dirty="0"/>
              <a:t>(</a:t>
            </a:r>
            <a:r>
              <a:rPr lang="en-US" altLang="zh-CN" dirty="0" err="1"/>
              <a:t>color,value,style,cap,join</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429239020"/>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628800"/>
            <a:ext cx="8136904" cy="33123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268760"/>
            <a:ext cx="8496944" cy="3970318"/>
          </a:xfrm>
          <a:prstGeom prst="rect">
            <a:avLst/>
          </a:prstGeom>
          <a:noFill/>
        </p:spPr>
        <p:txBody>
          <a:bodyPr wrap="square" rtlCol="0">
            <a:spAutoFit/>
          </a:bodyPr>
          <a:lstStyle/>
          <a:p>
            <a:pPr indent="446088"/>
            <a:r>
              <a:rPr lang="en-US" altLang="zh-CN" dirty="0" err="1"/>
              <a:t>ShowPenJoin</a:t>
            </a:r>
            <a:r>
              <a:rPr lang="en-US" altLang="zh-CN" dirty="0"/>
              <a:t>()</a:t>
            </a:r>
            <a:r>
              <a:rPr lang="zh-CN" altLang="zh-CN" dirty="0"/>
              <a:t>槽函数的具体实现代码如下：</a:t>
            </a:r>
          </a:p>
          <a:p>
            <a:pPr indent="446088"/>
            <a:r>
              <a:rPr lang="en-US" altLang="zh-CN" dirty="0"/>
              <a:t>void </a:t>
            </a:r>
            <a:r>
              <a:rPr lang="en-US" altLang="zh-CN" dirty="0" err="1"/>
              <a:t>MainWidget</a:t>
            </a:r>
            <a:r>
              <a:rPr lang="en-US" altLang="zh-CN" dirty="0"/>
              <a:t>::</a:t>
            </a:r>
            <a:r>
              <a:rPr lang="en-US" altLang="zh-CN" dirty="0" err="1"/>
              <a:t>ShowPenJoin</a:t>
            </a:r>
            <a:r>
              <a:rPr lang="en-US" altLang="zh-CN" dirty="0"/>
              <a:t>(</a:t>
            </a:r>
            <a:r>
              <a:rPr lang="en-US" altLang="zh-CN" dirty="0" err="1"/>
              <a:t>int</a:t>
            </a:r>
            <a:r>
              <a:rPr lang="en-US" altLang="zh-CN" dirty="0"/>
              <a:t> </a:t>
            </a:r>
            <a:r>
              <a:rPr lang="en-US" altLang="zh-CN" dirty="0" err="1"/>
              <a:t>joinValue</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QColor</a:t>
            </a:r>
            <a:r>
              <a:rPr lang="en-US" altLang="zh-CN" dirty="0"/>
              <a:t> color = </a:t>
            </a:r>
            <a:r>
              <a:rPr lang="en-US" altLang="zh-CN" dirty="0" err="1"/>
              <a:t>penColorFrame</a:t>
            </a:r>
            <a:r>
              <a:rPr lang="en-US" altLang="zh-CN" dirty="0"/>
              <a:t>-&gt;palette().color(</a:t>
            </a:r>
            <a:r>
              <a:rPr lang="en-US" altLang="zh-CN" dirty="0" err="1"/>
              <a:t>QPalette</a:t>
            </a:r>
            <a:r>
              <a:rPr lang="en-US" altLang="zh-CN" dirty="0"/>
              <a:t>::Window);</a:t>
            </a:r>
            <a:endParaRPr lang="zh-CN" altLang="zh-CN" dirty="0"/>
          </a:p>
          <a:p>
            <a:pPr indent="446088"/>
            <a:r>
              <a:rPr lang="en-US" altLang="zh-CN" dirty="0"/>
              <a:t>    </a:t>
            </a:r>
            <a:r>
              <a:rPr lang="en-US" altLang="zh-CN" dirty="0" err="1"/>
              <a:t>int</a:t>
            </a:r>
            <a:r>
              <a:rPr lang="en-US" altLang="zh-CN" dirty="0"/>
              <a:t> value = </a:t>
            </a:r>
            <a:r>
              <a:rPr lang="en-US" altLang="zh-CN" dirty="0" err="1"/>
              <a:t>penWidthSpinBox</a:t>
            </a:r>
            <a:r>
              <a:rPr lang="en-US" altLang="zh-CN" dirty="0"/>
              <a:t>-&gt;value();</a:t>
            </a:r>
            <a:endParaRPr lang="zh-CN" altLang="zh-CN" dirty="0"/>
          </a:p>
          <a:p>
            <a:pPr indent="446088"/>
            <a:r>
              <a:rPr lang="en-US" altLang="zh-CN" dirty="0"/>
              <a:t>    </a:t>
            </a:r>
            <a:r>
              <a:rPr lang="en-US" altLang="zh-CN" dirty="0" err="1"/>
              <a:t>Qt</a:t>
            </a:r>
            <a:r>
              <a:rPr lang="en-US" altLang="zh-CN" dirty="0"/>
              <a:t>::</a:t>
            </a:r>
            <a:r>
              <a:rPr lang="en-US" altLang="zh-CN" dirty="0" err="1"/>
              <a:t>PenStyle</a:t>
            </a:r>
            <a:r>
              <a:rPr lang="en-US" altLang="zh-CN" dirty="0"/>
              <a:t> style = </a:t>
            </a:r>
            <a:r>
              <a:rPr lang="en-US" altLang="zh-CN" dirty="0" err="1"/>
              <a:t>Qt</a:t>
            </a:r>
            <a:r>
              <a:rPr lang="en-US" altLang="zh-CN" dirty="0"/>
              <a:t>::</a:t>
            </a:r>
            <a:r>
              <a:rPr lang="en-US" altLang="zh-CN" dirty="0" err="1"/>
              <a:t>PenStyle</a:t>
            </a:r>
            <a:r>
              <a:rPr lang="en-US" altLang="zh-CN" dirty="0"/>
              <a:t>(</a:t>
            </a:r>
            <a:r>
              <a:rPr lang="en-US" altLang="zh-CN" dirty="0" err="1"/>
              <a:t>penStyleComboBox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penStyleComboBox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Qt</a:t>
            </a:r>
            <a:r>
              <a:rPr lang="en-US" altLang="zh-CN" dirty="0"/>
              <a:t>::</a:t>
            </a:r>
            <a:r>
              <a:rPr lang="en-US" altLang="zh-CN" dirty="0" err="1"/>
              <a:t>PenCapStyle</a:t>
            </a:r>
            <a:r>
              <a:rPr lang="en-US" altLang="zh-CN" dirty="0"/>
              <a:t> cap = </a:t>
            </a:r>
            <a:r>
              <a:rPr lang="en-US" altLang="zh-CN" dirty="0" err="1"/>
              <a:t>Qt</a:t>
            </a:r>
            <a:r>
              <a:rPr lang="en-US" altLang="zh-CN" dirty="0"/>
              <a:t>::</a:t>
            </a:r>
            <a:r>
              <a:rPr lang="en-US" altLang="zh-CN" dirty="0" err="1"/>
              <a:t>PenCapStyle</a:t>
            </a:r>
            <a:r>
              <a:rPr lang="en-US" altLang="zh-CN" dirty="0"/>
              <a:t>(</a:t>
            </a:r>
            <a:r>
              <a:rPr lang="en-US" altLang="zh-CN" dirty="0" err="1"/>
              <a:t>penCapComboBox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penCapComboBox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Qt</a:t>
            </a:r>
            <a:r>
              <a:rPr lang="en-US" altLang="zh-CN" dirty="0"/>
              <a:t>::</a:t>
            </a:r>
            <a:r>
              <a:rPr lang="en-US" altLang="zh-CN" dirty="0" err="1"/>
              <a:t>PenJoinStyle</a:t>
            </a:r>
            <a:r>
              <a:rPr lang="en-US" altLang="zh-CN" dirty="0"/>
              <a:t> join=</a:t>
            </a:r>
            <a:r>
              <a:rPr lang="en-US" altLang="zh-CN" dirty="0" err="1"/>
              <a:t>Qt</a:t>
            </a:r>
            <a:r>
              <a:rPr lang="en-US" altLang="zh-CN" dirty="0"/>
              <a:t>::</a:t>
            </a:r>
            <a:r>
              <a:rPr lang="en-US" altLang="zh-CN" dirty="0" err="1"/>
              <a:t>PenJoinStyle</a:t>
            </a:r>
            <a:r>
              <a:rPr lang="en-US" altLang="zh-CN" dirty="0"/>
              <a:t>(</a:t>
            </a:r>
            <a:r>
              <a:rPr lang="en-US" altLang="zh-CN" dirty="0" err="1"/>
              <a:t>penJoinComboBox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joinValue,Qt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paintArea</a:t>
            </a:r>
            <a:r>
              <a:rPr lang="en-US" altLang="zh-CN" dirty="0"/>
              <a:t>-&gt;</a:t>
            </a:r>
            <a:r>
              <a:rPr lang="en-US" altLang="zh-CN" dirty="0" err="1"/>
              <a:t>setPen</a:t>
            </a:r>
            <a:r>
              <a:rPr lang="en-US" altLang="zh-CN" dirty="0"/>
              <a:t>(</a:t>
            </a:r>
            <a:r>
              <a:rPr lang="en-US" altLang="zh-CN" dirty="0" err="1"/>
              <a:t>QPen</a:t>
            </a:r>
            <a:r>
              <a:rPr lang="en-US" altLang="zh-CN" dirty="0"/>
              <a:t>(</a:t>
            </a:r>
            <a:r>
              <a:rPr lang="en-US" altLang="zh-CN" dirty="0" err="1"/>
              <a:t>color,value,style,cap,join</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550785544"/>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33446" y="3356993"/>
            <a:ext cx="8280920" cy="14401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1412776"/>
            <a:ext cx="8280920" cy="1625119"/>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251520" y="1052736"/>
            <a:ext cx="8640960" cy="3970318"/>
          </a:xfrm>
          <a:prstGeom prst="rect">
            <a:avLst/>
          </a:prstGeom>
          <a:noFill/>
        </p:spPr>
        <p:txBody>
          <a:bodyPr wrap="square" rtlCol="0">
            <a:spAutoFit/>
          </a:bodyPr>
          <a:lstStyle/>
          <a:p>
            <a:pPr indent="446088"/>
            <a:r>
              <a:rPr lang="en-US" altLang="zh-CN" dirty="0" err="1"/>
              <a:t>ShowFillRule</a:t>
            </a:r>
            <a:r>
              <a:rPr lang="en-US" altLang="zh-CN" dirty="0"/>
              <a:t>()</a:t>
            </a:r>
            <a:r>
              <a:rPr lang="zh-CN" altLang="zh-CN" dirty="0"/>
              <a:t>槽函数的具体实现代码如下：</a:t>
            </a:r>
          </a:p>
          <a:p>
            <a:pPr indent="446088"/>
            <a:r>
              <a:rPr lang="en-US" altLang="zh-CN" dirty="0"/>
              <a:t>void </a:t>
            </a:r>
            <a:r>
              <a:rPr lang="en-US" altLang="zh-CN" dirty="0" err="1"/>
              <a:t>MainWidget</a:t>
            </a:r>
            <a:r>
              <a:rPr lang="en-US" altLang="zh-CN" dirty="0"/>
              <a:t>::</a:t>
            </a:r>
            <a:r>
              <a:rPr lang="en-US" altLang="zh-CN" dirty="0" err="1"/>
              <a:t>ShowFillRule</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Qt</a:t>
            </a:r>
            <a:r>
              <a:rPr lang="en-US" altLang="zh-CN" dirty="0"/>
              <a:t>::</a:t>
            </a:r>
            <a:r>
              <a:rPr lang="en-US" altLang="zh-CN" dirty="0" err="1"/>
              <a:t>FillRule</a:t>
            </a:r>
            <a:r>
              <a:rPr lang="en-US" altLang="zh-CN" dirty="0"/>
              <a:t> rule = </a:t>
            </a:r>
            <a:r>
              <a:rPr lang="en-US" altLang="zh-CN" dirty="0" err="1"/>
              <a:t>Qt</a:t>
            </a:r>
            <a:r>
              <a:rPr lang="en-US" altLang="zh-CN" dirty="0"/>
              <a:t>::</a:t>
            </a:r>
            <a:r>
              <a:rPr lang="en-US" altLang="zh-CN" dirty="0" err="1"/>
              <a:t>FillRule</a:t>
            </a:r>
            <a:r>
              <a:rPr lang="en-US" altLang="zh-CN" dirty="0"/>
              <a:t>(</a:t>
            </a:r>
            <a:r>
              <a:rPr lang="en-US" altLang="zh-CN" dirty="0" err="1"/>
              <a:t>fillRuleComboBox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fillRuleComboBox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    </a:t>
            </a:r>
            <a:r>
              <a:rPr lang="en-US" altLang="zh-CN" dirty="0" err="1"/>
              <a:t>paintArea</a:t>
            </a:r>
            <a:r>
              <a:rPr lang="en-US" altLang="zh-CN" dirty="0"/>
              <a:t>-&gt;</a:t>
            </a:r>
            <a:r>
              <a:rPr lang="en-US" altLang="zh-CN" dirty="0" err="1"/>
              <a:t>setFillRule</a:t>
            </a:r>
            <a:r>
              <a:rPr lang="en-US" altLang="zh-CN" dirty="0"/>
              <a:t>(rule);</a:t>
            </a:r>
            <a:endParaRPr lang="zh-CN" altLang="zh-CN" dirty="0"/>
          </a:p>
          <a:p>
            <a:pPr indent="446088"/>
            <a:r>
              <a:rPr lang="en-US" altLang="zh-CN" dirty="0"/>
              <a:t>}</a:t>
            </a:r>
            <a:endParaRPr lang="zh-CN" altLang="zh-CN" dirty="0"/>
          </a:p>
          <a:p>
            <a:pPr indent="446088"/>
            <a:r>
              <a:rPr lang="en-US" altLang="zh-CN" dirty="0" err="1"/>
              <a:t>ShowSpreadStyle</a:t>
            </a:r>
            <a:r>
              <a:rPr lang="en-US" altLang="zh-CN" dirty="0"/>
              <a:t>()</a:t>
            </a:r>
            <a:r>
              <a:rPr lang="zh-CN" altLang="zh-CN" dirty="0"/>
              <a:t>槽函数的具体实现代码如下：</a:t>
            </a:r>
          </a:p>
          <a:p>
            <a:pPr indent="446088"/>
            <a:r>
              <a:rPr lang="en-US" altLang="zh-CN" dirty="0"/>
              <a:t>void </a:t>
            </a:r>
            <a:r>
              <a:rPr lang="en-US" altLang="zh-CN" dirty="0" err="1"/>
              <a:t>MainWidget</a:t>
            </a:r>
            <a:r>
              <a:rPr lang="en-US" altLang="zh-CN" dirty="0"/>
              <a:t>::</a:t>
            </a:r>
            <a:r>
              <a:rPr lang="en-US" altLang="zh-CN" dirty="0" err="1"/>
              <a:t>ShowSpreadStyle</a:t>
            </a:r>
            <a:r>
              <a:rPr lang="en-US" altLang="zh-CN" dirty="0"/>
              <a:t>()</a:t>
            </a:r>
            <a:endParaRPr lang="zh-CN" altLang="zh-CN" dirty="0"/>
          </a:p>
          <a:p>
            <a:pPr indent="446088"/>
            <a:r>
              <a:rPr lang="en-US" altLang="zh-CN" dirty="0"/>
              <a:t>{</a:t>
            </a:r>
            <a:endParaRPr lang="zh-CN" altLang="zh-CN" dirty="0"/>
          </a:p>
          <a:p>
            <a:pPr indent="446088"/>
            <a:r>
              <a:rPr lang="en-US" altLang="zh-CN" dirty="0"/>
              <a:t>    spread = </a:t>
            </a:r>
            <a:r>
              <a:rPr lang="en-US" altLang="zh-CN" dirty="0" err="1"/>
              <a:t>QGradient</a:t>
            </a:r>
            <a:r>
              <a:rPr lang="en-US" altLang="zh-CN" dirty="0"/>
              <a:t>::Spread(</a:t>
            </a:r>
            <a:r>
              <a:rPr lang="en-US" altLang="zh-CN" dirty="0" err="1"/>
              <a:t>spreadComboBox</a:t>
            </a:r>
            <a:r>
              <a:rPr lang="en-US" altLang="zh-CN" dirty="0"/>
              <a:t>-&gt;</a:t>
            </a:r>
            <a:r>
              <a:rPr lang="en-US" altLang="zh-CN" dirty="0" err="1"/>
              <a:t>itemData</a:t>
            </a:r>
            <a:r>
              <a:rPr lang="en-US" altLang="zh-CN" dirty="0"/>
              <a:t>(</a:t>
            </a:r>
            <a:endParaRPr lang="zh-CN" altLang="zh-CN" dirty="0"/>
          </a:p>
          <a:p>
            <a:pPr indent="446088"/>
            <a:r>
              <a:rPr lang="en-US" altLang="zh-CN" dirty="0"/>
              <a:t>        </a:t>
            </a:r>
            <a:r>
              <a:rPr lang="en-US" altLang="zh-CN" dirty="0" err="1"/>
              <a:t>spreadComboBox</a:t>
            </a:r>
            <a:r>
              <a:rPr lang="en-US" altLang="zh-CN" dirty="0"/>
              <a:t>-&gt;</a:t>
            </a:r>
            <a:r>
              <a:rPr lang="en-US" altLang="zh-CN" dirty="0" err="1"/>
              <a:t>currentIndex</a:t>
            </a:r>
            <a:r>
              <a:rPr lang="en-US" altLang="zh-CN" dirty="0"/>
              <a:t>(),</a:t>
            </a:r>
            <a:r>
              <a:rPr lang="en-US" altLang="zh-CN" dirty="0" err="1"/>
              <a:t>Qt</a:t>
            </a:r>
            <a:r>
              <a:rPr lang="en-US" altLang="zh-CN" dirty="0"/>
              <a:t>::</a:t>
            </a:r>
            <a:r>
              <a:rPr lang="en-US" altLang="zh-CN" dirty="0" err="1"/>
              <a:t>UserRole</a:t>
            </a:r>
            <a:r>
              <a:rPr lang="en-US" altLang="zh-CN" dirty="0"/>
              <a:t>).</a:t>
            </a:r>
            <a:r>
              <a:rPr lang="en-US" altLang="zh-CN" dirty="0" err="1"/>
              <a:t>toInt</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82585044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6.1.1  </a:t>
            </a:r>
            <a:r>
              <a:rPr lang="zh-CN" altLang="zh-CN" dirty="0"/>
              <a:t>区别</a:t>
            </a:r>
            <a:r>
              <a:rPr lang="zh-CN" altLang="zh-CN" dirty="0" smtClean="0"/>
              <a:t>概述</a:t>
            </a:r>
            <a:endParaRPr lang="zh-CN" altLang="en-US" dirty="0"/>
          </a:p>
        </p:txBody>
      </p:sp>
      <p:sp>
        <p:nvSpPr>
          <p:cNvPr id="3" name="TextBox 2"/>
          <p:cNvSpPr txBox="1"/>
          <p:nvPr/>
        </p:nvSpPr>
        <p:spPr>
          <a:xfrm>
            <a:off x="323528" y="1196752"/>
            <a:ext cx="8496944" cy="2947089"/>
          </a:xfrm>
          <a:prstGeom prst="rect">
            <a:avLst/>
          </a:prstGeom>
          <a:noFill/>
        </p:spPr>
        <p:txBody>
          <a:bodyPr wrap="square" rtlCol="0">
            <a:spAutoFit/>
          </a:bodyPr>
          <a:lstStyle/>
          <a:p>
            <a:pPr indent="446088">
              <a:lnSpc>
                <a:spcPct val="150000"/>
              </a:lnSpc>
            </a:pPr>
            <a:r>
              <a:rPr lang="zh-CN" altLang="zh-CN" b="1" dirty="0"/>
              <a:t>其中，</a:t>
            </a:r>
            <a:endParaRPr lang="zh-CN" altLang="zh-CN" dirty="0"/>
          </a:p>
          <a:p>
            <a:pPr indent="446088">
              <a:lnSpc>
                <a:spcPct val="150000"/>
              </a:lnSpc>
            </a:pPr>
            <a:r>
              <a:rPr lang="en-US" altLang="zh-CN" dirty="0">
                <a:sym typeface="Wingdings"/>
              </a:rPr>
              <a:t></a:t>
            </a:r>
            <a:r>
              <a:rPr lang="en-US" altLang="zh-CN" dirty="0"/>
              <a:t> x()</a:t>
            </a:r>
            <a:r>
              <a:rPr lang="zh-CN" altLang="zh-CN" dirty="0"/>
              <a:t>、</a:t>
            </a:r>
            <a:r>
              <a:rPr lang="en-US" altLang="zh-CN" dirty="0"/>
              <a:t>y()</a:t>
            </a:r>
            <a:r>
              <a:rPr lang="zh-CN" altLang="zh-CN" dirty="0"/>
              <a:t>和</a:t>
            </a:r>
            <a:r>
              <a:rPr lang="en-US" altLang="zh-CN" dirty="0" err="1"/>
              <a:t>pos</a:t>
            </a:r>
            <a:r>
              <a:rPr lang="en-US" altLang="zh-CN" dirty="0"/>
              <a:t>()</a:t>
            </a:r>
            <a:r>
              <a:rPr lang="zh-CN" altLang="zh-CN" dirty="0"/>
              <a:t>函数的作用都是获得整个窗体左上角的坐标位置。</a:t>
            </a:r>
          </a:p>
          <a:p>
            <a:pPr indent="446088">
              <a:lnSpc>
                <a:spcPct val="150000"/>
              </a:lnSpc>
            </a:pPr>
            <a:r>
              <a:rPr lang="en-US" altLang="zh-CN" dirty="0">
                <a:sym typeface="Wingdings"/>
              </a:rPr>
              <a:t></a:t>
            </a:r>
            <a:r>
              <a:rPr lang="en-US" altLang="zh-CN" dirty="0"/>
              <a:t> </a:t>
            </a:r>
            <a:r>
              <a:rPr lang="en-US" altLang="zh-CN" dirty="0" err="1"/>
              <a:t>frameGeometry</a:t>
            </a:r>
            <a:r>
              <a:rPr lang="en-US" altLang="zh-CN" dirty="0"/>
              <a:t>()</a:t>
            </a:r>
            <a:r>
              <a:rPr lang="zh-CN" altLang="zh-CN" dirty="0"/>
              <a:t>与</a:t>
            </a:r>
            <a:r>
              <a:rPr lang="en-US" altLang="zh-CN" dirty="0"/>
              <a:t>geometry()</a:t>
            </a:r>
            <a:r>
              <a:rPr lang="zh-CN" altLang="zh-CN" dirty="0"/>
              <a:t>相对应。</a:t>
            </a:r>
            <a:r>
              <a:rPr lang="en-US" altLang="zh-CN" dirty="0" err="1"/>
              <a:t>frameGeometry</a:t>
            </a:r>
            <a:r>
              <a:rPr lang="en-US" altLang="zh-CN" dirty="0"/>
              <a:t>()</a:t>
            </a:r>
            <a:r>
              <a:rPr lang="zh-CN" altLang="zh-CN" dirty="0"/>
              <a:t>是获得整个窗体的左上顶点和长、宽值，而</a:t>
            </a:r>
            <a:r>
              <a:rPr lang="en-US" altLang="zh-CN" dirty="0"/>
              <a:t>geometry()</a:t>
            </a:r>
            <a:r>
              <a:rPr lang="zh-CN" altLang="zh-CN" dirty="0"/>
              <a:t>函数获得的是窗体内中央区域的左上顶点坐标及长、宽值。</a:t>
            </a:r>
          </a:p>
          <a:p>
            <a:pPr indent="446088">
              <a:lnSpc>
                <a:spcPct val="150000"/>
              </a:lnSpc>
            </a:pPr>
            <a:r>
              <a:rPr lang="en-US" altLang="zh-CN" dirty="0">
                <a:sym typeface="Wingdings"/>
              </a:rPr>
              <a:t></a:t>
            </a:r>
            <a:r>
              <a:rPr lang="en-US" altLang="zh-CN" dirty="0"/>
              <a:t> </a:t>
            </a:r>
            <a:r>
              <a:rPr lang="zh-CN" altLang="zh-CN" dirty="0"/>
              <a:t>直接调用</a:t>
            </a:r>
            <a:r>
              <a:rPr lang="en-US" altLang="zh-CN" dirty="0"/>
              <a:t>width()</a:t>
            </a:r>
            <a:r>
              <a:rPr lang="zh-CN" altLang="zh-CN" dirty="0"/>
              <a:t>和</a:t>
            </a:r>
            <a:r>
              <a:rPr lang="en-US" altLang="zh-CN" dirty="0"/>
              <a:t>height()</a:t>
            </a:r>
            <a:r>
              <a:rPr lang="zh-CN" altLang="zh-CN" dirty="0"/>
              <a:t>函数获得的是中央区域的长、宽值。</a:t>
            </a:r>
          </a:p>
          <a:p>
            <a:pPr indent="446088">
              <a:lnSpc>
                <a:spcPct val="150000"/>
              </a:lnSpc>
            </a:pPr>
            <a:r>
              <a:rPr lang="en-US" altLang="zh-CN" dirty="0">
                <a:sym typeface="Wingdings"/>
              </a:rPr>
              <a:t></a:t>
            </a:r>
            <a:r>
              <a:rPr lang="en-US" altLang="zh-CN" dirty="0"/>
              <a:t> </a:t>
            </a:r>
            <a:r>
              <a:rPr lang="en-US" altLang="zh-CN" dirty="0" err="1"/>
              <a:t>rect</a:t>
            </a:r>
            <a:r>
              <a:rPr lang="en-US" altLang="zh-CN" dirty="0"/>
              <a:t>()</a:t>
            </a:r>
            <a:r>
              <a:rPr lang="zh-CN" altLang="zh-CN" dirty="0"/>
              <a:t>、</a:t>
            </a:r>
            <a:r>
              <a:rPr lang="en-US" altLang="zh-CN" dirty="0"/>
              <a:t>size()</a:t>
            </a:r>
            <a:r>
              <a:rPr lang="zh-CN" altLang="zh-CN" dirty="0"/>
              <a:t>函数获得的结果也都是对于窗体的中央区域而言的。</a:t>
            </a:r>
            <a:endParaRPr lang="zh-CN" altLang="en-US" dirty="0"/>
          </a:p>
        </p:txBody>
      </p:sp>
    </p:spTree>
    <p:extLst>
      <p:ext uri="{BB962C8B-B14F-4D97-AF65-F5344CB8AC3E}">
        <p14:creationId xmlns:p14="http://schemas.microsoft.com/office/powerpoint/2010/main" val="722113555"/>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780928"/>
            <a:ext cx="8136904" cy="16561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251520" y="1124744"/>
            <a:ext cx="8568952" cy="4247317"/>
          </a:xfrm>
          <a:prstGeom prst="rect">
            <a:avLst/>
          </a:prstGeom>
          <a:noFill/>
        </p:spPr>
        <p:txBody>
          <a:bodyPr wrap="square" rtlCol="0">
            <a:spAutoFit/>
          </a:bodyPr>
          <a:lstStyle/>
          <a:p>
            <a:pPr indent="446088">
              <a:lnSpc>
                <a:spcPct val="150000"/>
              </a:lnSpc>
            </a:pPr>
            <a:r>
              <a:rPr lang="en-US" altLang="zh-CN" dirty="0" err="1"/>
              <a:t>ShowBrushColor</a:t>
            </a:r>
            <a:r>
              <a:rPr lang="en-US" altLang="zh-CN" dirty="0"/>
              <a:t>()</a:t>
            </a:r>
            <a:r>
              <a:rPr lang="zh-CN" altLang="zh-CN" dirty="0"/>
              <a:t>槽函数，与设置画笔颜色函数类似，但选定颜色后并不直接调用</a:t>
            </a:r>
            <a:r>
              <a:rPr lang="en-US" altLang="zh-CN" dirty="0" err="1"/>
              <a:t>PaintArea</a:t>
            </a:r>
            <a:r>
              <a:rPr lang="zh-CN" altLang="zh-CN" dirty="0"/>
              <a:t>对象的</a:t>
            </a:r>
            <a:r>
              <a:rPr lang="en-US" altLang="zh-CN" dirty="0" err="1"/>
              <a:t>setBrush</a:t>
            </a:r>
            <a:r>
              <a:rPr lang="en-US" altLang="zh-CN" dirty="0"/>
              <a:t>()</a:t>
            </a:r>
            <a:r>
              <a:rPr lang="zh-CN" altLang="zh-CN" dirty="0"/>
              <a:t>函数，而是调用</a:t>
            </a:r>
            <a:r>
              <a:rPr lang="en-US" altLang="zh-CN" dirty="0" err="1"/>
              <a:t>ShowBrush</a:t>
            </a:r>
            <a:r>
              <a:rPr lang="en-US" altLang="zh-CN" dirty="0"/>
              <a:t>()</a:t>
            </a:r>
            <a:r>
              <a:rPr lang="zh-CN" altLang="zh-CN" dirty="0"/>
              <a:t>函数设置显示区的画刷属性</a:t>
            </a:r>
            <a:r>
              <a:rPr lang="zh-CN" altLang="zh-CN" dirty="0" smtClean="0"/>
              <a:t>，</a:t>
            </a:r>
            <a:endParaRPr lang="en-US" altLang="zh-CN" dirty="0" smtClean="0"/>
          </a:p>
          <a:p>
            <a:pPr indent="446088">
              <a:lnSpc>
                <a:spcPct val="150000"/>
              </a:lnSpc>
            </a:pPr>
            <a:r>
              <a:rPr lang="zh-CN" altLang="zh-CN" b="1" dirty="0" smtClean="0">
                <a:solidFill>
                  <a:srgbClr val="00B050"/>
                </a:solidFill>
              </a:rPr>
              <a:t>实现</a:t>
            </a:r>
            <a:r>
              <a:rPr lang="zh-CN" altLang="zh-CN" b="1" dirty="0">
                <a:solidFill>
                  <a:srgbClr val="00B050"/>
                </a:solidFill>
              </a:rPr>
              <a:t>代码如下：</a:t>
            </a:r>
          </a:p>
          <a:p>
            <a:pPr indent="446088"/>
            <a:r>
              <a:rPr lang="en-US" altLang="zh-CN" dirty="0"/>
              <a:t>void </a:t>
            </a:r>
            <a:r>
              <a:rPr lang="en-US" altLang="zh-CN" dirty="0" err="1"/>
              <a:t>MainWidget</a:t>
            </a:r>
            <a:r>
              <a:rPr lang="en-US" altLang="zh-CN" dirty="0"/>
              <a:t>::</a:t>
            </a:r>
            <a:r>
              <a:rPr lang="en-US" altLang="zh-CN" dirty="0" err="1"/>
              <a:t>ShowBrushColor</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QColor</a:t>
            </a:r>
            <a:r>
              <a:rPr lang="en-US" altLang="zh-CN" dirty="0"/>
              <a:t> color = </a:t>
            </a:r>
            <a:r>
              <a:rPr lang="en-US" altLang="zh-CN" dirty="0" err="1"/>
              <a:t>QColorDialog</a:t>
            </a:r>
            <a:r>
              <a:rPr lang="en-US" altLang="zh-CN" dirty="0"/>
              <a:t>::</a:t>
            </a:r>
            <a:r>
              <a:rPr lang="en-US" altLang="zh-CN" dirty="0" err="1"/>
              <a:t>getColor</a:t>
            </a:r>
            <a:r>
              <a:rPr lang="en-US" altLang="zh-CN" dirty="0"/>
              <a:t>(</a:t>
            </a:r>
            <a:r>
              <a:rPr lang="en-US" altLang="zh-CN" dirty="0" err="1"/>
              <a:t>static_cast</a:t>
            </a:r>
            <a:r>
              <a:rPr lang="en-US" altLang="zh-CN" dirty="0"/>
              <a:t>&lt;</a:t>
            </a:r>
            <a:r>
              <a:rPr lang="en-US" altLang="zh-CN" dirty="0" err="1"/>
              <a:t>int</a:t>
            </a:r>
            <a:r>
              <a:rPr lang="en-US" altLang="zh-CN" dirty="0"/>
              <a:t>&gt;(</a:t>
            </a:r>
            <a:r>
              <a:rPr lang="en-US" altLang="zh-CN" dirty="0" err="1"/>
              <a:t>Qt</a:t>
            </a:r>
            <a:r>
              <a:rPr lang="en-US" altLang="zh-CN" dirty="0"/>
              <a:t>:: blue));</a:t>
            </a:r>
            <a:endParaRPr lang="zh-CN" altLang="zh-CN" dirty="0"/>
          </a:p>
          <a:p>
            <a:pPr indent="446088"/>
            <a:r>
              <a:rPr lang="en-US" altLang="zh-CN" dirty="0"/>
              <a:t>    </a:t>
            </a:r>
            <a:r>
              <a:rPr lang="en-US" altLang="zh-CN" dirty="0" err="1"/>
              <a:t>brushColorFrame</a:t>
            </a:r>
            <a:r>
              <a:rPr lang="en-US" altLang="zh-CN" dirty="0"/>
              <a:t>-&gt;</a:t>
            </a:r>
            <a:r>
              <a:rPr lang="en-US" altLang="zh-CN" dirty="0" err="1"/>
              <a:t>setPalette</a:t>
            </a:r>
            <a:r>
              <a:rPr lang="en-US" altLang="zh-CN" dirty="0"/>
              <a:t>(</a:t>
            </a:r>
            <a:r>
              <a:rPr lang="en-US" altLang="zh-CN" dirty="0" err="1"/>
              <a:t>QPalette</a:t>
            </a:r>
            <a:r>
              <a:rPr lang="en-US" altLang="zh-CN" dirty="0"/>
              <a:t>(color));</a:t>
            </a:r>
            <a:endParaRPr lang="zh-CN" altLang="zh-CN" dirty="0"/>
          </a:p>
          <a:p>
            <a:pPr indent="446088"/>
            <a:r>
              <a:rPr lang="en-US" altLang="zh-CN" dirty="0"/>
              <a:t>    </a:t>
            </a:r>
            <a:r>
              <a:rPr lang="en-US" altLang="zh-CN" dirty="0" err="1"/>
              <a:t>ShowBrush</a:t>
            </a:r>
            <a:r>
              <a:rPr lang="en-US" altLang="zh-CN" dirty="0"/>
              <a:t>(</a:t>
            </a:r>
            <a:r>
              <a:rPr lang="en-US" altLang="zh-CN" dirty="0" err="1"/>
              <a:t>brushStyleComboBox</a:t>
            </a:r>
            <a:r>
              <a:rPr lang="en-US" altLang="zh-CN" dirty="0"/>
              <a:t>-&gt;</a:t>
            </a:r>
            <a:r>
              <a:rPr lang="en-US" altLang="zh-CN" dirty="0" err="1"/>
              <a:t>currentIndex</a:t>
            </a:r>
            <a:r>
              <a:rPr lang="en-US" altLang="zh-CN" dirty="0"/>
              <a:t>());</a:t>
            </a:r>
            <a:endParaRPr lang="zh-CN" altLang="zh-CN" dirty="0"/>
          </a:p>
          <a:p>
            <a:pPr indent="446088"/>
            <a:r>
              <a:rPr lang="en-US" altLang="zh-CN" dirty="0"/>
              <a:t>}</a:t>
            </a:r>
            <a:endParaRPr lang="zh-CN" altLang="zh-CN" dirty="0"/>
          </a:p>
          <a:p>
            <a:pPr indent="446088">
              <a:lnSpc>
                <a:spcPct val="150000"/>
              </a:lnSpc>
            </a:pPr>
            <a:r>
              <a:rPr lang="en-US" altLang="zh-CN" dirty="0" err="1">
                <a:hlinkClick r:id="rId2" action="ppaction://hlinkfile"/>
              </a:rPr>
              <a:t>ShowBrush</a:t>
            </a:r>
            <a:r>
              <a:rPr lang="en-US" altLang="zh-CN" dirty="0">
                <a:hlinkClick r:id="rId2" action="ppaction://hlinkfile"/>
              </a:rPr>
              <a:t>()</a:t>
            </a:r>
            <a:r>
              <a:rPr lang="zh-CN" altLang="zh-CN" dirty="0">
                <a:hlinkClick r:id="rId2" action="ppaction://hlinkfile"/>
              </a:rPr>
              <a:t>槽函数的具体实现</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endParaRPr lang="zh-CN" altLang="en-US" dirty="0"/>
          </a:p>
        </p:txBody>
      </p:sp>
    </p:spTree>
    <p:extLst>
      <p:ext uri="{BB962C8B-B14F-4D97-AF65-F5344CB8AC3E}">
        <p14:creationId xmlns:p14="http://schemas.microsoft.com/office/powerpoint/2010/main" val="3304584703"/>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251520" y="1196752"/>
            <a:ext cx="8640960" cy="2954655"/>
          </a:xfrm>
          <a:prstGeom prst="rect">
            <a:avLst/>
          </a:prstGeom>
          <a:noFill/>
        </p:spPr>
        <p:txBody>
          <a:bodyPr wrap="square" rtlCol="0">
            <a:spAutoFit/>
          </a:bodyPr>
          <a:lstStyle/>
          <a:p>
            <a:pPr indent="446088"/>
            <a:r>
              <a:rPr lang="zh-CN" altLang="zh-CN" b="1" dirty="0"/>
              <a:t>其中，</a:t>
            </a:r>
            <a:endParaRPr lang="zh-CN" altLang="zh-CN" dirty="0"/>
          </a:p>
          <a:p>
            <a:pPr indent="446088"/>
            <a:r>
              <a:rPr lang="en-US" altLang="zh-CN" sz="1600" b="1" dirty="0"/>
              <a:t>(a) </a:t>
            </a:r>
            <a:r>
              <a:rPr lang="zh-CN" altLang="zh-CN" sz="1600" b="1" dirty="0"/>
              <a:t>Qt::BrushStyle style = Qt::BrushStyle(brushStyleComboBox-&gt;itemData (value, Qt::UserRole).toInt())：</a:t>
            </a:r>
            <a:r>
              <a:rPr lang="zh-CN" altLang="zh-CN" sz="1600" dirty="0"/>
              <a:t>获得所选的画刷风格，若选择的是渐变或者纹理图案，则需要进行一定的处理。</a:t>
            </a:r>
          </a:p>
          <a:p>
            <a:pPr indent="446088"/>
            <a:r>
              <a:rPr lang="en-US" altLang="zh-CN" sz="1600" b="1" dirty="0"/>
              <a:t>(b) </a:t>
            </a:r>
            <a:r>
              <a:rPr lang="zh-CN" altLang="zh-CN" sz="1600" dirty="0"/>
              <a:t>主窗口的</a:t>
            </a:r>
            <a:r>
              <a:rPr lang="en-US" altLang="zh-CN" sz="1600" dirty="0"/>
              <a:t>style</a:t>
            </a:r>
            <a:r>
              <a:rPr lang="zh-CN" altLang="zh-CN" sz="1600" dirty="0"/>
              <a:t>变量值为</a:t>
            </a:r>
            <a:r>
              <a:rPr lang="en-US" altLang="zh-CN" sz="1600" dirty="0" err="1"/>
              <a:t>Qt</a:t>
            </a:r>
            <a:r>
              <a:rPr lang="en-US" altLang="zh-CN" sz="1600" dirty="0"/>
              <a:t>:: </a:t>
            </a:r>
            <a:r>
              <a:rPr lang="en-US" altLang="zh-CN" sz="1600" dirty="0" err="1"/>
              <a:t>LinearGradientPattern</a:t>
            </a:r>
            <a:r>
              <a:rPr lang="zh-CN" altLang="zh-CN" sz="1600" dirty="0"/>
              <a:t>时，表明选择的是线形渐变。</a:t>
            </a:r>
          </a:p>
          <a:p>
            <a:pPr indent="446088"/>
            <a:r>
              <a:rPr lang="en-US" altLang="zh-CN" sz="1600" b="1" dirty="0"/>
              <a:t>(c) </a:t>
            </a:r>
            <a:r>
              <a:rPr lang="zh-CN" altLang="zh-CN" sz="1600" dirty="0"/>
              <a:t>主窗口的</a:t>
            </a:r>
            <a:r>
              <a:rPr lang="en-US" altLang="zh-CN" sz="1600" dirty="0"/>
              <a:t>style</a:t>
            </a:r>
            <a:r>
              <a:rPr lang="zh-CN" altLang="zh-CN" sz="1600" dirty="0"/>
              <a:t>变量值为</a:t>
            </a:r>
            <a:r>
              <a:rPr lang="en-US" altLang="zh-CN" sz="1600" dirty="0" err="1"/>
              <a:t>Qt</a:t>
            </a:r>
            <a:r>
              <a:rPr lang="en-US" altLang="zh-CN" sz="1600" dirty="0"/>
              <a:t>:: </a:t>
            </a:r>
            <a:r>
              <a:rPr lang="en-US" altLang="zh-CN" sz="1600" dirty="0" err="1"/>
              <a:t>RadialGradientPattern</a:t>
            </a:r>
            <a:r>
              <a:rPr lang="zh-CN" altLang="zh-CN" sz="1600" dirty="0"/>
              <a:t>时，表明选择的是圆形渐变。</a:t>
            </a:r>
          </a:p>
          <a:p>
            <a:pPr indent="446088"/>
            <a:r>
              <a:rPr lang="en-US" altLang="zh-CN" sz="1600" b="1" dirty="0"/>
              <a:t>(d) </a:t>
            </a:r>
            <a:r>
              <a:rPr lang="zh-CN" altLang="zh-CN" sz="1600" dirty="0"/>
              <a:t>主窗口的</a:t>
            </a:r>
            <a:r>
              <a:rPr lang="en-US" altLang="zh-CN" sz="1600" dirty="0"/>
              <a:t>style</a:t>
            </a:r>
            <a:r>
              <a:rPr lang="zh-CN" altLang="zh-CN" sz="1600" dirty="0"/>
              <a:t>变量值为</a:t>
            </a:r>
            <a:r>
              <a:rPr lang="en-US" altLang="zh-CN" sz="1600" dirty="0" err="1"/>
              <a:t>Qt</a:t>
            </a:r>
            <a:r>
              <a:rPr lang="en-US" altLang="zh-CN" sz="1600" dirty="0"/>
              <a:t>:: </a:t>
            </a:r>
            <a:r>
              <a:rPr lang="en-US" altLang="zh-CN" sz="1600" dirty="0" err="1"/>
              <a:t>ConicalGradientPattern</a:t>
            </a:r>
            <a:r>
              <a:rPr lang="zh-CN" altLang="zh-CN" sz="1600" dirty="0"/>
              <a:t>时，表明选择的是锥形渐变。</a:t>
            </a:r>
          </a:p>
          <a:p>
            <a:pPr indent="446088"/>
            <a:r>
              <a:rPr lang="en-US" altLang="zh-CN" dirty="0" err="1"/>
              <a:t>QConicalGradient</a:t>
            </a:r>
            <a:r>
              <a:rPr lang="en-US" altLang="zh-CN" dirty="0"/>
              <a:t> </a:t>
            </a:r>
            <a:r>
              <a:rPr lang="en-US" altLang="zh-CN" dirty="0" err="1"/>
              <a:t>conicalGradient</a:t>
            </a:r>
            <a:r>
              <a:rPr lang="en-US" altLang="zh-CN" dirty="0"/>
              <a:t>(</a:t>
            </a:r>
            <a:r>
              <a:rPr lang="en-US" altLang="zh-CN" dirty="0" err="1"/>
              <a:t>startPoint</a:t>
            </a:r>
            <a:r>
              <a:rPr lang="en-US" altLang="zh-CN" dirty="0"/>
              <a:t>,-(180*angle)/PI)</a:t>
            </a:r>
            <a:r>
              <a:rPr lang="zh-CN" altLang="zh-CN" dirty="0"/>
              <a:t>创建锥形渐变类对象需要两个参数，分别是锥形的顶点位置和渐变分界线与水平方向的夹角，如图</a:t>
            </a:r>
            <a:r>
              <a:rPr lang="en-US" altLang="zh-CN" dirty="0"/>
              <a:t>6.16</a:t>
            </a:r>
            <a:r>
              <a:rPr lang="zh-CN" altLang="zh-CN" dirty="0"/>
              <a:t>所示。</a:t>
            </a:r>
          </a:p>
          <a:p>
            <a:pPr indent="446088"/>
            <a:endParaRPr lang="zh-CN" altLang="en-US" dirty="0"/>
          </a:p>
        </p:txBody>
      </p:sp>
      <p:pic>
        <p:nvPicPr>
          <p:cNvPr id="16386" name="Picture 2" descr="7T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4005064"/>
            <a:ext cx="3020702" cy="10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054347"/>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484784"/>
            <a:ext cx="8136904" cy="338437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TextBox 2"/>
          <p:cNvSpPr txBox="1"/>
          <p:nvPr/>
        </p:nvSpPr>
        <p:spPr>
          <a:xfrm>
            <a:off x="323528" y="1124744"/>
            <a:ext cx="8568952" cy="3970318"/>
          </a:xfrm>
          <a:prstGeom prst="rect">
            <a:avLst/>
          </a:prstGeom>
          <a:noFill/>
        </p:spPr>
        <p:txBody>
          <a:bodyPr wrap="square" rtlCol="0">
            <a:spAutoFit/>
          </a:bodyPr>
          <a:lstStyle/>
          <a:p>
            <a:pPr indent="446088"/>
            <a:r>
              <a:rPr lang="zh-CN" altLang="zh-CN" dirty="0"/>
              <a:t>打开“</a:t>
            </a:r>
            <a:r>
              <a:rPr lang="en-US" altLang="zh-CN" dirty="0"/>
              <a:t>main.cpp</a:t>
            </a:r>
            <a:r>
              <a:rPr lang="zh-CN" altLang="zh-CN" dirty="0"/>
              <a:t>”文件，添加如下代码：</a:t>
            </a:r>
          </a:p>
          <a:p>
            <a:pPr indent="446088"/>
            <a:r>
              <a:rPr lang="en-US" altLang="zh-CN" dirty="0"/>
              <a:t>#include "</a:t>
            </a:r>
            <a:r>
              <a:rPr lang="en-US" altLang="zh-CN" dirty="0" err="1"/>
              <a:t>mainwidget.h</a:t>
            </a:r>
            <a:r>
              <a:rPr lang="en-US" altLang="zh-CN" dirty="0"/>
              <a:t>"</a:t>
            </a:r>
            <a:endParaRPr lang="zh-CN" altLang="zh-CN" dirty="0"/>
          </a:p>
          <a:p>
            <a:pPr indent="446088"/>
            <a:r>
              <a:rPr lang="en-US" altLang="zh-CN" dirty="0"/>
              <a:t>#include &lt;</a:t>
            </a:r>
            <a:r>
              <a:rPr lang="en-US" altLang="zh-CN" dirty="0" err="1"/>
              <a:t>QApplication</a:t>
            </a:r>
            <a:r>
              <a:rPr lang="en-US" altLang="zh-CN" dirty="0"/>
              <a:t>&gt;</a:t>
            </a:r>
            <a:endParaRPr lang="zh-CN" altLang="zh-CN" dirty="0"/>
          </a:p>
          <a:p>
            <a:pPr indent="446088"/>
            <a:r>
              <a:rPr lang="en-US" altLang="zh-CN" dirty="0"/>
              <a:t>#include &lt;</a:t>
            </a:r>
            <a:r>
              <a:rPr lang="en-US" altLang="zh-CN" dirty="0" err="1"/>
              <a:t>QFont</a:t>
            </a:r>
            <a:r>
              <a:rPr lang="en-US" altLang="zh-CN" dirty="0"/>
              <a:t>&gt;</a:t>
            </a:r>
            <a:endParaRPr lang="zh-CN" altLang="zh-CN" dirty="0"/>
          </a:p>
          <a:p>
            <a:pPr indent="446088"/>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pPr indent="446088"/>
            <a:r>
              <a:rPr lang="en-US" altLang="zh-CN" dirty="0"/>
              <a:t>    </a:t>
            </a:r>
            <a:r>
              <a:rPr lang="en-US" altLang="zh-CN" dirty="0" err="1"/>
              <a:t>QFont</a:t>
            </a:r>
            <a:r>
              <a:rPr lang="en-US" altLang="zh-CN" dirty="0"/>
              <a:t> f("ZYSong18030",12);</a:t>
            </a:r>
            <a:endParaRPr lang="zh-CN" altLang="zh-CN" dirty="0"/>
          </a:p>
          <a:p>
            <a:pPr indent="446088"/>
            <a:r>
              <a:rPr lang="en-US" altLang="zh-CN" dirty="0"/>
              <a:t>    </a:t>
            </a:r>
            <a:r>
              <a:rPr lang="en-US" altLang="zh-CN" dirty="0" err="1"/>
              <a:t>a.setFont</a:t>
            </a:r>
            <a:r>
              <a:rPr lang="en-US" altLang="zh-CN" dirty="0"/>
              <a:t>(f);</a:t>
            </a:r>
            <a:endParaRPr lang="zh-CN" altLang="zh-CN" dirty="0"/>
          </a:p>
          <a:p>
            <a:pPr indent="446088"/>
            <a:r>
              <a:rPr lang="en-US" altLang="zh-CN" dirty="0"/>
              <a:t>    </a:t>
            </a:r>
            <a:r>
              <a:rPr lang="en-US" altLang="zh-CN" dirty="0" err="1"/>
              <a:t>MainWidget</a:t>
            </a:r>
            <a:r>
              <a:rPr lang="en-US" altLang="zh-CN" dirty="0"/>
              <a:t> w;</a:t>
            </a:r>
            <a:endParaRPr lang="zh-CN" altLang="zh-CN" dirty="0"/>
          </a:p>
          <a:p>
            <a:pPr indent="446088"/>
            <a:r>
              <a:rPr lang="en-US" altLang="zh-CN" dirty="0"/>
              <a:t>    </a:t>
            </a:r>
            <a:r>
              <a:rPr lang="en-US" altLang="zh-CN" dirty="0" err="1"/>
              <a:t>w.show</a:t>
            </a:r>
            <a:r>
              <a:rPr lang="en-US" altLang="zh-CN" dirty="0"/>
              <a:t>();</a:t>
            </a:r>
            <a:endParaRPr lang="zh-CN" altLang="zh-CN" dirty="0"/>
          </a:p>
          <a:p>
            <a:pPr indent="446088"/>
            <a:r>
              <a:rPr lang="en-US" altLang="zh-CN" dirty="0"/>
              <a:t>    return </a:t>
            </a:r>
            <a:r>
              <a:rPr lang="en-US" altLang="zh-CN" dirty="0" err="1"/>
              <a:t>a.exec</a:t>
            </a:r>
            <a:r>
              <a:rPr lang="en-US" altLang="zh-CN" dirty="0"/>
              <a:t>();</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970038200"/>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6.2.3  </a:t>
            </a:r>
            <a:r>
              <a:rPr lang="zh-CN" altLang="zh-CN" dirty="0"/>
              <a:t>主窗口的实现</a:t>
            </a:r>
            <a:endParaRPr lang="zh-CN" altLang="en-US" dirty="0"/>
          </a:p>
        </p:txBody>
      </p:sp>
      <p:sp>
        <p:nvSpPr>
          <p:cNvPr id="3" name="矩形 2"/>
          <p:cNvSpPr/>
          <p:nvPr/>
        </p:nvSpPr>
        <p:spPr>
          <a:xfrm>
            <a:off x="1043608" y="1268760"/>
            <a:ext cx="4326826" cy="369332"/>
          </a:xfrm>
          <a:prstGeom prst="rect">
            <a:avLst/>
          </a:prstGeom>
        </p:spPr>
        <p:txBody>
          <a:bodyPr wrap="none">
            <a:spAutoFit/>
          </a:bodyPr>
          <a:lstStyle/>
          <a:p>
            <a:r>
              <a:rPr lang="zh-CN" altLang="zh-CN" dirty="0"/>
              <a:t>运行程序，程序显示效果如图</a:t>
            </a:r>
            <a:r>
              <a:rPr lang="en-US" altLang="zh-CN" dirty="0"/>
              <a:t>6.17</a:t>
            </a:r>
            <a:r>
              <a:rPr lang="zh-CN" altLang="zh-CN" dirty="0"/>
              <a:t>所示。</a:t>
            </a:r>
          </a:p>
        </p:txBody>
      </p:sp>
      <p:pic>
        <p:nvPicPr>
          <p:cNvPr id="174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72816"/>
            <a:ext cx="6696744" cy="37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283216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  Qt 5</a:t>
            </a:r>
            <a:r>
              <a:rPr lang="zh-CN" altLang="zh-CN" dirty="0"/>
              <a:t>双缓冲</a:t>
            </a:r>
            <a:r>
              <a:rPr lang="zh-CN" altLang="zh-CN" dirty="0" smtClean="0"/>
              <a:t>机制</a:t>
            </a:r>
            <a:endParaRPr lang="zh-CN" altLang="en-US" dirty="0"/>
          </a:p>
        </p:txBody>
      </p:sp>
      <p:sp>
        <p:nvSpPr>
          <p:cNvPr id="3" name="TextBox 2"/>
          <p:cNvSpPr txBox="1"/>
          <p:nvPr/>
        </p:nvSpPr>
        <p:spPr>
          <a:xfrm>
            <a:off x="395536" y="1124744"/>
            <a:ext cx="8352928" cy="1231106"/>
          </a:xfrm>
          <a:prstGeom prst="rect">
            <a:avLst/>
          </a:prstGeom>
          <a:noFill/>
        </p:spPr>
        <p:txBody>
          <a:bodyPr wrap="square" rtlCol="0">
            <a:spAutoFit/>
          </a:bodyPr>
          <a:lstStyle/>
          <a:p>
            <a:pPr indent="446088"/>
            <a:r>
              <a:rPr lang="en-US" altLang="zh-CN" sz="2000" b="1" dirty="0">
                <a:solidFill>
                  <a:srgbClr val="C00000"/>
                </a:solidFill>
              </a:rPr>
              <a:t>6.3.1  </a:t>
            </a:r>
            <a:r>
              <a:rPr lang="zh-CN" altLang="zh-CN" sz="2000" b="1" dirty="0">
                <a:solidFill>
                  <a:srgbClr val="C00000"/>
                </a:solidFill>
              </a:rPr>
              <a:t>原理与设计</a:t>
            </a:r>
          </a:p>
          <a:p>
            <a:pPr indent="446088"/>
            <a:r>
              <a:rPr lang="zh-CN" altLang="zh-CN" u="sng" dirty="0"/>
              <a:t>【例】（难度中等）</a:t>
            </a:r>
            <a:r>
              <a:rPr lang="zh-CN" altLang="zh-CN" dirty="0"/>
              <a:t>（</a:t>
            </a:r>
            <a:r>
              <a:rPr lang="en-US" altLang="zh-CN" dirty="0"/>
              <a:t>CH603</a:t>
            </a:r>
            <a:r>
              <a:rPr lang="zh-CN" altLang="zh-CN" dirty="0"/>
              <a:t>）实现一个简单的绘图工具，可以选择线型、线宽及颜色等基本要素，如图</a:t>
            </a:r>
            <a:r>
              <a:rPr lang="en-US" altLang="zh-CN" dirty="0"/>
              <a:t>6.18</a:t>
            </a:r>
            <a:r>
              <a:rPr lang="zh-CN" altLang="zh-CN" dirty="0"/>
              <a:t>所示。</a:t>
            </a:r>
          </a:p>
          <a:p>
            <a:pPr indent="446088"/>
            <a:endParaRPr lang="zh-CN" altLang="en-US" dirty="0"/>
          </a:p>
        </p:txBody>
      </p:sp>
      <p:pic>
        <p:nvPicPr>
          <p:cNvPr id="184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9916"/>
            <a:ext cx="4248472" cy="3257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407368"/>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6.3.1  </a:t>
            </a:r>
            <a:r>
              <a:rPr lang="zh-CN" altLang="zh-CN" dirty="0"/>
              <a:t>原理与</a:t>
            </a:r>
            <a:r>
              <a:rPr lang="zh-CN" altLang="zh-CN" dirty="0" smtClean="0"/>
              <a:t>设计</a:t>
            </a:r>
            <a:endParaRPr lang="zh-CN" altLang="en-US" dirty="0"/>
          </a:p>
        </p:txBody>
      </p:sp>
      <p:sp>
        <p:nvSpPr>
          <p:cNvPr id="3" name="TextBox 2"/>
          <p:cNvSpPr txBox="1"/>
          <p:nvPr/>
        </p:nvSpPr>
        <p:spPr>
          <a:xfrm>
            <a:off x="323528" y="1484784"/>
            <a:ext cx="8496944" cy="923330"/>
          </a:xfrm>
          <a:prstGeom prst="rect">
            <a:avLst/>
          </a:prstGeom>
          <a:noFill/>
        </p:spPr>
        <p:txBody>
          <a:bodyPr wrap="square" rtlCol="0">
            <a:spAutoFit/>
          </a:bodyPr>
          <a:lstStyle/>
          <a:p>
            <a:pPr indent="446088"/>
            <a:r>
              <a:rPr lang="en-US" altLang="zh-CN" dirty="0" err="1"/>
              <a:t>QMainWindow</a:t>
            </a:r>
            <a:r>
              <a:rPr lang="zh-CN" altLang="zh-CN" dirty="0"/>
              <a:t>对象作为主窗口，</a:t>
            </a:r>
            <a:r>
              <a:rPr lang="en-US" altLang="zh-CN" dirty="0" err="1"/>
              <a:t>QToolBar</a:t>
            </a:r>
            <a:r>
              <a:rPr lang="zh-CN" altLang="zh-CN" dirty="0"/>
              <a:t>对象作为工具栏，</a:t>
            </a:r>
            <a:r>
              <a:rPr lang="en-US" altLang="zh-CN" dirty="0" err="1"/>
              <a:t>QWidget</a:t>
            </a:r>
            <a:r>
              <a:rPr lang="zh-CN" altLang="zh-CN" dirty="0"/>
              <a:t>对象作为主窗口的中央窗体</a:t>
            </a:r>
            <a:r>
              <a:rPr lang="en-US" altLang="zh-CN" dirty="0" err="1"/>
              <a:t>centralWidget</a:t>
            </a:r>
            <a:r>
              <a:rPr lang="zh-CN" altLang="zh-CN" dirty="0"/>
              <a:t>，也就是绘图区，如图</a:t>
            </a:r>
            <a:r>
              <a:rPr lang="en-US" altLang="zh-CN" dirty="0"/>
              <a:t>6.19</a:t>
            </a:r>
            <a:r>
              <a:rPr lang="zh-CN" altLang="zh-CN" dirty="0"/>
              <a:t>所示。</a:t>
            </a:r>
          </a:p>
          <a:p>
            <a:endParaRPr lang="zh-CN" altLang="en-US" dirty="0"/>
          </a:p>
        </p:txBody>
      </p:sp>
      <p:pic>
        <p:nvPicPr>
          <p:cNvPr id="19458" name="Picture 2" descr="6T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2408114"/>
            <a:ext cx="4547930" cy="18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507649"/>
      </p:ext>
    </p:extLst>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6.3.1  </a:t>
            </a:r>
            <a:r>
              <a:rPr lang="zh-CN" altLang="zh-CN" dirty="0"/>
              <a:t>原理与设计</a:t>
            </a:r>
            <a:endParaRPr lang="zh-CN" altLang="en-US" dirty="0"/>
          </a:p>
        </p:txBody>
      </p:sp>
      <p:sp>
        <p:nvSpPr>
          <p:cNvPr id="3" name="TextBox 2"/>
          <p:cNvSpPr txBox="1"/>
          <p:nvPr/>
        </p:nvSpPr>
        <p:spPr>
          <a:xfrm>
            <a:off x="323528" y="1268760"/>
            <a:ext cx="8568952" cy="5355312"/>
          </a:xfrm>
          <a:prstGeom prst="rect">
            <a:avLst/>
          </a:prstGeom>
          <a:noFill/>
        </p:spPr>
        <p:txBody>
          <a:bodyPr wrap="square" rtlCol="0">
            <a:spAutoFit/>
          </a:bodyPr>
          <a:lstStyle/>
          <a:p>
            <a:pPr indent="446088">
              <a:lnSpc>
                <a:spcPct val="150000"/>
              </a:lnSpc>
            </a:pPr>
            <a:r>
              <a:rPr lang="zh-CN" altLang="zh-CN" b="1" dirty="0" smtClean="0">
                <a:solidFill>
                  <a:srgbClr val="00B050"/>
                </a:solidFill>
              </a:rPr>
              <a:t>实现</a:t>
            </a:r>
            <a:r>
              <a:rPr lang="zh-CN" altLang="zh-CN" b="1" dirty="0">
                <a:solidFill>
                  <a:srgbClr val="00B050"/>
                </a:solidFill>
              </a:rPr>
              <a:t>步骤如下。</a:t>
            </a:r>
          </a:p>
          <a:p>
            <a:pPr indent="446088" latinLnBrk="1">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 </a:t>
            </a:r>
            <a:r>
              <a:rPr lang="zh-CN" altLang="zh-CN" dirty="0"/>
              <a:t>（详见</a:t>
            </a:r>
            <a:r>
              <a:rPr lang="en-US" altLang="zh-CN" dirty="0"/>
              <a:t>1.3.1</a:t>
            </a:r>
            <a:r>
              <a:rPr lang="zh-CN" altLang="zh-CN" dirty="0"/>
              <a:t>节），项目名称为“</a:t>
            </a:r>
            <a:r>
              <a:rPr lang="en-US" altLang="zh-CN" dirty="0" err="1"/>
              <a:t>DrawWidget</a:t>
            </a:r>
            <a:r>
              <a:rPr lang="zh-CN" altLang="zh-CN" dirty="0"/>
              <a:t>”，基类选择“</a:t>
            </a:r>
            <a:r>
              <a:rPr lang="en-US" altLang="zh-CN" dirty="0" err="1"/>
              <a:t>QMainWindow</a:t>
            </a:r>
            <a:r>
              <a:rPr lang="zh-CN" altLang="zh-CN" dirty="0"/>
              <a:t>”，类名命名默认为“</a:t>
            </a:r>
            <a:r>
              <a:rPr lang="en-US" altLang="zh-CN" dirty="0" err="1"/>
              <a:t>MainWindow</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）添加该工程的提供实现绘图区的函数所在的文件。在“</a:t>
            </a:r>
            <a:r>
              <a:rPr lang="en-US" altLang="zh-CN" dirty="0" err="1"/>
              <a:t>DrawWidget</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”后面的下拉列表框中选择基类名“</a:t>
            </a:r>
            <a:r>
              <a:rPr lang="en-US" altLang="zh-CN" dirty="0" err="1"/>
              <a:t>QWidget</a:t>
            </a:r>
            <a:r>
              <a:rPr lang="zh-CN" altLang="zh-CN" dirty="0"/>
              <a:t>”，在“</a:t>
            </a:r>
            <a:r>
              <a:rPr lang="en-US" altLang="zh-CN" dirty="0"/>
              <a:t>Class name</a:t>
            </a:r>
            <a:r>
              <a:rPr lang="zh-CN" altLang="zh-CN" dirty="0"/>
              <a:t>”后面的文本框中输入类的名称“</a:t>
            </a:r>
            <a:r>
              <a:rPr lang="en-US" altLang="zh-CN" dirty="0" err="1"/>
              <a:t>DrawWidget</a:t>
            </a:r>
            <a:r>
              <a:rPr lang="zh-CN" altLang="zh-CN" dirty="0"/>
              <a:t>”。</a:t>
            </a:r>
          </a:p>
          <a:p>
            <a:pPr indent="446088">
              <a:lnSpc>
                <a:spcPct val="150000"/>
              </a:lnSpc>
            </a:pPr>
            <a:r>
              <a:rPr lang="zh-CN" altLang="zh-CN" dirty="0"/>
              <a:t>（</a:t>
            </a:r>
            <a:r>
              <a:rPr lang="en-US" altLang="zh-CN" dirty="0"/>
              <a:t>3</a:t>
            </a:r>
            <a:r>
              <a:rPr lang="zh-CN" altLang="zh-CN" dirty="0"/>
              <a:t>）单击“下一步”按钮，单击“完成”按钮，添加文件“</a:t>
            </a:r>
            <a:r>
              <a:rPr lang="en-US" altLang="zh-CN" dirty="0" err="1"/>
              <a:t>drawwidget.h</a:t>
            </a:r>
            <a:r>
              <a:rPr lang="zh-CN" altLang="zh-CN" dirty="0"/>
              <a:t>”和文件“</a:t>
            </a:r>
            <a:r>
              <a:rPr lang="en-US" altLang="zh-CN" dirty="0"/>
              <a:t>drawwidget.cpp</a:t>
            </a:r>
            <a:r>
              <a:rPr lang="zh-CN" altLang="zh-CN" dirty="0"/>
              <a:t>”。</a:t>
            </a:r>
          </a:p>
          <a:p>
            <a:endParaRPr lang="zh-CN" altLang="en-US" dirty="0"/>
          </a:p>
        </p:txBody>
      </p:sp>
    </p:spTree>
    <p:extLst>
      <p:ext uri="{BB962C8B-B14F-4D97-AF65-F5344CB8AC3E}">
        <p14:creationId xmlns:p14="http://schemas.microsoft.com/office/powerpoint/2010/main" val="3541553189"/>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988840"/>
            <a:ext cx="8064896" cy="27363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a:t>
            </a:r>
            <a:r>
              <a:rPr lang="zh-CN" altLang="zh-CN" dirty="0" smtClean="0"/>
              <a:t>实现</a:t>
            </a:r>
            <a:endParaRPr lang="zh-CN" altLang="en-US" dirty="0"/>
          </a:p>
        </p:txBody>
      </p:sp>
      <p:sp>
        <p:nvSpPr>
          <p:cNvPr id="3" name="TextBox 2"/>
          <p:cNvSpPr txBox="1"/>
          <p:nvPr/>
        </p:nvSpPr>
        <p:spPr>
          <a:xfrm>
            <a:off x="323528" y="1124744"/>
            <a:ext cx="8424936" cy="3908762"/>
          </a:xfrm>
          <a:prstGeom prst="rect">
            <a:avLst/>
          </a:prstGeom>
          <a:noFill/>
        </p:spPr>
        <p:txBody>
          <a:bodyPr wrap="square" rtlCol="0">
            <a:spAutoFit/>
          </a:bodyPr>
          <a:lstStyle/>
          <a:p>
            <a:pPr indent="446088"/>
            <a:r>
              <a:rPr lang="zh-CN" altLang="zh-CN" dirty="0"/>
              <a:t>（</a:t>
            </a:r>
            <a:r>
              <a:rPr lang="en-US" altLang="zh-CN" dirty="0"/>
              <a:t>1</a:t>
            </a:r>
            <a:r>
              <a:rPr lang="zh-CN" altLang="zh-CN" dirty="0"/>
              <a:t>）</a:t>
            </a:r>
            <a:r>
              <a:rPr lang="zh-CN" altLang="zh-CN" dirty="0">
                <a:hlinkClick r:id="rId2" action="ppaction://hlinkfile"/>
              </a:rPr>
              <a:t>打开“</a:t>
            </a:r>
            <a:r>
              <a:rPr lang="en-US" altLang="zh-CN" dirty="0" err="1">
                <a:hlinkClick r:id="rId2" action="ppaction://hlinkfile"/>
              </a:rPr>
              <a:t>drawwidget.h</a:t>
            </a:r>
            <a:r>
              <a:rPr lang="zh-CN" altLang="zh-CN" dirty="0">
                <a:hlinkClick r:id="rId2" action="ppaction://hlinkfile"/>
              </a:rPr>
              <a:t>”头文件，添加的</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r>
              <a:rPr lang="zh-CN" altLang="zh-CN" dirty="0"/>
              <a:t>（</a:t>
            </a:r>
            <a:r>
              <a:rPr lang="en-US" altLang="zh-CN" dirty="0"/>
              <a:t>2</a:t>
            </a:r>
            <a:r>
              <a:rPr lang="zh-CN" altLang="zh-CN" dirty="0"/>
              <a:t>）打开“</a:t>
            </a:r>
            <a:r>
              <a:rPr lang="en-US" altLang="zh-CN" dirty="0"/>
              <a:t>drawwidget.cpp</a:t>
            </a:r>
            <a:r>
              <a:rPr lang="zh-CN" altLang="zh-CN" dirty="0"/>
              <a:t>”文件，</a:t>
            </a:r>
            <a:r>
              <a:rPr lang="en-US" altLang="zh-CN" dirty="0" err="1"/>
              <a:t>DrawWidget</a:t>
            </a:r>
            <a:r>
              <a:rPr lang="zh-CN" altLang="zh-CN" dirty="0"/>
              <a:t>构造函数完成对窗体参数及部分功能的初始化工作，具体代码如下：</a:t>
            </a:r>
          </a:p>
          <a:p>
            <a:pPr indent="446088"/>
            <a:r>
              <a:rPr lang="en-US" altLang="zh-CN" sz="1600" dirty="0"/>
              <a:t>#include "</a:t>
            </a:r>
            <a:r>
              <a:rPr lang="en-US" altLang="zh-CN" sz="1600" dirty="0" err="1"/>
              <a:t>drawwidget.h</a:t>
            </a:r>
            <a:r>
              <a:rPr lang="en-US" altLang="zh-CN" sz="1600" dirty="0"/>
              <a:t>"    </a:t>
            </a:r>
            <a:endParaRPr lang="zh-CN" altLang="zh-CN" sz="1600" dirty="0"/>
          </a:p>
          <a:p>
            <a:pPr indent="446088"/>
            <a:r>
              <a:rPr lang="en-US" altLang="zh-CN" sz="1600" dirty="0"/>
              <a:t>#include &lt;</a:t>
            </a:r>
            <a:r>
              <a:rPr lang="en-US" altLang="zh-CN" sz="1600" dirty="0" err="1"/>
              <a:t>QtGui</a:t>
            </a:r>
            <a:r>
              <a:rPr lang="en-US" altLang="zh-CN" sz="1600" dirty="0"/>
              <a:t>&gt;</a:t>
            </a:r>
            <a:endParaRPr lang="zh-CN" altLang="zh-CN" sz="1600" dirty="0"/>
          </a:p>
          <a:p>
            <a:pPr indent="446088"/>
            <a:r>
              <a:rPr lang="en-US" altLang="zh-CN" sz="1600" dirty="0"/>
              <a:t>#include &lt;</a:t>
            </a:r>
            <a:r>
              <a:rPr lang="en-US" altLang="zh-CN" sz="1600" dirty="0" err="1"/>
              <a:t>QPen</a:t>
            </a:r>
            <a:r>
              <a:rPr lang="en-US" altLang="zh-CN" sz="1600" dirty="0"/>
              <a:t>&gt;</a:t>
            </a:r>
            <a:endParaRPr lang="zh-CN" altLang="zh-CN" sz="1600" dirty="0"/>
          </a:p>
          <a:p>
            <a:pPr indent="446088"/>
            <a:r>
              <a:rPr lang="en-US" altLang="zh-CN" sz="1600" dirty="0" err="1"/>
              <a:t>DrawWidget</a:t>
            </a:r>
            <a:r>
              <a:rPr lang="en-US" altLang="zh-CN" sz="1600" dirty="0"/>
              <a:t>::</a:t>
            </a:r>
            <a:r>
              <a:rPr lang="en-US" altLang="zh-CN" sz="1600" dirty="0" err="1"/>
              <a:t>DrawWidget</a:t>
            </a:r>
            <a:r>
              <a:rPr lang="en-US" altLang="zh-CN" sz="1600" dirty="0"/>
              <a:t>(</a:t>
            </a:r>
            <a:r>
              <a:rPr lang="en-US" altLang="zh-CN" sz="1600" dirty="0" err="1"/>
              <a:t>QWidget</a:t>
            </a:r>
            <a:r>
              <a:rPr lang="en-US" altLang="zh-CN" sz="1600" dirty="0"/>
              <a:t> *parent) : </a:t>
            </a:r>
            <a:r>
              <a:rPr lang="en-US" altLang="zh-CN" sz="1600" dirty="0" err="1"/>
              <a:t>QWidget</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setAutoFillBackground</a:t>
            </a:r>
            <a:r>
              <a:rPr lang="en-US" altLang="zh-CN" sz="1600" dirty="0"/>
              <a:t>(true);    	//</a:t>
            </a:r>
            <a:r>
              <a:rPr lang="zh-CN" altLang="zh-CN" sz="1600" dirty="0"/>
              <a:t>对窗体背景色的设置</a:t>
            </a:r>
          </a:p>
          <a:p>
            <a:pPr indent="446088"/>
            <a:r>
              <a:rPr lang="en-US" altLang="zh-CN" sz="1600" dirty="0"/>
              <a:t>    </a:t>
            </a:r>
            <a:r>
              <a:rPr lang="en-US" altLang="zh-CN" sz="1600" dirty="0" err="1"/>
              <a:t>setPalette</a:t>
            </a:r>
            <a:r>
              <a:rPr lang="en-US" altLang="zh-CN" sz="1600" dirty="0"/>
              <a:t>(</a:t>
            </a:r>
            <a:r>
              <a:rPr lang="en-US" altLang="zh-CN" sz="1600" dirty="0" err="1"/>
              <a:t>QPalette</a:t>
            </a:r>
            <a:r>
              <a:rPr lang="en-US" altLang="zh-CN" sz="1600" dirty="0"/>
              <a:t>(</a:t>
            </a:r>
            <a:r>
              <a:rPr lang="en-US" altLang="zh-CN" sz="1600" dirty="0" err="1"/>
              <a:t>Qt</a:t>
            </a:r>
            <a:r>
              <a:rPr lang="en-US" altLang="zh-CN" sz="1600" dirty="0"/>
              <a:t>::white));</a:t>
            </a:r>
            <a:endParaRPr lang="zh-CN" altLang="zh-CN" sz="1600" dirty="0"/>
          </a:p>
          <a:p>
            <a:pPr indent="446088"/>
            <a:r>
              <a:rPr lang="en-US" altLang="zh-CN" sz="1600" dirty="0"/>
              <a:t>    pix =new </a:t>
            </a:r>
            <a:r>
              <a:rPr lang="en-US" altLang="zh-CN" sz="1600" dirty="0" err="1"/>
              <a:t>QPixmap</a:t>
            </a:r>
            <a:r>
              <a:rPr lang="en-US" altLang="zh-CN" sz="1600" dirty="0"/>
              <a:t>(size()); 	</a:t>
            </a:r>
            <a:r>
              <a:rPr lang="en-US" altLang="zh-CN" sz="1600" dirty="0" smtClean="0"/>
              <a:t>//</a:t>
            </a:r>
            <a:r>
              <a:rPr lang="zh-CN" altLang="zh-CN" sz="1600" dirty="0"/>
              <a:t>此</a:t>
            </a:r>
            <a:r>
              <a:rPr lang="en-US" altLang="zh-CN" sz="1600" dirty="0" err="1"/>
              <a:t>QPixmap</a:t>
            </a:r>
            <a:r>
              <a:rPr lang="zh-CN" altLang="zh-CN" sz="1600" dirty="0"/>
              <a:t>对象用来准备随时接收绘制的内容</a:t>
            </a:r>
          </a:p>
          <a:p>
            <a:pPr indent="446088"/>
            <a:r>
              <a:rPr lang="en-US" altLang="zh-CN" sz="1600" dirty="0"/>
              <a:t>    pix-&gt;fill(</a:t>
            </a:r>
            <a:r>
              <a:rPr lang="en-US" altLang="zh-CN" sz="1600" dirty="0" err="1"/>
              <a:t>Qt</a:t>
            </a:r>
            <a:r>
              <a:rPr lang="en-US" altLang="zh-CN" sz="1600" dirty="0"/>
              <a:t>::white);            	//</a:t>
            </a:r>
            <a:r>
              <a:rPr lang="zh-CN" altLang="zh-CN" sz="1600" dirty="0"/>
              <a:t>填充背景色为白色</a:t>
            </a:r>
          </a:p>
          <a:p>
            <a:pPr indent="446088"/>
            <a:r>
              <a:rPr lang="en-US" altLang="zh-CN" sz="1600" dirty="0"/>
              <a:t>    </a:t>
            </a:r>
            <a:r>
              <a:rPr lang="en-US" altLang="zh-CN" sz="1600" dirty="0" err="1"/>
              <a:t>setMinimumSize</a:t>
            </a:r>
            <a:r>
              <a:rPr lang="en-US" altLang="zh-CN" sz="1600" dirty="0"/>
              <a:t>(600,400);      	//</a:t>
            </a:r>
            <a:r>
              <a:rPr lang="zh-CN" altLang="zh-CN" sz="1600" dirty="0"/>
              <a:t>设置绘制区窗体的最小尺寸</a:t>
            </a:r>
          </a:p>
          <a:p>
            <a:pPr indent="446088"/>
            <a:r>
              <a:rPr lang="en-US" altLang="zh-CN" sz="1600" dirty="0"/>
              <a:t>}</a:t>
            </a:r>
            <a:endParaRPr lang="zh-CN" altLang="zh-CN" sz="1600" dirty="0"/>
          </a:p>
          <a:p>
            <a:pPr indent="446088"/>
            <a:endParaRPr lang="zh-CN" altLang="en-US" dirty="0"/>
          </a:p>
        </p:txBody>
      </p:sp>
    </p:spTree>
    <p:extLst>
      <p:ext uri="{BB962C8B-B14F-4D97-AF65-F5344CB8AC3E}">
        <p14:creationId xmlns:p14="http://schemas.microsoft.com/office/powerpoint/2010/main" val="354083613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844824"/>
            <a:ext cx="8064896" cy="33123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23528" y="1268760"/>
            <a:ext cx="8424936" cy="4247317"/>
          </a:xfrm>
          <a:prstGeom prst="rect">
            <a:avLst/>
          </a:prstGeom>
          <a:noFill/>
        </p:spPr>
        <p:txBody>
          <a:bodyPr wrap="square" rtlCol="0">
            <a:spAutoFit/>
          </a:bodyPr>
          <a:lstStyle/>
          <a:p>
            <a:pPr indent="446088"/>
            <a:r>
              <a:rPr lang="en-US" altLang="zh-CN" dirty="0" err="1"/>
              <a:t>setStyle</a:t>
            </a:r>
            <a:r>
              <a:rPr lang="en-US" altLang="zh-CN" dirty="0"/>
              <a:t>()</a:t>
            </a:r>
            <a:r>
              <a:rPr lang="zh-CN" altLang="zh-CN" dirty="0"/>
              <a:t>函数接收主窗体传来的线型风格参数，</a:t>
            </a:r>
            <a:r>
              <a:rPr lang="en-US" altLang="zh-CN" dirty="0" err="1"/>
              <a:t>setWidth</a:t>
            </a:r>
            <a:r>
              <a:rPr lang="en-US" altLang="zh-CN" dirty="0"/>
              <a:t>()</a:t>
            </a:r>
            <a:r>
              <a:rPr lang="zh-CN" altLang="zh-CN" dirty="0"/>
              <a:t>函数接收主窗体传来的线宽参数值，</a:t>
            </a:r>
            <a:r>
              <a:rPr lang="en-US" altLang="zh-CN" dirty="0" err="1"/>
              <a:t>setColor</a:t>
            </a:r>
            <a:r>
              <a:rPr lang="en-US" altLang="zh-CN" dirty="0"/>
              <a:t>()</a:t>
            </a:r>
            <a:r>
              <a:rPr lang="zh-CN" altLang="zh-CN" dirty="0"/>
              <a:t>函数接收主窗体传来的画笔颜色值。具体代码如下：</a:t>
            </a:r>
          </a:p>
          <a:p>
            <a:pPr indent="446088"/>
            <a:r>
              <a:rPr lang="en-US" altLang="zh-CN" dirty="0"/>
              <a:t>void </a:t>
            </a:r>
            <a:r>
              <a:rPr lang="en-US" altLang="zh-CN" dirty="0" err="1"/>
              <a:t>DrawWidget</a:t>
            </a:r>
            <a:r>
              <a:rPr lang="en-US" altLang="zh-CN" dirty="0"/>
              <a:t>::</a:t>
            </a:r>
            <a:r>
              <a:rPr lang="en-US" altLang="zh-CN" dirty="0" err="1"/>
              <a:t>setStyle</a:t>
            </a:r>
            <a:r>
              <a:rPr lang="en-US" altLang="zh-CN" dirty="0"/>
              <a:t>(</a:t>
            </a:r>
            <a:r>
              <a:rPr lang="en-US" altLang="zh-CN" dirty="0" err="1"/>
              <a:t>int</a:t>
            </a:r>
            <a:r>
              <a:rPr lang="en-US" altLang="zh-CN" dirty="0"/>
              <a:t> s)</a:t>
            </a:r>
            <a:endParaRPr lang="zh-CN" altLang="zh-CN" dirty="0"/>
          </a:p>
          <a:p>
            <a:pPr indent="446088"/>
            <a:r>
              <a:rPr lang="en-US" altLang="zh-CN" dirty="0"/>
              <a:t>{</a:t>
            </a:r>
            <a:endParaRPr lang="zh-CN" altLang="zh-CN" dirty="0"/>
          </a:p>
          <a:p>
            <a:pPr indent="446088"/>
            <a:r>
              <a:rPr lang="en-US" altLang="zh-CN" dirty="0"/>
              <a:t>    style = s;</a:t>
            </a:r>
            <a:endParaRPr lang="zh-CN" altLang="zh-CN" dirty="0"/>
          </a:p>
          <a:p>
            <a:pPr indent="446088"/>
            <a:r>
              <a:rPr lang="en-US" altLang="zh-CN" dirty="0"/>
              <a:t>}</a:t>
            </a:r>
            <a:endParaRPr lang="zh-CN" altLang="zh-CN" dirty="0"/>
          </a:p>
          <a:p>
            <a:pPr indent="446088"/>
            <a:r>
              <a:rPr lang="en-US" altLang="zh-CN" dirty="0"/>
              <a:t>void </a:t>
            </a:r>
            <a:r>
              <a:rPr lang="en-US" altLang="zh-CN" dirty="0" err="1"/>
              <a:t>DrawWidget</a:t>
            </a:r>
            <a:r>
              <a:rPr lang="en-US" altLang="zh-CN" dirty="0"/>
              <a:t>::</a:t>
            </a:r>
            <a:r>
              <a:rPr lang="en-US" altLang="zh-CN" dirty="0" err="1"/>
              <a:t>setWidth</a:t>
            </a:r>
            <a:r>
              <a:rPr lang="en-US" altLang="zh-CN" dirty="0"/>
              <a:t>(</a:t>
            </a:r>
            <a:r>
              <a:rPr lang="en-US" altLang="zh-CN" dirty="0" err="1"/>
              <a:t>int</a:t>
            </a:r>
            <a:r>
              <a:rPr lang="en-US" altLang="zh-CN" dirty="0"/>
              <a:t> w)</a:t>
            </a:r>
            <a:endParaRPr lang="zh-CN" altLang="zh-CN" dirty="0"/>
          </a:p>
          <a:p>
            <a:pPr indent="446088"/>
            <a:r>
              <a:rPr lang="en-US" altLang="zh-CN" dirty="0"/>
              <a:t>{</a:t>
            </a:r>
            <a:endParaRPr lang="zh-CN" altLang="zh-CN" dirty="0"/>
          </a:p>
          <a:p>
            <a:pPr indent="446088"/>
            <a:r>
              <a:rPr lang="en-US" altLang="zh-CN" dirty="0"/>
              <a:t>    weight = w;</a:t>
            </a:r>
            <a:endParaRPr lang="zh-CN" altLang="zh-CN" dirty="0"/>
          </a:p>
          <a:p>
            <a:pPr indent="446088"/>
            <a:r>
              <a:rPr lang="en-US" altLang="zh-CN" dirty="0"/>
              <a:t>}</a:t>
            </a:r>
            <a:endParaRPr lang="zh-CN" altLang="zh-CN" dirty="0"/>
          </a:p>
          <a:p>
            <a:pPr indent="446088"/>
            <a:r>
              <a:rPr lang="en-US" altLang="zh-CN" dirty="0"/>
              <a:t>void </a:t>
            </a:r>
            <a:r>
              <a:rPr lang="en-US" altLang="zh-CN" dirty="0" err="1"/>
              <a:t>DrawWidget</a:t>
            </a:r>
            <a:r>
              <a:rPr lang="en-US" altLang="zh-CN" dirty="0"/>
              <a:t>::</a:t>
            </a:r>
            <a:r>
              <a:rPr lang="en-US" altLang="zh-CN" dirty="0" err="1"/>
              <a:t>setColor</a:t>
            </a:r>
            <a:r>
              <a:rPr lang="en-US" altLang="zh-CN" dirty="0"/>
              <a:t>(</a:t>
            </a:r>
            <a:r>
              <a:rPr lang="en-US" altLang="zh-CN" dirty="0" err="1"/>
              <a:t>QColor</a:t>
            </a:r>
            <a:r>
              <a:rPr lang="en-US" altLang="zh-CN" dirty="0"/>
              <a:t> c)</a:t>
            </a:r>
            <a:endParaRPr lang="zh-CN" altLang="zh-CN" dirty="0"/>
          </a:p>
          <a:p>
            <a:pPr indent="446088"/>
            <a:r>
              <a:rPr lang="en-US" altLang="zh-CN" dirty="0"/>
              <a:t>{</a:t>
            </a:r>
            <a:endParaRPr lang="zh-CN" altLang="zh-CN" dirty="0"/>
          </a:p>
          <a:p>
            <a:pPr indent="446088"/>
            <a:r>
              <a:rPr lang="en-US" altLang="zh-CN" dirty="0"/>
              <a:t>    color = c;</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33604187"/>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916832"/>
            <a:ext cx="7992888" cy="10081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95536" y="1268760"/>
            <a:ext cx="8352928" cy="3693319"/>
          </a:xfrm>
          <a:prstGeom prst="rect">
            <a:avLst/>
          </a:prstGeom>
          <a:noFill/>
        </p:spPr>
        <p:txBody>
          <a:bodyPr wrap="square" rtlCol="0">
            <a:spAutoFit/>
          </a:bodyPr>
          <a:lstStyle/>
          <a:p>
            <a:pPr indent="446088"/>
            <a:r>
              <a:rPr lang="zh-CN" altLang="zh-CN" dirty="0"/>
              <a:t>重定义鼠标按下事件</a:t>
            </a:r>
            <a:r>
              <a:rPr lang="en-US" altLang="zh-CN" dirty="0" err="1"/>
              <a:t>mousePressEvent</a:t>
            </a:r>
            <a:r>
              <a:rPr lang="en-US" altLang="zh-CN" dirty="0"/>
              <a:t>()</a:t>
            </a:r>
            <a:r>
              <a:rPr lang="zh-CN" altLang="zh-CN" dirty="0"/>
              <a:t>，在按下鼠标时，记录当前的鼠标位置值</a:t>
            </a:r>
            <a:r>
              <a:rPr lang="en-US" altLang="zh-CN" dirty="0" err="1"/>
              <a:t>startPos</a:t>
            </a:r>
            <a:r>
              <a:rPr lang="zh-CN" altLang="zh-CN" dirty="0"/>
              <a:t>。</a:t>
            </a:r>
          </a:p>
          <a:p>
            <a:pPr indent="446088"/>
            <a:r>
              <a:rPr lang="en-US" altLang="zh-CN" dirty="0"/>
              <a:t>void </a:t>
            </a:r>
            <a:r>
              <a:rPr lang="en-US" altLang="zh-CN" dirty="0" err="1"/>
              <a:t>DrawWidget</a:t>
            </a:r>
            <a:r>
              <a:rPr lang="en-US" altLang="zh-CN" dirty="0"/>
              <a:t>::</a:t>
            </a:r>
            <a:r>
              <a:rPr lang="en-US" altLang="zh-CN" dirty="0" err="1"/>
              <a:t>mousePressEvent</a:t>
            </a:r>
            <a:r>
              <a:rPr lang="en-US" altLang="zh-CN" dirty="0"/>
              <a:t>(</a:t>
            </a:r>
            <a:r>
              <a:rPr lang="en-US" altLang="zh-CN" dirty="0" err="1"/>
              <a:t>QMouseEvent</a:t>
            </a:r>
            <a:r>
              <a:rPr lang="en-US" altLang="zh-CN" dirty="0"/>
              <a:t> *e)</a:t>
            </a:r>
            <a:endParaRPr lang="zh-CN" altLang="zh-CN" dirty="0"/>
          </a:p>
          <a:p>
            <a:pPr indent="446088"/>
            <a:r>
              <a:rPr lang="en-US" altLang="zh-CN" dirty="0"/>
              <a:t>{</a:t>
            </a:r>
            <a:endParaRPr lang="zh-CN" altLang="zh-CN" dirty="0"/>
          </a:p>
          <a:p>
            <a:pPr indent="446088"/>
            <a:r>
              <a:rPr lang="en-US" altLang="zh-CN" dirty="0"/>
              <a:t>    </a:t>
            </a:r>
            <a:r>
              <a:rPr lang="en-US" altLang="zh-CN" dirty="0" err="1"/>
              <a:t>startPos</a:t>
            </a:r>
            <a:r>
              <a:rPr lang="en-US" altLang="zh-CN" dirty="0"/>
              <a:t> = e-&gt;</a:t>
            </a:r>
            <a:r>
              <a:rPr lang="en-US" altLang="zh-CN" dirty="0" err="1"/>
              <a:t>pos</a:t>
            </a:r>
            <a:r>
              <a:rPr lang="en-US" altLang="zh-CN" dirty="0"/>
              <a:t>();</a:t>
            </a:r>
            <a:endParaRPr lang="zh-CN" altLang="zh-CN" dirty="0"/>
          </a:p>
          <a:p>
            <a:pPr indent="446088"/>
            <a:r>
              <a:rPr lang="en-US" altLang="zh-CN" dirty="0"/>
              <a:t>}</a:t>
            </a:r>
            <a:endParaRPr lang="zh-CN" altLang="zh-CN" dirty="0"/>
          </a:p>
          <a:p>
            <a:pPr indent="446088"/>
            <a:r>
              <a:rPr lang="en-US" altLang="zh-CN" dirty="0" err="1" smtClean="0"/>
              <a:t>QWidget</a:t>
            </a:r>
            <a:r>
              <a:rPr lang="zh-CN" altLang="zh-CN" dirty="0"/>
              <a:t>的</a:t>
            </a:r>
            <a:r>
              <a:rPr lang="en-US" altLang="zh-CN" dirty="0" err="1"/>
              <a:t>mouseTracking</a:t>
            </a:r>
            <a:r>
              <a:rPr lang="zh-CN" altLang="zh-CN" dirty="0"/>
              <a:t>属性指示窗体是否追踪鼠标，默认为</a:t>
            </a:r>
            <a:r>
              <a:rPr lang="en-US" altLang="zh-CN" dirty="0"/>
              <a:t>false</a:t>
            </a:r>
            <a:r>
              <a:rPr lang="zh-CN" altLang="zh-CN" dirty="0"/>
              <a:t>（不追踪），即在至少有一个鼠标按键按下的前提下移动鼠标才触发</a:t>
            </a:r>
            <a:r>
              <a:rPr lang="en-US" altLang="zh-CN" dirty="0" err="1"/>
              <a:t>mouseMoveEvent</a:t>
            </a:r>
            <a:r>
              <a:rPr lang="en-US" altLang="zh-CN" dirty="0"/>
              <a:t>()</a:t>
            </a:r>
            <a:r>
              <a:rPr lang="zh-CN" altLang="zh-CN" dirty="0"/>
              <a:t>事件，可以通过</a:t>
            </a:r>
            <a:r>
              <a:rPr lang="en-US" altLang="zh-CN" dirty="0" err="1"/>
              <a:t>setMouseTracking</a:t>
            </a:r>
            <a:r>
              <a:rPr lang="en-US" altLang="zh-CN" dirty="0"/>
              <a:t>(</a:t>
            </a:r>
            <a:r>
              <a:rPr lang="en-US" altLang="zh-CN" dirty="0" err="1"/>
              <a:t>bool</a:t>
            </a:r>
            <a:r>
              <a:rPr lang="en-US" altLang="zh-CN" dirty="0"/>
              <a:t> enable)</a:t>
            </a:r>
            <a:r>
              <a:rPr lang="zh-CN" altLang="zh-CN" dirty="0"/>
              <a:t>方法对该属性值进行设置。如果设置为追踪，则无论是否有鼠标按键按下，只要鼠标移动，就会触发</a:t>
            </a:r>
            <a:r>
              <a:rPr lang="en-US" altLang="zh-CN" dirty="0" err="1"/>
              <a:t>mouseMoveEvent</a:t>
            </a:r>
            <a:r>
              <a:rPr lang="en-US" altLang="zh-CN" dirty="0"/>
              <a:t>()</a:t>
            </a:r>
            <a:r>
              <a:rPr lang="zh-CN" altLang="zh-CN" dirty="0"/>
              <a:t>事件。在此事件处理函数中，</a:t>
            </a:r>
            <a:r>
              <a:rPr lang="zh-CN" altLang="zh-CN" dirty="0">
                <a:hlinkClick r:id="rId2" action="ppaction://hlinkfile"/>
              </a:rPr>
              <a:t>完成向</a:t>
            </a:r>
            <a:r>
              <a:rPr lang="en-US" altLang="zh-CN" dirty="0" err="1">
                <a:hlinkClick r:id="rId2" action="ppaction://hlinkfile"/>
              </a:rPr>
              <a:t>QPixmap</a:t>
            </a:r>
            <a:r>
              <a:rPr lang="zh-CN" altLang="zh-CN" dirty="0">
                <a:hlinkClick r:id="rId2" action="ppaction://hlinkfile"/>
              </a:rPr>
              <a:t>对象中绘图的工作。具体</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endParaRPr lang="zh-CN" altLang="en-US" dirty="0"/>
          </a:p>
        </p:txBody>
      </p:sp>
    </p:spTree>
    <p:extLst>
      <p:ext uri="{BB962C8B-B14F-4D97-AF65-F5344CB8AC3E}">
        <p14:creationId xmlns:p14="http://schemas.microsoft.com/office/powerpoint/2010/main" val="159234375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zh-CN" dirty="0" smtClean="0"/>
              <a:t>【实例】</a:t>
            </a:r>
            <a:endParaRPr lang="zh-CN" altLang="en-US" dirty="0"/>
          </a:p>
        </p:txBody>
      </p:sp>
      <p:sp>
        <p:nvSpPr>
          <p:cNvPr id="3" name="TextBox 2"/>
          <p:cNvSpPr txBox="1"/>
          <p:nvPr/>
        </p:nvSpPr>
        <p:spPr>
          <a:xfrm>
            <a:off x="323528" y="1268760"/>
            <a:ext cx="8496944" cy="4662815"/>
          </a:xfrm>
          <a:prstGeom prst="rect">
            <a:avLst/>
          </a:prstGeom>
          <a:noFill/>
        </p:spPr>
        <p:txBody>
          <a:bodyPr wrap="square" rtlCol="0">
            <a:spAutoFit/>
          </a:bodyPr>
          <a:lstStyle/>
          <a:p>
            <a:pPr indent="446088">
              <a:lnSpc>
                <a:spcPct val="150000"/>
              </a:lnSpc>
            </a:pPr>
            <a:r>
              <a:rPr lang="zh-CN" altLang="zh-CN" b="1" u="sng" dirty="0"/>
              <a:t>【例】</a:t>
            </a:r>
            <a:r>
              <a:rPr lang="zh-CN" altLang="zh-CN" u="sng" dirty="0"/>
              <a:t>（难度一般）</a:t>
            </a:r>
            <a:r>
              <a:rPr lang="zh-CN" altLang="zh-CN" dirty="0"/>
              <a:t>（</a:t>
            </a:r>
            <a:r>
              <a:rPr lang="en-US" altLang="zh-CN" dirty="0"/>
              <a:t>CH601</a:t>
            </a:r>
            <a:r>
              <a:rPr lang="zh-CN" altLang="zh-CN" dirty="0"/>
              <a:t>），设计界面，当改变对话框的大小或移动对话框时，调用各个函数所获得的信息也相应地发生变化，从变化中可得知各函数之间的区别。</a:t>
            </a:r>
          </a:p>
          <a:p>
            <a:pPr indent="446088">
              <a:lnSpc>
                <a:spcPct val="150000"/>
              </a:lnSpc>
            </a:pPr>
            <a:r>
              <a:rPr lang="zh-CN" altLang="zh-CN" b="1" dirty="0" smtClean="0">
                <a:solidFill>
                  <a:srgbClr val="00B050"/>
                </a:solidFill>
              </a:rPr>
              <a:t>实现</a:t>
            </a:r>
            <a:r>
              <a:rPr lang="zh-CN" altLang="zh-CN" b="1" dirty="0">
                <a:solidFill>
                  <a:srgbClr val="00B050"/>
                </a:solidFill>
              </a:rPr>
              <a:t>步骤如下。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a:t>Geometry</a:t>
            </a:r>
            <a:r>
              <a:rPr lang="zh-CN" altLang="zh-CN" dirty="0"/>
              <a:t>”，基类选择“</a:t>
            </a:r>
            <a:r>
              <a:rPr lang="en-US" altLang="zh-CN" dirty="0" err="1"/>
              <a:t>QDialog</a:t>
            </a:r>
            <a:r>
              <a:rPr lang="zh-CN" altLang="zh-CN" dirty="0"/>
              <a:t>”，类名命名为“</a:t>
            </a:r>
            <a:r>
              <a:rPr lang="en-US" altLang="zh-CN" dirty="0"/>
              <a:t>Geometry</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a:t>
            </a:r>
            <a:r>
              <a:rPr lang="en-US" altLang="zh-CN" dirty="0"/>
              <a:t>Geometry</a:t>
            </a:r>
            <a:r>
              <a:rPr lang="zh-CN" altLang="zh-CN" dirty="0"/>
              <a:t>类继承自</a:t>
            </a:r>
            <a:r>
              <a:rPr lang="en-US" altLang="zh-CN" dirty="0" err="1"/>
              <a:t>QDialog</a:t>
            </a:r>
            <a:r>
              <a:rPr lang="zh-CN" altLang="zh-CN" dirty="0"/>
              <a:t>类，在头文件中声明所需的控件（主要为</a:t>
            </a:r>
            <a:r>
              <a:rPr lang="en-US" altLang="zh-CN" dirty="0" err="1"/>
              <a:t>QLabel</a:t>
            </a:r>
            <a:r>
              <a:rPr lang="zh-CN" altLang="zh-CN" dirty="0"/>
              <a:t>类）及所需要的函数。</a:t>
            </a:r>
          </a:p>
          <a:p>
            <a:pPr indent="446088">
              <a:lnSpc>
                <a:spcPct val="150000"/>
              </a:lnSpc>
            </a:pPr>
            <a:r>
              <a:rPr lang="zh-CN" altLang="zh-CN" dirty="0">
                <a:hlinkClick r:id="rId2" action="ppaction://hlinkfile"/>
              </a:rPr>
              <a:t>打开“</a:t>
            </a:r>
            <a:r>
              <a:rPr lang="en-US" altLang="zh-CN" dirty="0" err="1">
                <a:hlinkClick r:id="rId2" action="ppaction://hlinkfile"/>
              </a:rPr>
              <a:t>geometry.h</a:t>
            </a:r>
            <a:r>
              <a:rPr lang="zh-CN" altLang="zh-CN" dirty="0">
                <a:hlinkClick r:id="rId2" action="ppaction://hlinkfile"/>
              </a:rPr>
              <a:t>”头文件，添加如下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endParaRPr lang="zh-CN" altLang="en-US" dirty="0"/>
          </a:p>
        </p:txBody>
      </p:sp>
    </p:spTree>
    <p:extLst>
      <p:ext uri="{BB962C8B-B14F-4D97-AF65-F5344CB8AC3E}">
        <p14:creationId xmlns:p14="http://schemas.microsoft.com/office/powerpoint/2010/main" val="3744788009"/>
      </p:ext>
    </p:extLst>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83532" y="3789040"/>
            <a:ext cx="8136904" cy="136815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83568" y="1628800"/>
            <a:ext cx="8136904" cy="187220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23528" y="1268760"/>
            <a:ext cx="8496944" cy="4247317"/>
          </a:xfrm>
          <a:prstGeom prst="rect">
            <a:avLst/>
          </a:prstGeom>
          <a:noFill/>
        </p:spPr>
        <p:txBody>
          <a:bodyPr wrap="square" rtlCol="0">
            <a:spAutoFit/>
          </a:bodyPr>
          <a:lstStyle/>
          <a:p>
            <a:pPr indent="446088"/>
            <a:r>
              <a:rPr lang="zh-CN" altLang="zh-CN" dirty="0"/>
              <a:t>下面是使用</a:t>
            </a:r>
            <a:r>
              <a:rPr lang="en-US" altLang="zh-CN" dirty="0"/>
              <a:t>begin()</a:t>
            </a:r>
            <a:r>
              <a:rPr lang="zh-CN" altLang="zh-CN" dirty="0"/>
              <a:t>和</a:t>
            </a:r>
            <a:r>
              <a:rPr lang="en-US" altLang="zh-CN" dirty="0"/>
              <a:t>end()</a:t>
            </a:r>
            <a:r>
              <a:rPr lang="zh-CN" altLang="zh-CN" dirty="0"/>
              <a:t>的一个例子：</a:t>
            </a:r>
          </a:p>
          <a:p>
            <a:pPr indent="446088"/>
            <a:r>
              <a:rPr lang="en-US" altLang="zh-CN" dirty="0"/>
              <a:t>void </a:t>
            </a:r>
            <a:r>
              <a:rPr lang="en-US" altLang="zh-CN" dirty="0" err="1"/>
              <a:t>MyWidget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pPr indent="446088"/>
            <a:r>
              <a:rPr lang="en-US" altLang="zh-CN" dirty="0"/>
              <a:t>{</a:t>
            </a:r>
            <a:endParaRPr lang="zh-CN" altLang="zh-CN" dirty="0"/>
          </a:p>
          <a:p>
            <a:pPr indent="446088"/>
            <a:r>
              <a:rPr lang="en-US" altLang="zh-CN" dirty="0"/>
              <a:t>    </a:t>
            </a:r>
            <a:r>
              <a:rPr lang="en-US" altLang="zh-CN" dirty="0" err="1"/>
              <a:t>QPainter</a:t>
            </a:r>
            <a:r>
              <a:rPr lang="en-US" altLang="zh-CN" dirty="0"/>
              <a:t> p;</a:t>
            </a:r>
            <a:endParaRPr lang="zh-CN" altLang="zh-CN" dirty="0"/>
          </a:p>
          <a:p>
            <a:pPr indent="446088"/>
            <a:r>
              <a:rPr lang="en-US" altLang="zh-CN" dirty="0"/>
              <a:t>    </a:t>
            </a:r>
            <a:r>
              <a:rPr lang="en-US" altLang="zh-CN" dirty="0" err="1"/>
              <a:t>p.begin</a:t>
            </a:r>
            <a:r>
              <a:rPr lang="en-US" altLang="zh-CN" dirty="0"/>
              <a:t>(this);</a:t>
            </a:r>
            <a:endParaRPr lang="zh-CN" altLang="zh-CN" dirty="0"/>
          </a:p>
          <a:p>
            <a:pPr indent="446088"/>
            <a:r>
              <a:rPr lang="en-US" altLang="zh-CN" dirty="0"/>
              <a:t>    </a:t>
            </a:r>
            <a:r>
              <a:rPr lang="en-US" altLang="zh-CN" dirty="0" err="1"/>
              <a:t>p.drawLine</a:t>
            </a:r>
            <a:r>
              <a:rPr lang="en-US" altLang="zh-CN" dirty="0"/>
              <a:t>(...); </a:t>
            </a:r>
            <a:endParaRPr lang="zh-CN" altLang="zh-CN" dirty="0"/>
          </a:p>
          <a:p>
            <a:pPr indent="446088"/>
            <a:r>
              <a:rPr lang="en-US" altLang="zh-CN" dirty="0"/>
              <a:t>    </a:t>
            </a:r>
            <a:r>
              <a:rPr lang="en-US" altLang="zh-CN" dirty="0" err="1"/>
              <a:t>p.end</a:t>
            </a:r>
            <a:r>
              <a:rPr lang="en-US" altLang="zh-CN" dirty="0"/>
              <a:t>();</a:t>
            </a:r>
            <a:endParaRPr lang="zh-CN" altLang="zh-CN" dirty="0"/>
          </a:p>
          <a:p>
            <a:pPr indent="446088"/>
            <a:r>
              <a:rPr lang="en-US" altLang="zh-CN" dirty="0"/>
              <a:t>}</a:t>
            </a:r>
            <a:endParaRPr lang="zh-CN" altLang="zh-CN" dirty="0"/>
          </a:p>
          <a:p>
            <a:pPr indent="446088"/>
            <a:r>
              <a:rPr lang="zh-CN" altLang="zh-CN" dirty="0"/>
              <a:t>类似于下面的形式：</a:t>
            </a:r>
          </a:p>
          <a:p>
            <a:pPr indent="446088"/>
            <a:r>
              <a:rPr lang="en-US" altLang="zh-CN" dirty="0"/>
              <a:t>void </a:t>
            </a:r>
            <a:r>
              <a:rPr lang="en-US" altLang="zh-CN" dirty="0" err="1"/>
              <a:t>MyWidget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pPr indent="446088"/>
            <a:r>
              <a:rPr lang="en-US" altLang="zh-CN" dirty="0"/>
              <a:t>{</a:t>
            </a:r>
            <a:endParaRPr lang="zh-CN" altLang="zh-CN" dirty="0"/>
          </a:p>
          <a:p>
            <a:pPr indent="446088"/>
            <a:r>
              <a:rPr lang="en-US" altLang="zh-CN" dirty="0"/>
              <a:t>    </a:t>
            </a:r>
            <a:r>
              <a:rPr lang="en-US" altLang="zh-CN" dirty="0" err="1"/>
              <a:t>QPainter</a:t>
            </a:r>
            <a:r>
              <a:rPr lang="en-US" altLang="zh-CN" dirty="0"/>
              <a:t> p(this);</a:t>
            </a:r>
            <a:endParaRPr lang="zh-CN" altLang="zh-CN" dirty="0"/>
          </a:p>
          <a:p>
            <a:pPr indent="446088"/>
            <a:r>
              <a:rPr lang="en-US" altLang="zh-CN" dirty="0"/>
              <a:t>    </a:t>
            </a:r>
            <a:r>
              <a:rPr lang="en-US" altLang="zh-CN" dirty="0" err="1"/>
              <a:t>p.drawLine</a:t>
            </a:r>
            <a:r>
              <a:rPr lang="en-US" altLang="zh-CN" dirty="0"/>
              <a:t>(...); </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648775527"/>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492896"/>
            <a:ext cx="8136904" cy="14401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23528" y="1268760"/>
            <a:ext cx="8496944" cy="3000821"/>
          </a:xfrm>
          <a:prstGeom prst="rect">
            <a:avLst/>
          </a:prstGeom>
          <a:noFill/>
        </p:spPr>
        <p:txBody>
          <a:bodyPr wrap="square" rtlCol="0">
            <a:spAutoFit/>
          </a:bodyPr>
          <a:lstStyle/>
          <a:p>
            <a:pPr indent="446088">
              <a:lnSpc>
                <a:spcPct val="150000"/>
              </a:lnSpc>
            </a:pPr>
            <a:r>
              <a:rPr lang="zh-CN" altLang="zh-CN" dirty="0"/>
              <a:t>重画函数</a:t>
            </a:r>
            <a:r>
              <a:rPr lang="en-US" altLang="zh-CN" dirty="0" err="1"/>
              <a:t>paintEvent</a:t>
            </a:r>
            <a:r>
              <a:rPr lang="en-US" altLang="zh-CN" dirty="0"/>
              <a:t>()</a:t>
            </a:r>
            <a:r>
              <a:rPr lang="zh-CN" altLang="zh-CN" dirty="0"/>
              <a:t>完成绘制区窗体的更新工作，只需调用</a:t>
            </a:r>
            <a:r>
              <a:rPr lang="en-US" altLang="zh-CN" dirty="0" err="1"/>
              <a:t>drawPixmap</a:t>
            </a:r>
            <a:r>
              <a:rPr lang="en-US" altLang="zh-CN" dirty="0"/>
              <a:t>()</a:t>
            </a:r>
            <a:r>
              <a:rPr lang="zh-CN" altLang="zh-CN" dirty="0"/>
              <a:t>函数将用于接收图形绘制的</a:t>
            </a:r>
            <a:r>
              <a:rPr lang="en-US" altLang="zh-CN" dirty="0" err="1"/>
              <a:t>QPixmap</a:t>
            </a:r>
            <a:r>
              <a:rPr lang="zh-CN" altLang="zh-CN" dirty="0"/>
              <a:t>对象绘制在绘制区窗体控件上即可。具体代码如下：</a:t>
            </a:r>
          </a:p>
          <a:p>
            <a:pPr indent="446088"/>
            <a:r>
              <a:rPr lang="en-US" altLang="zh-CN" dirty="0"/>
              <a:t>void </a:t>
            </a:r>
            <a:r>
              <a:rPr lang="en-US" altLang="zh-CN" dirty="0" err="1"/>
              <a:t>DrawWidget</a:t>
            </a:r>
            <a:r>
              <a:rPr lang="en-US" altLang="zh-CN" dirty="0"/>
              <a:t>::</a:t>
            </a:r>
            <a:r>
              <a:rPr lang="en-US" altLang="zh-CN" dirty="0" err="1"/>
              <a:t>paintEvent</a:t>
            </a:r>
            <a:r>
              <a:rPr lang="en-US" altLang="zh-CN" dirty="0"/>
              <a:t>(</a:t>
            </a:r>
            <a:r>
              <a:rPr lang="en-US" altLang="zh-CN" dirty="0" err="1"/>
              <a:t>QPaintEvent</a:t>
            </a:r>
            <a:r>
              <a:rPr lang="en-US" altLang="zh-CN" dirty="0"/>
              <a:t> *)</a:t>
            </a:r>
            <a:endParaRPr lang="zh-CN" altLang="zh-CN" dirty="0"/>
          </a:p>
          <a:p>
            <a:pPr indent="446088"/>
            <a:r>
              <a:rPr lang="en-US" altLang="zh-CN" dirty="0"/>
              <a:t>{</a:t>
            </a:r>
            <a:endParaRPr lang="zh-CN" altLang="zh-CN" dirty="0"/>
          </a:p>
          <a:p>
            <a:pPr indent="446088"/>
            <a:r>
              <a:rPr lang="en-US" altLang="zh-CN" dirty="0"/>
              <a:t>    </a:t>
            </a:r>
            <a:r>
              <a:rPr lang="en-US" altLang="zh-CN" dirty="0" err="1"/>
              <a:t>QPainter</a:t>
            </a:r>
            <a:r>
              <a:rPr lang="en-US" altLang="zh-CN" dirty="0"/>
              <a:t> painter(this);</a:t>
            </a:r>
            <a:endParaRPr lang="zh-CN" altLang="zh-CN" dirty="0"/>
          </a:p>
          <a:p>
            <a:pPr indent="446088"/>
            <a:r>
              <a:rPr lang="en-US" altLang="zh-CN" dirty="0"/>
              <a:t>    </a:t>
            </a:r>
            <a:r>
              <a:rPr lang="en-US" altLang="zh-CN" dirty="0" err="1"/>
              <a:t>painter.drawPixmap</a:t>
            </a:r>
            <a:r>
              <a:rPr lang="en-US" altLang="zh-CN" dirty="0"/>
              <a:t>(</a:t>
            </a:r>
            <a:r>
              <a:rPr lang="en-US" altLang="zh-CN" dirty="0" err="1"/>
              <a:t>QPoint</a:t>
            </a:r>
            <a:r>
              <a:rPr lang="en-US" altLang="zh-CN" dirty="0"/>
              <a:t>(0,0),*pix);</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2729456224"/>
      </p:ext>
    </p:extLst>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204864"/>
            <a:ext cx="8208912" cy="30243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23528" y="1052736"/>
            <a:ext cx="8496944" cy="4431983"/>
          </a:xfrm>
          <a:prstGeom prst="rect">
            <a:avLst/>
          </a:prstGeom>
          <a:noFill/>
        </p:spPr>
        <p:txBody>
          <a:bodyPr wrap="square" rtlCol="0">
            <a:spAutoFit/>
          </a:bodyPr>
          <a:lstStyle/>
          <a:p>
            <a:pPr indent="446088"/>
            <a:r>
              <a:rPr lang="zh-CN" altLang="zh-CN" dirty="0"/>
              <a:t>调整绘制区大小函数</a:t>
            </a:r>
            <a:r>
              <a:rPr lang="en-US" altLang="zh-CN" dirty="0" err="1"/>
              <a:t>resizeEvent</a:t>
            </a:r>
            <a:r>
              <a:rPr lang="en-US" altLang="zh-CN" dirty="0"/>
              <a:t>()</a:t>
            </a:r>
            <a:r>
              <a:rPr lang="zh-CN" altLang="zh-CN" dirty="0"/>
              <a:t>，当窗体的大小发生改变时，效果看起来虽然像是绘制区大小改变了，但实际能够进行绘制的区域仍然没有改变。因为绘图的大小并没有改变，还是原来绘制区窗口的大小，所以在窗体尺寸变化时应及时调整用于绘制的</a:t>
            </a:r>
            <a:r>
              <a:rPr lang="en-US" altLang="zh-CN" dirty="0" err="1"/>
              <a:t>QPixmap</a:t>
            </a:r>
            <a:r>
              <a:rPr lang="zh-CN" altLang="zh-CN" dirty="0"/>
              <a:t>对象的大小。具体代码如下：</a:t>
            </a:r>
          </a:p>
          <a:p>
            <a:pPr indent="446088"/>
            <a:r>
              <a:rPr lang="en-US" altLang="zh-CN" sz="1600" dirty="0"/>
              <a:t>void </a:t>
            </a:r>
            <a:r>
              <a:rPr lang="en-US" altLang="zh-CN" sz="1600" dirty="0" err="1"/>
              <a:t>DrawWidget</a:t>
            </a:r>
            <a:r>
              <a:rPr lang="en-US" altLang="zh-CN" sz="1600" dirty="0"/>
              <a:t>::</a:t>
            </a:r>
            <a:r>
              <a:rPr lang="en-US" altLang="zh-CN" sz="1600" dirty="0" err="1"/>
              <a:t>resizeEvent</a:t>
            </a:r>
            <a:r>
              <a:rPr lang="en-US" altLang="zh-CN" sz="1600" dirty="0"/>
              <a:t>(</a:t>
            </a:r>
            <a:r>
              <a:rPr lang="en-US" altLang="zh-CN" sz="1600" dirty="0" err="1"/>
              <a:t>QResizeEvent</a:t>
            </a:r>
            <a:r>
              <a:rPr lang="en-US" altLang="zh-CN" sz="1600" dirty="0"/>
              <a:t> *event)</a:t>
            </a:r>
            <a:endParaRPr lang="zh-CN" altLang="zh-CN" sz="1600" dirty="0"/>
          </a:p>
          <a:p>
            <a:pPr indent="446088"/>
            <a:r>
              <a:rPr lang="en-US" altLang="zh-CN" sz="1600" dirty="0"/>
              <a:t>{</a:t>
            </a:r>
            <a:endParaRPr lang="zh-CN" altLang="zh-CN" sz="1600" dirty="0"/>
          </a:p>
          <a:p>
            <a:pPr indent="446088"/>
            <a:r>
              <a:rPr lang="en-US" altLang="zh-CN" sz="1600" dirty="0"/>
              <a:t>    if(height()&gt;pix-&gt;height()||width()&gt;pix-&gt;width())	</a:t>
            </a:r>
            <a:r>
              <a:rPr lang="en-US" altLang="zh-CN" sz="1600" dirty="0" smtClean="0"/>
              <a:t>//(</a:t>
            </a:r>
            <a:r>
              <a:rPr lang="en-US" altLang="zh-CN" sz="1600" dirty="0"/>
              <a:t>a)</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QPixmap</a:t>
            </a:r>
            <a:r>
              <a:rPr lang="en-US" altLang="zh-CN" sz="1600" dirty="0"/>
              <a:t> *</a:t>
            </a:r>
            <a:r>
              <a:rPr lang="en-US" altLang="zh-CN" sz="1600" dirty="0" err="1"/>
              <a:t>newPix</a:t>
            </a:r>
            <a:r>
              <a:rPr lang="en-US" altLang="zh-CN" sz="1600" dirty="0"/>
              <a:t> = new </a:t>
            </a:r>
            <a:r>
              <a:rPr lang="en-US" altLang="zh-CN" sz="1600" dirty="0" err="1"/>
              <a:t>QPixmap</a:t>
            </a:r>
            <a:r>
              <a:rPr lang="en-US" altLang="zh-CN" sz="1600" dirty="0"/>
              <a:t>(size());	//</a:t>
            </a:r>
            <a:r>
              <a:rPr lang="zh-CN" altLang="zh-CN" sz="1600" dirty="0"/>
              <a:t>创建一个新的QPixmap对象</a:t>
            </a:r>
          </a:p>
          <a:p>
            <a:pPr indent="446088"/>
            <a:r>
              <a:rPr lang="en-US" altLang="zh-CN" sz="1600" dirty="0"/>
              <a:t>        </a:t>
            </a:r>
            <a:r>
              <a:rPr lang="en-US" altLang="zh-CN" sz="1600" dirty="0" err="1"/>
              <a:t>newPix</a:t>
            </a:r>
            <a:r>
              <a:rPr lang="en-US" altLang="zh-CN" sz="1600" dirty="0"/>
              <a:t>-&gt;fill(</a:t>
            </a:r>
            <a:r>
              <a:rPr lang="en-US" altLang="zh-CN" sz="1600" dirty="0" err="1"/>
              <a:t>Qt</a:t>
            </a:r>
            <a:r>
              <a:rPr lang="en-US" altLang="zh-CN" sz="1600" dirty="0"/>
              <a:t>::white);	 //</a:t>
            </a:r>
            <a:r>
              <a:rPr lang="zh-CN" altLang="zh-CN" sz="1600" dirty="0"/>
              <a:t>填充新QPixmap对象newPix的颜色为白色背景色</a:t>
            </a:r>
          </a:p>
          <a:p>
            <a:pPr indent="446088"/>
            <a:r>
              <a:rPr lang="en-US" altLang="zh-CN" sz="1600" dirty="0"/>
              <a:t>        </a:t>
            </a:r>
            <a:r>
              <a:rPr lang="en-US" altLang="zh-CN" sz="1600" dirty="0" err="1"/>
              <a:t>QPainter</a:t>
            </a:r>
            <a:r>
              <a:rPr lang="en-US" altLang="zh-CN" sz="1600" dirty="0"/>
              <a:t> p(</a:t>
            </a:r>
            <a:r>
              <a:rPr lang="en-US" altLang="zh-CN" sz="1600" dirty="0" err="1"/>
              <a:t>newPix</a:t>
            </a:r>
            <a:r>
              <a:rPr lang="en-US" altLang="zh-CN" sz="1600" dirty="0"/>
              <a:t>);</a:t>
            </a:r>
            <a:endParaRPr lang="zh-CN" altLang="zh-CN" sz="1600" dirty="0"/>
          </a:p>
          <a:p>
            <a:pPr indent="446088"/>
            <a:r>
              <a:rPr lang="en-US" altLang="zh-CN" sz="1600" dirty="0"/>
              <a:t>        </a:t>
            </a:r>
            <a:r>
              <a:rPr lang="en-US" altLang="zh-CN" sz="1600" dirty="0" err="1"/>
              <a:t>p.drawPixmap</a:t>
            </a:r>
            <a:r>
              <a:rPr lang="en-US" altLang="zh-CN" sz="1600" dirty="0"/>
              <a:t>(</a:t>
            </a:r>
            <a:r>
              <a:rPr lang="en-US" altLang="zh-CN" sz="1600" dirty="0" err="1"/>
              <a:t>QPoint</a:t>
            </a:r>
            <a:r>
              <a:rPr lang="en-US" altLang="zh-CN" sz="1600" dirty="0"/>
              <a:t>(0,0),*pix);	   //</a:t>
            </a:r>
            <a:r>
              <a:rPr lang="zh-CN" altLang="zh-CN" sz="1600" dirty="0"/>
              <a:t>在</a:t>
            </a:r>
            <a:r>
              <a:rPr lang="en-US" altLang="zh-CN" sz="1600" dirty="0" err="1"/>
              <a:t>newPix</a:t>
            </a:r>
            <a:r>
              <a:rPr lang="zh-CN" altLang="zh-CN" sz="1600" dirty="0"/>
              <a:t>中绘制原</a:t>
            </a:r>
            <a:r>
              <a:rPr lang="en-US" altLang="zh-CN" sz="1600" dirty="0"/>
              <a:t>pix</a:t>
            </a:r>
            <a:r>
              <a:rPr lang="zh-CN" altLang="zh-CN" sz="1600" dirty="0"/>
              <a:t>中的内容</a:t>
            </a:r>
          </a:p>
          <a:p>
            <a:pPr indent="446088"/>
            <a:r>
              <a:rPr lang="en-US" altLang="zh-CN" sz="1600" dirty="0"/>
              <a:t>        pix = </a:t>
            </a:r>
            <a:r>
              <a:rPr lang="en-US" altLang="zh-CN" sz="1600" dirty="0" err="1"/>
              <a:t>newPix</a:t>
            </a:r>
            <a:r>
              <a:rPr lang="en-US" altLang="zh-CN" sz="1600" dirty="0"/>
              <a:t>;	  	   //</a:t>
            </a:r>
            <a:r>
              <a:rPr lang="zh-CN" altLang="zh-CN" sz="1600" dirty="0"/>
              <a:t>将</a:t>
            </a:r>
            <a:r>
              <a:rPr lang="en-US" altLang="zh-CN" sz="1600" dirty="0" err="1"/>
              <a:t>newPix</a:t>
            </a:r>
            <a:r>
              <a:rPr lang="zh-CN" altLang="zh-CN" sz="1600" dirty="0"/>
              <a:t>赋值给</a:t>
            </a:r>
            <a:r>
              <a:rPr lang="en-US" altLang="zh-CN" sz="1600" dirty="0"/>
              <a:t>pix</a:t>
            </a:r>
            <a:r>
              <a:rPr lang="zh-CN" altLang="zh-CN" sz="1600" dirty="0"/>
              <a:t>作为新的绘制图形接收对象</a:t>
            </a:r>
          </a:p>
          <a:p>
            <a:pPr indent="446088"/>
            <a:r>
              <a:rPr lang="en-US" altLang="zh-CN" sz="1600" dirty="0"/>
              <a:t>    }</a:t>
            </a:r>
            <a:endParaRPr lang="zh-CN" altLang="zh-CN" sz="1600" dirty="0"/>
          </a:p>
          <a:p>
            <a:pPr indent="446088"/>
            <a:r>
              <a:rPr lang="en-US" altLang="zh-CN" sz="1600" dirty="0"/>
              <a:t>    </a:t>
            </a:r>
            <a:r>
              <a:rPr lang="en-US" altLang="zh-CN" sz="1600" dirty="0" err="1"/>
              <a:t>QWidget</a:t>
            </a:r>
            <a:r>
              <a:rPr lang="en-US" altLang="zh-CN" sz="1600" dirty="0"/>
              <a:t>::</a:t>
            </a:r>
            <a:r>
              <a:rPr lang="en-US" altLang="zh-CN" sz="1600" dirty="0" err="1"/>
              <a:t>resizeEvent</a:t>
            </a:r>
            <a:r>
              <a:rPr lang="en-US" altLang="zh-CN" sz="1600" dirty="0"/>
              <a:t>(event);			</a:t>
            </a:r>
            <a:r>
              <a:rPr lang="en-US" altLang="zh-CN" sz="1600" dirty="0" smtClean="0"/>
              <a:t>//</a:t>
            </a:r>
            <a:r>
              <a:rPr lang="zh-CN" altLang="zh-CN" sz="1600" dirty="0"/>
              <a:t>完成其余的工作</a:t>
            </a:r>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1226921701"/>
      </p:ext>
    </p:extLst>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204864"/>
            <a:ext cx="8136904" cy="20882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6.3.2  </a:t>
            </a:r>
            <a:r>
              <a:rPr lang="zh-CN" altLang="zh-CN" dirty="0"/>
              <a:t>绘图区的实现</a:t>
            </a:r>
            <a:endParaRPr lang="zh-CN" altLang="en-US" dirty="0"/>
          </a:p>
        </p:txBody>
      </p:sp>
      <p:sp>
        <p:nvSpPr>
          <p:cNvPr id="3" name="TextBox 2"/>
          <p:cNvSpPr txBox="1"/>
          <p:nvPr/>
        </p:nvSpPr>
        <p:spPr>
          <a:xfrm>
            <a:off x="323528" y="1412776"/>
            <a:ext cx="8496944" cy="3139321"/>
          </a:xfrm>
          <a:prstGeom prst="rect">
            <a:avLst/>
          </a:prstGeom>
          <a:noFill/>
        </p:spPr>
        <p:txBody>
          <a:bodyPr wrap="square" rtlCol="0">
            <a:spAutoFit/>
          </a:bodyPr>
          <a:lstStyle/>
          <a:p>
            <a:pPr indent="446088">
              <a:lnSpc>
                <a:spcPct val="150000"/>
              </a:lnSpc>
            </a:pPr>
            <a:r>
              <a:rPr lang="en-US" altLang="zh-CN" dirty="0"/>
              <a:t>clear()</a:t>
            </a:r>
            <a:r>
              <a:rPr lang="zh-CN" altLang="zh-CN" dirty="0"/>
              <a:t>函数完成绘制区的清除工作，只需调用一个新的、干净的</a:t>
            </a:r>
            <a:r>
              <a:rPr lang="en-US" altLang="zh-CN" dirty="0" err="1"/>
              <a:t>QPixmap</a:t>
            </a:r>
            <a:r>
              <a:rPr lang="zh-CN" altLang="zh-CN" dirty="0"/>
              <a:t>对象来代替</a:t>
            </a:r>
            <a:r>
              <a:rPr lang="en-US" altLang="zh-CN" dirty="0"/>
              <a:t>pix</a:t>
            </a:r>
            <a:r>
              <a:rPr lang="zh-CN" altLang="zh-CN" dirty="0"/>
              <a:t>，并调用</a:t>
            </a:r>
            <a:r>
              <a:rPr lang="en-US" altLang="zh-CN" dirty="0"/>
              <a:t>update()</a:t>
            </a:r>
            <a:r>
              <a:rPr lang="zh-CN" altLang="zh-CN" dirty="0"/>
              <a:t>重绘即可。具体代码如下：</a:t>
            </a:r>
          </a:p>
          <a:p>
            <a:pPr indent="446088"/>
            <a:r>
              <a:rPr lang="en-US" altLang="zh-CN" dirty="0"/>
              <a:t>void </a:t>
            </a:r>
            <a:r>
              <a:rPr lang="en-US" altLang="zh-CN" dirty="0" err="1"/>
              <a:t>DrawWidget</a:t>
            </a:r>
            <a:r>
              <a:rPr lang="en-US" altLang="zh-CN" dirty="0"/>
              <a:t>::clear()</a:t>
            </a:r>
            <a:endParaRPr lang="zh-CN" altLang="zh-CN" dirty="0"/>
          </a:p>
          <a:p>
            <a:pPr indent="446088"/>
            <a:r>
              <a:rPr lang="en-US" altLang="zh-CN" dirty="0"/>
              <a:t>{</a:t>
            </a:r>
            <a:endParaRPr lang="zh-CN" altLang="zh-CN" dirty="0"/>
          </a:p>
          <a:p>
            <a:pPr indent="446088"/>
            <a:r>
              <a:rPr lang="en-US" altLang="zh-CN" dirty="0"/>
              <a:t>    </a:t>
            </a:r>
            <a:r>
              <a:rPr lang="en-US" altLang="zh-CN" dirty="0" err="1"/>
              <a:t>QPixmap</a:t>
            </a:r>
            <a:r>
              <a:rPr lang="en-US" altLang="zh-CN" dirty="0"/>
              <a:t> *</a:t>
            </a:r>
            <a:r>
              <a:rPr lang="en-US" altLang="zh-CN" dirty="0" err="1"/>
              <a:t>clearPix</a:t>
            </a:r>
            <a:r>
              <a:rPr lang="en-US" altLang="zh-CN" dirty="0"/>
              <a:t> =new </a:t>
            </a:r>
            <a:r>
              <a:rPr lang="en-US" altLang="zh-CN" dirty="0" err="1"/>
              <a:t>QPixmap</a:t>
            </a:r>
            <a:r>
              <a:rPr lang="en-US" altLang="zh-CN" dirty="0"/>
              <a:t>(size());</a:t>
            </a:r>
            <a:endParaRPr lang="zh-CN" altLang="zh-CN" dirty="0"/>
          </a:p>
          <a:p>
            <a:pPr indent="446088"/>
            <a:r>
              <a:rPr lang="en-US" altLang="zh-CN" dirty="0"/>
              <a:t>    </a:t>
            </a:r>
            <a:r>
              <a:rPr lang="en-US" altLang="zh-CN" dirty="0" err="1"/>
              <a:t>clearPix</a:t>
            </a:r>
            <a:r>
              <a:rPr lang="en-US" altLang="zh-CN" dirty="0"/>
              <a:t>-&gt;fill(</a:t>
            </a:r>
            <a:r>
              <a:rPr lang="en-US" altLang="zh-CN" dirty="0" err="1"/>
              <a:t>Qt</a:t>
            </a:r>
            <a:r>
              <a:rPr lang="en-US" altLang="zh-CN" dirty="0"/>
              <a:t>::white);</a:t>
            </a:r>
            <a:endParaRPr lang="zh-CN" altLang="zh-CN" dirty="0"/>
          </a:p>
          <a:p>
            <a:pPr indent="446088"/>
            <a:r>
              <a:rPr lang="en-US" altLang="zh-CN" dirty="0"/>
              <a:t>    pix = </a:t>
            </a:r>
            <a:r>
              <a:rPr lang="en-US" altLang="zh-CN" dirty="0" err="1"/>
              <a:t>clearPix</a:t>
            </a:r>
            <a:r>
              <a:rPr lang="en-US" altLang="zh-CN" dirty="0"/>
              <a:t>;</a:t>
            </a:r>
            <a:endParaRPr lang="zh-CN" altLang="zh-CN" dirty="0"/>
          </a:p>
          <a:p>
            <a:pPr indent="446088"/>
            <a:r>
              <a:rPr lang="en-US" altLang="zh-CN" dirty="0"/>
              <a:t>    update();</a:t>
            </a:r>
            <a:endParaRPr lang="zh-CN" altLang="zh-CN" dirty="0"/>
          </a:p>
          <a:p>
            <a:pPr indent="446088"/>
            <a:r>
              <a:rPr lang="en-US" altLang="zh-CN" dirty="0"/>
              <a:t>}</a:t>
            </a:r>
            <a:endParaRPr lang="zh-CN" altLang="zh-CN" dirty="0"/>
          </a:p>
          <a:p>
            <a:pPr indent="446088"/>
            <a:endParaRPr lang="zh-CN" altLang="en-US" dirty="0"/>
          </a:p>
        </p:txBody>
      </p:sp>
    </p:spTree>
    <p:extLst>
      <p:ext uri="{BB962C8B-B14F-4D97-AF65-F5344CB8AC3E}">
        <p14:creationId xmlns:p14="http://schemas.microsoft.com/office/powerpoint/2010/main" val="3590937968"/>
      </p:ext>
    </p:extLst>
  </p:cSld>
  <p:clrMapOvr>
    <a:masterClrMapping/>
  </p:clrMapOvr>
  <p:transition spd="slow">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1340768"/>
            <a:ext cx="8208912" cy="540060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6.3.3  </a:t>
            </a:r>
            <a:r>
              <a:rPr lang="zh-CN" altLang="zh-CN" dirty="0"/>
              <a:t>主窗口的</a:t>
            </a:r>
            <a:r>
              <a:rPr lang="zh-CN" altLang="zh-CN" dirty="0" smtClean="0"/>
              <a:t>实现</a:t>
            </a:r>
            <a:endParaRPr lang="zh-CN" altLang="en-US" dirty="0"/>
          </a:p>
        </p:txBody>
      </p:sp>
      <p:sp>
        <p:nvSpPr>
          <p:cNvPr id="3" name="TextBox 2"/>
          <p:cNvSpPr txBox="1"/>
          <p:nvPr/>
        </p:nvSpPr>
        <p:spPr>
          <a:xfrm>
            <a:off x="323528" y="1052736"/>
            <a:ext cx="8496944" cy="5970865"/>
          </a:xfrm>
          <a:prstGeom prst="rect">
            <a:avLst/>
          </a:prstGeom>
          <a:noFill/>
        </p:spPr>
        <p:txBody>
          <a:bodyPr wrap="square" rtlCol="0">
            <a:spAutoFit/>
          </a:bodyPr>
          <a:lstStyle/>
          <a:p>
            <a:pPr indent="446088"/>
            <a:r>
              <a:rPr lang="zh-CN" altLang="zh-CN" dirty="0"/>
              <a:t>（</a:t>
            </a:r>
            <a:r>
              <a:rPr lang="en-US" altLang="zh-CN" dirty="0"/>
              <a:t>1</a:t>
            </a:r>
            <a:r>
              <a:rPr lang="zh-CN" altLang="zh-CN" dirty="0"/>
              <a:t>）打开“</a:t>
            </a:r>
            <a:r>
              <a:rPr lang="en-US" altLang="zh-CN" dirty="0" err="1"/>
              <a:t>mainwindow.h</a:t>
            </a:r>
            <a:r>
              <a:rPr lang="zh-CN" altLang="zh-CN" dirty="0"/>
              <a:t>”文件，添加如下代码：</a:t>
            </a:r>
          </a:p>
          <a:p>
            <a:pPr indent="446088"/>
            <a:r>
              <a:rPr lang="zh-CN" altLang="zh-CN" sz="1400" dirty="0"/>
              <a:t>//添加的头文件</a:t>
            </a:r>
          </a:p>
          <a:p>
            <a:pPr indent="446088"/>
            <a:r>
              <a:rPr lang="en-US" altLang="zh-CN" sz="1400" dirty="0"/>
              <a:t>#include &lt;</a:t>
            </a:r>
            <a:r>
              <a:rPr lang="en-US" altLang="zh-CN" sz="1400" dirty="0" err="1"/>
              <a:t>QToolButton</a:t>
            </a:r>
            <a:r>
              <a:rPr lang="en-US" altLang="zh-CN" sz="1400" dirty="0"/>
              <a:t>&gt;</a:t>
            </a:r>
            <a:endParaRPr lang="zh-CN" altLang="zh-CN" sz="1400" dirty="0"/>
          </a:p>
          <a:p>
            <a:pPr indent="446088"/>
            <a:r>
              <a:rPr lang="en-US" altLang="zh-CN" sz="1400" dirty="0"/>
              <a:t>#include &lt;</a:t>
            </a:r>
            <a:r>
              <a:rPr lang="en-US" altLang="zh-CN" sz="1400" dirty="0" err="1"/>
              <a:t>QLabel</a:t>
            </a:r>
            <a:r>
              <a:rPr lang="en-US" altLang="zh-CN" sz="1400" dirty="0"/>
              <a:t>&gt;</a:t>
            </a:r>
            <a:endParaRPr lang="zh-CN" altLang="zh-CN" sz="1400" dirty="0"/>
          </a:p>
          <a:p>
            <a:pPr indent="446088"/>
            <a:r>
              <a:rPr lang="en-US" altLang="zh-CN" sz="1400" dirty="0"/>
              <a:t>#include &lt;</a:t>
            </a:r>
            <a:r>
              <a:rPr lang="en-US" altLang="zh-CN" sz="1400" dirty="0" err="1"/>
              <a:t>QComboBox</a:t>
            </a:r>
            <a:r>
              <a:rPr lang="en-US" altLang="zh-CN" sz="1400" dirty="0"/>
              <a:t>&gt;</a:t>
            </a:r>
            <a:endParaRPr lang="zh-CN" altLang="zh-CN" sz="1400" dirty="0"/>
          </a:p>
          <a:p>
            <a:pPr indent="446088"/>
            <a:r>
              <a:rPr lang="en-US" altLang="zh-CN" sz="1400" dirty="0"/>
              <a:t>#include &lt;</a:t>
            </a:r>
            <a:r>
              <a:rPr lang="en-US" altLang="zh-CN" sz="1400" dirty="0" err="1"/>
              <a:t>QSpinBox</a:t>
            </a:r>
            <a:r>
              <a:rPr lang="en-US" altLang="zh-CN" sz="1400" dirty="0"/>
              <a:t>&gt;</a:t>
            </a:r>
            <a:endParaRPr lang="zh-CN" altLang="zh-CN" sz="1400" dirty="0"/>
          </a:p>
          <a:p>
            <a:pPr indent="446088"/>
            <a:r>
              <a:rPr lang="en-US" altLang="zh-CN" sz="1400" dirty="0"/>
              <a:t>#include "</a:t>
            </a:r>
            <a:r>
              <a:rPr lang="en-US" altLang="zh-CN" sz="1400" dirty="0" err="1"/>
              <a:t>drawwidget.h</a:t>
            </a:r>
            <a:r>
              <a:rPr lang="en-US" altLang="zh-CN" sz="1400" dirty="0"/>
              <a:t>"</a:t>
            </a:r>
            <a:endParaRPr lang="zh-CN" altLang="zh-CN" sz="1400" dirty="0"/>
          </a:p>
          <a:p>
            <a:pPr indent="446088"/>
            <a:r>
              <a:rPr lang="en-US" altLang="zh-CN" sz="1400" dirty="0"/>
              <a:t>class </a:t>
            </a:r>
            <a:r>
              <a:rPr lang="en-US" altLang="zh-CN" sz="1400" dirty="0" err="1"/>
              <a:t>MainWindow</a:t>
            </a:r>
            <a:r>
              <a:rPr lang="en-US" altLang="zh-CN" sz="1400" dirty="0"/>
              <a:t> : public </a:t>
            </a:r>
            <a:r>
              <a:rPr lang="en-US" altLang="zh-CN" sz="1400" dirty="0" err="1"/>
              <a:t>QMainWindow</a:t>
            </a:r>
            <a:endParaRPr lang="zh-CN" altLang="zh-CN" sz="1400" dirty="0"/>
          </a:p>
          <a:p>
            <a:pPr indent="446088"/>
            <a:r>
              <a:rPr lang="en-US" altLang="zh-CN" sz="1400" dirty="0"/>
              <a:t>{    </a:t>
            </a:r>
            <a:endParaRPr lang="zh-CN" altLang="zh-CN" sz="1400" dirty="0"/>
          </a:p>
          <a:p>
            <a:pPr indent="446088"/>
            <a:r>
              <a:rPr lang="en-US" altLang="zh-CN" sz="1400" dirty="0"/>
              <a:t>    Q_OBJECT</a:t>
            </a:r>
            <a:endParaRPr lang="zh-CN" altLang="zh-CN" sz="1400" dirty="0"/>
          </a:p>
          <a:p>
            <a:pPr indent="446088"/>
            <a:r>
              <a:rPr lang="en-US" altLang="zh-CN" sz="1400" dirty="0"/>
              <a:t>public:</a:t>
            </a:r>
            <a:endParaRPr lang="zh-CN" altLang="zh-CN" sz="1400" dirty="0"/>
          </a:p>
          <a:p>
            <a:pPr indent="446088"/>
            <a:r>
              <a:rPr lang="en-US" altLang="zh-CN" sz="1400" dirty="0"/>
              <a:t>    </a:t>
            </a:r>
            <a:r>
              <a:rPr lang="en-US" altLang="zh-CN" sz="1400" dirty="0" err="1"/>
              <a:t>MainWindow</a:t>
            </a:r>
            <a:r>
              <a:rPr lang="en-US" altLang="zh-CN" sz="1400" dirty="0"/>
              <a:t>(</a:t>
            </a:r>
            <a:r>
              <a:rPr lang="en-US" altLang="zh-CN" sz="1400" dirty="0" err="1"/>
              <a:t>QWidget</a:t>
            </a:r>
            <a:r>
              <a:rPr lang="en-US" altLang="zh-CN" sz="1400" dirty="0"/>
              <a:t> *parent = 0);</a:t>
            </a:r>
            <a:endParaRPr lang="zh-CN" altLang="zh-CN" sz="1400" dirty="0"/>
          </a:p>
          <a:p>
            <a:pPr indent="446088"/>
            <a:r>
              <a:rPr lang="en-US" altLang="zh-CN" sz="1400" dirty="0"/>
              <a:t>    ~</a:t>
            </a:r>
            <a:r>
              <a:rPr lang="en-US" altLang="zh-CN" sz="1400" dirty="0" err="1"/>
              <a:t>MainWindow</a:t>
            </a:r>
            <a:r>
              <a:rPr lang="en-US" altLang="zh-CN" sz="1400" dirty="0"/>
              <a:t>();</a:t>
            </a:r>
            <a:endParaRPr lang="zh-CN" altLang="zh-CN" sz="1400" dirty="0"/>
          </a:p>
          <a:p>
            <a:pPr indent="446088"/>
            <a:r>
              <a:rPr lang="en-US" altLang="zh-CN" sz="1400" dirty="0"/>
              <a:t>    void </a:t>
            </a:r>
            <a:r>
              <a:rPr lang="en-US" altLang="zh-CN" sz="1400" dirty="0" err="1"/>
              <a:t>createToolBar</a:t>
            </a:r>
            <a:r>
              <a:rPr lang="en-US" altLang="zh-CN" sz="1400" dirty="0"/>
              <a:t>();</a:t>
            </a:r>
            <a:endParaRPr lang="zh-CN" altLang="zh-CN" sz="1400" dirty="0"/>
          </a:p>
          <a:p>
            <a:pPr indent="446088"/>
            <a:r>
              <a:rPr lang="en-US" altLang="zh-CN" sz="1400" dirty="0"/>
              <a:t>public slots:</a:t>
            </a:r>
            <a:endParaRPr lang="zh-CN" altLang="zh-CN" sz="1400" dirty="0"/>
          </a:p>
          <a:p>
            <a:pPr indent="446088"/>
            <a:r>
              <a:rPr lang="en-US" altLang="zh-CN" sz="1400" dirty="0"/>
              <a:t>    void </a:t>
            </a:r>
            <a:r>
              <a:rPr lang="en-US" altLang="zh-CN" sz="1400" dirty="0" err="1"/>
              <a:t>ShowStyle</a:t>
            </a:r>
            <a:r>
              <a:rPr lang="en-US" altLang="zh-CN" sz="1400" dirty="0"/>
              <a:t>();</a:t>
            </a:r>
            <a:endParaRPr lang="zh-CN" altLang="zh-CN" sz="1400" dirty="0"/>
          </a:p>
          <a:p>
            <a:pPr indent="446088"/>
            <a:r>
              <a:rPr lang="en-US" altLang="zh-CN" sz="1400" dirty="0"/>
              <a:t>    void </a:t>
            </a:r>
            <a:r>
              <a:rPr lang="en-US" altLang="zh-CN" sz="1400" dirty="0" err="1"/>
              <a:t>ShowColor</a:t>
            </a:r>
            <a:r>
              <a:rPr lang="en-US" altLang="zh-CN" sz="1400" dirty="0"/>
              <a:t>();</a:t>
            </a:r>
            <a:endParaRPr lang="zh-CN" altLang="zh-CN" sz="1400" dirty="0"/>
          </a:p>
          <a:p>
            <a:pPr indent="446088"/>
            <a:r>
              <a:rPr lang="en-US" altLang="zh-CN" sz="1400" dirty="0"/>
              <a:t>private:</a:t>
            </a:r>
            <a:endParaRPr lang="zh-CN" altLang="zh-CN" sz="1400" dirty="0"/>
          </a:p>
          <a:p>
            <a:pPr indent="446088"/>
            <a:r>
              <a:rPr lang="en-US" altLang="zh-CN" sz="1400" dirty="0"/>
              <a:t>    </a:t>
            </a:r>
            <a:r>
              <a:rPr lang="en-US" altLang="zh-CN" sz="1400" dirty="0" err="1"/>
              <a:t>DrawWidget</a:t>
            </a:r>
            <a:r>
              <a:rPr lang="en-US" altLang="zh-CN" sz="1400" dirty="0"/>
              <a:t> *</a:t>
            </a:r>
            <a:r>
              <a:rPr lang="en-US" altLang="zh-CN" sz="1400" dirty="0" err="1"/>
              <a:t>drawWidget</a:t>
            </a:r>
            <a:r>
              <a:rPr lang="en-US" altLang="zh-CN" sz="1400" dirty="0"/>
              <a:t>;</a:t>
            </a:r>
            <a:endParaRPr lang="zh-CN" altLang="zh-CN" sz="1400" dirty="0"/>
          </a:p>
          <a:p>
            <a:pPr indent="446088"/>
            <a:r>
              <a:rPr lang="en-US" altLang="zh-CN" sz="1400" dirty="0"/>
              <a:t>    </a:t>
            </a:r>
            <a:r>
              <a:rPr lang="en-US" altLang="zh-CN" sz="1400" dirty="0" err="1"/>
              <a:t>QLabel</a:t>
            </a:r>
            <a:r>
              <a:rPr lang="en-US" altLang="zh-CN" sz="1400" dirty="0"/>
              <a:t> *</a:t>
            </a:r>
            <a:r>
              <a:rPr lang="en-US" altLang="zh-CN" sz="1400" dirty="0" err="1"/>
              <a:t>styleLabel</a:t>
            </a:r>
            <a:r>
              <a:rPr lang="en-US" altLang="zh-CN" sz="1400" dirty="0"/>
              <a:t>;</a:t>
            </a:r>
            <a:endParaRPr lang="zh-CN" altLang="zh-CN" sz="1400" dirty="0"/>
          </a:p>
          <a:p>
            <a:pPr indent="446088"/>
            <a:r>
              <a:rPr lang="en-US" altLang="zh-CN" sz="1400" dirty="0"/>
              <a:t>    </a:t>
            </a:r>
            <a:r>
              <a:rPr lang="en-US" altLang="zh-CN" sz="1400" dirty="0" err="1"/>
              <a:t>QComboBox</a:t>
            </a:r>
            <a:r>
              <a:rPr lang="en-US" altLang="zh-CN" sz="1400" dirty="0"/>
              <a:t> *</a:t>
            </a:r>
            <a:r>
              <a:rPr lang="en-US" altLang="zh-CN" sz="1400" dirty="0" err="1"/>
              <a:t>styleComboBox</a:t>
            </a:r>
            <a:r>
              <a:rPr lang="en-US" altLang="zh-CN" sz="1400" dirty="0"/>
              <a:t>;</a:t>
            </a:r>
            <a:endParaRPr lang="zh-CN" altLang="zh-CN" sz="1400" dirty="0"/>
          </a:p>
          <a:p>
            <a:pPr indent="446088"/>
            <a:r>
              <a:rPr lang="en-US" altLang="zh-CN" sz="1400" dirty="0"/>
              <a:t>    </a:t>
            </a:r>
            <a:r>
              <a:rPr lang="en-US" altLang="zh-CN" sz="1400" dirty="0" err="1"/>
              <a:t>QLabel</a:t>
            </a:r>
            <a:r>
              <a:rPr lang="en-US" altLang="zh-CN" sz="1400" dirty="0"/>
              <a:t> *</a:t>
            </a:r>
            <a:r>
              <a:rPr lang="en-US" altLang="zh-CN" sz="1400" dirty="0" err="1"/>
              <a:t>widthLabel</a:t>
            </a:r>
            <a:r>
              <a:rPr lang="en-US" altLang="zh-CN" sz="1400" dirty="0"/>
              <a:t>;</a:t>
            </a:r>
            <a:endParaRPr lang="zh-CN" altLang="zh-CN" sz="1400" dirty="0"/>
          </a:p>
          <a:p>
            <a:pPr indent="446088"/>
            <a:r>
              <a:rPr lang="en-US" altLang="zh-CN" sz="1400" dirty="0"/>
              <a:t>    </a:t>
            </a:r>
            <a:r>
              <a:rPr lang="en-US" altLang="zh-CN" sz="1400" dirty="0" err="1"/>
              <a:t>QSpinBox</a:t>
            </a:r>
            <a:r>
              <a:rPr lang="en-US" altLang="zh-CN" sz="1400" dirty="0"/>
              <a:t> *</a:t>
            </a:r>
            <a:r>
              <a:rPr lang="en-US" altLang="zh-CN" sz="1400" dirty="0" err="1"/>
              <a:t>widthSpinBox</a:t>
            </a:r>
            <a:r>
              <a:rPr lang="en-US" altLang="zh-CN" sz="1400" dirty="0"/>
              <a:t>;</a:t>
            </a:r>
            <a:endParaRPr lang="zh-CN" altLang="zh-CN" sz="1400" dirty="0"/>
          </a:p>
          <a:p>
            <a:pPr indent="446088"/>
            <a:r>
              <a:rPr lang="en-US" altLang="zh-CN" sz="1400" dirty="0"/>
              <a:t>    </a:t>
            </a:r>
            <a:r>
              <a:rPr lang="en-US" altLang="zh-CN" sz="1400" dirty="0" err="1"/>
              <a:t>QToolButton</a:t>
            </a:r>
            <a:r>
              <a:rPr lang="en-US" altLang="zh-CN" sz="1400" dirty="0"/>
              <a:t> *</a:t>
            </a:r>
            <a:r>
              <a:rPr lang="en-US" altLang="zh-CN" sz="1400" dirty="0" err="1"/>
              <a:t>colorBtn</a:t>
            </a:r>
            <a:r>
              <a:rPr lang="en-US" altLang="zh-CN" sz="1400" dirty="0"/>
              <a:t>;</a:t>
            </a:r>
            <a:endParaRPr lang="zh-CN" altLang="zh-CN" sz="1400" dirty="0"/>
          </a:p>
          <a:p>
            <a:pPr indent="446088"/>
            <a:r>
              <a:rPr lang="en-US" altLang="zh-CN" sz="1400" dirty="0"/>
              <a:t>    </a:t>
            </a:r>
            <a:r>
              <a:rPr lang="en-US" altLang="zh-CN" sz="1400" dirty="0" err="1"/>
              <a:t>QToolButton</a:t>
            </a:r>
            <a:r>
              <a:rPr lang="en-US" altLang="zh-CN" sz="1400" dirty="0"/>
              <a:t> *</a:t>
            </a:r>
            <a:r>
              <a:rPr lang="en-US" altLang="zh-CN" sz="1400" dirty="0" err="1"/>
              <a:t>clearBtn</a:t>
            </a:r>
            <a:r>
              <a:rPr lang="en-US" altLang="zh-CN" sz="1400" dirty="0"/>
              <a:t>;</a:t>
            </a:r>
            <a:endParaRPr lang="zh-CN" altLang="zh-CN" sz="1400" dirty="0"/>
          </a:p>
          <a:p>
            <a:pPr indent="446088"/>
            <a:r>
              <a:rPr lang="en-US" altLang="zh-CN" sz="1400" dirty="0"/>
              <a:t>};</a:t>
            </a:r>
            <a:endParaRPr lang="zh-CN" altLang="zh-CN" sz="1400" dirty="0"/>
          </a:p>
          <a:p>
            <a:pPr indent="446088"/>
            <a:endParaRPr lang="zh-CN" altLang="en-US" sz="1400" dirty="0"/>
          </a:p>
        </p:txBody>
      </p:sp>
    </p:spTree>
    <p:extLst>
      <p:ext uri="{BB962C8B-B14F-4D97-AF65-F5344CB8AC3E}">
        <p14:creationId xmlns:p14="http://schemas.microsoft.com/office/powerpoint/2010/main" val="2117280231"/>
      </p:ext>
    </p:extLst>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772816"/>
            <a:ext cx="8064896" cy="338437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6.3.3  </a:t>
            </a:r>
            <a:r>
              <a:rPr lang="zh-CN" altLang="zh-CN" dirty="0"/>
              <a:t>主窗口的实现</a:t>
            </a:r>
            <a:endParaRPr lang="zh-CN" altLang="en-US" dirty="0"/>
          </a:p>
        </p:txBody>
      </p:sp>
      <p:sp>
        <p:nvSpPr>
          <p:cNvPr id="3" name="TextBox 2"/>
          <p:cNvSpPr txBox="1"/>
          <p:nvPr/>
        </p:nvSpPr>
        <p:spPr>
          <a:xfrm>
            <a:off x="395536" y="1124744"/>
            <a:ext cx="8424936" cy="4647426"/>
          </a:xfrm>
          <a:prstGeom prst="rect">
            <a:avLst/>
          </a:prstGeom>
          <a:noFill/>
        </p:spPr>
        <p:txBody>
          <a:bodyPr wrap="square" rtlCol="0">
            <a:spAutoFit/>
          </a:bodyPr>
          <a:lstStyle/>
          <a:p>
            <a:pPr indent="446088"/>
            <a:r>
              <a:rPr lang="zh-CN" altLang="zh-CN" dirty="0"/>
              <a:t>（</a:t>
            </a:r>
            <a:r>
              <a:rPr lang="en-US" altLang="zh-CN" dirty="0"/>
              <a:t>2</a:t>
            </a:r>
            <a:r>
              <a:rPr lang="zh-CN" altLang="zh-CN" dirty="0"/>
              <a:t>）打开“</a:t>
            </a:r>
            <a:r>
              <a:rPr lang="en-US" altLang="zh-CN" dirty="0"/>
              <a:t>mainwindow.cpp</a:t>
            </a:r>
            <a:r>
              <a:rPr lang="zh-CN" altLang="zh-CN" dirty="0"/>
              <a:t>”文件，</a:t>
            </a:r>
            <a:r>
              <a:rPr lang="en-US" altLang="zh-CN" dirty="0" err="1"/>
              <a:t>MainWindow</a:t>
            </a:r>
            <a:r>
              <a:rPr lang="zh-CN" altLang="zh-CN" dirty="0"/>
              <a:t>类的构造函数完成初始化工作，各个功能见注释说明，具体代码如下：</a:t>
            </a:r>
          </a:p>
          <a:p>
            <a:pPr indent="446088"/>
            <a:r>
              <a:rPr lang="en-US" altLang="zh-CN" sz="1600" dirty="0"/>
              <a:t>#include "</a:t>
            </a:r>
            <a:r>
              <a:rPr lang="en-US" altLang="zh-CN" sz="1600" dirty="0" err="1"/>
              <a:t>mainwindow.h</a:t>
            </a:r>
            <a:r>
              <a:rPr lang="en-US" altLang="zh-CN" sz="1600" dirty="0"/>
              <a:t>"</a:t>
            </a:r>
            <a:endParaRPr lang="zh-CN" altLang="zh-CN" sz="1600" dirty="0"/>
          </a:p>
          <a:p>
            <a:pPr indent="446088"/>
            <a:r>
              <a:rPr lang="en-US" altLang="zh-CN" sz="1600" dirty="0"/>
              <a:t>#include &lt;</a:t>
            </a:r>
            <a:r>
              <a:rPr lang="en-US" altLang="zh-CN" sz="1600" dirty="0" err="1"/>
              <a:t>QToolBar</a:t>
            </a:r>
            <a:r>
              <a:rPr lang="en-US" altLang="zh-CN" sz="1600" dirty="0"/>
              <a:t>&gt;</a:t>
            </a:r>
            <a:endParaRPr lang="zh-CN" altLang="zh-CN" sz="1600" dirty="0"/>
          </a:p>
          <a:p>
            <a:pPr indent="446088"/>
            <a:r>
              <a:rPr lang="en-US" altLang="zh-CN" sz="1600" dirty="0"/>
              <a:t>#include &lt;</a:t>
            </a:r>
            <a:r>
              <a:rPr lang="en-US" altLang="zh-CN" sz="1600" dirty="0" err="1"/>
              <a:t>QColorDialog</a:t>
            </a:r>
            <a:r>
              <a:rPr lang="en-US" altLang="zh-CN" sz="1600" dirty="0"/>
              <a:t>&gt;</a:t>
            </a:r>
            <a:endParaRPr lang="zh-CN" altLang="zh-CN" sz="1600" dirty="0"/>
          </a:p>
          <a:p>
            <a:pPr indent="446088"/>
            <a:r>
              <a:rPr lang="en-US" altLang="zh-CN" sz="1600" dirty="0" err="1"/>
              <a:t>MainWindow</a:t>
            </a:r>
            <a:r>
              <a:rPr lang="en-US" altLang="zh-CN" sz="1600" dirty="0"/>
              <a:t>::</a:t>
            </a:r>
            <a:r>
              <a:rPr lang="en-US" altLang="zh-CN" sz="1600" dirty="0" err="1"/>
              <a:t>MainWindow</a:t>
            </a:r>
            <a:r>
              <a:rPr lang="en-US" altLang="zh-CN" sz="1600" dirty="0"/>
              <a:t>(</a:t>
            </a:r>
            <a:r>
              <a:rPr lang="en-US" altLang="zh-CN" sz="1600" dirty="0" err="1"/>
              <a:t>QWidget</a:t>
            </a:r>
            <a:r>
              <a:rPr lang="en-US" altLang="zh-CN" sz="1600" dirty="0"/>
              <a:t> *parent)</a:t>
            </a:r>
            <a:endParaRPr lang="zh-CN" altLang="zh-CN" sz="1600" dirty="0"/>
          </a:p>
          <a:p>
            <a:pPr indent="446088"/>
            <a:r>
              <a:rPr lang="en-US" altLang="zh-CN" sz="1600" dirty="0"/>
              <a:t>    : </a:t>
            </a:r>
            <a:r>
              <a:rPr lang="en-US" altLang="zh-CN" sz="1600" dirty="0" err="1"/>
              <a:t>QMainWindow</a:t>
            </a:r>
            <a:r>
              <a:rPr lang="en-US" altLang="zh-CN" sz="1600" dirty="0"/>
              <a:t>(parent)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drawWidget</a:t>
            </a:r>
            <a:r>
              <a:rPr lang="en-US" altLang="zh-CN" sz="1600" dirty="0"/>
              <a:t> =new </a:t>
            </a:r>
            <a:r>
              <a:rPr lang="en-US" altLang="zh-CN" sz="1600" dirty="0" err="1"/>
              <a:t>DrawWidget</a:t>
            </a:r>
            <a:r>
              <a:rPr lang="en-US" altLang="zh-CN" sz="1600" dirty="0"/>
              <a:t>; 	//</a:t>
            </a:r>
            <a:r>
              <a:rPr lang="zh-CN" altLang="zh-CN" sz="1600" dirty="0"/>
              <a:t>新建一个</a:t>
            </a:r>
            <a:r>
              <a:rPr lang="en-US" altLang="zh-CN" sz="1600" dirty="0" err="1"/>
              <a:t>DrawWidget</a:t>
            </a:r>
            <a:r>
              <a:rPr lang="zh-CN" altLang="zh-CN" sz="1600" dirty="0"/>
              <a:t>对象</a:t>
            </a:r>
          </a:p>
          <a:p>
            <a:pPr indent="446088"/>
            <a:r>
              <a:rPr lang="en-US" altLang="zh-CN" sz="1600" dirty="0"/>
              <a:t>    </a:t>
            </a:r>
            <a:r>
              <a:rPr lang="en-US" altLang="zh-CN" sz="1600" dirty="0" err="1"/>
              <a:t>setCentralWidget</a:t>
            </a:r>
            <a:r>
              <a:rPr lang="en-US" altLang="zh-CN" sz="1600" dirty="0"/>
              <a:t>(</a:t>
            </a:r>
            <a:r>
              <a:rPr lang="en-US" altLang="zh-CN" sz="1600" dirty="0" err="1"/>
              <a:t>drawWidget</a:t>
            </a:r>
            <a:r>
              <a:rPr lang="en-US" altLang="zh-CN" sz="1600" dirty="0"/>
              <a:t>);	</a:t>
            </a:r>
            <a:r>
              <a:rPr lang="en-US" altLang="zh-CN" sz="1600" dirty="0" smtClean="0"/>
              <a:t>//</a:t>
            </a:r>
            <a:r>
              <a:rPr lang="zh-CN" altLang="zh-CN" sz="1600" dirty="0"/>
              <a:t>新建的</a:t>
            </a:r>
            <a:r>
              <a:rPr lang="en-US" altLang="zh-CN" sz="1600" dirty="0" err="1"/>
              <a:t>DrawWidget</a:t>
            </a:r>
            <a:r>
              <a:rPr lang="zh-CN" altLang="zh-CN" sz="1600" dirty="0"/>
              <a:t>对象作为主窗口的中央窗体</a:t>
            </a:r>
          </a:p>
          <a:p>
            <a:pPr indent="446088"/>
            <a:r>
              <a:rPr lang="en-US" altLang="zh-CN" sz="1600" dirty="0"/>
              <a:t>    </a:t>
            </a:r>
            <a:r>
              <a:rPr lang="en-US" altLang="zh-CN" sz="1600" dirty="0" err="1"/>
              <a:t>createToolBar</a:t>
            </a:r>
            <a:r>
              <a:rPr lang="en-US" altLang="zh-CN" sz="1600" dirty="0"/>
              <a:t>();               	//</a:t>
            </a:r>
            <a:r>
              <a:rPr lang="zh-CN" altLang="zh-CN" sz="1600" dirty="0"/>
              <a:t>实现一个工具栏</a:t>
            </a:r>
          </a:p>
          <a:p>
            <a:pPr indent="446088"/>
            <a:r>
              <a:rPr lang="en-US" altLang="zh-CN" sz="1600" dirty="0"/>
              <a:t>    </a:t>
            </a:r>
            <a:r>
              <a:rPr lang="en-US" altLang="zh-CN" sz="1600" dirty="0" err="1"/>
              <a:t>setMinimumSize</a:t>
            </a:r>
            <a:r>
              <a:rPr lang="en-US" altLang="zh-CN" sz="1600" dirty="0"/>
              <a:t>(600,400);      	//</a:t>
            </a:r>
            <a:r>
              <a:rPr lang="zh-CN" altLang="zh-CN" sz="1600" dirty="0"/>
              <a:t>设置主窗口的最小尺寸</a:t>
            </a:r>
          </a:p>
          <a:p>
            <a:pPr indent="446088"/>
            <a:r>
              <a:rPr lang="en-US" altLang="zh-CN" sz="1600" dirty="0"/>
              <a:t>    </a:t>
            </a:r>
            <a:r>
              <a:rPr lang="en-US" altLang="zh-CN" sz="1600" dirty="0" err="1"/>
              <a:t>ShowStyle</a:t>
            </a:r>
            <a:r>
              <a:rPr lang="en-US" altLang="zh-CN" sz="1600" dirty="0"/>
              <a:t>();           		</a:t>
            </a:r>
            <a:r>
              <a:rPr lang="en-US" altLang="zh-CN" sz="1600" dirty="0" smtClean="0"/>
              <a:t>//</a:t>
            </a:r>
            <a:r>
              <a:rPr lang="zh-CN" altLang="zh-CN" sz="1600" dirty="0"/>
              <a:t>初始化线型，设置控件中的当前值作为初始值</a:t>
            </a:r>
          </a:p>
          <a:p>
            <a:pPr indent="446088"/>
            <a:r>
              <a:rPr lang="en-US" altLang="zh-CN" sz="1600" dirty="0"/>
              <a:t>    </a:t>
            </a:r>
            <a:r>
              <a:rPr lang="en-US" altLang="zh-CN" sz="1600" dirty="0" err="1"/>
              <a:t>drawWidget</a:t>
            </a:r>
            <a:r>
              <a:rPr lang="en-US" altLang="zh-CN" sz="1600" dirty="0"/>
              <a:t>-&gt;</a:t>
            </a:r>
            <a:r>
              <a:rPr lang="en-US" altLang="zh-CN" sz="1600" dirty="0" err="1"/>
              <a:t>setWidth</a:t>
            </a:r>
            <a:r>
              <a:rPr lang="en-US" altLang="zh-CN" sz="1600" dirty="0"/>
              <a:t>(</a:t>
            </a:r>
            <a:r>
              <a:rPr lang="en-US" altLang="zh-CN" sz="1600" dirty="0" err="1"/>
              <a:t>widthSpinBox</a:t>
            </a:r>
            <a:r>
              <a:rPr lang="en-US" altLang="zh-CN" sz="1600" dirty="0"/>
              <a:t>-&gt;value()); 	//</a:t>
            </a:r>
            <a:r>
              <a:rPr lang="zh-CN" altLang="zh-CN" sz="1600" dirty="0"/>
              <a:t>初始化线宽</a:t>
            </a:r>
          </a:p>
          <a:p>
            <a:pPr indent="446088"/>
            <a:r>
              <a:rPr lang="en-US" altLang="zh-CN" sz="1600" dirty="0"/>
              <a:t>    </a:t>
            </a:r>
            <a:r>
              <a:rPr lang="en-US" altLang="zh-CN" sz="1600" dirty="0" err="1"/>
              <a:t>drawWidget</a:t>
            </a:r>
            <a:r>
              <a:rPr lang="en-US" altLang="zh-CN" sz="1600" dirty="0"/>
              <a:t>-&gt;</a:t>
            </a:r>
            <a:r>
              <a:rPr lang="en-US" altLang="zh-CN" sz="1600" dirty="0" err="1"/>
              <a:t>setColor</a:t>
            </a:r>
            <a:r>
              <a:rPr lang="en-US" altLang="zh-CN" sz="1600" dirty="0"/>
              <a:t>(</a:t>
            </a:r>
            <a:r>
              <a:rPr lang="en-US" altLang="zh-CN" sz="1600" dirty="0" err="1"/>
              <a:t>Qt</a:t>
            </a:r>
            <a:r>
              <a:rPr lang="en-US" altLang="zh-CN" sz="1600" dirty="0"/>
              <a:t>::black);             		//</a:t>
            </a:r>
            <a:r>
              <a:rPr lang="zh-CN" altLang="zh-CN" sz="1600" dirty="0"/>
              <a:t>初始化颜色</a:t>
            </a:r>
          </a:p>
          <a:p>
            <a:pPr indent="446088"/>
            <a:r>
              <a:rPr lang="en-US" altLang="zh-CN" sz="1600" dirty="0"/>
              <a:t>}</a:t>
            </a:r>
            <a:endParaRPr lang="zh-CN" altLang="zh-CN" sz="1600" dirty="0"/>
          </a:p>
          <a:p>
            <a:pPr indent="446088"/>
            <a:r>
              <a:rPr lang="en-US" altLang="zh-CN" dirty="0" err="1">
                <a:hlinkClick r:id="rId2" action="ppaction://hlinkfile"/>
              </a:rPr>
              <a:t>createToolBar</a:t>
            </a:r>
            <a:r>
              <a:rPr lang="en-US" altLang="zh-CN" dirty="0">
                <a:hlinkClick r:id="rId2" action="ppaction://hlinkfile"/>
              </a:rPr>
              <a:t>()</a:t>
            </a:r>
            <a:r>
              <a:rPr lang="zh-CN" altLang="zh-CN" dirty="0">
                <a:hlinkClick r:id="rId2" action="ppaction://hlinkfile"/>
              </a:rPr>
              <a:t>函数完成工具栏的</a:t>
            </a:r>
            <a:r>
              <a:rPr lang="zh-CN" altLang="zh-CN" dirty="0" smtClean="0">
                <a:hlinkClick r:id="rId2" action="ppaction://hlinkfile"/>
              </a:rPr>
              <a:t>创建</a:t>
            </a:r>
            <a:r>
              <a:rPr lang="zh-CN" altLang="en-US" dirty="0" smtClean="0">
                <a:hlinkClick r:id="rId2" action="ppaction://hlinkfile"/>
              </a:rPr>
              <a:t>。</a:t>
            </a:r>
            <a:endParaRPr lang="zh-CN" altLang="zh-CN" dirty="0"/>
          </a:p>
          <a:p>
            <a:endParaRPr lang="zh-CN" altLang="en-US" dirty="0"/>
          </a:p>
        </p:txBody>
      </p:sp>
    </p:spTree>
    <p:extLst>
      <p:ext uri="{BB962C8B-B14F-4D97-AF65-F5344CB8AC3E}">
        <p14:creationId xmlns:p14="http://schemas.microsoft.com/office/powerpoint/2010/main" val="569180315"/>
      </p:ext>
    </p:extLst>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539552" y="2132856"/>
            <a:ext cx="8136904" cy="439248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6.3.3  </a:t>
            </a:r>
            <a:r>
              <a:rPr lang="zh-CN" altLang="zh-CN" dirty="0"/>
              <a:t>主窗口的实现</a:t>
            </a:r>
            <a:endParaRPr lang="zh-CN" altLang="en-US" dirty="0"/>
          </a:p>
        </p:txBody>
      </p:sp>
      <p:sp>
        <p:nvSpPr>
          <p:cNvPr id="3" name="TextBox 2"/>
          <p:cNvSpPr txBox="1"/>
          <p:nvPr/>
        </p:nvSpPr>
        <p:spPr>
          <a:xfrm>
            <a:off x="323528" y="980728"/>
            <a:ext cx="8424936" cy="5970865"/>
          </a:xfrm>
          <a:prstGeom prst="rect">
            <a:avLst/>
          </a:prstGeom>
          <a:noFill/>
        </p:spPr>
        <p:txBody>
          <a:bodyPr wrap="square" rtlCol="0">
            <a:spAutoFit/>
          </a:bodyPr>
          <a:lstStyle/>
          <a:p>
            <a:pPr indent="446088"/>
            <a:r>
              <a:rPr lang="zh-CN" altLang="zh-CN" dirty="0"/>
              <a:t>改变线型参数的槽函数</a:t>
            </a:r>
            <a:r>
              <a:rPr lang="en-US" altLang="zh-CN" dirty="0" err="1"/>
              <a:t>ShowStyle</a:t>
            </a:r>
            <a:r>
              <a:rPr lang="en-US" altLang="zh-CN" dirty="0"/>
              <a:t>()</a:t>
            </a:r>
            <a:r>
              <a:rPr lang="zh-CN" altLang="zh-CN" dirty="0"/>
              <a:t>，通过调用</a:t>
            </a:r>
            <a:r>
              <a:rPr lang="en-US" altLang="zh-CN" dirty="0" err="1"/>
              <a:t>DrawWidget</a:t>
            </a:r>
            <a:r>
              <a:rPr lang="zh-CN" altLang="zh-CN" dirty="0"/>
              <a:t>类的</a:t>
            </a:r>
            <a:r>
              <a:rPr lang="en-US" altLang="zh-CN" dirty="0" err="1"/>
              <a:t>setStyle</a:t>
            </a:r>
            <a:r>
              <a:rPr lang="en-US" altLang="zh-CN" dirty="0"/>
              <a:t>()</a:t>
            </a:r>
            <a:r>
              <a:rPr lang="zh-CN" altLang="zh-CN" dirty="0"/>
              <a:t>函数将当前线型选择控件中的线型参数传给绘制区；设置画笔颜色的槽函数</a:t>
            </a:r>
            <a:r>
              <a:rPr lang="en-US" altLang="zh-CN" dirty="0" err="1"/>
              <a:t>ShowColor</a:t>
            </a:r>
            <a:r>
              <a:rPr lang="en-US" altLang="zh-CN" dirty="0"/>
              <a:t>()</a:t>
            </a:r>
            <a:r>
              <a:rPr lang="zh-CN" altLang="zh-CN" dirty="0"/>
              <a:t>，通过调用</a:t>
            </a:r>
            <a:r>
              <a:rPr lang="en-US" altLang="zh-CN" dirty="0" err="1"/>
              <a:t>DrawWidget</a:t>
            </a:r>
            <a:r>
              <a:rPr lang="zh-CN" altLang="zh-CN" dirty="0"/>
              <a:t>类的</a:t>
            </a:r>
            <a:r>
              <a:rPr lang="en-US" altLang="zh-CN" dirty="0" err="1"/>
              <a:t>setColor</a:t>
            </a:r>
            <a:r>
              <a:rPr lang="en-US" altLang="zh-CN" dirty="0"/>
              <a:t>()</a:t>
            </a:r>
            <a:r>
              <a:rPr lang="zh-CN" altLang="zh-CN" dirty="0"/>
              <a:t>函数将用户在标准颜色对话框中选择的颜色值传给绘制区。这两个函数的具体代码如下：</a:t>
            </a:r>
          </a:p>
          <a:p>
            <a:pPr indent="446088"/>
            <a:r>
              <a:rPr lang="en-US" altLang="zh-CN" sz="1600" dirty="0"/>
              <a:t>void </a:t>
            </a:r>
            <a:r>
              <a:rPr lang="en-US" altLang="zh-CN" sz="1600" dirty="0" err="1"/>
              <a:t>MainWindow</a:t>
            </a:r>
            <a:r>
              <a:rPr lang="en-US" altLang="zh-CN" sz="1600" dirty="0"/>
              <a:t>::</a:t>
            </a:r>
            <a:r>
              <a:rPr lang="en-US" altLang="zh-CN" sz="1600" dirty="0" err="1"/>
              <a:t>ShowStyle</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    </a:t>
            </a:r>
            <a:r>
              <a:rPr lang="en-US" altLang="zh-CN" sz="1600" dirty="0" err="1"/>
              <a:t>drawWidget</a:t>
            </a:r>
            <a:r>
              <a:rPr lang="en-US" altLang="zh-CN" sz="1600" dirty="0"/>
              <a:t>-&gt;</a:t>
            </a:r>
            <a:r>
              <a:rPr lang="en-US" altLang="zh-CN" sz="1600" dirty="0" err="1"/>
              <a:t>setStyle</a:t>
            </a:r>
            <a:r>
              <a:rPr lang="en-US" altLang="zh-CN" sz="1600" dirty="0"/>
              <a:t>(</a:t>
            </a:r>
            <a:r>
              <a:rPr lang="en-US" altLang="zh-CN" sz="1600" dirty="0" err="1"/>
              <a:t>styleComboBox</a:t>
            </a:r>
            <a:r>
              <a:rPr lang="en-US" altLang="zh-CN" sz="1600" dirty="0"/>
              <a:t>-&gt;</a:t>
            </a:r>
            <a:r>
              <a:rPr lang="en-US" altLang="zh-CN" sz="1600" dirty="0" err="1"/>
              <a:t>itemData</a:t>
            </a:r>
            <a:r>
              <a:rPr lang="en-US" altLang="zh-CN" sz="1600" dirty="0"/>
              <a:t>(</a:t>
            </a:r>
            <a:endParaRPr lang="zh-CN" altLang="zh-CN" sz="1600" dirty="0"/>
          </a:p>
          <a:p>
            <a:pPr indent="446088"/>
            <a:r>
              <a:rPr lang="en-US" altLang="zh-CN" sz="1600" dirty="0"/>
              <a:t>        </a:t>
            </a:r>
            <a:r>
              <a:rPr lang="en-US" altLang="zh-CN" sz="1600" dirty="0" err="1"/>
              <a:t>styleComboBox</a:t>
            </a:r>
            <a:r>
              <a:rPr lang="en-US" altLang="zh-CN" sz="1600" dirty="0"/>
              <a:t>-&gt;</a:t>
            </a:r>
            <a:r>
              <a:rPr lang="en-US" altLang="zh-CN" sz="1600" dirty="0" err="1"/>
              <a:t>currentIndex</a:t>
            </a:r>
            <a:r>
              <a:rPr lang="en-US" altLang="zh-CN" sz="1600" dirty="0"/>
              <a:t>(),</a:t>
            </a:r>
            <a:r>
              <a:rPr lang="en-US" altLang="zh-CN" sz="1600" dirty="0" err="1"/>
              <a:t>Qt</a:t>
            </a:r>
            <a:r>
              <a:rPr lang="en-US" altLang="zh-CN" sz="1600" dirty="0"/>
              <a:t>::</a:t>
            </a:r>
            <a:r>
              <a:rPr lang="en-US" altLang="zh-CN" sz="1600" dirty="0" err="1"/>
              <a:t>UserRole</a:t>
            </a:r>
            <a:r>
              <a:rPr lang="en-US" altLang="zh-CN" sz="1600" dirty="0"/>
              <a:t>).</a:t>
            </a:r>
            <a:r>
              <a:rPr lang="en-US" altLang="zh-CN" sz="1600" dirty="0" err="1"/>
              <a:t>toInt</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void </a:t>
            </a:r>
            <a:r>
              <a:rPr lang="en-US" altLang="zh-CN" sz="1600" dirty="0" err="1"/>
              <a:t>MainWindow</a:t>
            </a:r>
            <a:r>
              <a:rPr lang="en-US" altLang="zh-CN" sz="1600" dirty="0"/>
              <a:t>::</a:t>
            </a:r>
            <a:r>
              <a:rPr lang="en-US" altLang="zh-CN" sz="1600" dirty="0" err="1"/>
              <a:t>ShowColor</a:t>
            </a:r>
            <a:r>
              <a:rPr lang="en-US" altLang="zh-CN" sz="1600" dirty="0"/>
              <a:t>()</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QColor</a:t>
            </a:r>
            <a:r>
              <a:rPr lang="en-US" altLang="zh-CN" sz="1600" dirty="0"/>
              <a:t> color = </a:t>
            </a:r>
            <a:r>
              <a:rPr lang="en-US" altLang="zh-CN" sz="1600" dirty="0" err="1"/>
              <a:t>QColorDialog</a:t>
            </a:r>
            <a:r>
              <a:rPr lang="en-US" altLang="zh-CN" sz="1600" dirty="0"/>
              <a:t>::</a:t>
            </a:r>
            <a:r>
              <a:rPr lang="en-US" altLang="zh-CN" sz="1600" dirty="0" err="1"/>
              <a:t>getColor</a:t>
            </a:r>
            <a:r>
              <a:rPr lang="en-US" altLang="zh-CN" sz="1600" dirty="0"/>
              <a:t>(</a:t>
            </a:r>
            <a:r>
              <a:rPr lang="en-US" altLang="zh-CN" sz="1600" dirty="0" err="1"/>
              <a:t>static_cast</a:t>
            </a:r>
            <a:r>
              <a:rPr lang="en-US" altLang="zh-CN" sz="1600" dirty="0"/>
              <a:t>&lt;</a:t>
            </a:r>
            <a:r>
              <a:rPr lang="en-US" altLang="zh-CN" sz="1600" dirty="0" err="1"/>
              <a:t>int</a:t>
            </a:r>
            <a:r>
              <a:rPr lang="en-US" altLang="zh-CN" sz="1600" dirty="0"/>
              <a:t>&gt; (</a:t>
            </a:r>
            <a:r>
              <a:rPr lang="en-US" altLang="zh-CN" sz="1600" dirty="0" err="1"/>
              <a:t>Qt</a:t>
            </a:r>
            <a:r>
              <a:rPr lang="en-US" altLang="zh-CN" sz="1600" dirty="0"/>
              <a:t>::black), this);</a:t>
            </a:r>
            <a:endParaRPr lang="zh-CN" altLang="zh-CN" sz="1600" dirty="0"/>
          </a:p>
          <a:p>
            <a:pPr indent="446088"/>
            <a:r>
              <a:rPr lang="en-US" altLang="zh-CN" sz="1600" dirty="0"/>
              <a:t>	//</a:t>
            </a:r>
            <a:r>
              <a:rPr lang="zh-CN" altLang="zh-CN" sz="1600" dirty="0"/>
              <a:t>使用标准颜色对话框</a:t>
            </a:r>
            <a:r>
              <a:rPr lang="en-US" altLang="zh-CN" sz="1600" dirty="0" err="1"/>
              <a:t>QColorDialog</a:t>
            </a:r>
            <a:r>
              <a:rPr lang="zh-CN" altLang="zh-CN" sz="1600" dirty="0"/>
              <a:t>获得一个颜色值</a:t>
            </a:r>
          </a:p>
          <a:p>
            <a:pPr indent="446088"/>
            <a:r>
              <a:rPr lang="en-US" altLang="zh-CN" sz="1600" dirty="0"/>
              <a:t>    if(</a:t>
            </a:r>
            <a:r>
              <a:rPr lang="en-US" altLang="zh-CN" sz="1600" dirty="0" err="1"/>
              <a:t>color.isValid</a:t>
            </a:r>
            <a:r>
              <a:rPr lang="en-US" altLang="zh-CN" sz="1600" dirty="0"/>
              <a:t>())</a:t>
            </a:r>
            <a:endParaRPr lang="zh-CN" altLang="zh-CN" sz="1600" dirty="0"/>
          </a:p>
          <a:p>
            <a:pPr indent="446088"/>
            <a:r>
              <a:rPr lang="en-US" altLang="zh-CN" sz="1600" dirty="0"/>
              <a:t>    {</a:t>
            </a:r>
            <a:endParaRPr lang="zh-CN" altLang="zh-CN" sz="1600" dirty="0"/>
          </a:p>
          <a:p>
            <a:pPr indent="446088"/>
            <a:r>
              <a:rPr lang="en-US" altLang="zh-CN" sz="1600" dirty="0"/>
              <a:t>	   //</a:t>
            </a:r>
            <a:r>
              <a:rPr lang="zh-CN" altLang="zh-CN" sz="1600" dirty="0"/>
              <a:t>将新选择的颜色传给绘制区，用于改变画笔的颜色值</a:t>
            </a:r>
          </a:p>
          <a:p>
            <a:pPr indent="446088"/>
            <a:r>
              <a:rPr lang="en-US" altLang="zh-CN" sz="1600" dirty="0"/>
              <a:t>        </a:t>
            </a:r>
            <a:r>
              <a:rPr lang="en-US" altLang="zh-CN" sz="1600" dirty="0" err="1"/>
              <a:t>drawWidget</a:t>
            </a:r>
            <a:r>
              <a:rPr lang="en-US" altLang="zh-CN" sz="1600" dirty="0"/>
              <a:t>-&gt;</a:t>
            </a:r>
            <a:r>
              <a:rPr lang="en-US" altLang="zh-CN" sz="1600" dirty="0" err="1"/>
              <a:t>setColor</a:t>
            </a:r>
            <a:r>
              <a:rPr lang="en-US" altLang="zh-CN" sz="1600" dirty="0"/>
              <a:t>(color);	</a:t>
            </a:r>
            <a:endParaRPr lang="zh-CN" altLang="zh-CN" sz="1600" dirty="0"/>
          </a:p>
          <a:p>
            <a:pPr indent="446088"/>
            <a:r>
              <a:rPr lang="en-US" altLang="zh-CN" sz="1600" dirty="0"/>
              <a:t>        </a:t>
            </a:r>
            <a:r>
              <a:rPr lang="en-US" altLang="zh-CN" sz="1600" dirty="0" err="1"/>
              <a:t>QPixmap</a:t>
            </a:r>
            <a:r>
              <a:rPr lang="en-US" altLang="zh-CN" sz="1600" dirty="0"/>
              <a:t> p(20,20);</a:t>
            </a:r>
            <a:endParaRPr lang="zh-CN" altLang="zh-CN" sz="1600" dirty="0"/>
          </a:p>
          <a:p>
            <a:pPr indent="446088"/>
            <a:r>
              <a:rPr lang="en-US" altLang="zh-CN" sz="1600" dirty="0"/>
              <a:t>        </a:t>
            </a:r>
            <a:r>
              <a:rPr lang="en-US" altLang="zh-CN" sz="1600" dirty="0" err="1"/>
              <a:t>p.fill</a:t>
            </a:r>
            <a:r>
              <a:rPr lang="en-US" altLang="zh-CN" sz="1600" dirty="0"/>
              <a:t>(color);</a:t>
            </a:r>
            <a:endParaRPr lang="zh-CN" altLang="zh-CN" sz="1600" dirty="0"/>
          </a:p>
          <a:p>
            <a:pPr indent="446088"/>
            <a:r>
              <a:rPr lang="en-US" altLang="zh-CN" sz="1600" dirty="0"/>
              <a:t>        </a:t>
            </a:r>
            <a:r>
              <a:rPr lang="en-US" altLang="zh-CN" sz="1600" dirty="0" err="1"/>
              <a:t>colorBtn</a:t>
            </a:r>
            <a:r>
              <a:rPr lang="en-US" altLang="zh-CN" sz="1600" dirty="0"/>
              <a:t>-&gt;</a:t>
            </a:r>
            <a:r>
              <a:rPr lang="en-US" altLang="zh-CN" sz="1600" dirty="0" err="1"/>
              <a:t>setIcon</a:t>
            </a:r>
            <a:r>
              <a:rPr lang="en-US" altLang="zh-CN" sz="1600" dirty="0"/>
              <a:t>(</a:t>
            </a:r>
            <a:r>
              <a:rPr lang="en-US" altLang="zh-CN" sz="1600" dirty="0" err="1"/>
              <a:t>QIcon</a:t>
            </a:r>
            <a:r>
              <a:rPr lang="en-US" altLang="zh-CN" sz="1600" dirty="0"/>
              <a:t>(p));		//</a:t>
            </a:r>
            <a:r>
              <a:rPr lang="zh-CN" altLang="zh-CN" sz="1600" dirty="0"/>
              <a:t>更新颜色选择按钮上的颜色显示</a:t>
            </a:r>
          </a:p>
          <a:p>
            <a:pPr indent="446088"/>
            <a:r>
              <a:rPr lang="en-US" altLang="zh-CN" sz="1600" dirty="0"/>
              <a:t>    }</a:t>
            </a:r>
            <a:endParaRPr lang="zh-CN" altLang="zh-CN" sz="1600" dirty="0"/>
          </a:p>
          <a:p>
            <a:pPr indent="446088"/>
            <a:r>
              <a:rPr lang="en-US" altLang="zh-CN" sz="1600" dirty="0"/>
              <a:t>}</a:t>
            </a:r>
            <a:endParaRPr lang="zh-CN" altLang="zh-CN" sz="1600" dirty="0"/>
          </a:p>
          <a:p>
            <a:endParaRPr lang="zh-CN" altLang="en-US" dirty="0"/>
          </a:p>
        </p:txBody>
      </p:sp>
    </p:spTree>
    <p:extLst>
      <p:ext uri="{BB962C8B-B14F-4D97-AF65-F5344CB8AC3E}">
        <p14:creationId xmlns:p14="http://schemas.microsoft.com/office/powerpoint/2010/main" val="698753346"/>
      </p:ext>
    </p:extLst>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340768"/>
            <a:ext cx="8064896" cy="280831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6.3.3  </a:t>
            </a:r>
            <a:r>
              <a:rPr lang="zh-CN" altLang="zh-CN" dirty="0"/>
              <a:t>主窗口的实现</a:t>
            </a:r>
            <a:endParaRPr lang="zh-CN" altLang="en-US" dirty="0"/>
          </a:p>
        </p:txBody>
      </p:sp>
      <p:sp>
        <p:nvSpPr>
          <p:cNvPr id="3" name="TextBox 2"/>
          <p:cNvSpPr txBox="1"/>
          <p:nvPr/>
        </p:nvSpPr>
        <p:spPr>
          <a:xfrm>
            <a:off x="323528" y="1052736"/>
            <a:ext cx="8424936" cy="3693319"/>
          </a:xfrm>
          <a:prstGeom prst="rect">
            <a:avLst/>
          </a:prstGeom>
          <a:noFill/>
        </p:spPr>
        <p:txBody>
          <a:bodyPr wrap="square" rtlCol="0">
            <a:spAutoFit/>
          </a:bodyPr>
          <a:lstStyle/>
          <a:p>
            <a:pPr indent="446088"/>
            <a:r>
              <a:rPr lang="zh-CN" altLang="zh-CN" dirty="0"/>
              <a:t>（3）打开“main.cpp”文件，添加如下代码：</a:t>
            </a:r>
          </a:p>
          <a:p>
            <a:pPr indent="446088"/>
            <a:r>
              <a:rPr lang="en-US" altLang="zh-CN" dirty="0"/>
              <a:t>#include &lt;</a:t>
            </a:r>
            <a:r>
              <a:rPr lang="en-US" altLang="zh-CN" dirty="0" err="1"/>
              <a:t>QFont</a:t>
            </a:r>
            <a:r>
              <a:rPr lang="en-US" altLang="zh-CN" dirty="0"/>
              <a:t>&gt;</a:t>
            </a:r>
            <a:endParaRPr lang="zh-CN" altLang="zh-CN" dirty="0"/>
          </a:p>
          <a:p>
            <a:pPr indent="446088"/>
            <a:r>
              <a:rPr lang="en-US" altLang="zh-CN" dirty="0" err="1"/>
              <a:t>int</a:t>
            </a:r>
            <a:r>
              <a:rPr lang="en-US" altLang="zh-CN" dirty="0"/>
              <a:t> main(</a:t>
            </a:r>
            <a:r>
              <a:rPr lang="en-US" altLang="zh-CN" dirty="0" err="1"/>
              <a:t>int</a:t>
            </a:r>
            <a:r>
              <a:rPr lang="en-US" altLang="zh-CN" dirty="0"/>
              <a:t> </a:t>
            </a:r>
            <a:r>
              <a:rPr lang="en-US" altLang="zh-CN" dirty="0" err="1"/>
              <a:t>argc</a:t>
            </a:r>
            <a:r>
              <a:rPr lang="en-US" altLang="zh-CN" dirty="0"/>
              <a:t>, char *</a:t>
            </a:r>
            <a:r>
              <a:rPr lang="en-US" altLang="zh-CN" dirty="0" err="1"/>
              <a:t>argv</a:t>
            </a:r>
            <a:r>
              <a:rPr lang="en-US" altLang="zh-CN" dirty="0"/>
              <a:t>[])</a:t>
            </a:r>
            <a:endParaRPr lang="zh-CN" altLang="zh-CN" dirty="0"/>
          </a:p>
          <a:p>
            <a:pPr indent="446088"/>
            <a:r>
              <a:rPr lang="en-US" altLang="zh-CN" dirty="0"/>
              <a:t>{</a:t>
            </a:r>
            <a:endParaRPr lang="zh-CN" altLang="zh-CN" dirty="0"/>
          </a:p>
          <a:p>
            <a:pPr indent="446088"/>
            <a:r>
              <a:rPr lang="en-US" altLang="zh-CN" dirty="0"/>
              <a:t>    </a:t>
            </a:r>
            <a:r>
              <a:rPr lang="en-US" altLang="zh-CN" dirty="0" err="1"/>
              <a:t>QApplication</a:t>
            </a:r>
            <a:r>
              <a:rPr lang="en-US" altLang="zh-CN" dirty="0"/>
              <a:t> a(</a:t>
            </a:r>
            <a:r>
              <a:rPr lang="en-US" altLang="zh-CN" dirty="0" err="1"/>
              <a:t>argc</a:t>
            </a:r>
            <a:r>
              <a:rPr lang="en-US" altLang="zh-CN" dirty="0"/>
              <a:t>, </a:t>
            </a:r>
            <a:r>
              <a:rPr lang="en-US" altLang="zh-CN" dirty="0" err="1"/>
              <a:t>argv</a:t>
            </a:r>
            <a:r>
              <a:rPr lang="en-US" altLang="zh-CN" dirty="0"/>
              <a:t>);</a:t>
            </a:r>
            <a:endParaRPr lang="zh-CN" altLang="zh-CN" dirty="0"/>
          </a:p>
          <a:p>
            <a:pPr indent="446088"/>
            <a:r>
              <a:rPr lang="en-US" altLang="zh-CN" dirty="0"/>
              <a:t>    </a:t>
            </a:r>
            <a:r>
              <a:rPr lang="en-US" altLang="zh-CN" dirty="0" err="1"/>
              <a:t>QFont</a:t>
            </a:r>
            <a:r>
              <a:rPr lang="en-US" altLang="zh-CN" dirty="0"/>
              <a:t> font("ZYSong18030",12);</a:t>
            </a:r>
            <a:endParaRPr lang="zh-CN" altLang="zh-CN" dirty="0"/>
          </a:p>
          <a:p>
            <a:pPr indent="446088"/>
            <a:r>
              <a:rPr lang="en-US" altLang="zh-CN" dirty="0"/>
              <a:t>    </a:t>
            </a:r>
            <a:r>
              <a:rPr lang="en-US" altLang="zh-CN" dirty="0" err="1"/>
              <a:t>a.setFont</a:t>
            </a:r>
            <a:r>
              <a:rPr lang="en-US" altLang="zh-CN" dirty="0"/>
              <a:t>(font);</a:t>
            </a:r>
            <a:endParaRPr lang="zh-CN" altLang="zh-CN" dirty="0"/>
          </a:p>
          <a:p>
            <a:pPr indent="446088"/>
            <a:r>
              <a:rPr lang="en-US" altLang="zh-CN" dirty="0"/>
              <a:t>    </a:t>
            </a:r>
            <a:r>
              <a:rPr lang="en-US" altLang="zh-CN" dirty="0" err="1"/>
              <a:t>MainWindow</a:t>
            </a:r>
            <a:r>
              <a:rPr lang="en-US" altLang="zh-CN" dirty="0"/>
              <a:t> w;</a:t>
            </a:r>
            <a:endParaRPr lang="zh-CN" altLang="zh-CN" dirty="0"/>
          </a:p>
          <a:p>
            <a:pPr indent="446088"/>
            <a:r>
              <a:rPr lang="en-US" altLang="zh-CN" dirty="0"/>
              <a:t>    </a:t>
            </a:r>
            <a:r>
              <a:rPr lang="en-US" altLang="zh-CN" dirty="0" err="1"/>
              <a:t>w.show</a:t>
            </a:r>
            <a:r>
              <a:rPr lang="en-US" altLang="zh-CN" dirty="0"/>
              <a:t>();</a:t>
            </a:r>
            <a:endParaRPr lang="zh-CN" altLang="zh-CN" dirty="0"/>
          </a:p>
          <a:p>
            <a:pPr indent="446088"/>
            <a:r>
              <a:rPr lang="en-US" altLang="zh-CN" dirty="0"/>
              <a:t>    return </a:t>
            </a:r>
            <a:r>
              <a:rPr lang="en-US" altLang="zh-CN" dirty="0" err="1"/>
              <a:t>a.exec</a:t>
            </a:r>
            <a:r>
              <a:rPr lang="en-US" altLang="zh-CN" dirty="0"/>
              <a:t>();</a:t>
            </a:r>
            <a:endParaRPr lang="zh-CN" altLang="zh-CN" dirty="0"/>
          </a:p>
          <a:p>
            <a:pPr indent="446088"/>
            <a:r>
              <a:rPr lang="en-US" altLang="zh-CN" dirty="0"/>
              <a:t>}</a:t>
            </a:r>
            <a:endParaRPr lang="zh-CN" altLang="zh-CN" dirty="0"/>
          </a:p>
          <a:p>
            <a:pPr indent="446088"/>
            <a:r>
              <a:rPr lang="zh-CN" altLang="zh-CN" dirty="0"/>
              <a:t>（4）运行程序，显示效果如图6.18所示。</a:t>
            </a:r>
          </a:p>
          <a:p>
            <a:pPr indent="446088"/>
            <a:endParaRPr lang="zh-CN" altLang="en-US" dirty="0"/>
          </a:p>
        </p:txBody>
      </p:sp>
    </p:spTree>
    <p:extLst>
      <p:ext uri="{BB962C8B-B14F-4D97-AF65-F5344CB8AC3E}">
        <p14:creationId xmlns:p14="http://schemas.microsoft.com/office/powerpoint/2010/main" val="1762262301"/>
      </p:ext>
    </p:extLst>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显示</a:t>
            </a:r>
            <a:r>
              <a:rPr lang="en-US" altLang="zh-CN" dirty="0"/>
              <a:t>Qt 5 SVG</a:t>
            </a:r>
            <a:r>
              <a:rPr lang="zh-CN" altLang="zh-CN" dirty="0"/>
              <a:t>格式图片</a:t>
            </a:r>
          </a:p>
        </p:txBody>
      </p:sp>
      <p:sp>
        <p:nvSpPr>
          <p:cNvPr id="3" name="TextBox 2"/>
          <p:cNvSpPr txBox="1"/>
          <p:nvPr/>
        </p:nvSpPr>
        <p:spPr>
          <a:xfrm>
            <a:off x="395536" y="1556792"/>
            <a:ext cx="8352928" cy="2534027"/>
          </a:xfrm>
          <a:prstGeom prst="rect">
            <a:avLst/>
          </a:prstGeom>
          <a:noFill/>
        </p:spPr>
        <p:txBody>
          <a:bodyPr wrap="square" rtlCol="0">
            <a:spAutoFit/>
          </a:bodyPr>
          <a:lstStyle/>
          <a:p>
            <a:pPr indent="446088">
              <a:lnSpc>
                <a:spcPct val="150000"/>
              </a:lnSpc>
            </a:pPr>
            <a:r>
              <a:rPr lang="zh-CN" altLang="zh-CN" dirty="0"/>
              <a:t>SVG格式的特点如下。</a:t>
            </a:r>
          </a:p>
          <a:p>
            <a:pPr indent="446088">
              <a:lnSpc>
                <a:spcPct val="150000"/>
              </a:lnSpc>
            </a:pPr>
            <a:r>
              <a:rPr lang="zh-CN" altLang="zh-CN" dirty="0"/>
              <a:t>（1）基于</a:t>
            </a:r>
            <a:r>
              <a:rPr lang="zh-CN" altLang="zh-CN" b="1" u="sng" dirty="0"/>
              <a:t>XML</a:t>
            </a:r>
            <a:r>
              <a:rPr lang="zh-CN" altLang="zh-CN" dirty="0"/>
              <a:t>。</a:t>
            </a:r>
          </a:p>
          <a:p>
            <a:pPr indent="446088">
              <a:lnSpc>
                <a:spcPct val="150000"/>
              </a:lnSpc>
            </a:pPr>
            <a:r>
              <a:rPr lang="zh-CN" altLang="zh-CN" dirty="0"/>
              <a:t>（2）采用文本来描述对象。</a:t>
            </a:r>
          </a:p>
          <a:p>
            <a:pPr indent="446088">
              <a:lnSpc>
                <a:spcPct val="150000"/>
              </a:lnSpc>
            </a:pPr>
            <a:r>
              <a:rPr lang="zh-CN" altLang="zh-CN" dirty="0"/>
              <a:t>（3）具有交互性和动态性。</a:t>
            </a:r>
          </a:p>
          <a:p>
            <a:pPr indent="446088">
              <a:lnSpc>
                <a:spcPct val="150000"/>
              </a:lnSpc>
            </a:pPr>
            <a:r>
              <a:rPr lang="zh-CN" altLang="zh-CN" dirty="0"/>
              <a:t>（4）完全支持DOM。</a:t>
            </a:r>
          </a:p>
          <a:p>
            <a:pPr indent="446088">
              <a:lnSpc>
                <a:spcPct val="150000"/>
              </a:lnSpc>
            </a:pPr>
            <a:endParaRPr lang="zh-CN" altLang="en-US" dirty="0"/>
          </a:p>
        </p:txBody>
      </p:sp>
    </p:spTree>
    <p:extLst>
      <p:ext uri="{BB962C8B-B14F-4D97-AF65-F5344CB8AC3E}">
        <p14:creationId xmlns:p14="http://schemas.microsoft.com/office/powerpoint/2010/main" val="1458499646"/>
      </p:ext>
    </p:extLst>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95536" y="1196752"/>
            <a:ext cx="8424936" cy="1200329"/>
          </a:xfrm>
          <a:prstGeom prst="rect">
            <a:avLst/>
          </a:prstGeom>
          <a:noFill/>
        </p:spPr>
        <p:txBody>
          <a:bodyPr wrap="square" rtlCol="0">
            <a:spAutoFit/>
          </a:bodyPr>
          <a:lstStyle/>
          <a:p>
            <a:pPr indent="446088"/>
            <a:r>
              <a:rPr lang="zh-CN" altLang="zh-CN" u="sng" dirty="0"/>
              <a:t>【例】（难度一般）</a:t>
            </a:r>
            <a:r>
              <a:rPr lang="zh-CN" altLang="zh-CN" dirty="0"/>
              <a:t>（</a:t>
            </a:r>
            <a:r>
              <a:rPr lang="en-US" altLang="zh-CN" dirty="0"/>
              <a:t>CH604</a:t>
            </a:r>
            <a:r>
              <a:rPr lang="zh-CN" altLang="zh-CN" dirty="0"/>
              <a:t>）通过利用QSvgWidget类和QSvgRender类实现一个SVG图片浏览器，显示以“.svg”结尾的文件以介绍SVG格式图片显示的方法，如图6.20所示。</a:t>
            </a:r>
          </a:p>
          <a:p>
            <a:endParaRPr lang="zh-CN" altLang="en-US" dirty="0"/>
          </a:p>
        </p:txBody>
      </p:sp>
      <p:pic>
        <p:nvPicPr>
          <p:cNvPr id="2048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204864"/>
            <a:ext cx="3096344" cy="3734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431264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755576" y="5229200"/>
            <a:ext cx="8064896"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755576" y="3356992"/>
            <a:ext cx="8064896" cy="93610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6.1.2 </a:t>
            </a:r>
            <a:r>
              <a:rPr lang="zh-CN" altLang="zh-CN" dirty="0"/>
              <a:t>【实例】</a:t>
            </a:r>
            <a:endParaRPr lang="zh-CN" altLang="en-US" dirty="0"/>
          </a:p>
        </p:txBody>
      </p:sp>
      <p:sp>
        <p:nvSpPr>
          <p:cNvPr id="3" name="TextBox 2"/>
          <p:cNvSpPr txBox="1"/>
          <p:nvPr/>
        </p:nvSpPr>
        <p:spPr>
          <a:xfrm>
            <a:off x="395536" y="1268760"/>
            <a:ext cx="8424936" cy="5370701"/>
          </a:xfrm>
          <a:prstGeom prst="rect">
            <a:avLst/>
          </a:prstGeom>
          <a:noFill/>
        </p:spPr>
        <p:txBody>
          <a:bodyPr wrap="square" rtlCol="0">
            <a:spAutoFit/>
          </a:bodyPr>
          <a:lstStyle/>
          <a:p>
            <a:pPr indent="446088">
              <a:lnSpc>
                <a:spcPct val="150000"/>
              </a:lnSpc>
            </a:pPr>
            <a:r>
              <a:rPr lang="zh-CN" altLang="zh-CN" dirty="0"/>
              <a:t>（</a:t>
            </a:r>
            <a:r>
              <a:rPr lang="en-US" altLang="zh-CN" dirty="0"/>
              <a:t>3</a:t>
            </a:r>
            <a:r>
              <a:rPr lang="zh-CN" altLang="zh-CN" dirty="0"/>
              <a:t>）在构造函数中完成控件的创建以及初始</a:t>
            </a:r>
            <a:r>
              <a:rPr lang="zh-CN" altLang="zh-CN" dirty="0">
                <a:hlinkClick r:id="rId2" action="ppaction://hlinkfile"/>
              </a:rPr>
              <a:t>化工作，打开“</a:t>
            </a:r>
            <a:r>
              <a:rPr lang="en-US" altLang="zh-CN" dirty="0">
                <a:hlinkClick r:id="rId2" action="ppaction://hlinkfile"/>
              </a:rPr>
              <a:t>geometry.cpp</a:t>
            </a:r>
            <a:r>
              <a:rPr lang="zh-CN" altLang="zh-CN" dirty="0">
                <a:hlinkClick r:id="rId2" action="ppaction://hlinkfile"/>
              </a:rPr>
              <a:t>”文件，添加如下</a:t>
            </a:r>
            <a:r>
              <a:rPr lang="zh-CN" altLang="zh-CN" dirty="0" smtClean="0">
                <a:hlinkClick r:id="rId2" action="ppaction://hlinkfile"/>
              </a:rPr>
              <a:t>代码</a:t>
            </a:r>
            <a:r>
              <a:rPr lang="zh-CN" altLang="en-US" dirty="0" smtClean="0">
                <a:hlinkClick r:id="rId2" action="ppaction://hlinkfile"/>
              </a:rPr>
              <a:t>。</a:t>
            </a:r>
            <a:endParaRPr lang="zh-CN" altLang="zh-CN" dirty="0"/>
          </a:p>
          <a:p>
            <a:pPr indent="446088">
              <a:lnSpc>
                <a:spcPct val="150000"/>
              </a:lnSpc>
            </a:pPr>
            <a:r>
              <a:rPr lang="en-US" altLang="zh-CN" dirty="0" err="1"/>
              <a:t>updateLabel</a:t>
            </a:r>
            <a:r>
              <a:rPr lang="en-US" altLang="zh-CN" dirty="0"/>
              <a:t>()</a:t>
            </a:r>
            <a:r>
              <a:rPr lang="zh-CN" altLang="zh-CN" dirty="0"/>
              <a:t>函数完成</a:t>
            </a:r>
            <a:r>
              <a:rPr lang="zh-CN" altLang="zh-CN" dirty="0">
                <a:hlinkClick r:id="rId3" action="ppaction://hlinkfile"/>
              </a:rPr>
              <a:t>获得各位置函数的信息并显示功能，具体</a:t>
            </a:r>
            <a:r>
              <a:rPr lang="zh-CN" altLang="zh-CN" dirty="0" smtClean="0">
                <a:hlinkClick r:id="rId3" action="ppaction://hlinkfile"/>
              </a:rPr>
              <a:t>代码</a:t>
            </a:r>
            <a:r>
              <a:rPr lang="zh-CN" altLang="en-US" dirty="0" smtClean="0">
                <a:hlinkClick r:id="rId3" action="ppaction://hlinkfile"/>
              </a:rPr>
              <a:t>。</a:t>
            </a:r>
            <a:endParaRPr lang="zh-CN" altLang="zh-CN" dirty="0"/>
          </a:p>
          <a:p>
            <a:pPr indent="446088">
              <a:lnSpc>
                <a:spcPct val="150000"/>
              </a:lnSpc>
            </a:pPr>
            <a:r>
              <a:rPr lang="zh-CN" altLang="zh-CN" dirty="0"/>
              <a:t>重新定义</a:t>
            </a:r>
            <a:r>
              <a:rPr lang="en-US" altLang="zh-CN" dirty="0" err="1"/>
              <a:t>QWidget</a:t>
            </a:r>
            <a:r>
              <a:rPr lang="zh-CN" altLang="zh-CN" dirty="0"/>
              <a:t>的</a:t>
            </a:r>
            <a:r>
              <a:rPr lang="en-US" altLang="zh-CN" dirty="0" err="1"/>
              <a:t>moveEvent</a:t>
            </a:r>
            <a:r>
              <a:rPr lang="en-US" altLang="zh-CN" dirty="0"/>
              <a:t>()</a:t>
            </a:r>
            <a:r>
              <a:rPr lang="zh-CN" altLang="zh-CN" dirty="0"/>
              <a:t>函数，响应对话框的移动事件，使得窗体在被移动时能够同步更新各函数的显示结果，具体</a:t>
            </a:r>
            <a:r>
              <a:rPr lang="zh-CN" altLang="zh-CN" dirty="0" smtClean="0"/>
              <a:t>代码如下：</a:t>
            </a:r>
            <a:endParaRPr lang="zh-CN" altLang="zh-CN" dirty="0"/>
          </a:p>
          <a:p>
            <a:pPr indent="446088"/>
            <a:r>
              <a:rPr lang="en-US" altLang="zh-CN" sz="1600" dirty="0"/>
              <a:t>void Geometry::</a:t>
            </a:r>
            <a:r>
              <a:rPr lang="en-US" altLang="zh-CN" sz="1600" dirty="0" err="1"/>
              <a:t>moveEvent</a:t>
            </a:r>
            <a:r>
              <a:rPr lang="en-US" altLang="zh-CN" sz="1600" dirty="0"/>
              <a:t>(</a:t>
            </a:r>
            <a:r>
              <a:rPr lang="en-US" altLang="zh-CN" sz="1600" dirty="0" err="1"/>
              <a:t>QMoveEvent</a:t>
            </a:r>
            <a:r>
              <a:rPr lang="en-US" altLang="zh-CN" sz="1600" dirty="0"/>
              <a:t> *)</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updateLabel</a:t>
            </a:r>
            <a:r>
              <a:rPr lang="en-US" altLang="zh-CN" sz="1600" dirty="0"/>
              <a:t>();</a:t>
            </a:r>
            <a:endParaRPr lang="zh-CN" altLang="zh-CN" sz="1600" dirty="0"/>
          </a:p>
          <a:p>
            <a:pPr indent="446088"/>
            <a:r>
              <a:rPr lang="en-US" altLang="zh-CN" sz="1600" dirty="0"/>
              <a:t>}</a:t>
            </a:r>
            <a:endParaRPr lang="zh-CN" altLang="zh-CN" sz="1600" dirty="0"/>
          </a:p>
          <a:p>
            <a:pPr indent="446088">
              <a:lnSpc>
                <a:spcPct val="150000"/>
              </a:lnSpc>
            </a:pPr>
            <a:r>
              <a:rPr lang="zh-CN" altLang="zh-CN" dirty="0"/>
              <a:t>重新定义</a:t>
            </a:r>
            <a:r>
              <a:rPr lang="en-US" altLang="zh-CN" dirty="0" err="1"/>
              <a:t>QWidget</a:t>
            </a:r>
            <a:r>
              <a:rPr lang="zh-CN" altLang="zh-CN" dirty="0"/>
              <a:t>的</a:t>
            </a:r>
            <a:r>
              <a:rPr lang="en-US" altLang="zh-CN" dirty="0" err="1"/>
              <a:t>resizeEvent</a:t>
            </a:r>
            <a:r>
              <a:rPr lang="en-US" altLang="zh-CN" dirty="0"/>
              <a:t>()</a:t>
            </a:r>
            <a:r>
              <a:rPr lang="zh-CN" altLang="zh-CN" dirty="0"/>
              <a:t>函数，响应对话框的大小调整事件，使得在窗体大小发生改变时，也能够同步更新各函数的显示结果，具体代码如下：</a:t>
            </a:r>
          </a:p>
          <a:p>
            <a:pPr indent="446088"/>
            <a:r>
              <a:rPr lang="en-US" altLang="zh-CN" sz="1600" dirty="0"/>
              <a:t>void Geometry::</a:t>
            </a:r>
            <a:r>
              <a:rPr lang="en-US" altLang="zh-CN" sz="1600" dirty="0" err="1"/>
              <a:t>resizeEvent</a:t>
            </a:r>
            <a:r>
              <a:rPr lang="en-US" altLang="zh-CN" sz="1600" dirty="0"/>
              <a:t>(</a:t>
            </a:r>
            <a:r>
              <a:rPr lang="en-US" altLang="zh-CN" sz="1600" dirty="0" err="1"/>
              <a:t>QResizeEvent</a:t>
            </a:r>
            <a:r>
              <a:rPr lang="en-US" altLang="zh-CN" sz="1600" dirty="0"/>
              <a:t> *)</a:t>
            </a:r>
            <a:endParaRPr lang="zh-CN" altLang="zh-CN" sz="1600" dirty="0"/>
          </a:p>
          <a:p>
            <a:pPr indent="446088"/>
            <a:r>
              <a:rPr lang="en-US" altLang="zh-CN" sz="1600" dirty="0"/>
              <a:t>{</a:t>
            </a:r>
            <a:endParaRPr lang="zh-CN" altLang="zh-CN" sz="1600" dirty="0"/>
          </a:p>
          <a:p>
            <a:pPr indent="446088"/>
            <a:r>
              <a:rPr lang="en-US" altLang="zh-CN" sz="1600" dirty="0"/>
              <a:t>    </a:t>
            </a:r>
            <a:r>
              <a:rPr lang="en-US" altLang="zh-CN" sz="1600" dirty="0" err="1"/>
              <a:t>updateLabel</a:t>
            </a:r>
            <a:r>
              <a:rPr lang="en-US" altLang="zh-CN" sz="1600" dirty="0"/>
              <a:t>();</a:t>
            </a:r>
            <a:endParaRPr lang="zh-CN" altLang="zh-CN" sz="1600" dirty="0"/>
          </a:p>
          <a:p>
            <a:pPr indent="446088"/>
            <a:r>
              <a:rPr lang="en-US" altLang="zh-CN" sz="1600" dirty="0"/>
              <a:t>}</a:t>
            </a:r>
            <a:endParaRPr lang="zh-CN" altLang="zh-CN" sz="1600" dirty="0"/>
          </a:p>
          <a:p>
            <a:pPr indent="446088"/>
            <a:endParaRPr lang="zh-CN" altLang="en-US" sz="1600" dirty="0"/>
          </a:p>
        </p:txBody>
      </p:sp>
    </p:spTree>
    <p:extLst>
      <p:ext uri="{BB962C8B-B14F-4D97-AF65-F5344CB8AC3E}">
        <p14:creationId xmlns:p14="http://schemas.microsoft.com/office/powerpoint/2010/main" val="2686691118"/>
      </p:ext>
    </p:extLst>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743998" y="5733256"/>
            <a:ext cx="7848872"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6" name="矩形 5"/>
          <p:cNvSpPr/>
          <p:nvPr/>
        </p:nvSpPr>
        <p:spPr bwMode="auto">
          <a:xfrm>
            <a:off x="755576" y="4869160"/>
            <a:ext cx="7848872"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827584" y="1340768"/>
            <a:ext cx="6264696" cy="646331"/>
          </a:xfrm>
          <a:prstGeom prst="rect">
            <a:avLst/>
          </a:prstGeom>
          <a:noFill/>
        </p:spPr>
        <p:txBody>
          <a:bodyPr wrap="square" rtlCol="0">
            <a:spAutoFit/>
          </a:bodyPr>
          <a:lstStyle/>
          <a:p>
            <a:r>
              <a:rPr lang="zh-CN" altLang="zh-CN" dirty="0"/>
              <a:t>此实例由三个层次的窗体构成，如图6.21所示。</a:t>
            </a:r>
          </a:p>
          <a:p>
            <a:endParaRPr lang="zh-CN" altLang="en-US" dirty="0"/>
          </a:p>
        </p:txBody>
      </p:sp>
      <p:pic>
        <p:nvPicPr>
          <p:cNvPr id="21506" name="Picture 2" descr="6T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844824"/>
            <a:ext cx="5184576" cy="235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95536" y="4293096"/>
            <a:ext cx="8352928" cy="2308324"/>
          </a:xfrm>
          <a:prstGeom prst="rect">
            <a:avLst/>
          </a:prstGeom>
          <a:noFill/>
        </p:spPr>
        <p:txBody>
          <a:bodyPr wrap="square" rtlCol="0">
            <a:spAutoFit/>
          </a:bodyPr>
          <a:lstStyle/>
          <a:p>
            <a:pPr indent="446088"/>
            <a:r>
              <a:rPr lang="zh-CN" altLang="zh-CN" dirty="0"/>
              <a:t>在完成此功能的程序中使用与SVG相关的类，必须在程序中包含SVG相关的头文件：</a:t>
            </a:r>
          </a:p>
          <a:p>
            <a:pPr indent="446088"/>
            <a:r>
              <a:rPr lang="zh-CN" altLang="zh-CN" dirty="0"/>
              <a:t>#include &lt;QtSvg&gt;</a:t>
            </a:r>
          </a:p>
          <a:p>
            <a:pPr indent="446088"/>
            <a:r>
              <a:rPr lang="zh-CN" altLang="zh-CN" dirty="0"/>
              <a:t>由于Qt默认生成的Makefile中只加入了QtGui、QtCore模块的库，所以必须在工程文件“.pro”中加入一行代码：</a:t>
            </a:r>
          </a:p>
          <a:p>
            <a:pPr indent="446088"/>
            <a:r>
              <a:rPr lang="zh-CN" altLang="zh-CN" dirty="0"/>
              <a:t>QT += svg</a:t>
            </a:r>
          </a:p>
          <a:p>
            <a:pPr indent="446088"/>
            <a:r>
              <a:rPr lang="zh-CN" altLang="zh-CN" dirty="0"/>
              <a:t>这样才可在编译时加入QtSvg的库。</a:t>
            </a:r>
          </a:p>
          <a:p>
            <a:pPr indent="446088"/>
            <a:endParaRPr lang="zh-CN" altLang="en-US" dirty="0"/>
          </a:p>
        </p:txBody>
      </p:sp>
    </p:spTree>
    <p:extLst>
      <p:ext uri="{BB962C8B-B14F-4D97-AF65-F5344CB8AC3E}">
        <p14:creationId xmlns:p14="http://schemas.microsoft.com/office/powerpoint/2010/main" val="2797737988"/>
      </p:ext>
    </p:extLst>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95536" y="1196752"/>
            <a:ext cx="8352928" cy="5442516"/>
          </a:xfrm>
          <a:prstGeom prst="rect">
            <a:avLst/>
          </a:prstGeom>
          <a:noFill/>
        </p:spPr>
        <p:txBody>
          <a:bodyPr wrap="square" rtlCol="0">
            <a:spAutoFit/>
          </a:bodyPr>
          <a:lstStyle/>
          <a:p>
            <a:pPr indent="446088">
              <a:lnSpc>
                <a:spcPct val="150000"/>
              </a:lnSpc>
            </a:pPr>
            <a:r>
              <a:rPr lang="zh-CN" altLang="zh-CN" b="1" dirty="0" smtClean="0">
                <a:solidFill>
                  <a:srgbClr val="00B050"/>
                </a:solidFill>
              </a:rPr>
              <a:t>实现</a:t>
            </a:r>
            <a:r>
              <a:rPr lang="zh-CN" altLang="zh-CN" b="1" dirty="0">
                <a:solidFill>
                  <a:srgbClr val="00B050"/>
                </a:solidFill>
              </a:rPr>
              <a:t>步骤如下。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err="1"/>
              <a:t>SVGTest</a:t>
            </a:r>
            <a:r>
              <a:rPr lang="zh-CN" altLang="zh-CN" dirty="0"/>
              <a:t>”，基类选择“</a:t>
            </a:r>
            <a:r>
              <a:rPr lang="en-US" altLang="zh-CN" dirty="0" err="1"/>
              <a:t>QMainWindow</a:t>
            </a:r>
            <a:r>
              <a:rPr lang="zh-CN" altLang="zh-CN" dirty="0"/>
              <a:t>”，类名命名默认为“</a:t>
            </a:r>
            <a:r>
              <a:rPr lang="en-US" altLang="zh-CN" dirty="0" err="1"/>
              <a:t>MainWindow</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）下面添加该工程的提供实现一个带滚动条显示区域的函数所在的文件。在“</a:t>
            </a:r>
            <a:r>
              <a:rPr lang="en-US" altLang="zh-CN" dirty="0" err="1"/>
              <a:t>SVGTest</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”后面的文本框中输入基类名“</a:t>
            </a:r>
            <a:r>
              <a:rPr lang="en-US" altLang="zh-CN" dirty="0" err="1"/>
              <a:t>QScrollArea</a:t>
            </a:r>
            <a:r>
              <a:rPr lang="zh-CN" altLang="zh-CN" dirty="0"/>
              <a:t>”（手工添加），在“</a:t>
            </a:r>
            <a:r>
              <a:rPr lang="en-US" altLang="zh-CN" dirty="0"/>
              <a:t>Class name</a:t>
            </a:r>
            <a:r>
              <a:rPr lang="zh-CN" altLang="zh-CN" dirty="0"/>
              <a:t>”后面的文本框中输入类的名称“</a:t>
            </a:r>
            <a:r>
              <a:rPr lang="en-US" altLang="zh-CN" dirty="0" err="1"/>
              <a:t>SvgWindow</a:t>
            </a:r>
            <a:r>
              <a:rPr lang="zh-CN" altLang="zh-CN" dirty="0"/>
              <a:t>”。</a:t>
            </a:r>
          </a:p>
          <a:p>
            <a:pPr indent="446088">
              <a:lnSpc>
                <a:spcPct val="150000"/>
              </a:lnSpc>
            </a:pPr>
            <a:r>
              <a:rPr lang="zh-CN" altLang="zh-CN" dirty="0"/>
              <a:t>（</a:t>
            </a:r>
            <a:r>
              <a:rPr lang="en-US" altLang="zh-CN" dirty="0"/>
              <a:t>3</a:t>
            </a:r>
            <a:r>
              <a:rPr lang="zh-CN" altLang="zh-CN" dirty="0"/>
              <a:t>）单击“下一步”按钮，单击“完成”按钮，添加文件“</a:t>
            </a:r>
            <a:r>
              <a:rPr lang="en-US" altLang="zh-CN" dirty="0" err="1"/>
              <a:t>svgwindow.h</a:t>
            </a:r>
            <a:r>
              <a:rPr lang="zh-CN" altLang="zh-CN" dirty="0"/>
              <a:t>”和文件“</a:t>
            </a:r>
            <a:r>
              <a:rPr lang="en-US" altLang="zh-CN" dirty="0"/>
              <a:t>svgwindow.cpp</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2455696837"/>
      </p:ext>
    </p:extLst>
  </p:cSld>
  <p:clrMapOvr>
    <a:masterClrMapping/>
  </p:clrMapOvr>
  <p:transition spd="slow">
    <p:randomBar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95536" y="1268760"/>
            <a:ext cx="8424936" cy="3365024"/>
          </a:xfrm>
          <a:prstGeom prst="rect">
            <a:avLst/>
          </a:prstGeom>
          <a:noFill/>
        </p:spPr>
        <p:txBody>
          <a:bodyPr wrap="square" rtlCol="0">
            <a:spAutoFit/>
          </a:bodyPr>
          <a:lstStyle/>
          <a:p>
            <a:pPr indent="446088">
              <a:lnSpc>
                <a:spcPct val="150000"/>
              </a:lnSpc>
            </a:pPr>
            <a:r>
              <a:rPr lang="zh-CN" altLang="zh-CN" dirty="0"/>
              <a:t>（</a:t>
            </a:r>
            <a:r>
              <a:rPr lang="en-US" altLang="zh-CN" dirty="0"/>
              <a:t>4</a:t>
            </a:r>
            <a:r>
              <a:rPr lang="zh-CN" altLang="zh-CN" dirty="0"/>
              <a:t>）添加该工程的提供实现显示SVG图片的函数所在的文件。在“</a:t>
            </a:r>
            <a:r>
              <a:rPr lang="en-US" altLang="zh-CN" dirty="0" err="1"/>
              <a:t>SVGTest</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”后面的文本框中输入基类名“</a:t>
            </a:r>
            <a:r>
              <a:rPr lang="en-US" altLang="zh-CN" dirty="0" err="1"/>
              <a:t>QSvgWidget</a:t>
            </a:r>
            <a:r>
              <a:rPr lang="zh-CN" altLang="zh-CN" dirty="0"/>
              <a:t>”（手工添加），在“</a:t>
            </a:r>
            <a:r>
              <a:rPr lang="en-US" altLang="zh-CN" dirty="0"/>
              <a:t>Class name</a:t>
            </a:r>
            <a:r>
              <a:rPr lang="zh-CN" altLang="zh-CN" dirty="0"/>
              <a:t>”后面的文本框中输入类的名称“</a:t>
            </a:r>
            <a:r>
              <a:rPr lang="en-US" altLang="zh-CN" dirty="0" err="1"/>
              <a:t>SvgWidget</a:t>
            </a:r>
            <a:r>
              <a:rPr lang="zh-CN" altLang="zh-CN" dirty="0"/>
              <a:t>”。</a:t>
            </a:r>
          </a:p>
          <a:p>
            <a:pPr indent="446088">
              <a:lnSpc>
                <a:spcPct val="150000"/>
              </a:lnSpc>
            </a:pPr>
            <a:r>
              <a:rPr lang="zh-CN" altLang="zh-CN" dirty="0"/>
              <a:t>（</a:t>
            </a:r>
            <a:r>
              <a:rPr lang="en-US" altLang="zh-CN" dirty="0"/>
              <a:t>5</a:t>
            </a:r>
            <a:r>
              <a:rPr lang="zh-CN" altLang="zh-CN" dirty="0"/>
              <a:t>）单击“下一步”按钮，单击“完成”按钮，添加文件“</a:t>
            </a:r>
            <a:r>
              <a:rPr lang="en-US" altLang="zh-CN" dirty="0" err="1"/>
              <a:t>svgwidget.h</a:t>
            </a:r>
            <a:r>
              <a:rPr lang="zh-CN" altLang="zh-CN" dirty="0"/>
              <a:t>”和文件“</a:t>
            </a:r>
            <a:r>
              <a:rPr lang="en-US" altLang="zh-CN" dirty="0"/>
              <a:t>svgwidget.cpp</a:t>
            </a:r>
            <a:r>
              <a:rPr lang="zh-CN" altLang="zh-CN" dirty="0"/>
              <a:t>”。</a:t>
            </a:r>
          </a:p>
          <a:p>
            <a:pPr indent="446088">
              <a:lnSpc>
                <a:spcPct val="150000"/>
              </a:lnSpc>
            </a:pPr>
            <a:endParaRPr lang="zh-CN" altLang="en-US" dirty="0"/>
          </a:p>
        </p:txBody>
      </p:sp>
    </p:spTree>
    <p:extLst>
      <p:ext uri="{BB962C8B-B14F-4D97-AF65-F5344CB8AC3E}">
        <p14:creationId xmlns:p14="http://schemas.microsoft.com/office/powerpoint/2010/main" val="2348740096"/>
      </p:ext>
    </p:extLst>
  </p:cSld>
  <p:clrMapOvr>
    <a:masterClrMapping/>
  </p:clrMapOvr>
  <p:transition spd="slow">
    <p:randomBar dir="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700808"/>
            <a:ext cx="8136904" cy="32403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24744"/>
            <a:ext cx="8496944" cy="4154984"/>
          </a:xfrm>
          <a:prstGeom prst="rect">
            <a:avLst/>
          </a:prstGeom>
          <a:noFill/>
        </p:spPr>
        <p:txBody>
          <a:bodyPr wrap="square" rtlCol="0">
            <a:spAutoFit/>
          </a:bodyPr>
          <a:lstStyle/>
          <a:p>
            <a:pPr indent="446088"/>
            <a:r>
              <a:rPr lang="zh-CN" altLang="zh-CN" dirty="0"/>
              <a:t>（</a:t>
            </a:r>
            <a:r>
              <a:rPr lang="en-US" altLang="zh-CN" dirty="0"/>
              <a:t>6</a:t>
            </a:r>
            <a:r>
              <a:rPr lang="zh-CN" altLang="zh-CN" dirty="0"/>
              <a:t>）打开“</a:t>
            </a:r>
            <a:r>
              <a:rPr lang="en-US" altLang="zh-CN" dirty="0" err="1"/>
              <a:t>svgwidget.h</a:t>
            </a:r>
            <a:r>
              <a:rPr lang="zh-CN" altLang="zh-CN" dirty="0"/>
              <a:t>”头文件。SvgWidget类继承自QSvgWidget类，主要显示SVG图片。具体代码如下：</a:t>
            </a:r>
          </a:p>
          <a:p>
            <a:pPr indent="446088"/>
            <a:r>
              <a:rPr lang="zh-CN" altLang="zh-CN" sz="1600" dirty="0"/>
              <a:t>#include &lt;QtSvg&gt;</a:t>
            </a:r>
          </a:p>
          <a:p>
            <a:pPr indent="446088"/>
            <a:r>
              <a:rPr lang="zh-CN" altLang="zh-CN" sz="1600" dirty="0"/>
              <a:t>#include &lt;QSvgWidget&gt;</a:t>
            </a:r>
          </a:p>
          <a:p>
            <a:pPr indent="446088"/>
            <a:r>
              <a:rPr lang="zh-CN" altLang="zh-CN" sz="1600" dirty="0"/>
              <a:t>#include &lt;QSvgRenderer&gt;</a:t>
            </a:r>
          </a:p>
          <a:p>
            <a:pPr indent="446088"/>
            <a:r>
              <a:rPr lang="zh-CN" altLang="zh-CN" sz="1600" dirty="0"/>
              <a:t>class SvgWidget : public QSvgWidget</a:t>
            </a:r>
          </a:p>
          <a:p>
            <a:pPr indent="446088"/>
            <a:r>
              <a:rPr lang="zh-CN" altLang="zh-CN" sz="1600" dirty="0"/>
              <a:t>{</a:t>
            </a:r>
          </a:p>
          <a:p>
            <a:pPr indent="446088"/>
            <a:r>
              <a:rPr lang="zh-CN" altLang="zh-CN" sz="1600" dirty="0"/>
              <a:t>    Q_OBJECT</a:t>
            </a:r>
          </a:p>
          <a:p>
            <a:pPr indent="446088"/>
            <a:r>
              <a:rPr lang="zh-CN" altLang="zh-CN" sz="1600" dirty="0"/>
              <a:t>public:</a:t>
            </a:r>
          </a:p>
          <a:p>
            <a:pPr indent="446088"/>
            <a:r>
              <a:rPr lang="zh-CN" altLang="zh-CN" sz="1600" dirty="0"/>
              <a:t>    SvgWidget(QWidget *parent=0);</a:t>
            </a:r>
          </a:p>
          <a:p>
            <a:pPr indent="446088"/>
            <a:r>
              <a:rPr lang="zh-CN" altLang="zh-CN" sz="1600" dirty="0"/>
              <a:t>    void wheelEvent(QWheelEvent *);</a:t>
            </a:r>
          </a:p>
          <a:p>
            <a:pPr indent="446088"/>
            <a:r>
              <a:rPr lang="zh-CN" altLang="zh-CN" sz="1600" dirty="0"/>
              <a:t>//响应鼠标的滚轮事件，使SVG图片能够通过鼠标滚轮的滚动进行缩放</a:t>
            </a:r>
          </a:p>
          <a:p>
            <a:pPr indent="446088"/>
            <a:r>
              <a:rPr lang="zh-CN" altLang="zh-CN" sz="1600" dirty="0"/>
              <a:t>private:</a:t>
            </a:r>
          </a:p>
          <a:p>
            <a:pPr indent="446088"/>
            <a:r>
              <a:rPr lang="zh-CN" altLang="zh-CN" sz="1600" dirty="0"/>
              <a:t>    QSvgRenderer *render; 	        //用于图片显示尺寸的确定</a:t>
            </a:r>
          </a:p>
          <a:p>
            <a:pPr indent="446088"/>
            <a:r>
              <a:rPr lang="zh-CN" altLang="zh-CN" sz="1600" dirty="0"/>
              <a:t>};</a:t>
            </a:r>
          </a:p>
          <a:p>
            <a:pPr indent="446088"/>
            <a:endParaRPr lang="zh-CN" altLang="en-US" dirty="0"/>
          </a:p>
        </p:txBody>
      </p:sp>
    </p:spTree>
    <p:extLst>
      <p:ext uri="{BB962C8B-B14F-4D97-AF65-F5344CB8AC3E}">
        <p14:creationId xmlns:p14="http://schemas.microsoft.com/office/powerpoint/2010/main" val="2770428017"/>
      </p:ext>
    </p:extLst>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2060848"/>
            <a:ext cx="8136904" cy="122413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96752"/>
            <a:ext cx="8496944" cy="2308324"/>
          </a:xfrm>
          <a:prstGeom prst="rect">
            <a:avLst/>
          </a:prstGeom>
          <a:noFill/>
        </p:spPr>
        <p:txBody>
          <a:bodyPr wrap="square" rtlCol="0">
            <a:spAutoFit/>
          </a:bodyPr>
          <a:lstStyle/>
          <a:p>
            <a:pPr indent="446088">
              <a:lnSpc>
                <a:spcPct val="150000"/>
              </a:lnSpc>
            </a:pPr>
            <a:r>
              <a:rPr lang="zh-CN" altLang="zh-CN" dirty="0"/>
              <a:t>（</a:t>
            </a:r>
            <a:r>
              <a:rPr lang="en-US" altLang="zh-CN" dirty="0"/>
              <a:t>7</a:t>
            </a:r>
            <a:r>
              <a:rPr lang="zh-CN" altLang="zh-CN" dirty="0"/>
              <a:t>）打开“</a:t>
            </a:r>
            <a:r>
              <a:rPr lang="en-US" altLang="zh-CN" dirty="0"/>
              <a:t>svgwidget.cpp</a:t>
            </a:r>
            <a:r>
              <a:rPr lang="zh-CN" altLang="zh-CN" dirty="0"/>
              <a:t>”文件，SvgWidget构造函数，获得本窗体的QSvgRenderer对象。具体代码如下：</a:t>
            </a:r>
          </a:p>
          <a:p>
            <a:pPr indent="446088"/>
            <a:r>
              <a:rPr lang="zh-CN" altLang="zh-CN" dirty="0"/>
              <a:t>SvgWidget::SvgWidget(QWidget *parent):QSvgWidget(parent)</a:t>
            </a:r>
          </a:p>
          <a:p>
            <a:pPr indent="446088"/>
            <a:r>
              <a:rPr lang="zh-CN" altLang="zh-CN" dirty="0"/>
              <a:t>{</a:t>
            </a:r>
          </a:p>
          <a:p>
            <a:pPr indent="446088"/>
            <a:r>
              <a:rPr lang="zh-CN" altLang="zh-CN" dirty="0"/>
              <a:t>    render =renderer();</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4034868014"/>
      </p:ext>
    </p:extLst>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755576" y="1628800"/>
            <a:ext cx="8064896" cy="489654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980728"/>
            <a:ext cx="8496944" cy="5816977"/>
          </a:xfrm>
          <a:prstGeom prst="rect">
            <a:avLst/>
          </a:prstGeom>
          <a:noFill/>
        </p:spPr>
        <p:txBody>
          <a:bodyPr wrap="square" rtlCol="0">
            <a:spAutoFit/>
          </a:bodyPr>
          <a:lstStyle/>
          <a:p>
            <a:pPr indent="446088"/>
            <a:r>
              <a:rPr lang="zh-CN" altLang="zh-CN" dirty="0"/>
              <a:t>以下是鼠标滚轮的响应事件，使SVG图片能够通过鼠标滚轮的滚动进行缩放。具体代码如下：</a:t>
            </a:r>
          </a:p>
          <a:p>
            <a:pPr indent="446088"/>
            <a:r>
              <a:rPr lang="zh-CN" altLang="zh-CN" sz="1600" dirty="0"/>
              <a:t>void SvgWidget::wheelEvent(QWheelEvent *e)</a:t>
            </a:r>
          </a:p>
          <a:p>
            <a:pPr indent="446088"/>
            <a:r>
              <a:rPr lang="zh-CN" altLang="zh-CN" sz="1600" dirty="0"/>
              <a:t>{	</a:t>
            </a:r>
          </a:p>
          <a:p>
            <a:pPr indent="446088"/>
            <a:r>
              <a:rPr lang="zh-CN" altLang="zh-CN" sz="1600" dirty="0"/>
              <a:t>    	const double diff=0.1;				</a:t>
            </a:r>
            <a:r>
              <a:rPr lang="zh-CN" altLang="zh-CN" sz="1600" dirty="0" smtClean="0"/>
              <a:t>//(</a:t>
            </a:r>
            <a:r>
              <a:rPr lang="zh-CN" altLang="zh-CN" sz="1600" dirty="0"/>
              <a:t>a)</a:t>
            </a:r>
          </a:p>
          <a:p>
            <a:pPr indent="446088"/>
            <a:r>
              <a:rPr lang="zh-CN" altLang="zh-CN" sz="1600" dirty="0"/>
              <a:t>    	QSize size =render-&gt;defaultSize();			//(b)</a:t>
            </a:r>
          </a:p>
          <a:p>
            <a:pPr indent="446088"/>
            <a:r>
              <a:rPr lang="zh-CN" altLang="zh-CN" sz="1600" dirty="0"/>
              <a:t>    	int width =size.width();</a:t>
            </a:r>
          </a:p>
          <a:p>
            <a:pPr indent="446088"/>
            <a:r>
              <a:rPr lang="zh-CN" altLang="zh-CN" sz="1600" dirty="0"/>
              <a:t>    	int height =size.height();</a:t>
            </a:r>
          </a:p>
          <a:p>
            <a:pPr indent="446088"/>
            <a:r>
              <a:rPr lang="zh-CN" altLang="zh-CN" sz="1600" dirty="0"/>
              <a:t>    	if(e-&gt;delta()&gt;0) 					</a:t>
            </a:r>
            <a:r>
              <a:rPr lang="zh-CN" altLang="zh-CN" sz="1600" dirty="0" smtClean="0"/>
              <a:t>//(</a:t>
            </a:r>
            <a:r>
              <a:rPr lang="zh-CN" altLang="zh-CN" sz="1600" dirty="0"/>
              <a:t>c)</a:t>
            </a:r>
          </a:p>
          <a:p>
            <a:pPr indent="446088"/>
            <a:r>
              <a:rPr lang="zh-CN" altLang="zh-CN" sz="1600" dirty="0"/>
              <a:t>    	{</a:t>
            </a:r>
          </a:p>
          <a:p>
            <a:pPr indent="446088"/>
            <a:r>
              <a:rPr lang="zh-CN" altLang="zh-CN" sz="1600" dirty="0"/>
              <a:t>        //对图片的长、宽值进行处理，放大一定的比例</a:t>
            </a:r>
          </a:p>
          <a:p>
            <a:pPr indent="446088"/>
            <a:r>
              <a:rPr lang="zh-CN" altLang="zh-CN" sz="1600" dirty="0"/>
              <a:t>        width =int(this-&gt;width()+this-&gt;width()*diff);</a:t>
            </a:r>
          </a:p>
          <a:p>
            <a:pPr indent="446088"/>
            <a:r>
              <a:rPr lang="zh-CN" altLang="zh-CN" sz="1600" dirty="0"/>
              <a:t>        height =int(this-&gt;height()+this-&gt;height()*diff);</a:t>
            </a:r>
          </a:p>
          <a:p>
            <a:pPr indent="446088"/>
            <a:r>
              <a:rPr lang="zh-CN" altLang="zh-CN" sz="1600" dirty="0"/>
              <a:t>    	}</a:t>
            </a:r>
          </a:p>
          <a:p>
            <a:pPr indent="446088"/>
            <a:r>
              <a:rPr lang="zh-CN" altLang="zh-CN" sz="1600" dirty="0"/>
              <a:t>    	else</a:t>
            </a:r>
          </a:p>
          <a:p>
            <a:pPr indent="446088"/>
            <a:r>
              <a:rPr lang="zh-CN" altLang="zh-CN" sz="1600" dirty="0"/>
              <a:t>    	{</a:t>
            </a:r>
          </a:p>
          <a:p>
            <a:pPr indent="446088"/>
            <a:r>
              <a:rPr lang="zh-CN" altLang="zh-CN" sz="1600" dirty="0"/>
              <a:t>	   //对图片的长、宽值进行处理，缩小一定的比例</a:t>
            </a:r>
          </a:p>
          <a:p>
            <a:pPr indent="446088"/>
            <a:r>
              <a:rPr lang="zh-CN" altLang="zh-CN" sz="1600" dirty="0"/>
              <a:t>        width =int(this-&gt;width()-this-&gt;width()*diff);</a:t>
            </a:r>
          </a:p>
          <a:p>
            <a:pPr indent="446088"/>
            <a:r>
              <a:rPr lang="zh-CN" altLang="zh-CN" sz="1600" dirty="0"/>
              <a:t>        height =int(this-&gt;height()-this-&gt;height()*diff);</a:t>
            </a:r>
          </a:p>
          <a:p>
            <a:pPr indent="446088"/>
            <a:r>
              <a:rPr lang="zh-CN" altLang="zh-CN" sz="1600" dirty="0"/>
              <a:t>    	}</a:t>
            </a:r>
          </a:p>
          <a:p>
            <a:pPr indent="446088"/>
            <a:r>
              <a:rPr lang="zh-CN" altLang="zh-CN" sz="1600" dirty="0"/>
              <a:t>    	resize(width,height);	//利用新的长、宽值对图片进行resize()操作</a:t>
            </a:r>
          </a:p>
          <a:p>
            <a:pPr indent="446088"/>
            <a:r>
              <a:rPr lang="zh-CN" altLang="zh-CN" sz="1600" dirty="0"/>
              <a:t>}</a:t>
            </a:r>
          </a:p>
          <a:p>
            <a:endParaRPr lang="zh-CN" altLang="en-US" sz="1600" dirty="0"/>
          </a:p>
        </p:txBody>
      </p:sp>
    </p:spTree>
    <p:extLst>
      <p:ext uri="{BB962C8B-B14F-4D97-AF65-F5344CB8AC3E}">
        <p14:creationId xmlns:p14="http://schemas.microsoft.com/office/powerpoint/2010/main" val="4067319794"/>
      </p:ext>
    </p:extLst>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276872"/>
            <a:ext cx="8208912" cy="37444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24744"/>
            <a:ext cx="8568952" cy="5170646"/>
          </a:xfrm>
          <a:prstGeom prst="rect">
            <a:avLst/>
          </a:prstGeom>
          <a:noFill/>
        </p:spPr>
        <p:txBody>
          <a:bodyPr wrap="square" rtlCol="0">
            <a:spAutoFit/>
          </a:bodyPr>
          <a:lstStyle/>
          <a:p>
            <a:pPr indent="446088"/>
            <a:r>
              <a:rPr lang="zh-CN" altLang="zh-CN" dirty="0"/>
              <a:t>（8）SvgWindow类继承自QScrollArea类，是一个带滚动条的显示区域。在SvgWindow实现中包含SvgWidget类的头文件。使图片在放大到超过主窗口大小时，能够通过拖曳滚动条的方式进行查看。</a:t>
            </a:r>
          </a:p>
          <a:p>
            <a:pPr indent="446088"/>
            <a:r>
              <a:rPr lang="zh-CN" altLang="zh-CN" dirty="0"/>
              <a:t>打开“svgwindow.h”头文件，具体代码如下：</a:t>
            </a:r>
          </a:p>
          <a:p>
            <a:pPr indent="446088"/>
            <a:r>
              <a:rPr lang="zh-CN" altLang="zh-CN" sz="1600" dirty="0"/>
              <a:t>#include &lt;QScrollArea&gt;</a:t>
            </a:r>
          </a:p>
          <a:p>
            <a:pPr indent="446088"/>
            <a:r>
              <a:rPr lang="en-US" altLang="zh-CN" sz="1600" dirty="0"/>
              <a:t>#include "</a:t>
            </a:r>
            <a:r>
              <a:rPr lang="en-US" altLang="zh-CN" sz="1600" dirty="0" err="1"/>
              <a:t>svgwidget.h</a:t>
            </a:r>
            <a:r>
              <a:rPr lang="en-US" altLang="zh-CN" sz="1600" dirty="0"/>
              <a:t>"</a:t>
            </a:r>
            <a:endParaRPr lang="zh-CN" altLang="zh-CN" sz="1600" dirty="0"/>
          </a:p>
          <a:p>
            <a:pPr indent="446088"/>
            <a:r>
              <a:rPr lang="zh-CN" altLang="zh-CN" sz="1600" dirty="0"/>
              <a:t>class SvgWindow : public QScrollArea</a:t>
            </a:r>
          </a:p>
          <a:p>
            <a:pPr indent="446088"/>
            <a:r>
              <a:rPr lang="zh-CN" altLang="zh-CN" sz="1600" dirty="0"/>
              <a:t>{</a:t>
            </a:r>
          </a:p>
          <a:p>
            <a:pPr indent="446088"/>
            <a:r>
              <a:rPr lang="zh-CN" altLang="zh-CN" sz="1600" dirty="0"/>
              <a:t>    Q_OBJECT</a:t>
            </a:r>
          </a:p>
          <a:p>
            <a:pPr indent="446088"/>
            <a:r>
              <a:rPr lang="zh-CN" altLang="zh-CN" sz="1600" dirty="0"/>
              <a:t>public:</a:t>
            </a:r>
          </a:p>
          <a:p>
            <a:pPr indent="446088"/>
            <a:r>
              <a:rPr lang="zh-CN" altLang="zh-CN" sz="1600" dirty="0"/>
              <a:t>    SvgWindow(QWidget *parent=0);</a:t>
            </a:r>
          </a:p>
          <a:p>
            <a:pPr indent="446088"/>
            <a:r>
              <a:rPr lang="zh-CN" altLang="zh-CN" sz="1600" dirty="0"/>
              <a:t>    void setFile(QString);</a:t>
            </a:r>
          </a:p>
          <a:p>
            <a:pPr indent="446088"/>
            <a:r>
              <a:rPr lang="zh-CN" altLang="zh-CN" sz="1600" dirty="0"/>
              <a:t>    void mousePressEvent(QMouseEvent *);</a:t>
            </a:r>
          </a:p>
          <a:p>
            <a:pPr indent="446088"/>
            <a:r>
              <a:rPr lang="zh-CN" altLang="zh-CN" sz="1600" dirty="0"/>
              <a:t>    void mouseMoveEvent(QMouseEvent *);</a:t>
            </a:r>
          </a:p>
          <a:p>
            <a:pPr indent="446088"/>
            <a:r>
              <a:rPr lang="zh-CN" altLang="zh-CN" sz="1600" dirty="0"/>
              <a:t>private:</a:t>
            </a:r>
          </a:p>
          <a:p>
            <a:pPr indent="446088"/>
            <a:r>
              <a:rPr lang="zh-CN" altLang="zh-CN" sz="1600" dirty="0"/>
              <a:t>    SvgWidget *svgWidget;</a:t>
            </a:r>
          </a:p>
          <a:p>
            <a:pPr indent="446088"/>
            <a:r>
              <a:rPr lang="zh-CN" altLang="zh-CN" sz="1600" dirty="0"/>
              <a:t>    QPoint mousePressPos;</a:t>
            </a:r>
          </a:p>
          <a:p>
            <a:pPr indent="446088"/>
            <a:r>
              <a:rPr lang="zh-CN" altLang="zh-CN" sz="1600" dirty="0"/>
              <a:t>    QPoint scrollBarValuesOnMousePress;</a:t>
            </a:r>
          </a:p>
          <a:p>
            <a:pPr indent="446088"/>
            <a:r>
              <a:rPr lang="zh-CN" altLang="zh-CN" sz="1600" dirty="0"/>
              <a:t>};</a:t>
            </a:r>
          </a:p>
          <a:p>
            <a:pPr indent="446088"/>
            <a:endParaRPr lang="zh-CN" altLang="en-US" sz="1600" dirty="0"/>
          </a:p>
        </p:txBody>
      </p:sp>
    </p:spTree>
    <p:extLst>
      <p:ext uri="{BB962C8B-B14F-4D97-AF65-F5344CB8AC3E}">
        <p14:creationId xmlns:p14="http://schemas.microsoft.com/office/powerpoint/2010/main" val="1373287714"/>
      </p:ext>
    </p:extLst>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36785" y="4005064"/>
            <a:ext cx="8208912"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2060848"/>
            <a:ext cx="8208912" cy="1440160"/>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96752"/>
            <a:ext cx="8496944" cy="5078313"/>
          </a:xfrm>
          <a:prstGeom prst="rect">
            <a:avLst/>
          </a:prstGeom>
          <a:noFill/>
        </p:spPr>
        <p:txBody>
          <a:bodyPr wrap="square" rtlCol="0">
            <a:spAutoFit/>
          </a:bodyPr>
          <a:lstStyle/>
          <a:p>
            <a:pPr indent="446088"/>
            <a:r>
              <a:rPr lang="zh-CN" altLang="zh-CN" dirty="0"/>
              <a:t>（9）SvgWindow类的构造函数，构造SvgWidget对象，并调用QScrollArea类的setWidget()函数设置滚动区的窗体，使svgWidget成为SvgWindow的子窗口。</a:t>
            </a:r>
          </a:p>
          <a:p>
            <a:pPr indent="446088"/>
            <a:r>
              <a:rPr lang="zh-CN" altLang="zh-CN" dirty="0"/>
              <a:t>打开“svgwindow.cpp”文件，具体代码如下：</a:t>
            </a:r>
          </a:p>
          <a:p>
            <a:pPr indent="446088"/>
            <a:r>
              <a:rPr lang="zh-CN" altLang="zh-CN" dirty="0"/>
              <a:t>SvgWindow::SvgWindow(QWidget *parent):QScrollArea(parent)</a:t>
            </a:r>
          </a:p>
          <a:p>
            <a:pPr indent="446088"/>
            <a:r>
              <a:rPr lang="zh-CN" altLang="zh-CN" dirty="0"/>
              <a:t>{</a:t>
            </a:r>
          </a:p>
          <a:p>
            <a:pPr indent="446088"/>
            <a:r>
              <a:rPr lang="zh-CN" altLang="zh-CN" dirty="0"/>
              <a:t>    svgWidget =new SvgWidget;</a:t>
            </a:r>
          </a:p>
          <a:p>
            <a:pPr indent="446088"/>
            <a:r>
              <a:rPr lang="zh-CN" altLang="zh-CN" dirty="0"/>
              <a:t>    setWidget(svgWidget);</a:t>
            </a:r>
          </a:p>
          <a:p>
            <a:pPr indent="446088"/>
            <a:r>
              <a:rPr lang="zh-CN" altLang="zh-CN" dirty="0"/>
              <a:t>}</a:t>
            </a:r>
          </a:p>
          <a:p>
            <a:pPr indent="446088"/>
            <a:r>
              <a:rPr lang="zh-CN" altLang="zh-CN" dirty="0"/>
              <a:t>当主窗口中对文件进行了选择或修改时，将调用setFile()函数设置新的文件，具体代码如下：</a:t>
            </a:r>
          </a:p>
          <a:p>
            <a:pPr indent="446088"/>
            <a:r>
              <a:rPr lang="zh-CN" altLang="zh-CN" dirty="0"/>
              <a:t>void SvgWindow::setFile(QString fileName)</a:t>
            </a:r>
          </a:p>
          <a:p>
            <a:pPr indent="446088"/>
            <a:r>
              <a:rPr lang="zh-CN" altLang="zh-CN" dirty="0"/>
              <a:t>{</a:t>
            </a:r>
          </a:p>
          <a:p>
            <a:pPr indent="446088"/>
            <a:r>
              <a:rPr lang="zh-CN" altLang="zh-CN" dirty="0"/>
              <a:t>    svgWidget-&gt;load(fileName);						//(a)</a:t>
            </a:r>
          </a:p>
          <a:p>
            <a:pPr indent="446088"/>
            <a:r>
              <a:rPr lang="zh-CN" altLang="zh-CN" dirty="0"/>
              <a:t>    QSvgRenderer *render =svgWidget-&gt;renderer();</a:t>
            </a:r>
          </a:p>
          <a:p>
            <a:pPr indent="446088"/>
            <a:r>
              <a:rPr lang="zh-CN" altLang="zh-CN" dirty="0"/>
              <a:t>    svgWidget-&gt;resize(render-&gt;defaultSize());		//(b)</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4252746748"/>
      </p:ext>
    </p:extLst>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420888"/>
            <a:ext cx="8136904" cy="194421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24744"/>
            <a:ext cx="8496944" cy="3554819"/>
          </a:xfrm>
          <a:prstGeom prst="rect">
            <a:avLst/>
          </a:prstGeom>
          <a:noFill/>
        </p:spPr>
        <p:txBody>
          <a:bodyPr wrap="square" rtlCol="0">
            <a:spAutoFit/>
          </a:bodyPr>
          <a:lstStyle/>
          <a:p>
            <a:pPr indent="446088">
              <a:lnSpc>
                <a:spcPct val="150000"/>
              </a:lnSpc>
            </a:pPr>
            <a:r>
              <a:rPr lang="zh-CN" altLang="zh-CN" dirty="0"/>
              <a:t>鼠标键按下时，对mousePressPos和scrollBarValuesOnMousePress进行初始化，QScrollArea类的horizontalScrollBar()和verticalScrollBar()函数可以分别获得svgWindow的水平滑动条和垂直滑动条。具体代码如下：</a:t>
            </a:r>
          </a:p>
          <a:p>
            <a:pPr indent="446088"/>
            <a:r>
              <a:rPr lang="zh-CN" altLang="zh-CN" dirty="0"/>
              <a:t>void SvgWindow::mousePressEvent(QMouseEvent *event)</a:t>
            </a:r>
          </a:p>
          <a:p>
            <a:pPr indent="446088"/>
            <a:r>
              <a:rPr lang="zh-CN" altLang="zh-CN" dirty="0"/>
              <a:t>{</a:t>
            </a:r>
          </a:p>
          <a:p>
            <a:pPr indent="446088"/>
            <a:r>
              <a:rPr lang="zh-CN" altLang="zh-CN" dirty="0"/>
              <a:t>    mousePressPos =event-&gt;pos();</a:t>
            </a:r>
          </a:p>
          <a:p>
            <a:pPr indent="446088"/>
            <a:r>
              <a:rPr lang="zh-CN" altLang="zh-CN" dirty="0"/>
              <a:t>    scrollBarValuesOnMousePress.rx()=horizontalScrollBar()-&gt;value();</a:t>
            </a:r>
          </a:p>
          <a:p>
            <a:pPr indent="446088"/>
            <a:r>
              <a:rPr lang="zh-CN" altLang="zh-CN" dirty="0"/>
              <a:t>    scrollBarValuesOnMousePress.ry()=verticalScrollBar()-&gt;value();</a:t>
            </a:r>
          </a:p>
          <a:p>
            <a:pPr indent="446088"/>
            <a:r>
              <a:rPr lang="zh-CN" altLang="zh-CN" dirty="0"/>
              <a:t>    event-&gt;accept();</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2716928434"/>
      </p:ext>
    </p:extLst>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67544" y="1772816"/>
            <a:ext cx="8280920" cy="244827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24744"/>
            <a:ext cx="8424936" cy="3416320"/>
          </a:xfrm>
          <a:prstGeom prst="rect">
            <a:avLst/>
          </a:prstGeom>
          <a:noFill/>
        </p:spPr>
        <p:txBody>
          <a:bodyPr wrap="square" rtlCol="0">
            <a:spAutoFit/>
          </a:bodyPr>
          <a:lstStyle/>
          <a:p>
            <a:pPr indent="446088"/>
            <a:r>
              <a:rPr lang="zh-CN" altLang="zh-CN" dirty="0"/>
              <a:t>当鼠标键按下并拖曳鼠标时触发mouseMoveEvent()函数，通过滑动条的位置设置实现图片拖曳的效果，具体代码如下：</a:t>
            </a:r>
          </a:p>
          <a:p>
            <a:pPr indent="446088"/>
            <a:r>
              <a:rPr lang="zh-CN" altLang="zh-CN" sz="1600" dirty="0"/>
              <a:t>void SvgWindow::mouseMoveEvent(QMouseEvent *event)</a:t>
            </a:r>
          </a:p>
          <a:p>
            <a:pPr indent="446088"/>
            <a:r>
              <a:rPr lang="zh-CN" altLang="zh-CN" sz="1600" dirty="0"/>
              <a:t>{</a:t>
            </a:r>
          </a:p>
          <a:p>
            <a:pPr indent="446088"/>
            <a:r>
              <a:rPr lang="zh-CN" altLang="zh-CN" sz="1600" dirty="0"/>
              <a:t>    horizontalScrollBar()-&gt;setValue(scrollBarValuesOnMousePress.x()-                                      event-&gt;pos().x()+mousePressPos.x());		//对水平滑动条的新位置进行设置</a:t>
            </a:r>
          </a:p>
          <a:p>
            <a:pPr indent="446088"/>
            <a:r>
              <a:rPr lang="zh-CN" altLang="zh-CN" sz="1600" dirty="0"/>
              <a:t>    verticalScrollBar()-&gt;setValue(scrollBarValuesOnMousePress.y()-</a:t>
            </a:r>
          </a:p>
          <a:p>
            <a:pPr indent="446088"/>
            <a:r>
              <a:rPr lang="zh-CN" altLang="zh-CN" sz="1600" dirty="0"/>
              <a:t>event-&gt;pos().y()+mousePressPos.y());	//对垂直滑动条的新位置进行设置</a:t>
            </a:r>
          </a:p>
          <a:p>
            <a:pPr indent="446088"/>
            <a:r>
              <a:rPr lang="zh-CN" altLang="zh-CN" sz="1600" dirty="0"/>
              <a:t>    horizontalScrollBar()-&gt;update();</a:t>
            </a:r>
          </a:p>
          <a:p>
            <a:pPr indent="446088"/>
            <a:r>
              <a:rPr lang="zh-CN" altLang="zh-CN" sz="1600" dirty="0"/>
              <a:t>    verticalScrollBar()-&gt;update();</a:t>
            </a:r>
          </a:p>
          <a:p>
            <a:pPr indent="446088"/>
            <a:r>
              <a:rPr lang="zh-CN" altLang="zh-CN" sz="1600" dirty="0"/>
              <a:t>    event-&gt;accept();</a:t>
            </a:r>
          </a:p>
          <a:p>
            <a:pPr indent="446088"/>
            <a:r>
              <a:rPr lang="zh-CN" altLang="zh-CN" sz="1600" dirty="0"/>
              <a:t>}</a:t>
            </a:r>
          </a:p>
          <a:p>
            <a:pPr indent="446088"/>
            <a:endParaRPr lang="zh-CN" altLang="en-US" sz="1600" dirty="0"/>
          </a:p>
        </p:txBody>
      </p:sp>
    </p:spTree>
    <p:extLst>
      <p:ext uri="{BB962C8B-B14F-4D97-AF65-F5344CB8AC3E}">
        <p14:creationId xmlns:p14="http://schemas.microsoft.com/office/powerpoint/2010/main" val="97321767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6.1.2 </a:t>
            </a:r>
            <a:r>
              <a:rPr lang="zh-CN" altLang="zh-CN" dirty="0"/>
              <a:t>【实例】</a:t>
            </a:r>
            <a:endParaRPr lang="zh-CN" altLang="en-US" dirty="0"/>
          </a:p>
        </p:txBody>
      </p:sp>
      <p:sp>
        <p:nvSpPr>
          <p:cNvPr id="3" name="矩形 2"/>
          <p:cNvSpPr/>
          <p:nvPr/>
        </p:nvSpPr>
        <p:spPr>
          <a:xfrm>
            <a:off x="670835" y="1484784"/>
            <a:ext cx="3865161" cy="369332"/>
          </a:xfrm>
          <a:prstGeom prst="rect">
            <a:avLst/>
          </a:prstGeom>
        </p:spPr>
        <p:txBody>
          <a:bodyPr wrap="none">
            <a:spAutoFit/>
          </a:bodyPr>
          <a:lstStyle/>
          <a:p>
            <a:r>
              <a:rPr lang="zh-CN" altLang="zh-CN" dirty="0"/>
              <a:t>（</a:t>
            </a:r>
            <a:r>
              <a:rPr lang="en-US" altLang="zh-CN" dirty="0"/>
              <a:t>4</a:t>
            </a:r>
            <a:r>
              <a:rPr lang="zh-CN" altLang="zh-CN" dirty="0"/>
              <a:t>）运行程序，效果如图</a:t>
            </a:r>
            <a:r>
              <a:rPr lang="en-US" altLang="zh-CN" dirty="0"/>
              <a:t>6.2</a:t>
            </a:r>
            <a:r>
              <a:rPr lang="zh-CN" altLang="zh-CN" dirty="0"/>
              <a:t>所示。</a:t>
            </a:r>
          </a:p>
        </p:txBody>
      </p:sp>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001343"/>
            <a:ext cx="2664296" cy="2874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821220"/>
      </p:ext>
    </p:extLst>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11560" y="2060848"/>
            <a:ext cx="8136904" cy="34563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251520" y="1196752"/>
            <a:ext cx="8640960" cy="4647426"/>
          </a:xfrm>
          <a:prstGeom prst="rect">
            <a:avLst/>
          </a:prstGeom>
          <a:noFill/>
        </p:spPr>
        <p:txBody>
          <a:bodyPr wrap="square" rtlCol="0">
            <a:spAutoFit/>
          </a:bodyPr>
          <a:lstStyle/>
          <a:p>
            <a:pPr indent="446088"/>
            <a:r>
              <a:rPr lang="zh-CN" altLang="zh-CN" dirty="0"/>
              <a:t>（10）主窗口MainWindow继承自QMainWindow类，包含一个菜单栏，其中有一个“文件”菜单条，包含一个“打开”菜单项。打开“mainwindow.h”头文件，具体代码如下：</a:t>
            </a:r>
          </a:p>
          <a:p>
            <a:pPr indent="446088"/>
            <a:r>
              <a:rPr lang="zh-CN" altLang="zh-CN" sz="1600" dirty="0"/>
              <a:t>#include &lt;QMainWindow&gt;</a:t>
            </a:r>
          </a:p>
          <a:p>
            <a:pPr indent="446088"/>
            <a:r>
              <a:rPr lang="zh-CN" altLang="zh-CN" sz="1600" dirty="0"/>
              <a:t>#include "svgwindow.h"</a:t>
            </a:r>
          </a:p>
          <a:p>
            <a:pPr indent="446088"/>
            <a:r>
              <a:rPr lang="zh-CN" altLang="zh-CN" sz="1600" dirty="0"/>
              <a:t>class MainWindow : public QMainWindow</a:t>
            </a:r>
          </a:p>
          <a:p>
            <a:pPr indent="446088"/>
            <a:r>
              <a:rPr lang="zh-CN" altLang="zh-CN" sz="1600" dirty="0"/>
              <a:t>{</a:t>
            </a:r>
          </a:p>
          <a:p>
            <a:pPr indent="446088"/>
            <a:r>
              <a:rPr lang="zh-CN" altLang="zh-CN" sz="1600" dirty="0"/>
              <a:t>    Q_OBJECT</a:t>
            </a:r>
          </a:p>
          <a:p>
            <a:pPr indent="446088"/>
            <a:r>
              <a:rPr lang="zh-CN" altLang="zh-CN" sz="1600" dirty="0"/>
              <a:t>public:</a:t>
            </a:r>
          </a:p>
          <a:p>
            <a:pPr indent="446088"/>
            <a:r>
              <a:rPr lang="zh-CN" altLang="zh-CN" sz="1600" dirty="0"/>
              <a:t>    MainWindow(QWidget *parent = 0);</a:t>
            </a:r>
          </a:p>
          <a:p>
            <a:pPr indent="446088"/>
            <a:r>
              <a:rPr lang="zh-CN" altLang="zh-CN" sz="1600" dirty="0"/>
              <a:t>    ~MainWindow();</a:t>
            </a:r>
          </a:p>
          <a:p>
            <a:pPr indent="446088"/>
            <a:r>
              <a:rPr lang="zh-CN" altLang="zh-CN" sz="1600" dirty="0"/>
              <a:t>    void createMenu();</a:t>
            </a:r>
          </a:p>
          <a:p>
            <a:pPr indent="446088"/>
            <a:r>
              <a:rPr lang="zh-CN" altLang="zh-CN" sz="1600" dirty="0"/>
              <a:t>public slots:</a:t>
            </a:r>
          </a:p>
          <a:p>
            <a:pPr indent="446088"/>
            <a:r>
              <a:rPr lang="zh-CN" altLang="zh-CN" sz="1600" dirty="0"/>
              <a:t>    void slotOpenFile();</a:t>
            </a:r>
          </a:p>
          <a:p>
            <a:pPr indent="446088"/>
            <a:r>
              <a:rPr lang="zh-CN" altLang="zh-CN" sz="1600" dirty="0"/>
              <a:t>private:</a:t>
            </a:r>
          </a:p>
          <a:p>
            <a:pPr indent="446088"/>
            <a:r>
              <a:rPr lang="zh-CN" altLang="zh-CN" sz="1600" dirty="0"/>
              <a:t>    SvgWindow *svgWindow; 		</a:t>
            </a:r>
            <a:r>
              <a:rPr lang="zh-CN" altLang="zh-CN" sz="1600" dirty="0" smtClean="0"/>
              <a:t>//</a:t>
            </a:r>
            <a:r>
              <a:rPr lang="zh-CN" altLang="zh-CN" sz="1600" dirty="0"/>
              <a:t>用于调用相关函数传递选择的文件名</a:t>
            </a:r>
          </a:p>
          <a:p>
            <a:pPr indent="446088"/>
            <a:r>
              <a:rPr lang="zh-CN" altLang="zh-CN" sz="1600" dirty="0"/>
              <a:t>};</a:t>
            </a:r>
          </a:p>
          <a:p>
            <a:endParaRPr lang="zh-CN" altLang="en-US" dirty="0"/>
          </a:p>
        </p:txBody>
      </p:sp>
    </p:spTree>
    <p:extLst>
      <p:ext uri="{BB962C8B-B14F-4D97-AF65-F5344CB8AC3E}">
        <p14:creationId xmlns:p14="http://schemas.microsoft.com/office/powerpoint/2010/main" val="340361263"/>
      </p:ext>
    </p:extLst>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1916832"/>
            <a:ext cx="7992888" cy="2304256"/>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340768"/>
            <a:ext cx="8496944" cy="3139321"/>
          </a:xfrm>
          <a:prstGeom prst="rect">
            <a:avLst/>
          </a:prstGeom>
          <a:noFill/>
        </p:spPr>
        <p:txBody>
          <a:bodyPr wrap="square" rtlCol="0">
            <a:spAutoFit/>
          </a:bodyPr>
          <a:lstStyle/>
          <a:p>
            <a:pPr indent="446088"/>
            <a:r>
              <a:rPr lang="zh-CN" altLang="zh-CN" dirty="0"/>
              <a:t>（11）在MainWindow构造函数中，创建一个SvgWindow对象作为主窗口的中央窗体。打开“mainwindow.cpp”文件，具体代码如下：</a:t>
            </a:r>
          </a:p>
          <a:p>
            <a:pPr indent="446088"/>
            <a:r>
              <a:rPr lang="zh-CN" altLang="zh-CN" dirty="0"/>
              <a:t>MainWindow::MainWindow(QWidget *parent)</a:t>
            </a:r>
          </a:p>
          <a:p>
            <a:pPr indent="446088"/>
            <a:r>
              <a:rPr lang="zh-CN" altLang="zh-CN" dirty="0"/>
              <a:t>    : QMainWindow(parent)</a:t>
            </a:r>
          </a:p>
          <a:p>
            <a:pPr indent="446088"/>
            <a:r>
              <a:rPr lang="zh-CN" altLang="zh-CN" dirty="0"/>
              <a:t>{</a:t>
            </a:r>
          </a:p>
          <a:p>
            <a:pPr indent="446088"/>
            <a:r>
              <a:rPr lang="zh-CN" altLang="zh-CN" dirty="0"/>
              <a:t>    setWindowTitle(tr("SVG Viewer"));</a:t>
            </a:r>
          </a:p>
          <a:p>
            <a:pPr indent="446088"/>
            <a:r>
              <a:rPr lang="zh-CN" altLang="zh-CN" dirty="0"/>
              <a:t>    createMenu();</a:t>
            </a:r>
          </a:p>
          <a:p>
            <a:pPr indent="446088"/>
            <a:r>
              <a:rPr lang="zh-CN" altLang="zh-CN" dirty="0"/>
              <a:t>    svgWindow =new SvgWindow;</a:t>
            </a:r>
          </a:p>
          <a:p>
            <a:pPr indent="446088"/>
            <a:r>
              <a:rPr lang="zh-CN" altLang="zh-CN" dirty="0"/>
              <a:t>    setCentralWidget(svgWindow);</a:t>
            </a:r>
          </a:p>
          <a:p>
            <a:pPr indent="446088"/>
            <a:r>
              <a:rPr lang="zh-CN" altLang="zh-CN" dirty="0"/>
              <a:t>}</a:t>
            </a:r>
          </a:p>
          <a:p>
            <a:pPr indent="446088"/>
            <a:endParaRPr lang="zh-CN" altLang="en-US" dirty="0"/>
          </a:p>
        </p:txBody>
      </p:sp>
    </p:spTree>
    <p:extLst>
      <p:ext uri="{BB962C8B-B14F-4D97-AF65-F5344CB8AC3E}">
        <p14:creationId xmlns:p14="http://schemas.microsoft.com/office/powerpoint/2010/main" val="3371890747"/>
      </p:ext>
    </p:extLst>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611560" y="3717032"/>
            <a:ext cx="8208912" cy="1512168"/>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4" name="矩形 3"/>
          <p:cNvSpPr/>
          <p:nvPr/>
        </p:nvSpPr>
        <p:spPr bwMode="auto">
          <a:xfrm>
            <a:off x="611560" y="1484784"/>
            <a:ext cx="8208912" cy="1656184"/>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6.4  </a:t>
            </a:r>
            <a:r>
              <a:rPr lang="zh-CN" altLang="zh-CN" dirty="0"/>
              <a:t>显示</a:t>
            </a:r>
            <a:r>
              <a:rPr lang="en-US" altLang="zh-CN" dirty="0" err="1"/>
              <a:t>Qt</a:t>
            </a:r>
            <a:r>
              <a:rPr lang="en-US" altLang="zh-CN" dirty="0"/>
              <a:t> 5 SVG</a:t>
            </a:r>
            <a:r>
              <a:rPr lang="zh-CN" altLang="zh-CN" dirty="0"/>
              <a:t>格式图片</a:t>
            </a:r>
            <a:endParaRPr lang="zh-CN" altLang="en-US" dirty="0"/>
          </a:p>
        </p:txBody>
      </p:sp>
      <p:sp>
        <p:nvSpPr>
          <p:cNvPr id="3" name="TextBox 2"/>
          <p:cNvSpPr txBox="1"/>
          <p:nvPr/>
        </p:nvSpPr>
        <p:spPr>
          <a:xfrm>
            <a:off x="323528" y="1124744"/>
            <a:ext cx="8496944" cy="4862870"/>
          </a:xfrm>
          <a:prstGeom prst="rect">
            <a:avLst/>
          </a:prstGeom>
          <a:noFill/>
        </p:spPr>
        <p:txBody>
          <a:bodyPr wrap="square" rtlCol="0">
            <a:spAutoFit/>
          </a:bodyPr>
          <a:lstStyle/>
          <a:p>
            <a:pPr indent="446088"/>
            <a:r>
              <a:rPr lang="zh-CN" altLang="zh-CN" dirty="0"/>
              <a:t>创建菜单栏，具体代码如下：</a:t>
            </a:r>
          </a:p>
          <a:p>
            <a:pPr indent="446088"/>
            <a:r>
              <a:rPr lang="zh-CN" altLang="zh-CN" sz="1600" dirty="0"/>
              <a:t>void MainWindow::createMenu()</a:t>
            </a:r>
          </a:p>
          <a:p>
            <a:pPr indent="446088"/>
            <a:r>
              <a:rPr lang="zh-CN" altLang="zh-CN" sz="1600" dirty="0"/>
              <a:t>{</a:t>
            </a:r>
          </a:p>
          <a:p>
            <a:pPr indent="446088"/>
            <a:r>
              <a:rPr lang="zh-CN" altLang="zh-CN" sz="1600" dirty="0"/>
              <a:t>    QMenu *fileMenu =menuBar()-&gt;addMenu(tr("文件"));</a:t>
            </a:r>
          </a:p>
          <a:p>
            <a:pPr indent="446088"/>
            <a:r>
              <a:rPr lang="zh-CN" altLang="zh-CN" sz="1600" dirty="0"/>
              <a:t>    QAction *openAct =new QAction(tr("打开"),this);</a:t>
            </a:r>
          </a:p>
          <a:p>
            <a:pPr indent="446088"/>
            <a:r>
              <a:rPr lang="zh-CN" altLang="zh-CN" sz="1600" dirty="0"/>
              <a:t>    connect(openAct,SIGNAL(triggered()),this,SLOT(slotOpenFile()));</a:t>
            </a:r>
          </a:p>
          <a:p>
            <a:pPr indent="446088"/>
            <a:r>
              <a:rPr lang="zh-CN" altLang="zh-CN" sz="1600" dirty="0"/>
              <a:t>    fileMenu-&gt;addAction(openAct);</a:t>
            </a:r>
          </a:p>
          <a:p>
            <a:pPr indent="446088"/>
            <a:r>
              <a:rPr lang="zh-CN" altLang="zh-CN" sz="1600" dirty="0"/>
              <a:t>}</a:t>
            </a:r>
          </a:p>
          <a:p>
            <a:pPr indent="446088"/>
            <a:r>
              <a:rPr lang="zh-CN" altLang="zh-CN" dirty="0"/>
              <a:t>通过标准文件对话框选择SVG文件，并调用SvgWindow的setFile()函数将选择的文件名传递给svgWindow进行显示，具体代码如下：</a:t>
            </a:r>
          </a:p>
          <a:p>
            <a:pPr indent="446088"/>
            <a:r>
              <a:rPr lang="zh-CN" altLang="zh-CN" sz="1600" dirty="0"/>
              <a:t>void MainWindow::slotOpenFile()</a:t>
            </a:r>
          </a:p>
          <a:p>
            <a:pPr indent="446088"/>
            <a:r>
              <a:rPr lang="zh-CN" altLang="zh-CN" sz="1600" dirty="0"/>
              <a:t>{</a:t>
            </a:r>
          </a:p>
          <a:p>
            <a:pPr indent="446088"/>
            <a:r>
              <a:rPr lang="zh-CN" altLang="zh-CN" sz="1600" dirty="0"/>
              <a:t>    QString name =QFileDialog::getOpenFileName(this,</a:t>
            </a:r>
          </a:p>
          <a:p>
            <a:pPr indent="446088"/>
            <a:r>
              <a:rPr lang="zh-CN" altLang="zh-CN" sz="1600" dirty="0"/>
              <a:t>                      "打开","/","svg files(*.svg)");</a:t>
            </a:r>
          </a:p>
          <a:p>
            <a:pPr indent="446088"/>
            <a:r>
              <a:rPr lang="zh-CN" altLang="zh-CN" sz="1600" dirty="0"/>
              <a:t>    svgWindow-&gt;setFile(name);</a:t>
            </a:r>
          </a:p>
          <a:p>
            <a:pPr indent="446088"/>
            <a:r>
              <a:rPr lang="zh-CN" altLang="zh-CN" sz="1600" dirty="0"/>
              <a:t>}</a:t>
            </a:r>
          </a:p>
          <a:p>
            <a:pPr indent="446088"/>
            <a:r>
              <a:rPr lang="zh-CN" altLang="zh-CN" dirty="0"/>
              <a:t>（</a:t>
            </a:r>
            <a:r>
              <a:rPr lang="en-US" altLang="zh-CN" dirty="0"/>
              <a:t>12</a:t>
            </a:r>
            <a:r>
              <a:rPr lang="zh-CN" altLang="zh-CN" dirty="0"/>
              <a:t>）运行程序，打开一张</a:t>
            </a:r>
            <a:r>
              <a:rPr lang="en-US" altLang="zh-CN" dirty="0"/>
              <a:t>SVG</a:t>
            </a:r>
            <a:r>
              <a:rPr lang="zh-CN" altLang="zh-CN" dirty="0"/>
              <a:t>图片，查看预览效果，如图</a:t>
            </a:r>
            <a:r>
              <a:rPr lang="en-US" altLang="zh-CN" dirty="0"/>
              <a:t>6.20</a:t>
            </a:r>
            <a:r>
              <a:rPr lang="zh-CN" altLang="zh-CN" dirty="0"/>
              <a:t>所示。</a:t>
            </a:r>
          </a:p>
          <a:p>
            <a:pPr indent="446088"/>
            <a:endParaRPr lang="zh-CN" altLang="en-US" dirty="0"/>
          </a:p>
        </p:txBody>
      </p:sp>
    </p:spTree>
    <p:extLst>
      <p:ext uri="{BB962C8B-B14F-4D97-AF65-F5344CB8AC3E}">
        <p14:creationId xmlns:p14="http://schemas.microsoft.com/office/powerpoint/2010/main" val="2101122650"/>
      </p:ext>
    </p:extLst>
  </p:cSld>
  <p:clrMapOvr>
    <a:masterClrMapping/>
  </p:clrMapOvr>
  <p:transition spd="slow">
    <p:randomBa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683568" y="3717032"/>
            <a:ext cx="8136904" cy="288032"/>
          </a:xfrm>
          <a:prstGeom prst="rect">
            <a:avLst/>
          </a:prstGeom>
          <a:solidFill>
            <a:schemeClr val="bg1">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Pct val="100000"/>
              <a:buFont typeface="Arial" charset="0"/>
              <a:buNone/>
              <a:tabLst/>
            </a:pPr>
            <a:endParaRPr kumimoji="0" lang="zh-CN" altLang="en-US" sz="2400" b="0" i="0" u="none" strike="noStrike" cap="none" normalizeH="0" baseline="0" smtClean="0">
              <a:ln>
                <a:noFill/>
              </a:ln>
              <a:solidFill>
                <a:schemeClr val="tx1"/>
              </a:solidFill>
              <a:effectLst/>
              <a:latin typeface="Arial" charset="0"/>
              <a:ea typeface="標楷體" pitchFamily="65" charset="-120"/>
            </a:endParaRPr>
          </a:p>
        </p:txBody>
      </p:sp>
      <p:sp>
        <p:nvSpPr>
          <p:cNvPr id="2" name="标题 1"/>
          <p:cNvSpPr>
            <a:spLocks noGrp="1"/>
          </p:cNvSpPr>
          <p:nvPr>
            <p:ph type="title"/>
          </p:nvPr>
        </p:nvSpPr>
        <p:spPr/>
        <p:txBody>
          <a:bodyPr/>
          <a:lstStyle/>
          <a:p>
            <a:r>
              <a:rPr lang="en-US" altLang="zh-CN" dirty="0"/>
              <a:t>L6.4  Qt 5 SVG</a:t>
            </a:r>
            <a:r>
              <a:rPr lang="zh-CN" altLang="zh-CN" dirty="0"/>
              <a:t>格式图片显示：概念解析</a:t>
            </a:r>
          </a:p>
        </p:txBody>
      </p:sp>
      <p:sp>
        <p:nvSpPr>
          <p:cNvPr id="3" name="TextBox 2"/>
          <p:cNvSpPr txBox="1"/>
          <p:nvPr/>
        </p:nvSpPr>
        <p:spPr>
          <a:xfrm>
            <a:off x="395536" y="1196752"/>
            <a:ext cx="8424936" cy="4585871"/>
          </a:xfrm>
          <a:prstGeom prst="rect">
            <a:avLst/>
          </a:prstGeom>
          <a:noFill/>
        </p:spPr>
        <p:txBody>
          <a:bodyPr wrap="square" rtlCol="0">
            <a:spAutoFit/>
          </a:bodyPr>
          <a:lstStyle/>
          <a:p>
            <a:pPr indent="446088"/>
            <a:r>
              <a:rPr lang="en-US" altLang="zh-CN" b="1" dirty="0">
                <a:solidFill>
                  <a:srgbClr val="00B050"/>
                </a:solidFill>
              </a:rPr>
              <a:t>XML</a:t>
            </a:r>
            <a:endParaRPr lang="zh-CN" altLang="zh-CN" b="1" dirty="0">
              <a:solidFill>
                <a:srgbClr val="00B050"/>
              </a:solidFill>
            </a:endParaRPr>
          </a:p>
          <a:p>
            <a:pPr indent="446088"/>
            <a:r>
              <a:rPr lang="zh-CN" altLang="zh-CN" dirty="0"/>
              <a:t>文档对象模型（</a:t>
            </a:r>
            <a:r>
              <a:rPr lang="en-US" altLang="zh-CN" dirty="0"/>
              <a:t>Document Object Model</a:t>
            </a:r>
            <a:r>
              <a:rPr lang="zh-CN" altLang="zh-CN" dirty="0"/>
              <a:t>，</a:t>
            </a:r>
            <a:r>
              <a:rPr lang="en-US" altLang="zh-CN" dirty="0"/>
              <a:t>DOM</a:t>
            </a:r>
            <a:r>
              <a:rPr lang="zh-CN" altLang="zh-CN" dirty="0"/>
              <a:t>）是</a:t>
            </a:r>
            <a:r>
              <a:rPr lang="en-US" altLang="zh-CN" dirty="0"/>
              <a:t>W3C</a:t>
            </a:r>
            <a:r>
              <a:rPr lang="zh-CN" altLang="zh-CN" dirty="0"/>
              <a:t>开发的独立于平台和语言的接口，它可以使程序和脚本动态地存取和更新</a:t>
            </a:r>
            <a:r>
              <a:rPr lang="en-US" altLang="zh-CN" dirty="0"/>
              <a:t>XML</a:t>
            </a:r>
            <a:r>
              <a:rPr lang="zh-CN" altLang="zh-CN" dirty="0"/>
              <a:t>文档的内容、结构和风格。</a:t>
            </a:r>
          </a:p>
          <a:p>
            <a:pPr indent="446088"/>
            <a:r>
              <a:rPr lang="en-US" altLang="zh-CN" dirty="0"/>
              <a:t>DOM</a:t>
            </a:r>
            <a:r>
              <a:rPr lang="zh-CN" altLang="zh-CN" dirty="0"/>
              <a:t>在内存中将</a:t>
            </a:r>
            <a:r>
              <a:rPr lang="en-US" altLang="zh-CN" dirty="0"/>
              <a:t>XML</a:t>
            </a:r>
            <a:r>
              <a:rPr lang="zh-CN" altLang="zh-CN" dirty="0"/>
              <a:t>文件表示为一棵树，用户通过</a:t>
            </a:r>
            <a:r>
              <a:rPr lang="en-US" altLang="zh-CN" dirty="0"/>
              <a:t>API</a:t>
            </a:r>
            <a:r>
              <a:rPr lang="zh-CN" altLang="zh-CN" dirty="0"/>
              <a:t>可以随意地访问树的任意节点内容。在</a:t>
            </a:r>
            <a:r>
              <a:rPr lang="en-US" altLang="zh-CN" dirty="0" err="1"/>
              <a:t>Qt</a:t>
            </a:r>
            <a:r>
              <a:rPr lang="zh-CN" altLang="zh-CN" dirty="0"/>
              <a:t>中，</a:t>
            </a:r>
            <a:r>
              <a:rPr lang="en-US" altLang="zh-CN" dirty="0"/>
              <a:t>XML</a:t>
            </a:r>
            <a:r>
              <a:rPr lang="zh-CN" altLang="zh-CN" dirty="0"/>
              <a:t>文档自身用</a:t>
            </a:r>
            <a:r>
              <a:rPr lang="en-US" altLang="zh-CN" dirty="0" err="1"/>
              <a:t>QDomDocument</a:t>
            </a:r>
            <a:r>
              <a:rPr lang="zh-CN" altLang="zh-CN" dirty="0"/>
              <a:t>表示，所有的节点类都从</a:t>
            </a:r>
            <a:r>
              <a:rPr lang="en-US" altLang="zh-CN" dirty="0" err="1"/>
              <a:t>QDomNode</a:t>
            </a:r>
            <a:r>
              <a:rPr lang="zh-CN" altLang="zh-CN" dirty="0"/>
              <a:t>继承。</a:t>
            </a:r>
          </a:p>
          <a:p>
            <a:pPr indent="446088"/>
            <a:r>
              <a:rPr lang="en-US" altLang="zh-CN" dirty="0"/>
              <a:t>SVG</a:t>
            </a:r>
            <a:r>
              <a:rPr lang="zh-CN" altLang="zh-CN" dirty="0"/>
              <a:t>文件是利用</a:t>
            </a:r>
            <a:r>
              <a:rPr lang="en-US" altLang="zh-CN" dirty="0"/>
              <a:t>XML</a:t>
            </a:r>
            <a:r>
              <a:rPr lang="zh-CN" altLang="zh-CN" dirty="0"/>
              <a:t>表示的矢量图形文件，每种图形都用</a:t>
            </a:r>
            <a:r>
              <a:rPr lang="en-US" altLang="zh-CN" dirty="0"/>
              <a:t>XML</a:t>
            </a:r>
            <a:r>
              <a:rPr lang="zh-CN" altLang="zh-CN" dirty="0"/>
              <a:t>标签表示。例如，在</a:t>
            </a:r>
            <a:r>
              <a:rPr lang="en-US" altLang="zh-CN" dirty="0"/>
              <a:t>SVG</a:t>
            </a:r>
            <a:r>
              <a:rPr lang="zh-CN" altLang="zh-CN" dirty="0"/>
              <a:t>中画折线的标签如下：</a:t>
            </a:r>
          </a:p>
          <a:p>
            <a:pPr indent="446088"/>
            <a:r>
              <a:rPr lang="zh-CN" altLang="zh-CN" sz="1600" dirty="0"/>
              <a:t>&lt;polyline fill="none” stroke="#888888" stroke-width="2" points="100, 200, 100,100"/&gt;</a:t>
            </a:r>
          </a:p>
          <a:p>
            <a:pPr indent="446088"/>
            <a:r>
              <a:rPr lang="zh-CN" altLang="zh-CN" b="1" dirty="0"/>
              <a:t>其中，</a:t>
            </a:r>
            <a:endParaRPr lang="zh-CN" altLang="zh-CN" dirty="0"/>
          </a:p>
          <a:p>
            <a:pPr indent="446088"/>
            <a:r>
              <a:rPr lang="en-US" altLang="zh-CN" sz="1600" b="1" dirty="0">
                <a:sym typeface="Wingdings"/>
              </a:rPr>
              <a:t></a:t>
            </a:r>
            <a:r>
              <a:rPr lang="en-US" altLang="zh-CN" sz="1600" b="1" dirty="0"/>
              <a:t> polyline</a:t>
            </a:r>
            <a:r>
              <a:rPr lang="zh-CN" altLang="zh-CN" sz="1600" b="1" dirty="0"/>
              <a:t>：</a:t>
            </a:r>
            <a:r>
              <a:rPr lang="zh-CN" altLang="zh-CN" sz="1600" dirty="0"/>
              <a:t>表示绘制折线。</a:t>
            </a:r>
          </a:p>
          <a:p>
            <a:pPr indent="446088"/>
            <a:r>
              <a:rPr lang="en-US" altLang="zh-CN" sz="1600" b="1" dirty="0">
                <a:sym typeface="Wingdings"/>
              </a:rPr>
              <a:t></a:t>
            </a:r>
            <a:r>
              <a:rPr lang="en-US" altLang="zh-CN" sz="1600" b="1" dirty="0"/>
              <a:t> fill</a:t>
            </a:r>
            <a:r>
              <a:rPr lang="zh-CN" altLang="zh-CN" sz="1600" b="1" dirty="0"/>
              <a:t>：</a:t>
            </a:r>
            <a:r>
              <a:rPr lang="zh-CN" altLang="zh-CN" sz="1600" dirty="0"/>
              <a:t>属性表示填充。</a:t>
            </a:r>
          </a:p>
          <a:p>
            <a:pPr indent="446088"/>
            <a:r>
              <a:rPr lang="en-US" altLang="zh-CN" sz="1600" b="1" dirty="0">
                <a:sym typeface="Wingdings"/>
              </a:rPr>
              <a:t></a:t>
            </a:r>
            <a:r>
              <a:rPr lang="en-US" altLang="zh-CN" sz="1600" b="1" dirty="0"/>
              <a:t> stroke</a:t>
            </a:r>
            <a:r>
              <a:rPr lang="zh-CN" altLang="zh-CN" sz="1600" b="1" dirty="0"/>
              <a:t>：</a:t>
            </a:r>
            <a:r>
              <a:rPr lang="zh-CN" altLang="zh-CN" sz="1600" dirty="0"/>
              <a:t>表示画笔颜色。</a:t>
            </a:r>
          </a:p>
          <a:p>
            <a:pPr indent="446088"/>
            <a:r>
              <a:rPr lang="en-US" altLang="zh-CN" sz="1600" b="1" dirty="0">
                <a:sym typeface="Wingdings"/>
              </a:rPr>
              <a:t></a:t>
            </a:r>
            <a:r>
              <a:rPr lang="en-US" altLang="zh-CN" sz="1600" b="1" dirty="0"/>
              <a:t> stroke-width</a:t>
            </a:r>
            <a:r>
              <a:rPr lang="zh-CN" altLang="zh-CN" sz="1600" b="1" dirty="0"/>
              <a:t>：</a:t>
            </a:r>
            <a:r>
              <a:rPr lang="zh-CN" altLang="zh-CN" sz="1600" dirty="0"/>
              <a:t>表示画笔宽度。</a:t>
            </a:r>
          </a:p>
          <a:p>
            <a:pPr indent="446088"/>
            <a:r>
              <a:rPr lang="en-US" altLang="zh-CN" sz="1600" b="1" dirty="0">
                <a:sym typeface="Wingdings"/>
              </a:rPr>
              <a:t></a:t>
            </a:r>
            <a:r>
              <a:rPr lang="en-US" altLang="zh-CN" sz="1600" b="1" dirty="0"/>
              <a:t> points</a:t>
            </a:r>
            <a:r>
              <a:rPr lang="zh-CN" altLang="zh-CN" sz="1600" b="1" dirty="0"/>
              <a:t>：</a:t>
            </a:r>
            <a:r>
              <a:rPr lang="zh-CN" altLang="zh-CN" sz="1600" dirty="0"/>
              <a:t>表示折线的点。</a:t>
            </a:r>
          </a:p>
          <a:p>
            <a:pPr indent="446088"/>
            <a:endParaRPr lang="zh-CN" altLang="en-US" sz="1600" dirty="0"/>
          </a:p>
        </p:txBody>
      </p:sp>
    </p:spTree>
    <p:extLst>
      <p:ext uri="{BB962C8B-B14F-4D97-AF65-F5344CB8AC3E}">
        <p14:creationId xmlns:p14="http://schemas.microsoft.com/office/powerpoint/2010/main" val="28761895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Qt 5</a:t>
            </a:r>
            <a:r>
              <a:rPr lang="zh-CN" altLang="zh-CN" dirty="0"/>
              <a:t>基础图形的绘制</a:t>
            </a:r>
          </a:p>
        </p:txBody>
      </p:sp>
      <p:sp>
        <p:nvSpPr>
          <p:cNvPr id="3" name="TextBox 2"/>
          <p:cNvSpPr txBox="1"/>
          <p:nvPr/>
        </p:nvSpPr>
        <p:spPr>
          <a:xfrm>
            <a:off x="395536" y="1340768"/>
            <a:ext cx="8424936" cy="1384995"/>
          </a:xfrm>
          <a:prstGeom prst="rect">
            <a:avLst/>
          </a:prstGeom>
          <a:noFill/>
        </p:spPr>
        <p:txBody>
          <a:bodyPr wrap="square" rtlCol="0">
            <a:spAutoFit/>
          </a:bodyPr>
          <a:lstStyle/>
          <a:p>
            <a:pPr indent="446088">
              <a:lnSpc>
                <a:spcPct val="150000"/>
              </a:lnSpc>
            </a:pPr>
            <a:r>
              <a:rPr lang="en-US" altLang="zh-CN" sz="2000" b="1" dirty="0">
                <a:solidFill>
                  <a:srgbClr val="C00000"/>
                </a:solidFill>
              </a:rPr>
              <a:t>6.2.1  </a:t>
            </a:r>
            <a:r>
              <a:rPr lang="zh-CN" altLang="zh-CN" sz="2000" b="1" dirty="0">
                <a:solidFill>
                  <a:srgbClr val="C00000"/>
                </a:solidFill>
              </a:rPr>
              <a:t>绘图框架设计</a:t>
            </a:r>
          </a:p>
          <a:p>
            <a:pPr indent="446088">
              <a:lnSpc>
                <a:spcPct val="150000"/>
              </a:lnSpc>
            </a:pPr>
            <a:r>
              <a:rPr lang="zh-CN" altLang="zh-CN" dirty="0"/>
              <a:t>绘制各种基础图形使用的框架实例如图</a:t>
            </a:r>
            <a:r>
              <a:rPr lang="en-US" altLang="zh-CN" dirty="0"/>
              <a:t>6.3</a:t>
            </a:r>
            <a:r>
              <a:rPr lang="zh-CN" altLang="zh-CN" dirty="0"/>
              <a:t>所示。</a:t>
            </a:r>
          </a:p>
          <a:p>
            <a:pPr indent="446088">
              <a:lnSpc>
                <a:spcPct val="150000"/>
              </a:lnSpc>
            </a:pPr>
            <a:endParaRPr lang="zh-CN" altLang="en-US" dirty="0"/>
          </a:p>
        </p:txBody>
      </p:sp>
      <p:pic>
        <p:nvPicPr>
          <p:cNvPr id="307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395" y="2348880"/>
            <a:ext cx="5981217"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493154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zh-CN" dirty="0"/>
              <a:t>绘图框架</a:t>
            </a:r>
            <a:r>
              <a:rPr lang="zh-CN" altLang="zh-CN" dirty="0" smtClean="0"/>
              <a:t>设计</a:t>
            </a:r>
            <a:endParaRPr lang="zh-CN" altLang="en-US" dirty="0"/>
          </a:p>
        </p:txBody>
      </p:sp>
      <p:sp>
        <p:nvSpPr>
          <p:cNvPr id="3" name="TextBox 2"/>
          <p:cNvSpPr txBox="1"/>
          <p:nvPr/>
        </p:nvSpPr>
        <p:spPr>
          <a:xfrm>
            <a:off x="323528" y="1340768"/>
            <a:ext cx="8496944" cy="923330"/>
          </a:xfrm>
          <a:prstGeom prst="rect">
            <a:avLst/>
          </a:prstGeom>
          <a:noFill/>
        </p:spPr>
        <p:txBody>
          <a:bodyPr wrap="square" rtlCol="0">
            <a:spAutoFit/>
          </a:bodyPr>
          <a:lstStyle/>
          <a:p>
            <a:pPr indent="446088"/>
            <a:r>
              <a:rPr lang="zh-CN" altLang="zh-CN" dirty="0"/>
              <a:t>此实例的具体实现包含了两个部分的内容：一个是用于画图的区域</a:t>
            </a:r>
            <a:r>
              <a:rPr lang="en-US" altLang="zh-CN" dirty="0" err="1"/>
              <a:t>PaintArea</a:t>
            </a:r>
            <a:r>
              <a:rPr lang="zh-CN" altLang="zh-CN" dirty="0"/>
              <a:t>类，另一个是主窗口</a:t>
            </a:r>
            <a:r>
              <a:rPr lang="en-US" altLang="zh-CN" dirty="0" err="1"/>
              <a:t>MainWidget</a:t>
            </a:r>
            <a:r>
              <a:rPr lang="zh-CN" altLang="zh-CN" dirty="0"/>
              <a:t>类，如图</a:t>
            </a:r>
            <a:r>
              <a:rPr lang="en-US" altLang="zh-CN" dirty="0"/>
              <a:t>6.4</a:t>
            </a:r>
            <a:r>
              <a:rPr lang="zh-CN" altLang="zh-CN" dirty="0"/>
              <a:t>所示。</a:t>
            </a:r>
          </a:p>
          <a:p>
            <a:endParaRPr lang="zh-CN" altLang="en-US" dirty="0"/>
          </a:p>
        </p:txBody>
      </p:sp>
      <p:pic>
        <p:nvPicPr>
          <p:cNvPr id="4098" name="Picture 2" descr="6t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0538" y="2132856"/>
            <a:ext cx="4448318"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47917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6.2.1  </a:t>
            </a:r>
            <a:r>
              <a:rPr lang="zh-CN" altLang="zh-CN" dirty="0"/>
              <a:t>绘图框架设计</a:t>
            </a:r>
            <a:endParaRPr lang="zh-CN" altLang="en-US" dirty="0"/>
          </a:p>
        </p:txBody>
      </p:sp>
      <p:sp>
        <p:nvSpPr>
          <p:cNvPr id="3" name="TextBox 2"/>
          <p:cNvSpPr txBox="1"/>
          <p:nvPr/>
        </p:nvSpPr>
        <p:spPr>
          <a:xfrm>
            <a:off x="323528" y="1196752"/>
            <a:ext cx="8496944" cy="5078313"/>
          </a:xfrm>
          <a:prstGeom prst="rect">
            <a:avLst/>
          </a:prstGeom>
          <a:noFill/>
        </p:spPr>
        <p:txBody>
          <a:bodyPr wrap="square" rtlCol="0">
            <a:spAutoFit/>
          </a:bodyPr>
          <a:lstStyle/>
          <a:p>
            <a:pPr indent="446088">
              <a:lnSpc>
                <a:spcPct val="150000"/>
              </a:lnSpc>
            </a:pPr>
            <a:r>
              <a:rPr lang="zh-CN" altLang="zh-CN" b="1" dirty="0" smtClean="0">
                <a:solidFill>
                  <a:srgbClr val="00B050"/>
                </a:solidFill>
              </a:rPr>
              <a:t>实现</a:t>
            </a:r>
            <a:r>
              <a:rPr lang="zh-CN" altLang="zh-CN" b="1" dirty="0">
                <a:solidFill>
                  <a:srgbClr val="00B050"/>
                </a:solidFill>
              </a:rPr>
              <a:t>步骤如下。</a:t>
            </a:r>
          </a:p>
          <a:p>
            <a:pPr indent="446088">
              <a:lnSpc>
                <a:spcPct val="150000"/>
              </a:lnSpc>
            </a:pPr>
            <a:r>
              <a:rPr lang="zh-CN" altLang="zh-CN" dirty="0"/>
              <a:t>（</a:t>
            </a:r>
            <a:r>
              <a:rPr lang="en-US" altLang="zh-CN" dirty="0"/>
              <a:t>1</a:t>
            </a:r>
            <a:r>
              <a:rPr lang="zh-CN" altLang="zh-CN" dirty="0"/>
              <a:t>）新建</a:t>
            </a:r>
            <a:r>
              <a:rPr lang="en-US" altLang="zh-CN" dirty="0" err="1"/>
              <a:t>Qt</a:t>
            </a:r>
            <a:r>
              <a:rPr lang="en-US" altLang="zh-CN" dirty="0"/>
              <a:t> Widgets Application</a:t>
            </a:r>
            <a:r>
              <a:rPr lang="zh-CN" altLang="zh-CN" dirty="0"/>
              <a:t>（详见</a:t>
            </a:r>
            <a:r>
              <a:rPr lang="en-US" altLang="zh-CN" dirty="0"/>
              <a:t>1.3.1</a:t>
            </a:r>
            <a:r>
              <a:rPr lang="zh-CN" altLang="zh-CN" dirty="0"/>
              <a:t>节），项目名称为“</a:t>
            </a:r>
            <a:r>
              <a:rPr lang="en-US" altLang="zh-CN" dirty="0" err="1"/>
              <a:t>PaintEx</a:t>
            </a:r>
            <a:r>
              <a:rPr lang="zh-CN" altLang="zh-CN" dirty="0"/>
              <a:t>”，基类选择“</a:t>
            </a:r>
            <a:r>
              <a:rPr lang="en-US" altLang="zh-CN" dirty="0" err="1"/>
              <a:t>QWidget</a:t>
            </a:r>
            <a:r>
              <a:rPr lang="zh-CN" altLang="zh-CN" dirty="0"/>
              <a:t>”，类名命名为“</a:t>
            </a:r>
            <a:r>
              <a:rPr lang="en-US" altLang="zh-CN" dirty="0" err="1"/>
              <a:t>MainWidget</a:t>
            </a:r>
            <a:r>
              <a:rPr lang="zh-CN" altLang="zh-CN" dirty="0"/>
              <a:t>”，</a:t>
            </a:r>
            <a:r>
              <a:rPr lang="zh-CN" altLang="zh-CN" b="1" dirty="0"/>
              <a:t>取消</a:t>
            </a:r>
            <a:r>
              <a:rPr lang="zh-CN" altLang="zh-CN" dirty="0"/>
              <a:t>“创建界面”复选框的选中状态。单击“下一步”按钮，最后单击“完成”按钮，完成该项目工程的建立。</a:t>
            </a:r>
          </a:p>
          <a:p>
            <a:pPr indent="446088">
              <a:lnSpc>
                <a:spcPct val="150000"/>
              </a:lnSpc>
            </a:pPr>
            <a:r>
              <a:rPr lang="zh-CN" altLang="zh-CN" dirty="0"/>
              <a:t>（</a:t>
            </a:r>
            <a:r>
              <a:rPr lang="en-US" altLang="zh-CN" dirty="0"/>
              <a:t>2</a:t>
            </a:r>
            <a:r>
              <a:rPr lang="zh-CN" altLang="zh-CN" dirty="0"/>
              <a:t>）添加该工程的提供实现绘图区的函数所在的文件，在“</a:t>
            </a:r>
            <a:r>
              <a:rPr lang="en-US" altLang="zh-CN" dirty="0" err="1"/>
              <a:t>PaintEx</a:t>
            </a:r>
            <a:r>
              <a:rPr lang="zh-CN" altLang="zh-CN" dirty="0"/>
              <a:t>”项目名上单击鼠标右键，在弹出的快捷菜单中选择“添加新文件</a:t>
            </a:r>
            <a:r>
              <a:rPr lang="en-US" altLang="zh-CN" dirty="0"/>
              <a:t>...</a:t>
            </a:r>
            <a:r>
              <a:rPr lang="zh-CN" altLang="zh-CN" dirty="0"/>
              <a:t>”菜单项，在弹出的对话框中选择“</a:t>
            </a:r>
            <a:r>
              <a:rPr lang="en-US" altLang="zh-CN" dirty="0"/>
              <a:t>C++ Class</a:t>
            </a:r>
            <a:r>
              <a:rPr lang="zh-CN" altLang="zh-CN" dirty="0"/>
              <a:t>”选项。单击“</a:t>
            </a:r>
            <a:r>
              <a:rPr lang="en-US" altLang="zh-CN" dirty="0"/>
              <a:t>Choose...</a:t>
            </a:r>
            <a:r>
              <a:rPr lang="zh-CN" altLang="zh-CN" dirty="0"/>
              <a:t>”按钮，弹出对话框，在“</a:t>
            </a:r>
            <a:r>
              <a:rPr lang="en-US" altLang="zh-CN" dirty="0"/>
              <a:t>Base class</a:t>
            </a:r>
            <a:r>
              <a:rPr lang="zh-CN" altLang="zh-CN" dirty="0"/>
              <a:t>”后面的下拉列表框中选择基类名“</a:t>
            </a:r>
            <a:r>
              <a:rPr lang="en-US" altLang="zh-CN" dirty="0" err="1"/>
              <a:t>QWidget</a:t>
            </a:r>
            <a:r>
              <a:rPr lang="zh-CN" altLang="zh-CN" dirty="0"/>
              <a:t>”，在“</a:t>
            </a:r>
            <a:r>
              <a:rPr lang="en-US" altLang="zh-CN" dirty="0"/>
              <a:t>Class name</a:t>
            </a:r>
            <a:r>
              <a:rPr lang="zh-CN" altLang="zh-CN" dirty="0"/>
              <a:t>”后面的文本框中输入类的名称“</a:t>
            </a:r>
            <a:r>
              <a:rPr lang="en-US" altLang="zh-CN" dirty="0" err="1"/>
              <a:t>PaintArea</a:t>
            </a:r>
            <a:r>
              <a:rPr lang="zh-CN" altLang="zh-CN" dirty="0"/>
              <a:t>”。</a:t>
            </a:r>
          </a:p>
          <a:p>
            <a:pPr indent="446088">
              <a:lnSpc>
                <a:spcPct val="150000"/>
              </a:lnSpc>
            </a:pPr>
            <a:r>
              <a:rPr lang="zh-CN" altLang="zh-CN" dirty="0"/>
              <a:t>（</a:t>
            </a:r>
            <a:r>
              <a:rPr lang="en-US" altLang="zh-CN" dirty="0"/>
              <a:t>3</a:t>
            </a:r>
            <a:r>
              <a:rPr lang="zh-CN" altLang="zh-CN" dirty="0"/>
              <a:t>）单击“下一步”按钮，单击“完成”按钮，添加文件“</a:t>
            </a:r>
            <a:r>
              <a:rPr lang="en-US" altLang="zh-CN" dirty="0" err="1"/>
              <a:t>paintarea.h</a:t>
            </a:r>
            <a:r>
              <a:rPr lang="zh-CN" altLang="zh-CN" dirty="0"/>
              <a:t>”和文件“</a:t>
            </a:r>
            <a:r>
              <a:rPr lang="en-US" altLang="zh-CN" dirty="0"/>
              <a:t>paintarea.cpp</a:t>
            </a:r>
            <a:r>
              <a:rPr lang="zh-CN" altLang="zh-CN" dirty="0"/>
              <a:t>”完毕。</a:t>
            </a:r>
          </a:p>
          <a:p>
            <a:pPr indent="446088">
              <a:lnSpc>
                <a:spcPct val="150000"/>
              </a:lnSpc>
            </a:pPr>
            <a:endParaRPr lang="zh-CN" altLang="en-US" dirty="0"/>
          </a:p>
        </p:txBody>
      </p:sp>
    </p:spTree>
    <p:extLst>
      <p:ext uri="{BB962C8B-B14F-4D97-AF65-F5344CB8AC3E}">
        <p14:creationId xmlns:p14="http://schemas.microsoft.com/office/powerpoint/2010/main" val="1752299866"/>
      </p:ext>
    </p:extLst>
  </p:cSld>
  <p:clrMapOvr>
    <a:masterClrMapping/>
  </p:clrMapOvr>
  <p:transition spd="slow">
    <p:randomBar dir="vert"/>
  </p:transition>
</p:sld>
</file>

<file path=ppt/theme/theme1.xml><?xml version="1.0" encoding="utf-8"?>
<a:theme xmlns:a="http://schemas.openxmlformats.org/drawingml/2006/main" name="主题1">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C00000"/>
      </a:hlink>
      <a:folHlink>
        <a:srgbClr val="99CC00"/>
      </a:folHlink>
    </a:clrScheme>
    <a:fontScheme name="tdesignc">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Pct val="100000"/>
          <a:buFont typeface="Arial" charset="0"/>
          <a:buNone/>
          <a:tabLst/>
          <a:defRPr kumimoji="0" lang="zh-CN" altLang="en-US" sz="2400" b="0" i="0" u="none" strike="noStrike" cap="none" normalizeH="0" baseline="0" smtClean="0">
            <a:ln>
              <a:noFill/>
            </a:ln>
            <a:solidFill>
              <a:schemeClr val="tx1"/>
            </a:solidFill>
            <a:effectLst/>
            <a:latin typeface="Arial" charset="0"/>
            <a:ea typeface="標楷體" pitchFamily="65" charset="-120"/>
          </a:defRPr>
        </a:defPPr>
      </a:lstStyle>
    </a:lnDef>
  </a:objectDefaults>
  <a:extraClrSchemeLst>
    <a:extraClrScheme>
      <a:clrScheme name="tdesignc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tdesignc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tdesignc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tdesignc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tdesignc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tdesignc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tdesignc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tdesignc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主题1</Template>
  <TotalTime>93</TotalTime>
  <Words>6104</Words>
  <Application>Microsoft Office PowerPoint</Application>
  <PresentationFormat>全屏显示(4:3)</PresentationFormat>
  <Paragraphs>572</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主题1</vt:lpstr>
      <vt:lpstr>第6章 Qt 5图形与图片</vt:lpstr>
      <vt:lpstr>6.1  Qt 5位置相关函数</vt:lpstr>
      <vt:lpstr>6.1.1  区别概述</vt:lpstr>
      <vt:lpstr>6.1.2 【实例】</vt:lpstr>
      <vt:lpstr>6.1.2 【实例】</vt:lpstr>
      <vt:lpstr>6.1.2 【实例】</vt:lpstr>
      <vt:lpstr>6.2  Qt 5基础图形的绘制</vt:lpstr>
      <vt:lpstr>6.2.1  绘图框架设计</vt:lpstr>
      <vt:lpstr>6.2.1  绘图框架设计</vt:lpstr>
      <vt:lpstr>6.2.2  绘图区的实现</vt:lpstr>
      <vt:lpstr>6.2.2  绘图区的实现</vt:lpstr>
      <vt:lpstr>6.2.2  绘图区的实现</vt:lpstr>
      <vt:lpstr>6.2.2  绘图区的实现</vt:lpstr>
      <vt:lpstr>6.2.2  绘图区的实现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6.2.3  主窗口的实现</vt:lpstr>
      <vt:lpstr>6.3  Qt 5双缓冲机制</vt:lpstr>
      <vt:lpstr>6.3.1  原理与设计</vt:lpstr>
      <vt:lpstr>6.3.1  原理与设计</vt:lpstr>
      <vt:lpstr>6.3.2  绘图区的实现</vt:lpstr>
      <vt:lpstr>6.3.2  绘图区的实现</vt:lpstr>
      <vt:lpstr>6.3.2  绘图区的实现</vt:lpstr>
      <vt:lpstr>6.3.2  绘图区的实现</vt:lpstr>
      <vt:lpstr>6.3.2  绘图区的实现</vt:lpstr>
      <vt:lpstr>6.3.2  绘图区的实现</vt:lpstr>
      <vt:lpstr>6.3.2  绘图区的实现</vt:lpstr>
      <vt:lpstr>6.3.3  主窗口的实现</vt:lpstr>
      <vt:lpstr>6.3.3  主窗口的实现</vt:lpstr>
      <vt:lpstr>6.3.3  主窗口的实现</vt:lpstr>
      <vt:lpstr>6.3.3  主窗口的实现</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6.4  显示Qt 5 SVG格式图片</vt:lpstr>
      <vt:lpstr>L6.4  Qt 5 SVG格式图片显示：概念解析</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Qt 5图形与图片</dc:title>
  <dc:creator>User</dc:creator>
  <cp:lastModifiedBy>User</cp:lastModifiedBy>
  <cp:revision>12</cp:revision>
  <dcterms:created xsi:type="dcterms:W3CDTF">2017-05-18T07:31:48Z</dcterms:created>
  <dcterms:modified xsi:type="dcterms:W3CDTF">2017-05-22T01:10:54Z</dcterms:modified>
</cp:coreProperties>
</file>