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15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lvl1pPr>
              <a:defRPr/>
            </a:lvl1pPr>
          </a:lstStyle>
          <a:p>
            <a:pPr lvl="0"/>
            <a:r>
              <a:rPr lang="zh-CN" altLang="en-US" noProof="0" smtClean="0"/>
              <a:t>单击此处编辑母版标题样式</a:t>
            </a:r>
          </a:p>
        </p:txBody>
      </p:sp>
      <p:sp>
        <p:nvSpPr>
          <p:cNvPr id="2051"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2052" name="Rectangle 4"/>
          <p:cNvSpPr>
            <a:spLocks noGrp="1" noChangeArrowheads="1"/>
          </p:cNvSpPr>
          <p:nvPr>
            <p:ph type="dt" sz="half" idx="2"/>
          </p:nvPr>
        </p:nvSpPr>
        <p:spPr/>
        <p:txBody>
          <a:bodyPr/>
          <a:lstStyle>
            <a:lvl1pPr>
              <a:defRPr/>
            </a:lvl1pPr>
          </a:lstStyle>
          <a:p>
            <a:fld id="{BB637443-4E81-4305-B7A4-D7786AC18E97}" type="datetimeFigureOut">
              <a:rPr lang="zh-CN" altLang="en-US" smtClean="0"/>
              <a:t>2017-5-22</a:t>
            </a:fld>
            <a:endParaRPr lang="zh-CN" altLang="en-US"/>
          </a:p>
        </p:txBody>
      </p:sp>
      <p:sp>
        <p:nvSpPr>
          <p:cNvPr id="2053" name="Rectangle 5"/>
          <p:cNvSpPr>
            <a:spLocks noGrp="1" noChangeArrowheads="1"/>
          </p:cNvSpPr>
          <p:nvPr>
            <p:ph type="ftr" sz="quarter" idx="3"/>
          </p:nvPr>
        </p:nvSpPr>
        <p:spPr/>
        <p:txBody>
          <a:bodyPr/>
          <a:lstStyle>
            <a:lvl1pPr>
              <a:defRPr/>
            </a:lvl1pPr>
          </a:lstStyle>
          <a:p>
            <a:endParaRPr lang="zh-CN" altLang="en-US"/>
          </a:p>
        </p:txBody>
      </p:sp>
      <p:sp>
        <p:nvSpPr>
          <p:cNvPr id="2054" name="Rectangle 6"/>
          <p:cNvSpPr>
            <a:spLocks noGrp="1" noChangeArrowheads="1"/>
          </p:cNvSpPr>
          <p:nvPr>
            <p:ph type="sldNum" sz="quarter" idx="4"/>
          </p:nvPr>
        </p:nvSpPr>
        <p:spPr>
          <a:xfrm>
            <a:off x="6553200" y="6245225"/>
            <a:ext cx="2289175" cy="476250"/>
          </a:xfrm>
        </p:spPr>
        <p:txBody>
          <a:bodyPr/>
          <a:lstStyle>
            <a:lvl1pPr>
              <a:defRPr/>
            </a:lvl1pPr>
          </a:lstStyle>
          <a:p>
            <a:fld id="{138BB859-9737-43E1-B154-9FC435688849}" type="slidenum">
              <a:rPr lang="zh-CN" altLang="en-US" smtClean="0"/>
              <a:t>‹#›</a:t>
            </a:fld>
            <a:endParaRPr lang="zh-CN" altLang="en-US"/>
          </a:p>
        </p:txBody>
      </p:sp>
      <p:sp>
        <p:nvSpPr>
          <p:cNvPr id="2055" name="Rectangle 7"/>
          <p:cNvSpPr>
            <a:spLocks noChangeArrowheads="1"/>
          </p:cNvSpPr>
          <p:nvPr/>
        </p:nvSpPr>
        <p:spPr bwMode="auto">
          <a:xfrm>
            <a:off x="6553200" y="6211888"/>
            <a:ext cx="2133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a:fld id="{0FA6AACA-06FB-4A17-83E2-961DAC37C178}" type="slidenum">
              <a:rPr lang="en-US" altLang="zh-CN" sz="1200">
                <a:effectLst>
                  <a:outerShdw blurRad="38100" dist="38100" dir="2700000" algn="tl">
                    <a:srgbClr val="C0C0C0"/>
                  </a:outerShdw>
                </a:effectLst>
                <a:latin typeface="Tahoma" pitchFamily="34" charset="0"/>
              </a:rPr>
              <a:pPr algn="r"/>
              <a:t>‹#›</a:t>
            </a:fld>
            <a:endParaRPr lang="en-US" altLang="zh-CN" sz="1200">
              <a:effectLst>
                <a:outerShdw blurRad="38100" dist="38100" dir="2700000" algn="tl">
                  <a:srgbClr val="C0C0C0"/>
                </a:outerShdw>
              </a:effectLst>
              <a:latin typeface="Tahoma" pitchFamily="34" charset="0"/>
            </a:endParaRPr>
          </a:p>
        </p:txBody>
      </p:sp>
    </p:spTree>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BB637443-4E81-4305-B7A4-D7786AC18E97}" type="datetimeFigureOut">
              <a:rPr lang="zh-CN" altLang="en-US" smtClean="0"/>
              <a:t>2017-5-22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138BB859-9737-43E1-B154-9FC435688849}" type="slidenum">
              <a:rPr lang="zh-CN" altLang="en-US" smtClean="0"/>
              <a:t>‹#›</a:t>
            </a:fld>
            <a:endParaRPr lang="zh-CN" altLang="en-US"/>
          </a:p>
        </p:txBody>
      </p:sp>
    </p:spTree>
    <p:extLst>
      <p:ext uri="{BB962C8B-B14F-4D97-AF65-F5344CB8AC3E}">
        <p14:creationId xmlns:p14="http://schemas.microsoft.com/office/powerpoint/2010/main" val="888142532"/>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44450"/>
            <a:ext cx="2135187" cy="63373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44450"/>
            <a:ext cx="6253163" cy="63373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BB637443-4E81-4305-B7A4-D7786AC18E97}" type="datetimeFigureOut">
              <a:rPr lang="zh-CN" altLang="en-US" smtClean="0"/>
              <a:t>2017-5-22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138BB859-9737-43E1-B154-9FC435688849}" type="slidenum">
              <a:rPr lang="zh-CN" altLang="en-US" smtClean="0"/>
              <a:t>‹#›</a:t>
            </a:fld>
            <a:endParaRPr lang="zh-CN" altLang="en-US"/>
          </a:p>
        </p:txBody>
      </p:sp>
    </p:spTree>
    <p:extLst>
      <p:ext uri="{BB962C8B-B14F-4D97-AF65-F5344CB8AC3E}">
        <p14:creationId xmlns:p14="http://schemas.microsoft.com/office/powerpoint/2010/main" val="2396983338"/>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BB637443-4E81-4305-B7A4-D7786AC18E97}" type="datetimeFigureOut">
              <a:rPr lang="zh-CN" altLang="en-US" smtClean="0"/>
              <a:t>2017-5-22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138BB859-9737-43E1-B154-9FC435688849}" type="slidenum">
              <a:rPr lang="zh-CN" altLang="en-US" smtClean="0"/>
              <a:t>‹#›</a:t>
            </a:fld>
            <a:endParaRPr lang="zh-CN" altLang="en-US"/>
          </a:p>
        </p:txBody>
      </p:sp>
    </p:spTree>
    <p:extLst>
      <p:ext uri="{BB962C8B-B14F-4D97-AF65-F5344CB8AC3E}">
        <p14:creationId xmlns:p14="http://schemas.microsoft.com/office/powerpoint/2010/main" val="3126461194"/>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BB637443-4E81-4305-B7A4-D7786AC18E97}" type="datetimeFigureOut">
              <a:rPr lang="zh-CN" altLang="en-US" smtClean="0"/>
              <a:t>2017-5-22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138BB859-9737-43E1-B154-9FC435688849}" type="slidenum">
              <a:rPr lang="zh-CN" altLang="en-US" smtClean="0"/>
              <a:t>‹#›</a:t>
            </a:fld>
            <a:endParaRPr lang="zh-CN" altLang="en-US"/>
          </a:p>
        </p:txBody>
      </p:sp>
    </p:spTree>
    <p:extLst>
      <p:ext uri="{BB962C8B-B14F-4D97-AF65-F5344CB8AC3E}">
        <p14:creationId xmlns:p14="http://schemas.microsoft.com/office/powerpoint/2010/main" val="1734113672"/>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908050"/>
            <a:ext cx="4194175"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8050"/>
            <a:ext cx="4194175"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BB637443-4E81-4305-B7A4-D7786AC18E97}" type="datetimeFigureOut">
              <a:rPr lang="zh-CN" altLang="en-US" smtClean="0"/>
              <a:t>2017-5-22</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138BB859-9737-43E1-B154-9FC435688849}" type="slidenum">
              <a:rPr lang="zh-CN" altLang="en-US" smtClean="0"/>
              <a:t>‹#›</a:t>
            </a:fld>
            <a:endParaRPr lang="zh-CN" altLang="en-US"/>
          </a:p>
        </p:txBody>
      </p:sp>
    </p:spTree>
    <p:extLst>
      <p:ext uri="{BB962C8B-B14F-4D97-AF65-F5344CB8AC3E}">
        <p14:creationId xmlns:p14="http://schemas.microsoft.com/office/powerpoint/2010/main" val="4113122581"/>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BB637443-4E81-4305-B7A4-D7786AC18E97}" type="datetimeFigureOut">
              <a:rPr lang="zh-CN" altLang="en-US" smtClean="0"/>
              <a:t>2017-5-22</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138BB859-9737-43E1-B154-9FC435688849}" type="slidenum">
              <a:rPr lang="zh-CN" altLang="en-US" smtClean="0"/>
              <a:t>‹#›</a:t>
            </a:fld>
            <a:endParaRPr lang="zh-CN" altLang="en-US"/>
          </a:p>
        </p:txBody>
      </p:sp>
    </p:spTree>
    <p:extLst>
      <p:ext uri="{BB962C8B-B14F-4D97-AF65-F5344CB8AC3E}">
        <p14:creationId xmlns:p14="http://schemas.microsoft.com/office/powerpoint/2010/main" val="1141728904"/>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rtl="0" eaLnBrk="1" fontAlgn="base" hangingPunct="1">
              <a:spcBef>
                <a:spcPct val="0"/>
              </a:spcBef>
              <a:spcAft>
                <a:spcPct val="0"/>
              </a:spcAft>
              <a:buSzPct val="100000"/>
              <a:buFont typeface="Arial" charset="0"/>
              <a:defRPr lang="zh-CN" altLang="en-US" sz="3600" b="0" u="none" cap="all" spc="0" dirty="0">
                <a:ln w="9000" cmpd="sng">
                  <a:solidFill>
                    <a:srgbClr val="6600FF"/>
                  </a:solidFill>
                  <a:prstDash val="solid"/>
                </a:ln>
                <a:solidFill>
                  <a:srgbClr val="6600FF"/>
                </a:solidFill>
                <a:effectLst/>
                <a:latin typeface="+mj-lt"/>
                <a:ea typeface="+mj-ea"/>
                <a:cs typeface="+mj-cs"/>
              </a:defRPr>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lvl1pPr>
              <a:defRPr/>
            </a:lvl1pPr>
          </a:lstStyle>
          <a:p>
            <a:fld id="{BB637443-4E81-4305-B7A4-D7786AC18E97}" type="datetimeFigureOut">
              <a:rPr lang="zh-CN" altLang="en-US" smtClean="0"/>
              <a:t>2017-5-22</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138BB859-9737-43E1-B154-9FC435688849}" type="slidenum">
              <a:rPr lang="zh-CN" altLang="en-US" smtClean="0"/>
              <a:t>‹#›</a:t>
            </a:fld>
            <a:endParaRPr lang="zh-CN" altLang="en-US"/>
          </a:p>
        </p:txBody>
      </p:sp>
    </p:spTree>
    <p:extLst>
      <p:ext uri="{BB962C8B-B14F-4D97-AF65-F5344CB8AC3E}">
        <p14:creationId xmlns:p14="http://schemas.microsoft.com/office/powerpoint/2010/main" val="3243705784"/>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BB637443-4E81-4305-B7A4-D7786AC18E97}" type="datetimeFigureOut">
              <a:rPr lang="zh-CN" altLang="en-US" smtClean="0"/>
              <a:t>2017-5-22</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138BB859-9737-43E1-B154-9FC435688849}" type="slidenum">
              <a:rPr lang="zh-CN" altLang="en-US" smtClean="0"/>
              <a:t>‹#›</a:t>
            </a:fld>
            <a:endParaRPr lang="zh-CN" altLang="en-US"/>
          </a:p>
        </p:txBody>
      </p:sp>
    </p:spTree>
    <p:extLst>
      <p:ext uri="{BB962C8B-B14F-4D97-AF65-F5344CB8AC3E}">
        <p14:creationId xmlns:p14="http://schemas.microsoft.com/office/powerpoint/2010/main" val="2752677153"/>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BB637443-4E81-4305-B7A4-D7786AC18E97}" type="datetimeFigureOut">
              <a:rPr lang="zh-CN" altLang="en-US" smtClean="0"/>
              <a:t>2017-5-22</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138BB859-9737-43E1-B154-9FC435688849}" type="slidenum">
              <a:rPr lang="zh-CN" altLang="en-US" smtClean="0"/>
              <a:t>‹#›</a:t>
            </a:fld>
            <a:endParaRPr lang="zh-CN" altLang="en-US"/>
          </a:p>
        </p:txBody>
      </p:sp>
    </p:spTree>
    <p:extLst>
      <p:ext uri="{BB962C8B-B14F-4D97-AF65-F5344CB8AC3E}">
        <p14:creationId xmlns:p14="http://schemas.microsoft.com/office/powerpoint/2010/main" val="1332113575"/>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BB637443-4E81-4305-B7A4-D7786AC18E97}" type="datetimeFigureOut">
              <a:rPr lang="zh-CN" altLang="en-US" smtClean="0"/>
              <a:t>2017-5-22</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138BB859-9737-43E1-B154-9FC435688849}" type="slidenum">
              <a:rPr lang="zh-CN" altLang="en-US" smtClean="0"/>
              <a:t>‹#›</a:t>
            </a:fld>
            <a:endParaRPr lang="zh-CN" altLang="en-US"/>
          </a:p>
        </p:txBody>
      </p:sp>
    </p:spTree>
    <p:extLst>
      <p:ext uri="{BB962C8B-B14F-4D97-AF65-F5344CB8AC3E}">
        <p14:creationId xmlns:p14="http://schemas.microsoft.com/office/powerpoint/2010/main" val="3348709052"/>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1625" y="44450"/>
            <a:ext cx="8540750" cy="86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按一下以編輯母片標題樣式</a:t>
            </a:r>
          </a:p>
        </p:txBody>
      </p:sp>
      <p:sp>
        <p:nvSpPr>
          <p:cNvPr id="1027" name="Rectangle 3"/>
          <p:cNvSpPr>
            <a:spLocks noGrp="1" noChangeArrowheads="1"/>
          </p:cNvSpPr>
          <p:nvPr>
            <p:ph type="body" idx="1"/>
          </p:nvPr>
        </p:nvSpPr>
        <p:spPr bwMode="auto">
          <a:xfrm>
            <a:off x="301625" y="908050"/>
            <a:ext cx="8540750" cy="547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按一下以編輯母片</a:t>
            </a:r>
          </a:p>
          <a:p>
            <a:pPr lvl="1"/>
            <a:r>
              <a:rPr lang="zh-CN" altLang="en-US" smtClean="0"/>
              <a:t>第二層</a:t>
            </a:r>
          </a:p>
          <a:p>
            <a:pPr lvl="2"/>
            <a:r>
              <a:rPr lang="zh-CN" altLang="en-US" smtClean="0"/>
              <a:t>第三層</a:t>
            </a:r>
          </a:p>
          <a:p>
            <a:pPr lvl="3"/>
            <a:r>
              <a:rPr lang="zh-CN" altLang="en-US" smtClean="0"/>
              <a:t>第四層</a:t>
            </a:r>
          </a:p>
          <a:p>
            <a:pPr lvl="4"/>
            <a:r>
              <a:rPr lang="zh-CN" altLang="en-US" smtClean="0"/>
              <a:t>第五層</a:t>
            </a:r>
          </a:p>
        </p:txBody>
      </p:sp>
      <p:sp>
        <p:nvSpPr>
          <p:cNvPr id="1028" name="Rectangle 4"/>
          <p:cNvSpPr>
            <a:spLocks noGrp="1" noChangeArrowheads="1"/>
          </p:cNvSpPr>
          <p:nvPr>
            <p:ph type="dt" sz="half" idx="2"/>
          </p:nvPr>
        </p:nvSpPr>
        <p:spPr bwMode="auto">
          <a:xfrm>
            <a:off x="301625" y="6245225"/>
            <a:ext cx="2289175"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400"/>
            </a:lvl1pPr>
          </a:lstStyle>
          <a:p>
            <a:fld id="{BB637443-4E81-4305-B7A4-D7786AC18E97}" type="datetimeFigureOut">
              <a:rPr lang="zh-CN" altLang="en-US" smtClean="0"/>
              <a:t>2017-5-22</a:t>
            </a:fld>
            <a:endParaRPr lang="zh-CN"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400"/>
            </a:lvl1pPr>
          </a:lstStyle>
          <a:p>
            <a:endParaRPr lang="zh-CN" altLang="en-US"/>
          </a:p>
        </p:txBody>
      </p:sp>
      <p:sp>
        <p:nvSpPr>
          <p:cNvPr id="1030" name="Rectangle 6"/>
          <p:cNvSpPr>
            <a:spLocks noGrp="1" noChangeArrowheads="1"/>
          </p:cNvSpPr>
          <p:nvPr>
            <p:ph type="sldNum" sz="quarter" idx="4"/>
          </p:nvPr>
        </p:nvSpPr>
        <p:spPr bwMode="auto">
          <a:xfrm>
            <a:off x="6604000" y="6473825"/>
            <a:ext cx="2289175" cy="38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400"/>
            </a:lvl1pPr>
          </a:lstStyle>
          <a:p>
            <a:fld id="{138BB859-9737-43E1-B154-9FC43568884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randomBar dir="vert"/>
  </p:transition>
  <p:txStyles>
    <p:titleStyle>
      <a:lvl1pPr algn="ctr" rtl="0" eaLnBrk="1" fontAlgn="base" hangingPunct="1">
        <a:spcBef>
          <a:spcPct val="0"/>
        </a:spcBef>
        <a:spcAft>
          <a:spcPct val="0"/>
        </a:spcAft>
        <a:buSzPct val="100000"/>
        <a:buFont typeface="Arial" charset="0"/>
        <a:defRPr sz="4400" u="sng">
          <a:solidFill>
            <a:schemeClr val="tx2"/>
          </a:solidFill>
          <a:latin typeface="+mj-lt"/>
          <a:ea typeface="+mj-ea"/>
          <a:cs typeface="+mj-cs"/>
        </a:defRPr>
      </a:lvl1pPr>
      <a:lvl2pPr algn="ctr" rtl="0" eaLnBrk="1" fontAlgn="base" hangingPunct="1">
        <a:spcBef>
          <a:spcPct val="0"/>
        </a:spcBef>
        <a:spcAft>
          <a:spcPct val="0"/>
        </a:spcAft>
        <a:buSzPct val="100000"/>
        <a:buFont typeface="Arial" charset="0"/>
        <a:defRPr sz="4400" u="sng">
          <a:solidFill>
            <a:schemeClr val="tx2"/>
          </a:solidFill>
          <a:latin typeface="Arial" charset="0"/>
          <a:ea typeface="標楷體" pitchFamily="65" charset="-120"/>
        </a:defRPr>
      </a:lvl2pPr>
      <a:lvl3pPr algn="ctr" rtl="0" eaLnBrk="1" fontAlgn="base" hangingPunct="1">
        <a:spcBef>
          <a:spcPct val="0"/>
        </a:spcBef>
        <a:spcAft>
          <a:spcPct val="0"/>
        </a:spcAft>
        <a:buSzPct val="100000"/>
        <a:buFont typeface="Arial" charset="0"/>
        <a:defRPr sz="4400" u="sng">
          <a:solidFill>
            <a:schemeClr val="tx2"/>
          </a:solidFill>
          <a:latin typeface="Arial" charset="0"/>
          <a:ea typeface="標楷體" pitchFamily="65" charset="-120"/>
        </a:defRPr>
      </a:lvl3pPr>
      <a:lvl4pPr algn="ctr" rtl="0" eaLnBrk="1" fontAlgn="base" hangingPunct="1">
        <a:spcBef>
          <a:spcPct val="0"/>
        </a:spcBef>
        <a:spcAft>
          <a:spcPct val="0"/>
        </a:spcAft>
        <a:buSzPct val="100000"/>
        <a:buFont typeface="Arial" charset="0"/>
        <a:defRPr sz="4400" u="sng">
          <a:solidFill>
            <a:schemeClr val="tx2"/>
          </a:solidFill>
          <a:latin typeface="Arial" charset="0"/>
          <a:ea typeface="標楷體" pitchFamily="65" charset="-120"/>
        </a:defRPr>
      </a:lvl4pPr>
      <a:lvl5pPr algn="ctr" rtl="0" eaLnBrk="1" fontAlgn="base" hangingPunct="1">
        <a:spcBef>
          <a:spcPct val="0"/>
        </a:spcBef>
        <a:spcAft>
          <a:spcPct val="0"/>
        </a:spcAft>
        <a:buSzPct val="100000"/>
        <a:buFont typeface="Arial" charset="0"/>
        <a:defRPr sz="4400" u="sng">
          <a:solidFill>
            <a:schemeClr val="tx2"/>
          </a:solidFill>
          <a:latin typeface="Arial" charset="0"/>
          <a:ea typeface="標楷體" pitchFamily="65" charset="-120"/>
        </a:defRPr>
      </a:lvl5pPr>
      <a:lvl6pPr marL="457200" algn="ctr" rtl="0" eaLnBrk="1" fontAlgn="base" hangingPunct="1">
        <a:spcBef>
          <a:spcPct val="0"/>
        </a:spcBef>
        <a:spcAft>
          <a:spcPct val="0"/>
        </a:spcAft>
        <a:buSzPct val="100000"/>
        <a:buFont typeface="Arial" charset="0"/>
        <a:defRPr sz="4400" u="sng">
          <a:solidFill>
            <a:schemeClr val="tx2"/>
          </a:solidFill>
          <a:latin typeface="Arial" charset="0"/>
          <a:ea typeface="標楷體" pitchFamily="65" charset="-120"/>
        </a:defRPr>
      </a:lvl6pPr>
      <a:lvl7pPr marL="914400" algn="ctr" rtl="0" eaLnBrk="1" fontAlgn="base" hangingPunct="1">
        <a:spcBef>
          <a:spcPct val="0"/>
        </a:spcBef>
        <a:spcAft>
          <a:spcPct val="0"/>
        </a:spcAft>
        <a:buSzPct val="100000"/>
        <a:buFont typeface="Arial" charset="0"/>
        <a:defRPr sz="4400" u="sng">
          <a:solidFill>
            <a:schemeClr val="tx2"/>
          </a:solidFill>
          <a:latin typeface="Arial" charset="0"/>
          <a:ea typeface="標楷體" pitchFamily="65" charset="-120"/>
        </a:defRPr>
      </a:lvl7pPr>
      <a:lvl8pPr marL="1371600" algn="ctr" rtl="0" eaLnBrk="1" fontAlgn="base" hangingPunct="1">
        <a:spcBef>
          <a:spcPct val="0"/>
        </a:spcBef>
        <a:spcAft>
          <a:spcPct val="0"/>
        </a:spcAft>
        <a:buSzPct val="100000"/>
        <a:buFont typeface="Arial" charset="0"/>
        <a:defRPr sz="4400" u="sng">
          <a:solidFill>
            <a:schemeClr val="tx2"/>
          </a:solidFill>
          <a:latin typeface="Arial" charset="0"/>
          <a:ea typeface="標楷體" pitchFamily="65" charset="-120"/>
        </a:defRPr>
      </a:lvl8pPr>
      <a:lvl9pPr marL="1828800" algn="ctr" rtl="0" eaLnBrk="1" fontAlgn="base" hangingPunct="1">
        <a:spcBef>
          <a:spcPct val="0"/>
        </a:spcBef>
        <a:spcAft>
          <a:spcPct val="0"/>
        </a:spcAft>
        <a:buSzPct val="100000"/>
        <a:buFont typeface="Arial" charset="0"/>
        <a:defRPr sz="4400" u="sng">
          <a:solidFill>
            <a:schemeClr val="tx2"/>
          </a:solidFill>
          <a:latin typeface="Arial" charset="0"/>
          <a:ea typeface="標楷體" pitchFamily="65" charset="-120"/>
        </a:defRPr>
      </a:lvl9pPr>
    </p:titleStyle>
    <p:bodyStyle>
      <a:lvl1pPr marL="342900" indent="-342900" algn="l" rtl="0" eaLnBrk="1" fontAlgn="base" hangingPunct="1">
        <a:spcBef>
          <a:spcPct val="20000"/>
        </a:spcBef>
        <a:spcAft>
          <a:spcPct val="0"/>
        </a:spcAft>
        <a:buClr>
          <a:schemeClr val="hlink"/>
        </a:buClr>
        <a:buSzPct val="75000"/>
        <a:buFont typeface="Wingdings" pitchFamily="2" charset="2"/>
        <a:buChar char="v"/>
        <a:defRPr sz="3200">
          <a:latin typeface="+mn-lt"/>
          <a:ea typeface="+mn-ea"/>
          <a:cs typeface="+mn-cs"/>
        </a:defRPr>
      </a:lvl1pPr>
      <a:lvl2pPr marL="742950" indent="-285750" algn="l" rtl="0" eaLnBrk="1" fontAlgn="base" hangingPunct="1">
        <a:spcBef>
          <a:spcPct val="20000"/>
        </a:spcBef>
        <a:spcAft>
          <a:spcPct val="0"/>
        </a:spcAft>
        <a:buClr>
          <a:schemeClr val="accent2"/>
        </a:buClr>
        <a:buSzPct val="85000"/>
        <a:buFont typeface="Wingdings" pitchFamily="2" charset="2"/>
        <a:buChar char=""/>
        <a:defRPr sz="2800">
          <a:latin typeface="+mn-lt"/>
          <a:ea typeface="+mn-ea"/>
        </a:defRPr>
      </a:lvl2pPr>
      <a:lvl3pPr marL="1143000" indent="-228600" algn="l" rtl="0" eaLnBrk="1" fontAlgn="base" hangingPunct="1">
        <a:spcBef>
          <a:spcPct val="20000"/>
        </a:spcBef>
        <a:spcAft>
          <a:spcPct val="0"/>
        </a:spcAft>
        <a:buClr>
          <a:schemeClr val="hlink"/>
        </a:buClr>
        <a:buSzPct val="85000"/>
        <a:buFont typeface="Wingdings" pitchFamily="2" charset="2"/>
        <a:buChar char="v"/>
        <a:defRPr sz="2400">
          <a:latin typeface="+mn-lt"/>
          <a:ea typeface="+mn-ea"/>
        </a:defRPr>
      </a:lvl3pPr>
      <a:lvl4pPr marL="1600200" indent="-228600" algn="l" rtl="0" eaLnBrk="1" fontAlgn="base" hangingPunct="1">
        <a:spcBef>
          <a:spcPct val="20000"/>
        </a:spcBef>
        <a:spcAft>
          <a:spcPct val="0"/>
        </a:spcAft>
        <a:buClr>
          <a:schemeClr val="accent2"/>
        </a:buClr>
        <a:buSzPct val="90000"/>
        <a:buFont typeface="Wingdings" pitchFamily="2" charset="2"/>
        <a:buChar char=""/>
        <a:defRPr sz="2000">
          <a:latin typeface="+mn-lt"/>
          <a:ea typeface="+mn-ea"/>
        </a:defRPr>
      </a:lvl4pPr>
      <a:lvl5pPr marL="2057400" indent="-228600" algn="l" rtl="0" eaLnBrk="1" fontAlgn="base" hangingPunct="1">
        <a:spcBef>
          <a:spcPct val="20000"/>
        </a:spcBef>
        <a:spcAft>
          <a:spcPct val="0"/>
        </a:spcAft>
        <a:buClr>
          <a:schemeClr val="hlink"/>
        </a:buClr>
        <a:buSzPct val="85000"/>
        <a:buFont typeface="Wingdings" pitchFamily="2" charset="2"/>
        <a:buChar char="v"/>
        <a:defRPr sz="2000">
          <a:latin typeface="+mn-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latin typeface="+mn-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latin typeface="+mn-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latin typeface="+mn-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7.2.1-4.txt"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12304;&#20363;&#12305;&#65288;&#38590;&#24230;&#20013;&#31561;&#65289;&#65288;CH702&#65289;-5.txt" TargetMode="External"/><Relationship Id="rId2" Type="http://schemas.openxmlformats.org/officeDocument/2006/relationships/hyperlink" Target="&#12304;&#20363;&#12305;&#65288;&#38590;&#24230;&#20013;&#31561;&#65289;&#65288;CH702&#65289;-4.txt"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hyperlink" Target="&#12304;&#20363;&#12305;&#65288;&#38590;&#24230;&#20013;&#31561;&#65289;&#65288;CH703&#65289;-3.txt" TargetMode="External"/><Relationship Id="rId2" Type="http://schemas.openxmlformats.org/officeDocument/2006/relationships/hyperlink" Target="&#12304;&#20363;&#12305;&#65288;&#38590;&#24230;&#20013;&#31561;&#65289;&#65288;CH703&#65289;-2.txt" TargetMode="Externa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hyperlink" Target="&#12304;&#20363;&#12305;&#65288;&#38590;&#24230;&#20013;&#31561;&#65289;&#65288;CH704&#65289;-3.1.txt" TargetMode="External"/><Relationship Id="rId2" Type="http://schemas.openxmlformats.org/officeDocument/2006/relationships/hyperlink" Target="&#12304;&#20363;&#12305;&#65288;&#38590;&#24230;&#20013;&#31561;&#65289;&#65288;CH704&#65289;-3.txt" TargetMode="Externa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zh-CN" dirty="0" smtClean="0"/>
              <a:t>第</a:t>
            </a:r>
            <a:r>
              <a:rPr lang="en-US" altLang="zh-CN" dirty="0" smtClean="0"/>
              <a:t>7</a:t>
            </a:r>
            <a:r>
              <a:rPr lang="zh-CN" altLang="zh-CN" dirty="0" smtClean="0"/>
              <a:t>章</a:t>
            </a:r>
            <a:r>
              <a:rPr lang="en-US" altLang="zh-CN" b="1" dirty="0"/>
              <a:t> </a:t>
            </a:r>
            <a:r>
              <a:rPr lang="en-US" altLang="zh-CN" b="1" dirty="0" err="1" smtClean="0"/>
              <a:t>Qt</a:t>
            </a:r>
            <a:r>
              <a:rPr lang="en-US" altLang="zh-CN" b="1" dirty="0" smtClean="0"/>
              <a:t> </a:t>
            </a:r>
            <a:r>
              <a:rPr lang="en-US" altLang="zh-CN" b="1" dirty="0"/>
              <a:t>5</a:t>
            </a:r>
            <a:r>
              <a:rPr lang="zh-CN" altLang="zh-CN" dirty="0"/>
              <a:t>图形视图</a:t>
            </a:r>
            <a:r>
              <a:rPr lang="zh-CN" altLang="zh-CN" dirty="0" smtClean="0"/>
              <a:t>框架</a:t>
            </a:r>
            <a:endParaRPr lang="zh-CN" altLang="en-US" dirty="0"/>
          </a:p>
        </p:txBody>
      </p:sp>
      <p:sp>
        <p:nvSpPr>
          <p:cNvPr id="5" name="TextBox 4"/>
          <p:cNvSpPr txBox="1"/>
          <p:nvPr/>
        </p:nvSpPr>
        <p:spPr>
          <a:xfrm>
            <a:off x="971600" y="1844824"/>
            <a:ext cx="4464496" cy="461665"/>
          </a:xfrm>
          <a:prstGeom prst="rect">
            <a:avLst/>
          </a:prstGeom>
          <a:noFill/>
        </p:spPr>
        <p:txBody>
          <a:bodyPr wrap="square" rtlCol="0">
            <a:spAutoFit/>
          </a:bodyPr>
          <a:lstStyle/>
          <a:p>
            <a:r>
              <a:rPr lang="en-US" altLang="zh-CN" sz="2400" b="1" dirty="0">
                <a:hlinkClick r:id="rId2" action="ppaction://hlinksldjump"/>
              </a:rPr>
              <a:t>7.1  </a:t>
            </a:r>
            <a:r>
              <a:rPr lang="zh-CN" altLang="zh-CN" sz="2400" b="1" dirty="0">
                <a:hlinkClick r:id="rId2" action="ppaction://hlinksldjump"/>
              </a:rPr>
              <a:t>图形视图</a:t>
            </a:r>
            <a:r>
              <a:rPr lang="zh-CN" altLang="zh-CN" sz="2400" b="1" dirty="0" smtClean="0">
                <a:hlinkClick r:id="rId2" action="ppaction://hlinksldjump"/>
              </a:rPr>
              <a:t>体系结构</a:t>
            </a:r>
            <a:endParaRPr lang="zh-CN" altLang="zh-CN" sz="2400" b="1" dirty="0"/>
          </a:p>
        </p:txBody>
      </p:sp>
      <p:sp>
        <p:nvSpPr>
          <p:cNvPr id="6" name="TextBox 5"/>
          <p:cNvSpPr txBox="1"/>
          <p:nvPr/>
        </p:nvSpPr>
        <p:spPr>
          <a:xfrm>
            <a:off x="971600" y="2780928"/>
            <a:ext cx="4464496" cy="461665"/>
          </a:xfrm>
          <a:prstGeom prst="rect">
            <a:avLst/>
          </a:prstGeom>
          <a:noFill/>
        </p:spPr>
        <p:txBody>
          <a:bodyPr wrap="square" rtlCol="0">
            <a:spAutoFit/>
          </a:bodyPr>
          <a:lstStyle/>
          <a:p>
            <a:r>
              <a:rPr lang="en-US" altLang="zh-CN" sz="2400" b="1" dirty="0">
                <a:hlinkClick r:id="rId3" action="ppaction://hlinksldjump"/>
              </a:rPr>
              <a:t>7.2 </a:t>
            </a:r>
            <a:r>
              <a:rPr lang="zh-CN" altLang="zh-CN" sz="2400" b="1" dirty="0">
                <a:hlinkClick r:id="rId3" action="ppaction://hlinksldjump"/>
              </a:rPr>
              <a:t>【实例】：图形视图</a:t>
            </a:r>
            <a:endParaRPr lang="zh-CN" altLang="zh-CN" sz="2400" b="1" dirty="0"/>
          </a:p>
        </p:txBody>
      </p:sp>
    </p:spTree>
    <p:extLst>
      <p:ext uri="{BB962C8B-B14F-4D97-AF65-F5344CB8AC3E}">
        <p14:creationId xmlns:p14="http://schemas.microsoft.com/office/powerpoint/2010/main" val="3823746607"/>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7.1.3  </a:t>
            </a:r>
            <a:r>
              <a:rPr lang="en-US" altLang="zh-CN" dirty="0" err="1"/>
              <a:t>GraphicsView</a:t>
            </a:r>
            <a:r>
              <a:rPr lang="zh-CN" altLang="zh-CN" dirty="0"/>
              <a:t>的坐标系统</a:t>
            </a:r>
            <a:endParaRPr lang="zh-CN" altLang="en-US" dirty="0"/>
          </a:p>
        </p:txBody>
      </p:sp>
      <p:sp>
        <p:nvSpPr>
          <p:cNvPr id="3" name="矩形 2"/>
          <p:cNvSpPr/>
          <p:nvPr/>
        </p:nvSpPr>
        <p:spPr>
          <a:xfrm>
            <a:off x="899592" y="1340768"/>
            <a:ext cx="5742384" cy="369332"/>
          </a:xfrm>
          <a:prstGeom prst="rect">
            <a:avLst/>
          </a:prstGeom>
        </p:spPr>
        <p:txBody>
          <a:bodyPr wrap="square">
            <a:spAutoFit/>
          </a:bodyPr>
          <a:lstStyle/>
          <a:p>
            <a:r>
              <a:rPr lang="en-US" altLang="zh-CN" dirty="0"/>
              <a:t>Graphics View</a:t>
            </a:r>
            <a:r>
              <a:rPr lang="zh-CN" altLang="zh-CN" dirty="0"/>
              <a:t>框架提供了多种坐标变换函数，见表</a:t>
            </a:r>
            <a:r>
              <a:rPr lang="en-US" altLang="zh-CN" dirty="0"/>
              <a:t>7.1</a:t>
            </a:r>
            <a:r>
              <a:rPr lang="zh-CN" altLang="zh-CN" dirty="0"/>
              <a:t>。</a:t>
            </a:r>
          </a:p>
        </p:txBody>
      </p:sp>
      <p:graphicFrame>
        <p:nvGraphicFramePr>
          <p:cNvPr id="5" name="表格 4"/>
          <p:cNvGraphicFramePr>
            <a:graphicFrameLocks noGrp="1"/>
          </p:cNvGraphicFramePr>
          <p:nvPr>
            <p:extLst>
              <p:ext uri="{D42A27DB-BD31-4B8C-83A1-F6EECF244321}">
                <p14:modId xmlns:p14="http://schemas.microsoft.com/office/powerpoint/2010/main" val="2084577701"/>
              </p:ext>
            </p:extLst>
          </p:nvPr>
        </p:nvGraphicFramePr>
        <p:xfrm>
          <a:off x="467544" y="1988840"/>
          <a:ext cx="8388724" cy="2403828"/>
        </p:xfrm>
        <a:graphic>
          <a:graphicData uri="http://schemas.openxmlformats.org/drawingml/2006/table">
            <a:tbl>
              <a:tblPr firstRow="1" firstCol="1" bandRow="1"/>
              <a:tblGrid>
                <a:gridCol w="4194362"/>
                <a:gridCol w="4194362"/>
              </a:tblGrid>
              <a:tr h="267092">
                <a:tc>
                  <a:txBody>
                    <a:bodyPr/>
                    <a:lstStyle/>
                    <a:p>
                      <a:pPr algn="ctr">
                        <a:lnSpc>
                          <a:spcPts val="1400"/>
                        </a:lnSpc>
                        <a:spcAft>
                          <a:spcPts val="0"/>
                        </a:spcAft>
                      </a:pPr>
                      <a:r>
                        <a:rPr lang="zh-CN" sz="1400" kern="100">
                          <a:effectLst/>
                          <a:latin typeface="Times New Roman"/>
                          <a:ea typeface="黑体"/>
                          <a:cs typeface="Times New Roman"/>
                        </a:rPr>
                        <a:t>映 射 函 数</a:t>
                      </a:r>
                      <a:endParaRPr lang="zh-CN" sz="1400" kern="100">
                        <a:effectLst/>
                        <a:latin typeface="Times New Roman"/>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400"/>
                        </a:lnSpc>
                        <a:spcAft>
                          <a:spcPts val="0"/>
                        </a:spcAft>
                      </a:pPr>
                      <a:r>
                        <a:rPr lang="zh-CN" sz="1400" kern="100">
                          <a:effectLst/>
                          <a:latin typeface="Times New Roman"/>
                          <a:ea typeface="黑体"/>
                          <a:cs typeface="Times New Roman"/>
                        </a:rPr>
                        <a:t>转 换 类 型</a:t>
                      </a:r>
                      <a:endParaRPr lang="zh-CN" sz="1400" kern="100">
                        <a:effectLst/>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267092">
                <a:tc>
                  <a:txBody>
                    <a:bodyPr/>
                    <a:lstStyle/>
                    <a:p>
                      <a:pPr algn="just">
                        <a:lnSpc>
                          <a:spcPts val="1400"/>
                        </a:lnSpc>
                        <a:spcAft>
                          <a:spcPts val="0"/>
                        </a:spcAft>
                      </a:pPr>
                      <a:r>
                        <a:rPr lang="en-US" sz="1400" kern="100">
                          <a:effectLst/>
                          <a:latin typeface="Times New Roman"/>
                          <a:ea typeface="宋体"/>
                          <a:cs typeface="Times New Roman"/>
                        </a:rPr>
                        <a:t>QGraphicsView::mapToScene()</a:t>
                      </a:r>
                      <a:endParaRPr lang="zh-CN" sz="1400" kern="100">
                        <a:effectLst/>
                        <a:latin typeface="Times New Roman"/>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ts val="1400"/>
                        </a:lnSpc>
                        <a:spcAft>
                          <a:spcPts val="0"/>
                        </a:spcAft>
                      </a:pPr>
                      <a:r>
                        <a:rPr lang="zh-CN" sz="1400" kern="100">
                          <a:effectLst/>
                          <a:latin typeface="Times New Roman"/>
                          <a:ea typeface="宋体"/>
                          <a:cs typeface="Times New Roman"/>
                        </a:rPr>
                        <a:t>视图到场景</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7092">
                <a:tc>
                  <a:txBody>
                    <a:bodyPr/>
                    <a:lstStyle/>
                    <a:p>
                      <a:pPr algn="just">
                        <a:lnSpc>
                          <a:spcPts val="1400"/>
                        </a:lnSpc>
                        <a:spcAft>
                          <a:spcPts val="0"/>
                        </a:spcAft>
                      </a:pPr>
                      <a:r>
                        <a:rPr lang="en-US" sz="1400" kern="100">
                          <a:effectLst/>
                          <a:latin typeface="Times New Roman"/>
                          <a:ea typeface="宋体"/>
                          <a:cs typeface="Times New Roman"/>
                        </a:rPr>
                        <a:t>QGraphicsView::mapFromScene()</a:t>
                      </a:r>
                      <a:endParaRPr lang="zh-CN" sz="1400" kern="100">
                        <a:effectLst/>
                        <a:latin typeface="Times New Roman"/>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ts val="1400"/>
                        </a:lnSpc>
                        <a:spcAft>
                          <a:spcPts val="0"/>
                        </a:spcAft>
                      </a:pPr>
                      <a:r>
                        <a:rPr lang="zh-CN" sz="1400" kern="100">
                          <a:effectLst/>
                          <a:latin typeface="Times New Roman"/>
                          <a:ea typeface="宋体"/>
                          <a:cs typeface="Times New Roman"/>
                        </a:rPr>
                        <a:t>场景到视图</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7092">
                <a:tc>
                  <a:txBody>
                    <a:bodyPr/>
                    <a:lstStyle/>
                    <a:p>
                      <a:pPr algn="just">
                        <a:lnSpc>
                          <a:spcPts val="1400"/>
                        </a:lnSpc>
                        <a:spcAft>
                          <a:spcPts val="0"/>
                        </a:spcAft>
                      </a:pPr>
                      <a:r>
                        <a:rPr lang="en-US" sz="1400" kern="100">
                          <a:effectLst/>
                          <a:latin typeface="Times New Roman"/>
                          <a:ea typeface="宋体"/>
                          <a:cs typeface="Times New Roman"/>
                        </a:rPr>
                        <a:t>QGraphicsItem:: mapFromScene()</a:t>
                      </a:r>
                      <a:endParaRPr lang="zh-CN" sz="1400" kern="100">
                        <a:effectLst/>
                        <a:latin typeface="Times New Roman"/>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ts val="1400"/>
                        </a:lnSpc>
                        <a:spcAft>
                          <a:spcPts val="0"/>
                        </a:spcAft>
                      </a:pPr>
                      <a:r>
                        <a:rPr lang="zh-CN" sz="1400" kern="100">
                          <a:effectLst/>
                          <a:latin typeface="Times New Roman"/>
                          <a:ea typeface="宋体"/>
                          <a:cs typeface="Times New Roman"/>
                        </a:rPr>
                        <a:t>场景到图元</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7092">
                <a:tc>
                  <a:txBody>
                    <a:bodyPr/>
                    <a:lstStyle/>
                    <a:p>
                      <a:pPr algn="just">
                        <a:lnSpc>
                          <a:spcPts val="1400"/>
                        </a:lnSpc>
                        <a:spcAft>
                          <a:spcPts val="0"/>
                        </a:spcAft>
                      </a:pPr>
                      <a:r>
                        <a:rPr lang="en-US" sz="1400" kern="100">
                          <a:effectLst/>
                          <a:latin typeface="Times New Roman"/>
                          <a:ea typeface="宋体"/>
                          <a:cs typeface="Times New Roman"/>
                        </a:rPr>
                        <a:t>QGraphicsItem:: mapToScene()</a:t>
                      </a:r>
                      <a:endParaRPr lang="zh-CN" sz="1400" kern="100">
                        <a:effectLst/>
                        <a:latin typeface="Times New Roman"/>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ts val="1400"/>
                        </a:lnSpc>
                        <a:spcAft>
                          <a:spcPts val="0"/>
                        </a:spcAft>
                      </a:pPr>
                      <a:r>
                        <a:rPr lang="zh-CN" sz="1400" kern="100">
                          <a:effectLst/>
                          <a:latin typeface="Times New Roman"/>
                          <a:ea typeface="宋体"/>
                          <a:cs typeface="Times New Roman"/>
                        </a:rPr>
                        <a:t>图元到场景</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7092">
                <a:tc>
                  <a:txBody>
                    <a:bodyPr/>
                    <a:lstStyle/>
                    <a:p>
                      <a:pPr algn="just">
                        <a:lnSpc>
                          <a:spcPts val="1400"/>
                        </a:lnSpc>
                        <a:spcAft>
                          <a:spcPts val="0"/>
                        </a:spcAft>
                      </a:pPr>
                      <a:r>
                        <a:rPr lang="en-US" sz="1400" kern="100">
                          <a:effectLst/>
                          <a:latin typeface="Times New Roman"/>
                          <a:ea typeface="宋体"/>
                          <a:cs typeface="Times New Roman"/>
                        </a:rPr>
                        <a:t>QGraphicsItem:: mapToParent()</a:t>
                      </a:r>
                      <a:endParaRPr lang="zh-CN" sz="1400" kern="100">
                        <a:effectLst/>
                        <a:latin typeface="Times New Roman"/>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ts val="1400"/>
                        </a:lnSpc>
                        <a:spcAft>
                          <a:spcPts val="0"/>
                        </a:spcAft>
                      </a:pPr>
                      <a:r>
                        <a:rPr lang="zh-CN" sz="1400" kern="100">
                          <a:effectLst/>
                          <a:latin typeface="Times New Roman"/>
                          <a:ea typeface="宋体"/>
                          <a:cs typeface="Times New Roman"/>
                        </a:rPr>
                        <a:t>子图元到父图元</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7092">
                <a:tc>
                  <a:txBody>
                    <a:bodyPr/>
                    <a:lstStyle/>
                    <a:p>
                      <a:pPr algn="just">
                        <a:lnSpc>
                          <a:spcPts val="1400"/>
                        </a:lnSpc>
                        <a:spcAft>
                          <a:spcPts val="0"/>
                        </a:spcAft>
                      </a:pPr>
                      <a:r>
                        <a:rPr lang="en-US" sz="1400" kern="100">
                          <a:effectLst/>
                          <a:latin typeface="Times New Roman"/>
                          <a:ea typeface="宋体"/>
                          <a:cs typeface="Times New Roman"/>
                        </a:rPr>
                        <a:t>QGraphicsItem:: mapFromParent()</a:t>
                      </a:r>
                      <a:endParaRPr lang="zh-CN" sz="1400" kern="100">
                        <a:effectLst/>
                        <a:latin typeface="Times New Roman"/>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ts val="1400"/>
                        </a:lnSpc>
                        <a:spcAft>
                          <a:spcPts val="0"/>
                        </a:spcAft>
                      </a:pPr>
                      <a:r>
                        <a:rPr lang="zh-CN" sz="1400" kern="100">
                          <a:effectLst/>
                          <a:latin typeface="Times New Roman"/>
                          <a:ea typeface="宋体"/>
                          <a:cs typeface="Times New Roman"/>
                        </a:rPr>
                        <a:t>父图元到子图元</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7092">
                <a:tc>
                  <a:txBody>
                    <a:bodyPr/>
                    <a:lstStyle/>
                    <a:p>
                      <a:pPr algn="just">
                        <a:lnSpc>
                          <a:spcPts val="1400"/>
                        </a:lnSpc>
                        <a:spcAft>
                          <a:spcPts val="0"/>
                        </a:spcAft>
                      </a:pPr>
                      <a:r>
                        <a:rPr lang="en-US" sz="1400" kern="100">
                          <a:effectLst/>
                          <a:latin typeface="Times New Roman"/>
                          <a:ea typeface="宋体"/>
                          <a:cs typeface="Times New Roman"/>
                        </a:rPr>
                        <a:t>QGraphicsItem:: mapToItem()</a:t>
                      </a:r>
                      <a:endParaRPr lang="zh-CN" sz="1400" kern="100">
                        <a:effectLst/>
                        <a:latin typeface="Times New Roman"/>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ts val="1400"/>
                        </a:lnSpc>
                        <a:spcAft>
                          <a:spcPts val="0"/>
                        </a:spcAft>
                      </a:pPr>
                      <a:r>
                        <a:rPr lang="zh-CN" sz="1400" kern="100">
                          <a:effectLst/>
                          <a:latin typeface="Times New Roman"/>
                          <a:ea typeface="宋体"/>
                          <a:cs typeface="Times New Roman"/>
                        </a:rPr>
                        <a:t>本图元到其他图元</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7092">
                <a:tc>
                  <a:txBody>
                    <a:bodyPr/>
                    <a:lstStyle/>
                    <a:p>
                      <a:pPr algn="just">
                        <a:lnSpc>
                          <a:spcPts val="1400"/>
                        </a:lnSpc>
                        <a:spcAft>
                          <a:spcPts val="0"/>
                        </a:spcAft>
                      </a:pPr>
                      <a:r>
                        <a:rPr lang="en-US" sz="1400" kern="100">
                          <a:effectLst/>
                          <a:latin typeface="Times New Roman"/>
                          <a:ea typeface="宋体"/>
                          <a:cs typeface="Times New Roman"/>
                        </a:rPr>
                        <a:t>QGraphicsItem:: mapFromItem()</a:t>
                      </a:r>
                      <a:endParaRPr lang="zh-CN" sz="1400" kern="100">
                        <a:effectLst/>
                        <a:latin typeface="Times New Roman"/>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ts val="1400"/>
                        </a:lnSpc>
                        <a:spcAft>
                          <a:spcPts val="0"/>
                        </a:spcAft>
                      </a:pPr>
                      <a:r>
                        <a:rPr lang="zh-CN" sz="1400" kern="100" dirty="0">
                          <a:effectLst/>
                          <a:latin typeface="Times New Roman"/>
                          <a:ea typeface="宋体"/>
                          <a:cs typeface="Times New Roman"/>
                        </a:rPr>
                        <a:t>其他图元到本图元</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57616362"/>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a:t>
            </a:r>
            <a:r>
              <a:rPr lang="zh-CN" altLang="zh-CN" dirty="0"/>
              <a:t>【实例】：图形</a:t>
            </a:r>
            <a:r>
              <a:rPr lang="zh-CN" altLang="zh-CN" dirty="0" smtClean="0"/>
              <a:t>视图</a:t>
            </a:r>
            <a:endParaRPr lang="zh-CN" altLang="en-US" dirty="0"/>
          </a:p>
        </p:txBody>
      </p:sp>
      <p:sp>
        <p:nvSpPr>
          <p:cNvPr id="3" name="TextBox 2"/>
          <p:cNvSpPr txBox="1"/>
          <p:nvPr/>
        </p:nvSpPr>
        <p:spPr>
          <a:xfrm>
            <a:off x="323528" y="1124744"/>
            <a:ext cx="8496944" cy="5904180"/>
          </a:xfrm>
          <a:prstGeom prst="rect">
            <a:avLst/>
          </a:prstGeom>
          <a:noFill/>
        </p:spPr>
        <p:txBody>
          <a:bodyPr wrap="square" rtlCol="0">
            <a:spAutoFit/>
          </a:bodyPr>
          <a:lstStyle/>
          <a:p>
            <a:pPr indent="446088">
              <a:lnSpc>
                <a:spcPct val="150000"/>
              </a:lnSpc>
            </a:pPr>
            <a:r>
              <a:rPr lang="en-US" altLang="zh-CN" sz="2000" b="1" dirty="0">
                <a:solidFill>
                  <a:srgbClr val="C00000"/>
                </a:solidFill>
              </a:rPr>
              <a:t>7.2.1  </a:t>
            </a:r>
            <a:r>
              <a:rPr lang="zh-CN" altLang="zh-CN" sz="2000" b="1" dirty="0">
                <a:solidFill>
                  <a:srgbClr val="C00000"/>
                </a:solidFill>
              </a:rPr>
              <a:t>飞舞的蝴蝶</a:t>
            </a:r>
          </a:p>
          <a:p>
            <a:pPr indent="446088">
              <a:lnSpc>
                <a:spcPct val="150000"/>
              </a:lnSpc>
            </a:pPr>
            <a:r>
              <a:rPr lang="zh-CN" altLang="zh-CN" b="1" u="sng" dirty="0"/>
              <a:t>【例】</a:t>
            </a:r>
            <a:r>
              <a:rPr lang="zh-CN" altLang="zh-CN" u="sng" dirty="0"/>
              <a:t>（难度中等）</a:t>
            </a:r>
            <a:r>
              <a:rPr lang="zh-CN" altLang="zh-CN" dirty="0"/>
              <a:t>（</a:t>
            </a:r>
            <a:r>
              <a:rPr lang="en-US" altLang="zh-CN" dirty="0"/>
              <a:t>CH701</a:t>
            </a:r>
            <a:r>
              <a:rPr lang="zh-CN" altLang="zh-CN" dirty="0"/>
              <a:t>）设计界面，一个蝴蝶在屏幕上不停地上下飞舞。</a:t>
            </a:r>
          </a:p>
          <a:p>
            <a:pPr indent="446088">
              <a:lnSpc>
                <a:spcPct val="150000"/>
              </a:lnSpc>
            </a:pPr>
            <a:r>
              <a:rPr lang="zh-CN" altLang="zh-CN" dirty="0"/>
              <a:t>操作步骤如下。</a:t>
            </a:r>
          </a:p>
          <a:p>
            <a:pPr indent="446088">
              <a:lnSpc>
                <a:spcPct val="150000"/>
              </a:lnSpc>
            </a:pPr>
            <a:r>
              <a:rPr lang="zh-CN" altLang="zh-CN" dirty="0"/>
              <a:t>（</a:t>
            </a:r>
            <a:r>
              <a:rPr lang="en-US" altLang="zh-CN" dirty="0"/>
              <a:t>1</a:t>
            </a:r>
            <a:r>
              <a:rPr lang="zh-CN" altLang="zh-CN" dirty="0"/>
              <a:t>）新建</a:t>
            </a:r>
            <a:r>
              <a:rPr lang="en-US" altLang="zh-CN" dirty="0" err="1"/>
              <a:t>Qt</a:t>
            </a:r>
            <a:r>
              <a:rPr lang="en-US" altLang="zh-CN" dirty="0"/>
              <a:t> Widgets Application</a:t>
            </a:r>
            <a:r>
              <a:rPr lang="zh-CN" altLang="zh-CN" dirty="0"/>
              <a:t>（详见</a:t>
            </a:r>
            <a:r>
              <a:rPr lang="en-US" altLang="zh-CN" dirty="0"/>
              <a:t>1.3.1</a:t>
            </a:r>
            <a:r>
              <a:rPr lang="zh-CN" altLang="zh-CN" dirty="0"/>
              <a:t>节），项目名为“</a:t>
            </a:r>
            <a:r>
              <a:rPr lang="en-US" altLang="zh-CN" dirty="0"/>
              <a:t>Butterfly</a:t>
            </a:r>
            <a:r>
              <a:rPr lang="zh-CN" altLang="zh-CN" dirty="0"/>
              <a:t>”，基类选择“</a:t>
            </a:r>
            <a:r>
              <a:rPr lang="en-US" altLang="zh-CN" dirty="0" err="1"/>
              <a:t>QMainWindow</a:t>
            </a:r>
            <a:r>
              <a:rPr lang="zh-CN" altLang="zh-CN" dirty="0"/>
              <a:t>”，类名命名默认为“</a:t>
            </a:r>
            <a:r>
              <a:rPr lang="en-US" altLang="zh-CN" dirty="0" err="1"/>
              <a:t>MainWindow</a:t>
            </a:r>
            <a:r>
              <a:rPr lang="zh-CN" altLang="zh-CN" dirty="0"/>
              <a:t>”，</a:t>
            </a:r>
            <a:r>
              <a:rPr lang="zh-CN" altLang="zh-CN" b="1" dirty="0"/>
              <a:t>取消</a:t>
            </a:r>
            <a:r>
              <a:rPr lang="zh-CN" altLang="zh-CN" dirty="0"/>
              <a:t>“创建界面”复选框的选中状态。单击“下一步”按钮，最后单击“完成”按钮，完成该项目工程的建立。</a:t>
            </a:r>
          </a:p>
          <a:p>
            <a:pPr indent="446088">
              <a:lnSpc>
                <a:spcPct val="150000"/>
              </a:lnSpc>
            </a:pPr>
            <a:r>
              <a:rPr lang="zh-CN" altLang="zh-CN" dirty="0"/>
              <a:t>（</a:t>
            </a:r>
            <a:r>
              <a:rPr lang="en-US" altLang="zh-CN" dirty="0"/>
              <a:t>2</a:t>
            </a:r>
            <a:r>
              <a:rPr lang="zh-CN" altLang="zh-CN" dirty="0"/>
              <a:t>）在“</a:t>
            </a:r>
            <a:r>
              <a:rPr lang="en-US" altLang="zh-CN" dirty="0"/>
              <a:t>Butterfly</a:t>
            </a:r>
            <a:r>
              <a:rPr lang="zh-CN" altLang="zh-CN" dirty="0"/>
              <a:t>”项目名上单击鼠标右键，在弹出的快捷菜单中选择“添加新文件</a:t>
            </a:r>
            <a:r>
              <a:rPr lang="en-US" altLang="zh-CN" dirty="0"/>
              <a:t>...</a:t>
            </a:r>
            <a:r>
              <a:rPr lang="zh-CN" altLang="zh-CN" dirty="0"/>
              <a:t>”菜单项，在弹出的对话框中选择“</a:t>
            </a:r>
            <a:r>
              <a:rPr lang="en-US" altLang="zh-CN" dirty="0"/>
              <a:t>C++ Class</a:t>
            </a:r>
            <a:r>
              <a:rPr lang="zh-CN" altLang="zh-CN" dirty="0"/>
              <a:t>”选项。单击“</a:t>
            </a:r>
            <a:r>
              <a:rPr lang="en-US" altLang="zh-CN" dirty="0"/>
              <a:t>Choose...</a:t>
            </a:r>
            <a:r>
              <a:rPr lang="zh-CN" altLang="zh-CN" dirty="0"/>
              <a:t>”按钮，弹出对话框，在“</a:t>
            </a:r>
            <a:r>
              <a:rPr lang="en-US" altLang="zh-CN" dirty="0"/>
              <a:t>Base class</a:t>
            </a:r>
            <a:r>
              <a:rPr lang="zh-CN" altLang="zh-CN" dirty="0"/>
              <a:t>”后面的下拉列表框中选择基类名“</a:t>
            </a:r>
            <a:r>
              <a:rPr lang="en-US" altLang="zh-CN" dirty="0" err="1"/>
              <a:t>QObject</a:t>
            </a:r>
            <a:r>
              <a:rPr lang="zh-CN" altLang="zh-CN" dirty="0"/>
              <a:t>”，在“</a:t>
            </a:r>
            <a:r>
              <a:rPr lang="en-US" altLang="zh-CN" dirty="0"/>
              <a:t>Class name</a:t>
            </a:r>
            <a:r>
              <a:rPr lang="zh-CN" altLang="zh-CN" dirty="0"/>
              <a:t>”后面的文本框中输入类的名称“</a:t>
            </a:r>
            <a:r>
              <a:rPr lang="en-US" altLang="zh-CN" dirty="0"/>
              <a:t>Butterfly</a:t>
            </a:r>
            <a:r>
              <a:rPr lang="zh-CN" altLang="zh-CN" dirty="0"/>
              <a:t>”。</a:t>
            </a:r>
          </a:p>
          <a:p>
            <a:pPr indent="446088">
              <a:lnSpc>
                <a:spcPct val="150000"/>
              </a:lnSpc>
            </a:pPr>
            <a:r>
              <a:rPr lang="zh-CN" altLang="zh-CN" dirty="0"/>
              <a:t>（</a:t>
            </a:r>
            <a:r>
              <a:rPr lang="en-US" altLang="zh-CN" dirty="0"/>
              <a:t>3</a:t>
            </a:r>
            <a:r>
              <a:rPr lang="zh-CN" altLang="zh-CN" dirty="0"/>
              <a:t>）单击“下一步”按钮，单击“完成”按钮，添加文件“</a:t>
            </a:r>
            <a:r>
              <a:rPr lang="en-US" altLang="zh-CN" dirty="0" err="1"/>
              <a:t>butterfly.h</a:t>
            </a:r>
            <a:r>
              <a:rPr lang="zh-CN" altLang="zh-CN" dirty="0"/>
              <a:t>”和“</a:t>
            </a:r>
            <a:r>
              <a:rPr lang="en-US" altLang="zh-CN" dirty="0"/>
              <a:t>butterfly. </a:t>
            </a:r>
            <a:r>
              <a:rPr lang="en-US" altLang="zh-CN" dirty="0" err="1"/>
              <a:t>cpp</a:t>
            </a:r>
            <a:r>
              <a:rPr lang="zh-CN" altLang="zh-CN" dirty="0"/>
              <a:t>”。</a:t>
            </a:r>
          </a:p>
          <a:p>
            <a:pPr indent="446088">
              <a:lnSpc>
                <a:spcPct val="150000"/>
              </a:lnSpc>
            </a:pPr>
            <a:endParaRPr lang="zh-CN" altLang="en-US" dirty="0"/>
          </a:p>
        </p:txBody>
      </p:sp>
    </p:spTree>
    <p:extLst>
      <p:ext uri="{BB962C8B-B14F-4D97-AF65-F5344CB8AC3E}">
        <p14:creationId xmlns:p14="http://schemas.microsoft.com/office/powerpoint/2010/main" val="1527099534"/>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755576" y="2420888"/>
            <a:ext cx="7992888" cy="2520280"/>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7.2.1  </a:t>
            </a:r>
            <a:r>
              <a:rPr lang="zh-CN" altLang="zh-CN" dirty="0"/>
              <a:t>飞舞的</a:t>
            </a:r>
            <a:r>
              <a:rPr lang="zh-CN" altLang="zh-CN" dirty="0" smtClean="0"/>
              <a:t>蝴蝶</a:t>
            </a:r>
            <a:endParaRPr lang="zh-CN" altLang="en-US" dirty="0"/>
          </a:p>
        </p:txBody>
      </p:sp>
      <p:sp>
        <p:nvSpPr>
          <p:cNvPr id="3" name="TextBox 2"/>
          <p:cNvSpPr txBox="1"/>
          <p:nvPr/>
        </p:nvSpPr>
        <p:spPr>
          <a:xfrm>
            <a:off x="395536" y="1124744"/>
            <a:ext cx="8352928" cy="4047262"/>
          </a:xfrm>
          <a:prstGeom prst="rect">
            <a:avLst/>
          </a:prstGeom>
          <a:noFill/>
        </p:spPr>
        <p:txBody>
          <a:bodyPr wrap="square" rtlCol="0">
            <a:spAutoFit/>
          </a:bodyPr>
          <a:lstStyle/>
          <a:p>
            <a:pPr indent="446088">
              <a:lnSpc>
                <a:spcPct val="150000"/>
              </a:lnSpc>
            </a:pPr>
            <a:r>
              <a:rPr lang="zh-CN" altLang="zh-CN" dirty="0" smtClean="0"/>
              <a:t>（</a:t>
            </a:r>
            <a:r>
              <a:rPr lang="en-US" altLang="zh-CN" dirty="0" smtClean="0"/>
              <a:t>4</a:t>
            </a:r>
            <a:r>
              <a:rPr lang="zh-CN" altLang="zh-CN" dirty="0" smtClean="0"/>
              <a:t>）</a:t>
            </a:r>
            <a:r>
              <a:rPr lang="en-US" altLang="zh-CN" dirty="0" smtClean="0"/>
              <a:t>Butterfly</a:t>
            </a:r>
            <a:r>
              <a:rPr lang="zh-CN" altLang="zh-CN" dirty="0" smtClean="0"/>
              <a:t>类继承自</a:t>
            </a:r>
            <a:r>
              <a:rPr lang="en-US" altLang="zh-CN" dirty="0" err="1" smtClean="0"/>
              <a:t>QObject</a:t>
            </a:r>
            <a:r>
              <a:rPr lang="zh-CN" altLang="zh-CN" dirty="0" smtClean="0"/>
              <a:t>类、</a:t>
            </a:r>
            <a:r>
              <a:rPr lang="en-US" altLang="zh-CN" dirty="0" err="1" smtClean="0"/>
              <a:t>QGraphicsItem</a:t>
            </a:r>
            <a:r>
              <a:rPr lang="zh-CN" altLang="zh-CN" dirty="0" smtClean="0"/>
              <a:t>类，在头文件</a:t>
            </a:r>
            <a:r>
              <a:rPr lang="zh-CN" altLang="zh-CN" dirty="0" smtClean="0">
                <a:hlinkClick r:id="rId2" action="ppaction://hlinkfile"/>
              </a:rPr>
              <a:t>“</a:t>
            </a:r>
            <a:r>
              <a:rPr lang="en-US" altLang="zh-CN" dirty="0" err="1" smtClean="0">
                <a:hlinkClick r:id="rId2" action="ppaction://hlinkfile"/>
              </a:rPr>
              <a:t>butterfly.h</a:t>
            </a:r>
            <a:r>
              <a:rPr lang="zh-CN" altLang="zh-CN" dirty="0" smtClean="0">
                <a:hlinkClick r:id="rId2" action="ppaction://hlinkfile"/>
              </a:rPr>
              <a:t>”中完成的代码具体内容</a:t>
            </a:r>
            <a:r>
              <a:rPr lang="zh-CN" altLang="en-US" dirty="0" smtClean="0">
                <a:hlinkClick r:id="rId2" action="ppaction://hlinkfile"/>
              </a:rPr>
              <a:t>。</a:t>
            </a:r>
            <a:endParaRPr lang="zh-CN" altLang="zh-CN" dirty="0" smtClean="0"/>
          </a:p>
          <a:p>
            <a:pPr indent="446088">
              <a:lnSpc>
                <a:spcPct val="150000"/>
              </a:lnSpc>
            </a:pPr>
            <a:r>
              <a:rPr lang="zh-CN" altLang="zh-CN" dirty="0" smtClean="0"/>
              <a:t>（</a:t>
            </a:r>
            <a:r>
              <a:rPr lang="en-US" altLang="zh-CN" dirty="0"/>
              <a:t>5</a:t>
            </a:r>
            <a:r>
              <a:rPr lang="zh-CN" altLang="zh-CN" dirty="0"/>
              <a:t>）在源文件“</a:t>
            </a:r>
            <a:r>
              <a:rPr lang="en-US" altLang="zh-CN" dirty="0"/>
              <a:t>butterfly. </a:t>
            </a:r>
            <a:r>
              <a:rPr lang="en-US" altLang="zh-CN" dirty="0" err="1"/>
              <a:t>cpp</a:t>
            </a:r>
            <a:r>
              <a:rPr lang="zh-CN" altLang="zh-CN" dirty="0"/>
              <a:t>”中完成的代码具体内容如下：</a:t>
            </a:r>
          </a:p>
          <a:p>
            <a:pPr indent="446088"/>
            <a:r>
              <a:rPr lang="en-US" altLang="zh-CN" sz="1600" dirty="0"/>
              <a:t>#include "</a:t>
            </a:r>
            <a:r>
              <a:rPr lang="en-US" altLang="zh-CN" sz="1600" dirty="0" err="1"/>
              <a:t>butterfly.h</a:t>
            </a:r>
            <a:r>
              <a:rPr lang="en-US" altLang="zh-CN" sz="1600" dirty="0"/>
              <a:t>"</a:t>
            </a:r>
            <a:endParaRPr lang="zh-CN" altLang="zh-CN" sz="1600" dirty="0"/>
          </a:p>
          <a:p>
            <a:pPr indent="446088"/>
            <a:r>
              <a:rPr lang="en-US" altLang="zh-CN" sz="1600" dirty="0"/>
              <a:t>#include &lt;</a:t>
            </a:r>
            <a:r>
              <a:rPr lang="en-US" altLang="zh-CN" sz="1600" dirty="0" err="1"/>
              <a:t>math.h</a:t>
            </a:r>
            <a:r>
              <a:rPr lang="en-US" altLang="zh-CN" sz="1600" dirty="0"/>
              <a:t>&gt;</a:t>
            </a:r>
            <a:endParaRPr lang="zh-CN" altLang="zh-CN" sz="1600" dirty="0"/>
          </a:p>
          <a:p>
            <a:pPr indent="446088"/>
            <a:r>
              <a:rPr lang="en-US" altLang="zh-CN" sz="1600" dirty="0" err="1"/>
              <a:t>const</a:t>
            </a:r>
            <a:r>
              <a:rPr lang="en-US" altLang="zh-CN" sz="1600" dirty="0"/>
              <a:t> static double PI=3.1416;</a:t>
            </a:r>
            <a:endParaRPr lang="zh-CN" altLang="zh-CN" sz="1600" dirty="0"/>
          </a:p>
          <a:p>
            <a:pPr indent="446088"/>
            <a:r>
              <a:rPr lang="en-US" altLang="zh-CN" sz="1600" dirty="0"/>
              <a:t>Butterfly::Butterfly(</a:t>
            </a:r>
            <a:r>
              <a:rPr lang="en-US" altLang="zh-CN" sz="1600" dirty="0" err="1"/>
              <a:t>QObject</a:t>
            </a:r>
            <a:r>
              <a:rPr lang="en-US" altLang="zh-CN" sz="1600" dirty="0"/>
              <a:t> *parent) : </a:t>
            </a:r>
            <a:r>
              <a:rPr lang="en-US" altLang="zh-CN" sz="1600" dirty="0" err="1"/>
              <a:t>QObject</a:t>
            </a:r>
            <a:r>
              <a:rPr lang="en-US" altLang="zh-CN" sz="1600" dirty="0"/>
              <a:t>(parent)</a:t>
            </a:r>
            <a:endParaRPr lang="zh-CN" altLang="zh-CN" sz="1600" dirty="0"/>
          </a:p>
          <a:p>
            <a:pPr indent="446088"/>
            <a:r>
              <a:rPr lang="en-US" altLang="zh-CN" sz="1600" dirty="0"/>
              <a:t>{</a:t>
            </a:r>
            <a:endParaRPr lang="zh-CN" altLang="zh-CN" sz="1600" dirty="0"/>
          </a:p>
          <a:p>
            <a:pPr indent="446088"/>
            <a:r>
              <a:rPr lang="en-US" altLang="zh-CN" sz="1600" dirty="0"/>
              <a:t>    up = true;			</a:t>
            </a:r>
            <a:r>
              <a:rPr lang="en-US" altLang="zh-CN" sz="1600" dirty="0" smtClean="0"/>
              <a:t>//</a:t>
            </a:r>
            <a:r>
              <a:rPr lang="zh-CN" altLang="zh-CN" sz="1600" dirty="0"/>
              <a:t>给标志蝴蝶翅膀位置的变量赋初值</a:t>
            </a:r>
          </a:p>
          <a:p>
            <a:pPr indent="446088"/>
            <a:r>
              <a:rPr lang="en-US" altLang="zh-CN" sz="1600" dirty="0"/>
              <a:t>    </a:t>
            </a:r>
            <a:r>
              <a:rPr lang="en-US" altLang="zh-CN" sz="1600" dirty="0" err="1"/>
              <a:t>pix_up.load</a:t>
            </a:r>
            <a:r>
              <a:rPr lang="en-US" altLang="zh-CN" sz="1600" dirty="0"/>
              <a:t>("up.png");		//</a:t>
            </a:r>
            <a:r>
              <a:rPr lang="zh-CN" altLang="zh-CN" sz="1600" dirty="0"/>
              <a:t>调用</a:t>
            </a:r>
            <a:r>
              <a:rPr lang="en-US" altLang="zh-CN" sz="1600" dirty="0" err="1"/>
              <a:t>QPixmap</a:t>
            </a:r>
            <a:r>
              <a:rPr lang="zh-CN" altLang="zh-CN" sz="1600" dirty="0"/>
              <a:t>的</a:t>
            </a:r>
            <a:r>
              <a:rPr lang="en-US" altLang="zh-CN" sz="1600" dirty="0"/>
              <a:t>load()</a:t>
            </a:r>
            <a:r>
              <a:rPr lang="zh-CN" altLang="zh-CN" sz="1600" dirty="0"/>
              <a:t>函数加载所用到的图片</a:t>
            </a:r>
          </a:p>
          <a:p>
            <a:pPr indent="446088"/>
            <a:r>
              <a:rPr lang="en-US" altLang="zh-CN" sz="1600" dirty="0"/>
              <a:t>    </a:t>
            </a:r>
            <a:r>
              <a:rPr lang="en-US" altLang="zh-CN" sz="1600" dirty="0" err="1"/>
              <a:t>pix_down.load</a:t>
            </a:r>
            <a:r>
              <a:rPr lang="en-US" altLang="zh-CN" sz="1600" dirty="0"/>
              <a:t>("down.png");</a:t>
            </a:r>
            <a:endParaRPr lang="zh-CN" altLang="zh-CN" sz="1600" dirty="0"/>
          </a:p>
          <a:p>
            <a:pPr indent="446088"/>
            <a:r>
              <a:rPr lang="en-US" altLang="zh-CN" sz="1600" dirty="0"/>
              <a:t>    </a:t>
            </a:r>
            <a:r>
              <a:rPr lang="en-US" altLang="zh-CN" sz="1600" dirty="0" err="1"/>
              <a:t>startTimer</a:t>
            </a:r>
            <a:r>
              <a:rPr lang="en-US" altLang="zh-CN" sz="1600" dirty="0"/>
              <a:t>(100);		</a:t>
            </a:r>
            <a:r>
              <a:rPr lang="en-US" altLang="zh-CN" sz="1600" dirty="0" smtClean="0"/>
              <a:t>//</a:t>
            </a:r>
            <a:r>
              <a:rPr lang="zh-CN" altLang="zh-CN" sz="1600" dirty="0"/>
              <a:t>启动定时器，并设置时间间隔为</a:t>
            </a:r>
            <a:r>
              <a:rPr lang="en-US" altLang="zh-CN" sz="1600" dirty="0"/>
              <a:t>100</a:t>
            </a:r>
            <a:r>
              <a:rPr lang="zh-CN" altLang="zh-CN" sz="1600" dirty="0"/>
              <a:t>毫秒</a:t>
            </a:r>
          </a:p>
          <a:p>
            <a:pPr indent="446088"/>
            <a:r>
              <a:rPr lang="en-US" altLang="zh-CN" sz="1600" dirty="0"/>
              <a:t>}</a:t>
            </a:r>
            <a:endParaRPr lang="zh-CN" altLang="zh-CN" sz="1600" dirty="0"/>
          </a:p>
          <a:p>
            <a:pPr indent="446088"/>
            <a:endParaRPr lang="zh-CN" altLang="en-US" sz="1600" dirty="0"/>
          </a:p>
        </p:txBody>
      </p:sp>
    </p:spTree>
    <p:extLst>
      <p:ext uri="{BB962C8B-B14F-4D97-AF65-F5344CB8AC3E}">
        <p14:creationId xmlns:p14="http://schemas.microsoft.com/office/powerpoint/2010/main" val="1338383939"/>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827584" y="2276872"/>
            <a:ext cx="7920880" cy="1800200"/>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7.2.1  </a:t>
            </a:r>
            <a:r>
              <a:rPr lang="zh-CN" altLang="zh-CN" dirty="0"/>
              <a:t>飞舞的蝴蝶</a:t>
            </a:r>
            <a:endParaRPr lang="zh-CN" altLang="en-US" dirty="0"/>
          </a:p>
        </p:txBody>
      </p:sp>
      <p:sp>
        <p:nvSpPr>
          <p:cNvPr id="3" name="TextBox 2"/>
          <p:cNvSpPr txBox="1"/>
          <p:nvPr/>
        </p:nvSpPr>
        <p:spPr>
          <a:xfrm>
            <a:off x="395536" y="1484784"/>
            <a:ext cx="8352928" cy="2862322"/>
          </a:xfrm>
          <a:prstGeom prst="rect">
            <a:avLst/>
          </a:prstGeom>
          <a:noFill/>
        </p:spPr>
        <p:txBody>
          <a:bodyPr wrap="square" rtlCol="0">
            <a:spAutoFit/>
          </a:bodyPr>
          <a:lstStyle/>
          <a:p>
            <a:pPr indent="446088">
              <a:lnSpc>
                <a:spcPct val="150000"/>
              </a:lnSpc>
            </a:pPr>
            <a:r>
              <a:rPr lang="en-US" altLang="zh-CN" dirty="0" err="1"/>
              <a:t>boundingRect</a:t>
            </a:r>
            <a:r>
              <a:rPr lang="en-US" altLang="zh-CN" dirty="0"/>
              <a:t>()</a:t>
            </a:r>
            <a:r>
              <a:rPr lang="zh-CN" altLang="zh-CN" dirty="0"/>
              <a:t>函数为图元限定区域范围。此范围是以图元自身的坐标系为基础设定的。具体实现代码内容如下：</a:t>
            </a:r>
          </a:p>
          <a:p>
            <a:pPr indent="446088"/>
            <a:r>
              <a:rPr lang="en-US" altLang="zh-CN" dirty="0" err="1"/>
              <a:t>QRectF</a:t>
            </a:r>
            <a:r>
              <a:rPr lang="en-US" altLang="zh-CN" dirty="0"/>
              <a:t> Butterfly::</a:t>
            </a:r>
            <a:r>
              <a:rPr lang="en-US" altLang="zh-CN" dirty="0" err="1"/>
              <a:t>boundingRect</a:t>
            </a:r>
            <a:r>
              <a:rPr lang="en-US" altLang="zh-CN" dirty="0"/>
              <a:t>() </a:t>
            </a:r>
            <a:r>
              <a:rPr lang="en-US" altLang="zh-CN" dirty="0" err="1"/>
              <a:t>const</a:t>
            </a:r>
            <a:endParaRPr lang="zh-CN" altLang="zh-CN" dirty="0"/>
          </a:p>
          <a:p>
            <a:pPr indent="446088"/>
            <a:r>
              <a:rPr lang="en-US" altLang="zh-CN" dirty="0"/>
              <a:t>{</a:t>
            </a:r>
            <a:endParaRPr lang="zh-CN" altLang="zh-CN" dirty="0"/>
          </a:p>
          <a:p>
            <a:pPr indent="446088"/>
            <a:r>
              <a:rPr lang="en-US" altLang="zh-CN" dirty="0"/>
              <a:t>    </a:t>
            </a:r>
            <a:r>
              <a:rPr lang="en-US" altLang="zh-CN" dirty="0" err="1"/>
              <a:t>qreal</a:t>
            </a:r>
            <a:r>
              <a:rPr lang="en-US" altLang="zh-CN" dirty="0"/>
              <a:t> adjust =2;</a:t>
            </a:r>
            <a:endParaRPr lang="zh-CN" altLang="zh-CN" dirty="0"/>
          </a:p>
          <a:p>
            <a:pPr indent="446088"/>
            <a:r>
              <a:rPr lang="en-US" altLang="zh-CN" dirty="0"/>
              <a:t>    return </a:t>
            </a:r>
            <a:r>
              <a:rPr lang="en-US" altLang="zh-CN" dirty="0" err="1"/>
              <a:t>QRectF</a:t>
            </a:r>
            <a:r>
              <a:rPr lang="en-US" altLang="zh-CN" dirty="0"/>
              <a:t>(-</a:t>
            </a:r>
            <a:r>
              <a:rPr lang="en-US" altLang="zh-CN" dirty="0" err="1"/>
              <a:t>pix_up.width</a:t>
            </a:r>
            <a:r>
              <a:rPr lang="en-US" altLang="zh-CN" dirty="0"/>
              <a:t>()/2-adjust,-pix_up.height()/2-adjust,</a:t>
            </a:r>
            <a:endParaRPr lang="zh-CN" altLang="zh-CN" dirty="0"/>
          </a:p>
          <a:p>
            <a:pPr indent="446088"/>
            <a:r>
              <a:rPr lang="en-US" altLang="zh-CN" dirty="0"/>
              <a:t>                  </a:t>
            </a:r>
            <a:r>
              <a:rPr lang="en-US" altLang="zh-CN" dirty="0" err="1"/>
              <a:t>pix_up.width</a:t>
            </a:r>
            <a:r>
              <a:rPr lang="en-US" altLang="zh-CN" dirty="0"/>
              <a:t>()+adjust*2,pix_up.height()+adjust*2);</a:t>
            </a:r>
            <a:endParaRPr lang="zh-CN" altLang="zh-CN" dirty="0"/>
          </a:p>
          <a:p>
            <a:pPr indent="446088"/>
            <a:r>
              <a:rPr lang="en-US" altLang="zh-CN" dirty="0"/>
              <a:t>}</a:t>
            </a:r>
            <a:endParaRPr lang="zh-CN" altLang="zh-CN" dirty="0"/>
          </a:p>
          <a:p>
            <a:pPr indent="446088"/>
            <a:endParaRPr lang="zh-CN" altLang="en-US" dirty="0"/>
          </a:p>
        </p:txBody>
      </p:sp>
    </p:spTree>
    <p:extLst>
      <p:ext uri="{BB962C8B-B14F-4D97-AF65-F5344CB8AC3E}">
        <p14:creationId xmlns:p14="http://schemas.microsoft.com/office/powerpoint/2010/main" val="914331032"/>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539552" y="1988840"/>
            <a:ext cx="8208912" cy="3888432"/>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7.2.1  </a:t>
            </a:r>
            <a:r>
              <a:rPr lang="zh-CN" altLang="zh-CN" dirty="0"/>
              <a:t>飞舞的蝴蝶</a:t>
            </a:r>
            <a:endParaRPr lang="zh-CN" altLang="en-US" dirty="0"/>
          </a:p>
        </p:txBody>
      </p:sp>
      <p:sp>
        <p:nvSpPr>
          <p:cNvPr id="3" name="TextBox 2"/>
          <p:cNvSpPr txBox="1"/>
          <p:nvPr/>
        </p:nvSpPr>
        <p:spPr>
          <a:xfrm>
            <a:off x="395536" y="1124744"/>
            <a:ext cx="8352928" cy="5078313"/>
          </a:xfrm>
          <a:prstGeom prst="rect">
            <a:avLst/>
          </a:prstGeom>
          <a:noFill/>
        </p:spPr>
        <p:txBody>
          <a:bodyPr wrap="square" rtlCol="0">
            <a:spAutoFit/>
          </a:bodyPr>
          <a:lstStyle/>
          <a:p>
            <a:pPr indent="446088"/>
            <a:r>
              <a:rPr lang="zh-CN" altLang="zh-CN" dirty="0"/>
              <a:t>在重画函数</a:t>
            </a:r>
            <a:r>
              <a:rPr lang="en-US" altLang="zh-CN" dirty="0"/>
              <a:t>paint()</a:t>
            </a:r>
            <a:r>
              <a:rPr lang="zh-CN" altLang="zh-CN" dirty="0"/>
              <a:t>中，首先判断当前已显示的图片是</a:t>
            </a:r>
            <a:r>
              <a:rPr lang="en-US" altLang="zh-CN" dirty="0" err="1"/>
              <a:t>pix_up</a:t>
            </a:r>
            <a:r>
              <a:rPr lang="zh-CN" altLang="zh-CN" dirty="0"/>
              <a:t>还是</a:t>
            </a:r>
            <a:r>
              <a:rPr lang="en-US" altLang="zh-CN" dirty="0" err="1"/>
              <a:t>pix_down</a:t>
            </a:r>
            <a:r>
              <a:rPr lang="zh-CN" altLang="zh-CN" dirty="0"/>
              <a:t>。实现蝴蝶翅膀上下飞舞效果时，若当前显示的是</a:t>
            </a:r>
            <a:r>
              <a:rPr lang="en-US" altLang="zh-CN" dirty="0" err="1"/>
              <a:t>pix_up</a:t>
            </a:r>
            <a:r>
              <a:rPr lang="zh-CN" altLang="zh-CN" dirty="0"/>
              <a:t>图片，则重绘</a:t>
            </a:r>
            <a:r>
              <a:rPr lang="en-US" altLang="zh-CN" dirty="0" err="1"/>
              <a:t>pix_down</a:t>
            </a:r>
            <a:r>
              <a:rPr lang="zh-CN" altLang="zh-CN" dirty="0"/>
              <a:t>图片，反之亦然。具体实现代码内容如下：</a:t>
            </a:r>
          </a:p>
          <a:p>
            <a:pPr indent="446088"/>
            <a:r>
              <a:rPr lang="en-US" altLang="zh-CN" dirty="0"/>
              <a:t>void Butterfly::paint(</a:t>
            </a:r>
            <a:r>
              <a:rPr lang="en-US" altLang="zh-CN" dirty="0" err="1"/>
              <a:t>QPainter</a:t>
            </a:r>
            <a:r>
              <a:rPr lang="en-US" altLang="zh-CN" dirty="0"/>
              <a:t> *painter, </a:t>
            </a:r>
            <a:r>
              <a:rPr lang="en-US" altLang="zh-CN" dirty="0" err="1"/>
              <a:t>const</a:t>
            </a:r>
            <a:r>
              <a:rPr lang="en-US" altLang="zh-CN" dirty="0"/>
              <a:t> </a:t>
            </a:r>
            <a:r>
              <a:rPr lang="en-US" altLang="zh-CN" dirty="0" err="1"/>
              <a:t>QStyleOptionGraphicsItem</a:t>
            </a:r>
            <a:r>
              <a:rPr lang="en-US" altLang="zh-CN" dirty="0"/>
              <a:t> *option, </a:t>
            </a:r>
            <a:r>
              <a:rPr lang="en-US" altLang="zh-CN" dirty="0" err="1"/>
              <a:t>QWidget</a:t>
            </a:r>
            <a:r>
              <a:rPr lang="en-US" altLang="zh-CN" dirty="0"/>
              <a:t> *widget)</a:t>
            </a:r>
            <a:endParaRPr lang="zh-CN" altLang="zh-CN" dirty="0"/>
          </a:p>
          <a:p>
            <a:pPr indent="446088"/>
            <a:r>
              <a:rPr lang="en-US" altLang="zh-CN" dirty="0"/>
              <a:t>{</a:t>
            </a:r>
            <a:endParaRPr lang="zh-CN" altLang="zh-CN" dirty="0"/>
          </a:p>
          <a:p>
            <a:pPr indent="446088"/>
            <a:r>
              <a:rPr lang="en-US" altLang="zh-CN" dirty="0"/>
              <a:t>    if(up)</a:t>
            </a:r>
            <a:endParaRPr lang="zh-CN" altLang="zh-CN" dirty="0"/>
          </a:p>
          <a:p>
            <a:pPr indent="446088"/>
            <a:r>
              <a:rPr lang="en-US" altLang="zh-CN" dirty="0"/>
              <a:t>    {</a:t>
            </a:r>
            <a:endParaRPr lang="zh-CN" altLang="zh-CN" dirty="0"/>
          </a:p>
          <a:p>
            <a:pPr indent="446088"/>
            <a:r>
              <a:rPr lang="en-US" altLang="zh-CN" dirty="0"/>
              <a:t>        painter-&gt;</a:t>
            </a:r>
            <a:r>
              <a:rPr lang="en-US" altLang="zh-CN" dirty="0" err="1"/>
              <a:t>drawPixmap</a:t>
            </a:r>
            <a:r>
              <a:rPr lang="en-US" altLang="zh-CN" dirty="0"/>
              <a:t>(</a:t>
            </a:r>
            <a:r>
              <a:rPr lang="en-US" altLang="zh-CN" dirty="0" err="1"/>
              <a:t>boundingRect</a:t>
            </a:r>
            <a:r>
              <a:rPr lang="en-US" altLang="zh-CN" dirty="0"/>
              <a:t>().</a:t>
            </a:r>
            <a:r>
              <a:rPr lang="en-US" altLang="zh-CN" dirty="0" err="1"/>
              <a:t>topLeft</a:t>
            </a:r>
            <a:r>
              <a:rPr lang="en-US" altLang="zh-CN" dirty="0"/>
              <a:t>(),</a:t>
            </a:r>
            <a:r>
              <a:rPr lang="en-US" altLang="zh-CN" dirty="0" err="1"/>
              <a:t>pix_up</a:t>
            </a:r>
            <a:r>
              <a:rPr lang="en-US" altLang="zh-CN" dirty="0"/>
              <a:t>);</a:t>
            </a:r>
            <a:endParaRPr lang="zh-CN" altLang="zh-CN" dirty="0"/>
          </a:p>
          <a:p>
            <a:pPr indent="446088"/>
            <a:r>
              <a:rPr lang="en-US" altLang="zh-CN" dirty="0"/>
              <a:t>        up=!up;</a:t>
            </a:r>
            <a:endParaRPr lang="zh-CN" altLang="zh-CN" dirty="0"/>
          </a:p>
          <a:p>
            <a:pPr indent="446088"/>
            <a:r>
              <a:rPr lang="en-US" altLang="zh-CN" dirty="0"/>
              <a:t>    }</a:t>
            </a:r>
            <a:endParaRPr lang="zh-CN" altLang="zh-CN" dirty="0"/>
          </a:p>
          <a:p>
            <a:pPr indent="446088"/>
            <a:r>
              <a:rPr lang="en-US" altLang="zh-CN" dirty="0"/>
              <a:t>    else</a:t>
            </a:r>
            <a:endParaRPr lang="zh-CN" altLang="zh-CN" dirty="0"/>
          </a:p>
          <a:p>
            <a:pPr indent="446088"/>
            <a:r>
              <a:rPr lang="en-US" altLang="zh-CN" dirty="0"/>
              <a:t>    {</a:t>
            </a:r>
            <a:endParaRPr lang="zh-CN" altLang="zh-CN" dirty="0"/>
          </a:p>
          <a:p>
            <a:pPr indent="446088"/>
            <a:r>
              <a:rPr lang="en-US" altLang="zh-CN" dirty="0"/>
              <a:t>        painter-&gt;</a:t>
            </a:r>
            <a:r>
              <a:rPr lang="en-US" altLang="zh-CN" dirty="0" err="1"/>
              <a:t>drawPixmap</a:t>
            </a:r>
            <a:r>
              <a:rPr lang="en-US" altLang="zh-CN" dirty="0"/>
              <a:t>(</a:t>
            </a:r>
            <a:r>
              <a:rPr lang="en-US" altLang="zh-CN" dirty="0" err="1"/>
              <a:t>boundingRect</a:t>
            </a:r>
            <a:r>
              <a:rPr lang="en-US" altLang="zh-CN" dirty="0"/>
              <a:t>().</a:t>
            </a:r>
            <a:r>
              <a:rPr lang="en-US" altLang="zh-CN" dirty="0" err="1"/>
              <a:t>topLeft</a:t>
            </a:r>
            <a:r>
              <a:rPr lang="en-US" altLang="zh-CN" dirty="0"/>
              <a:t>(),</a:t>
            </a:r>
            <a:r>
              <a:rPr lang="en-US" altLang="zh-CN" dirty="0" err="1"/>
              <a:t>pix_down</a:t>
            </a:r>
            <a:r>
              <a:rPr lang="en-US" altLang="zh-CN" dirty="0"/>
              <a:t>);</a:t>
            </a:r>
            <a:endParaRPr lang="zh-CN" altLang="zh-CN" dirty="0"/>
          </a:p>
          <a:p>
            <a:pPr indent="446088"/>
            <a:r>
              <a:rPr lang="en-US" altLang="zh-CN" dirty="0"/>
              <a:t>        up=!up;</a:t>
            </a:r>
            <a:endParaRPr lang="zh-CN" altLang="zh-CN" dirty="0"/>
          </a:p>
          <a:p>
            <a:pPr indent="446088"/>
            <a:r>
              <a:rPr lang="en-US" altLang="zh-CN" dirty="0"/>
              <a:t>    }</a:t>
            </a:r>
            <a:endParaRPr lang="zh-CN" altLang="zh-CN" dirty="0"/>
          </a:p>
          <a:p>
            <a:pPr indent="446088"/>
            <a:r>
              <a:rPr lang="en-US" altLang="zh-CN" dirty="0"/>
              <a:t>}</a:t>
            </a:r>
            <a:endParaRPr lang="zh-CN" altLang="zh-CN" dirty="0"/>
          </a:p>
          <a:p>
            <a:pPr indent="446088"/>
            <a:endParaRPr lang="zh-CN" altLang="en-US" dirty="0"/>
          </a:p>
        </p:txBody>
      </p:sp>
    </p:spTree>
    <p:extLst>
      <p:ext uri="{BB962C8B-B14F-4D97-AF65-F5344CB8AC3E}">
        <p14:creationId xmlns:p14="http://schemas.microsoft.com/office/powerpoint/2010/main" val="1969952348"/>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323528" y="1484784"/>
            <a:ext cx="8496944" cy="4824536"/>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7.2.1  </a:t>
            </a:r>
            <a:r>
              <a:rPr lang="zh-CN" altLang="zh-CN" dirty="0"/>
              <a:t>飞舞的蝴蝶</a:t>
            </a:r>
            <a:endParaRPr lang="zh-CN" altLang="en-US" dirty="0"/>
          </a:p>
        </p:txBody>
      </p:sp>
      <p:sp>
        <p:nvSpPr>
          <p:cNvPr id="3" name="TextBox 2"/>
          <p:cNvSpPr txBox="1"/>
          <p:nvPr/>
        </p:nvSpPr>
        <p:spPr>
          <a:xfrm>
            <a:off x="323528" y="1124744"/>
            <a:ext cx="8496944" cy="5539978"/>
          </a:xfrm>
          <a:prstGeom prst="rect">
            <a:avLst/>
          </a:prstGeom>
          <a:noFill/>
        </p:spPr>
        <p:txBody>
          <a:bodyPr wrap="square" rtlCol="0">
            <a:spAutoFit/>
          </a:bodyPr>
          <a:lstStyle/>
          <a:p>
            <a:pPr indent="446088"/>
            <a:r>
              <a:rPr lang="zh-CN" altLang="zh-CN" dirty="0"/>
              <a:t>定时器的</a:t>
            </a:r>
            <a:r>
              <a:rPr lang="en-US" altLang="zh-CN" dirty="0" err="1"/>
              <a:t>timerEvent</a:t>
            </a:r>
            <a:r>
              <a:rPr lang="en-US" altLang="zh-CN" dirty="0"/>
              <a:t>()</a:t>
            </a:r>
            <a:r>
              <a:rPr lang="zh-CN" altLang="zh-CN" dirty="0"/>
              <a:t>函数实现蝴蝶的飞舞，具体实现代码内容如下：</a:t>
            </a:r>
          </a:p>
          <a:p>
            <a:pPr indent="446088"/>
            <a:r>
              <a:rPr lang="en-US" altLang="zh-CN" sz="1600" dirty="0"/>
              <a:t>void Butterfly::</a:t>
            </a:r>
            <a:r>
              <a:rPr lang="en-US" altLang="zh-CN" sz="1600" dirty="0" err="1"/>
              <a:t>timerEvent</a:t>
            </a:r>
            <a:r>
              <a:rPr lang="en-US" altLang="zh-CN" sz="1600" dirty="0"/>
              <a:t>(</a:t>
            </a:r>
            <a:r>
              <a:rPr lang="en-US" altLang="zh-CN" sz="1600" dirty="0" err="1"/>
              <a:t>QTimerEvent</a:t>
            </a:r>
            <a:r>
              <a:rPr lang="en-US" altLang="zh-CN" sz="1600" dirty="0"/>
              <a:t> *)</a:t>
            </a:r>
            <a:endParaRPr lang="zh-CN" altLang="zh-CN" sz="1600" dirty="0"/>
          </a:p>
          <a:p>
            <a:pPr indent="446088"/>
            <a:r>
              <a:rPr lang="en-US" altLang="zh-CN" sz="1600" dirty="0"/>
              <a:t>{</a:t>
            </a:r>
            <a:endParaRPr lang="zh-CN" altLang="zh-CN" sz="1600" dirty="0"/>
          </a:p>
          <a:p>
            <a:pPr indent="446088"/>
            <a:r>
              <a:rPr lang="en-US" altLang="zh-CN" sz="1600" dirty="0"/>
              <a:t>    //</a:t>
            </a:r>
            <a:r>
              <a:rPr lang="zh-CN" altLang="zh-CN" sz="1600" dirty="0"/>
              <a:t>边界控制</a:t>
            </a:r>
          </a:p>
          <a:p>
            <a:pPr indent="446088"/>
            <a:r>
              <a:rPr lang="en-US" altLang="zh-CN" sz="1600" dirty="0"/>
              <a:t>    </a:t>
            </a:r>
            <a:r>
              <a:rPr lang="en-US" altLang="zh-CN" sz="1600" dirty="0" err="1"/>
              <a:t>qreal</a:t>
            </a:r>
            <a:r>
              <a:rPr lang="en-US" altLang="zh-CN" sz="1600" dirty="0"/>
              <a:t> </a:t>
            </a:r>
            <a:r>
              <a:rPr lang="en-US" altLang="zh-CN" sz="1600" dirty="0" err="1"/>
              <a:t>edgex</a:t>
            </a:r>
            <a:r>
              <a:rPr lang="en-US" altLang="zh-CN" sz="1600" dirty="0"/>
              <a:t>=scene()-&gt;</a:t>
            </a:r>
            <a:r>
              <a:rPr lang="en-US" altLang="zh-CN" sz="1600" dirty="0" err="1"/>
              <a:t>sceneRect</a:t>
            </a:r>
            <a:r>
              <a:rPr lang="en-US" altLang="zh-CN" sz="1600" dirty="0"/>
              <a:t>().right()+</a:t>
            </a:r>
            <a:r>
              <a:rPr lang="en-US" altLang="zh-CN" sz="1600" dirty="0" err="1"/>
              <a:t>boundingRect</a:t>
            </a:r>
            <a:r>
              <a:rPr lang="en-US" altLang="zh-CN" sz="1600" dirty="0"/>
              <a:t>().width()/2;</a:t>
            </a:r>
            <a:endParaRPr lang="zh-CN" altLang="zh-CN" sz="1600" dirty="0"/>
          </a:p>
          <a:p>
            <a:pPr indent="446088"/>
            <a:r>
              <a:rPr lang="en-US" altLang="zh-CN" sz="1600" dirty="0"/>
              <a:t>					</a:t>
            </a:r>
            <a:r>
              <a:rPr lang="en-US" altLang="zh-CN" sz="1600" dirty="0" smtClean="0"/>
              <a:t>//</a:t>
            </a:r>
            <a:r>
              <a:rPr lang="zh-CN" altLang="zh-CN" sz="1600" dirty="0"/>
              <a:t>限定蝴蝶飞舞的右边界</a:t>
            </a:r>
          </a:p>
          <a:p>
            <a:pPr indent="446088"/>
            <a:r>
              <a:rPr lang="en-US" altLang="zh-CN" sz="1600" dirty="0"/>
              <a:t>    </a:t>
            </a:r>
            <a:r>
              <a:rPr lang="en-US" altLang="zh-CN" sz="1600" dirty="0" err="1"/>
              <a:t>qreal</a:t>
            </a:r>
            <a:r>
              <a:rPr lang="en-US" altLang="zh-CN" sz="1600" dirty="0"/>
              <a:t> </a:t>
            </a:r>
            <a:r>
              <a:rPr lang="en-US" altLang="zh-CN" sz="1600" dirty="0" err="1"/>
              <a:t>edgetop</a:t>
            </a:r>
            <a:r>
              <a:rPr lang="en-US" altLang="zh-CN" sz="1600" dirty="0"/>
              <a:t>=scene()-&gt;</a:t>
            </a:r>
            <a:r>
              <a:rPr lang="en-US" altLang="zh-CN" sz="1600" dirty="0" err="1"/>
              <a:t>sceneRect</a:t>
            </a:r>
            <a:r>
              <a:rPr lang="en-US" altLang="zh-CN" sz="1600" dirty="0"/>
              <a:t>().top()+</a:t>
            </a:r>
            <a:r>
              <a:rPr lang="en-US" altLang="zh-CN" sz="1600" dirty="0" err="1"/>
              <a:t>boundingRect</a:t>
            </a:r>
            <a:r>
              <a:rPr lang="en-US" altLang="zh-CN" sz="1600" dirty="0"/>
              <a:t>(). height()/2;							</a:t>
            </a:r>
            <a:r>
              <a:rPr lang="en-US" altLang="zh-CN" sz="1600" dirty="0" smtClean="0"/>
              <a:t>//</a:t>
            </a:r>
            <a:r>
              <a:rPr lang="zh-CN" altLang="zh-CN" sz="1600" dirty="0"/>
              <a:t>限定蝴蝶飞舞的上边界</a:t>
            </a:r>
          </a:p>
          <a:p>
            <a:pPr indent="446088"/>
            <a:r>
              <a:rPr lang="en-US" altLang="zh-CN" sz="1600" dirty="0"/>
              <a:t>    </a:t>
            </a:r>
            <a:r>
              <a:rPr lang="en-US" altLang="zh-CN" sz="1600" dirty="0" err="1"/>
              <a:t>qreal</a:t>
            </a:r>
            <a:r>
              <a:rPr lang="en-US" altLang="zh-CN" sz="1600" dirty="0"/>
              <a:t> </a:t>
            </a:r>
            <a:r>
              <a:rPr lang="en-US" altLang="zh-CN" sz="1600" dirty="0" err="1"/>
              <a:t>edgebottom</a:t>
            </a:r>
            <a:r>
              <a:rPr lang="en-US" altLang="zh-CN" sz="1600" dirty="0"/>
              <a:t>=scene()-&gt;</a:t>
            </a:r>
            <a:r>
              <a:rPr lang="en-US" altLang="zh-CN" sz="1600" dirty="0" err="1"/>
              <a:t>sceneRect</a:t>
            </a:r>
            <a:r>
              <a:rPr lang="en-US" altLang="zh-CN" sz="1600" dirty="0"/>
              <a:t>().bottom()+</a:t>
            </a:r>
            <a:r>
              <a:rPr lang="en-US" altLang="zh-CN" sz="1600" dirty="0" err="1"/>
              <a:t>boundingRect</a:t>
            </a:r>
            <a:r>
              <a:rPr lang="en-US" altLang="zh-CN" sz="1600" dirty="0"/>
              <a:t>().</a:t>
            </a:r>
            <a:br>
              <a:rPr lang="en-US" altLang="zh-CN" sz="1600" dirty="0"/>
            </a:br>
            <a:r>
              <a:rPr lang="en-US" altLang="zh-CN" sz="1600" dirty="0"/>
              <a:t> height()/2;				</a:t>
            </a:r>
            <a:r>
              <a:rPr lang="en-US" altLang="zh-CN" sz="1600" dirty="0" smtClean="0"/>
              <a:t>//</a:t>
            </a:r>
            <a:r>
              <a:rPr lang="zh-CN" altLang="zh-CN" sz="1600" dirty="0"/>
              <a:t>限定蝴蝶飞舞的下边界</a:t>
            </a:r>
          </a:p>
          <a:p>
            <a:pPr indent="446088"/>
            <a:r>
              <a:rPr lang="en-US" altLang="zh-CN" sz="1600" dirty="0"/>
              <a:t>    if(</a:t>
            </a:r>
            <a:r>
              <a:rPr lang="en-US" altLang="zh-CN" sz="1600" dirty="0" err="1"/>
              <a:t>pos</a:t>
            </a:r>
            <a:r>
              <a:rPr lang="en-US" altLang="zh-CN" sz="1600" dirty="0"/>
              <a:t>().x()&gt;=</a:t>
            </a:r>
            <a:r>
              <a:rPr lang="en-US" altLang="zh-CN" sz="1600" dirty="0" err="1"/>
              <a:t>edgex</a:t>
            </a:r>
            <a:r>
              <a:rPr lang="en-US" altLang="zh-CN" sz="1600" dirty="0"/>
              <a:t>)			//</a:t>
            </a:r>
            <a:r>
              <a:rPr lang="zh-CN" altLang="zh-CN" sz="1600" dirty="0"/>
              <a:t>若超过了右边界，则水平移回左边界处</a:t>
            </a:r>
          </a:p>
          <a:p>
            <a:pPr indent="446088"/>
            <a:r>
              <a:rPr lang="en-US" altLang="zh-CN" sz="1600" dirty="0"/>
              <a:t>        </a:t>
            </a:r>
            <a:r>
              <a:rPr lang="en-US" altLang="zh-CN" sz="1600" dirty="0" err="1"/>
              <a:t>setPos</a:t>
            </a:r>
            <a:r>
              <a:rPr lang="en-US" altLang="zh-CN" sz="1600" dirty="0"/>
              <a:t>(scene()-&gt;</a:t>
            </a:r>
            <a:r>
              <a:rPr lang="en-US" altLang="zh-CN" sz="1600" dirty="0" err="1"/>
              <a:t>sceneRect</a:t>
            </a:r>
            <a:r>
              <a:rPr lang="en-US" altLang="zh-CN" sz="1600" dirty="0"/>
              <a:t>().left(),</a:t>
            </a:r>
            <a:r>
              <a:rPr lang="en-US" altLang="zh-CN" sz="1600" dirty="0" err="1"/>
              <a:t>pos</a:t>
            </a:r>
            <a:r>
              <a:rPr lang="en-US" altLang="zh-CN" sz="1600" dirty="0"/>
              <a:t>().y());</a:t>
            </a:r>
            <a:endParaRPr lang="zh-CN" altLang="zh-CN" sz="1600" dirty="0"/>
          </a:p>
          <a:p>
            <a:pPr indent="446088"/>
            <a:r>
              <a:rPr lang="en-US" altLang="zh-CN" sz="1600" dirty="0"/>
              <a:t>    if(</a:t>
            </a:r>
            <a:r>
              <a:rPr lang="en-US" altLang="zh-CN" sz="1600" dirty="0" err="1"/>
              <a:t>pos</a:t>
            </a:r>
            <a:r>
              <a:rPr lang="en-US" altLang="zh-CN" sz="1600" dirty="0"/>
              <a:t>().y()&lt;=</a:t>
            </a:r>
            <a:r>
              <a:rPr lang="en-US" altLang="zh-CN" sz="1600" dirty="0" err="1"/>
              <a:t>edgetop</a:t>
            </a:r>
            <a:r>
              <a:rPr lang="en-US" altLang="zh-CN" sz="1600" dirty="0"/>
              <a:t>)			//</a:t>
            </a:r>
            <a:r>
              <a:rPr lang="zh-CN" altLang="zh-CN" sz="1600" dirty="0"/>
              <a:t>若超过了上边界，则垂直移回下边界处</a:t>
            </a:r>
          </a:p>
          <a:p>
            <a:pPr indent="446088"/>
            <a:r>
              <a:rPr lang="en-US" altLang="zh-CN" sz="1600" dirty="0"/>
              <a:t>        </a:t>
            </a:r>
            <a:r>
              <a:rPr lang="en-US" altLang="zh-CN" sz="1600" dirty="0" err="1"/>
              <a:t>setPos</a:t>
            </a:r>
            <a:r>
              <a:rPr lang="en-US" altLang="zh-CN" sz="1600" dirty="0"/>
              <a:t>(</a:t>
            </a:r>
            <a:r>
              <a:rPr lang="en-US" altLang="zh-CN" sz="1600" dirty="0" err="1"/>
              <a:t>pos</a:t>
            </a:r>
            <a:r>
              <a:rPr lang="en-US" altLang="zh-CN" sz="1600" dirty="0"/>
              <a:t>().x(),scene()-&gt;</a:t>
            </a:r>
            <a:r>
              <a:rPr lang="en-US" altLang="zh-CN" sz="1600" dirty="0" err="1"/>
              <a:t>sceneRect</a:t>
            </a:r>
            <a:r>
              <a:rPr lang="en-US" altLang="zh-CN" sz="1600" dirty="0"/>
              <a:t>().bottom());</a:t>
            </a:r>
            <a:endParaRPr lang="zh-CN" altLang="zh-CN" sz="1600" dirty="0"/>
          </a:p>
          <a:p>
            <a:pPr indent="446088"/>
            <a:r>
              <a:rPr lang="en-US" altLang="zh-CN" sz="1600" dirty="0"/>
              <a:t>    if(</a:t>
            </a:r>
            <a:r>
              <a:rPr lang="en-US" altLang="zh-CN" sz="1600" dirty="0" err="1"/>
              <a:t>pos</a:t>
            </a:r>
            <a:r>
              <a:rPr lang="en-US" altLang="zh-CN" sz="1600" dirty="0"/>
              <a:t>().y()&gt;=</a:t>
            </a:r>
            <a:r>
              <a:rPr lang="en-US" altLang="zh-CN" sz="1600" dirty="0" err="1"/>
              <a:t>edgebottom</a:t>
            </a:r>
            <a:r>
              <a:rPr lang="en-US" altLang="zh-CN" sz="1600" dirty="0"/>
              <a:t>)		//</a:t>
            </a:r>
            <a:r>
              <a:rPr lang="zh-CN" altLang="zh-CN" sz="1600" dirty="0"/>
              <a:t>若超过了下边界，则垂直移回上边界处</a:t>
            </a:r>
          </a:p>
          <a:p>
            <a:pPr indent="446088"/>
            <a:r>
              <a:rPr lang="en-US" altLang="zh-CN" sz="1600" dirty="0"/>
              <a:t>        </a:t>
            </a:r>
            <a:r>
              <a:rPr lang="en-US" altLang="zh-CN" sz="1600" dirty="0" err="1"/>
              <a:t>setPos</a:t>
            </a:r>
            <a:r>
              <a:rPr lang="en-US" altLang="zh-CN" sz="1600" dirty="0"/>
              <a:t>(</a:t>
            </a:r>
            <a:r>
              <a:rPr lang="en-US" altLang="zh-CN" sz="1600" dirty="0" err="1"/>
              <a:t>pos</a:t>
            </a:r>
            <a:r>
              <a:rPr lang="en-US" altLang="zh-CN" sz="1600" dirty="0"/>
              <a:t>().x(),scene()-&gt;</a:t>
            </a:r>
            <a:r>
              <a:rPr lang="en-US" altLang="zh-CN" sz="1600" dirty="0" err="1"/>
              <a:t>sceneRect</a:t>
            </a:r>
            <a:r>
              <a:rPr lang="en-US" altLang="zh-CN" sz="1600" dirty="0"/>
              <a:t>().top());</a:t>
            </a:r>
            <a:endParaRPr lang="zh-CN" altLang="zh-CN" sz="1600" dirty="0"/>
          </a:p>
          <a:p>
            <a:pPr indent="446088"/>
            <a:r>
              <a:rPr lang="en-US" altLang="zh-CN" sz="1600" dirty="0"/>
              <a:t>    angle+=(</a:t>
            </a:r>
            <a:r>
              <a:rPr lang="en-US" altLang="zh-CN" sz="1600" dirty="0" err="1"/>
              <a:t>qrand</a:t>
            </a:r>
            <a:r>
              <a:rPr lang="en-US" altLang="zh-CN" sz="1600" dirty="0"/>
              <a:t>()%10)/20.0;</a:t>
            </a:r>
            <a:endParaRPr lang="zh-CN" altLang="zh-CN" sz="1600" dirty="0"/>
          </a:p>
          <a:p>
            <a:pPr indent="446088"/>
            <a:r>
              <a:rPr lang="en-US" altLang="zh-CN" sz="1600" dirty="0"/>
              <a:t>    </a:t>
            </a:r>
            <a:r>
              <a:rPr lang="en-US" altLang="zh-CN" sz="1600" dirty="0" err="1"/>
              <a:t>qreal</a:t>
            </a:r>
            <a:r>
              <a:rPr lang="en-US" altLang="zh-CN" sz="1600" dirty="0"/>
              <a:t> dx=</a:t>
            </a:r>
            <a:r>
              <a:rPr lang="en-US" altLang="zh-CN" sz="1600" dirty="0" err="1"/>
              <a:t>fabs</a:t>
            </a:r>
            <a:r>
              <a:rPr lang="en-US" altLang="zh-CN" sz="1600" dirty="0"/>
              <a:t>(sin(angle*PI)*10.0);</a:t>
            </a:r>
            <a:endParaRPr lang="zh-CN" altLang="zh-CN" sz="1600" dirty="0"/>
          </a:p>
          <a:p>
            <a:pPr indent="446088"/>
            <a:r>
              <a:rPr lang="en-US" altLang="zh-CN" sz="1600" dirty="0"/>
              <a:t>    </a:t>
            </a:r>
            <a:r>
              <a:rPr lang="en-US" altLang="zh-CN" sz="1600" dirty="0" err="1"/>
              <a:t>qreal</a:t>
            </a:r>
            <a:r>
              <a:rPr lang="en-US" altLang="zh-CN" sz="1600" dirty="0"/>
              <a:t> </a:t>
            </a:r>
            <a:r>
              <a:rPr lang="en-US" altLang="zh-CN" sz="1600" dirty="0" err="1"/>
              <a:t>dy</a:t>
            </a:r>
            <a:r>
              <a:rPr lang="en-US" altLang="zh-CN" sz="1600" dirty="0"/>
              <a:t>=(</a:t>
            </a:r>
            <a:r>
              <a:rPr lang="en-US" altLang="zh-CN" sz="1600" dirty="0" err="1"/>
              <a:t>qrand</a:t>
            </a:r>
            <a:r>
              <a:rPr lang="en-US" altLang="zh-CN" sz="1600" dirty="0"/>
              <a:t>()%20)-10.0;</a:t>
            </a:r>
            <a:endParaRPr lang="zh-CN" altLang="zh-CN" sz="1600" dirty="0"/>
          </a:p>
          <a:p>
            <a:pPr indent="446088"/>
            <a:r>
              <a:rPr lang="en-US" altLang="zh-CN" sz="1600" dirty="0"/>
              <a:t>    </a:t>
            </a:r>
            <a:r>
              <a:rPr lang="en-US" altLang="zh-CN" sz="1600" dirty="0" err="1"/>
              <a:t>setPos</a:t>
            </a:r>
            <a:r>
              <a:rPr lang="en-US" altLang="zh-CN" sz="1600" dirty="0"/>
              <a:t>(</a:t>
            </a:r>
            <a:r>
              <a:rPr lang="en-US" altLang="zh-CN" sz="1600" dirty="0" err="1"/>
              <a:t>mapToParent</a:t>
            </a:r>
            <a:r>
              <a:rPr lang="en-US" altLang="zh-CN" sz="1600" dirty="0"/>
              <a:t>(</a:t>
            </a:r>
            <a:r>
              <a:rPr lang="en-US" altLang="zh-CN" sz="1600" dirty="0" err="1"/>
              <a:t>dx,dy</a:t>
            </a:r>
            <a:r>
              <a:rPr lang="en-US" altLang="zh-CN" sz="1600" dirty="0"/>
              <a:t>));		//(a)</a:t>
            </a:r>
            <a:endParaRPr lang="zh-CN" altLang="zh-CN" sz="1600" dirty="0"/>
          </a:p>
          <a:p>
            <a:pPr indent="446088"/>
            <a:r>
              <a:rPr lang="en-US" altLang="zh-CN" sz="1600" dirty="0"/>
              <a:t>}</a:t>
            </a:r>
            <a:endParaRPr lang="zh-CN" altLang="zh-CN" sz="1600" dirty="0"/>
          </a:p>
          <a:p>
            <a:pPr indent="446088"/>
            <a:endParaRPr lang="zh-CN" altLang="en-US" sz="1600" dirty="0"/>
          </a:p>
        </p:txBody>
      </p:sp>
    </p:spTree>
    <p:extLst>
      <p:ext uri="{BB962C8B-B14F-4D97-AF65-F5344CB8AC3E}">
        <p14:creationId xmlns:p14="http://schemas.microsoft.com/office/powerpoint/2010/main" val="2151391270"/>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11560" y="1772816"/>
            <a:ext cx="8136904" cy="4176464"/>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7.2.1  </a:t>
            </a:r>
            <a:r>
              <a:rPr lang="zh-CN" altLang="zh-CN" dirty="0"/>
              <a:t>飞舞的蝴蝶</a:t>
            </a:r>
            <a:endParaRPr lang="zh-CN" altLang="en-US" dirty="0"/>
          </a:p>
        </p:txBody>
      </p:sp>
      <p:sp>
        <p:nvSpPr>
          <p:cNvPr id="3" name="TextBox 2"/>
          <p:cNvSpPr txBox="1"/>
          <p:nvPr/>
        </p:nvSpPr>
        <p:spPr>
          <a:xfrm>
            <a:off x="323528" y="1196752"/>
            <a:ext cx="8424936" cy="5170646"/>
          </a:xfrm>
          <a:prstGeom prst="rect">
            <a:avLst/>
          </a:prstGeom>
          <a:noFill/>
        </p:spPr>
        <p:txBody>
          <a:bodyPr wrap="square" rtlCol="0">
            <a:spAutoFit/>
          </a:bodyPr>
          <a:lstStyle/>
          <a:p>
            <a:pPr indent="446088"/>
            <a:r>
              <a:rPr lang="zh-CN" altLang="zh-CN" dirty="0"/>
              <a:t>（</a:t>
            </a:r>
            <a:r>
              <a:rPr lang="en-US" altLang="zh-CN" dirty="0"/>
              <a:t>6</a:t>
            </a:r>
            <a:r>
              <a:rPr lang="zh-CN" altLang="zh-CN" dirty="0"/>
              <a:t>）完成了蝴蝶图元的实现后，在源文件“</a:t>
            </a:r>
            <a:r>
              <a:rPr lang="en-US" altLang="zh-CN" dirty="0"/>
              <a:t>main.cpp</a:t>
            </a:r>
            <a:r>
              <a:rPr lang="zh-CN" altLang="zh-CN" dirty="0"/>
              <a:t>”中将它加载到场景中，并关联一个视图，具体实现代码内容如下：</a:t>
            </a:r>
          </a:p>
          <a:p>
            <a:pPr indent="446088"/>
            <a:r>
              <a:rPr lang="en-US" altLang="zh-CN" sz="1600" dirty="0"/>
              <a:t>#include &lt;</a:t>
            </a:r>
            <a:r>
              <a:rPr lang="en-US" altLang="zh-CN" sz="1600" dirty="0" err="1"/>
              <a:t>QApplication</a:t>
            </a:r>
            <a:r>
              <a:rPr lang="en-US" altLang="zh-CN" sz="1600" dirty="0"/>
              <a:t>&gt;</a:t>
            </a:r>
            <a:endParaRPr lang="zh-CN" altLang="zh-CN" sz="1600" dirty="0"/>
          </a:p>
          <a:p>
            <a:pPr indent="446088"/>
            <a:r>
              <a:rPr lang="en-US" altLang="zh-CN" sz="1600" dirty="0"/>
              <a:t>#include "</a:t>
            </a:r>
            <a:r>
              <a:rPr lang="en-US" altLang="zh-CN" sz="1600" dirty="0" err="1"/>
              <a:t>butterfly.h</a:t>
            </a:r>
            <a:r>
              <a:rPr lang="en-US" altLang="zh-CN" sz="1600" dirty="0"/>
              <a:t>"</a:t>
            </a:r>
            <a:endParaRPr lang="zh-CN" altLang="zh-CN" sz="1600" dirty="0"/>
          </a:p>
          <a:p>
            <a:pPr indent="446088"/>
            <a:r>
              <a:rPr lang="en-US" altLang="zh-CN" sz="1600" dirty="0"/>
              <a:t>#include &lt;</a:t>
            </a:r>
            <a:r>
              <a:rPr lang="en-US" altLang="zh-CN" sz="1600" dirty="0" err="1"/>
              <a:t>QGraphicsScene</a:t>
            </a:r>
            <a:r>
              <a:rPr lang="en-US" altLang="zh-CN" sz="1600" dirty="0"/>
              <a:t>&gt;</a:t>
            </a:r>
            <a:endParaRPr lang="zh-CN" altLang="zh-CN" sz="1600" dirty="0"/>
          </a:p>
          <a:p>
            <a:pPr indent="446088"/>
            <a:r>
              <a:rPr lang="en-US" altLang="zh-CN" sz="1600" dirty="0" err="1"/>
              <a:t>int</a:t>
            </a:r>
            <a:r>
              <a:rPr lang="en-US" altLang="zh-CN" sz="1600" dirty="0"/>
              <a:t> main(</a:t>
            </a:r>
            <a:r>
              <a:rPr lang="en-US" altLang="zh-CN" sz="1600" dirty="0" err="1"/>
              <a:t>int</a:t>
            </a:r>
            <a:r>
              <a:rPr lang="en-US" altLang="zh-CN" sz="1600" dirty="0"/>
              <a:t> </a:t>
            </a:r>
            <a:r>
              <a:rPr lang="en-US" altLang="zh-CN" sz="1600" dirty="0" err="1"/>
              <a:t>argc,char</a:t>
            </a:r>
            <a:r>
              <a:rPr lang="en-US" altLang="zh-CN" sz="1600" dirty="0"/>
              <a:t>* </a:t>
            </a:r>
            <a:r>
              <a:rPr lang="en-US" altLang="zh-CN" sz="1600" dirty="0" err="1"/>
              <a:t>argv</a:t>
            </a:r>
            <a:r>
              <a:rPr lang="en-US" altLang="zh-CN" sz="1600" dirty="0"/>
              <a:t>[])</a:t>
            </a:r>
            <a:endParaRPr lang="zh-CN" altLang="zh-CN" sz="1600" dirty="0"/>
          </a:p>
          <a:p>
            <a:pPr indent="446088"/>
            <a:r>
              <a:rPr lang="en-US" altLang="zh-CN" sz="1600" dirty="0"/>
              <a:t>{</a:t>
            </a:r>
            <a:endParaRPr lang="zh-CN" altLang="zh-CN" sz="1600" dirty="0"/>
          </a:p>
          <a:p>
            <a:pPr indent="446088"/>
            <a:r>
              <a:rPr lang="en-US" altLang="zh-CN" sz="1600" dirty="0"/>
              <a:t>    </a:t>
            </a:r>
            <a:r>
              <a:rPr lang="en-US" altLang="zh-CN" sz="1600" dirty="0" err="1"/>
              <a:t>QApplication</a:t>
            </a:r>
            <a:r>
              <a:rPr lang="en-US" altLang="zh-CN" sz="1600" dirty="0"/>
              <a:t> a(</a:t>
            </a:r>
            <a:r>
              <a:rPr lang="en-US" altLang="zh-CN" sz="1600" dirty="0" err="1"/>
              <a:t>argc,argv</a:t>
            </a:r>
            <a:r>
              <a:rPr lang="en-US" altLang="zh-CN" sz="1600" dirty="0"/>
              <a:t>);</a:t>
            </a:r>
            <a:endParaRPr lang="zh-CN" altLang="zh-CN" sz="1600" dirty="0"/>
          </a:p>
          <a:p>
            <a:pPr indent="446088"/>
            <a:r>
              <a:rPr lang="en-US" altLang="zh-CN" sz="1600" dirty="0"/>
              <a:t>    </a:t>
            </a:r>
            <a:r>
              <a:rPr lang="en-US" altLang="zh-CN" sz="1600" dirty="0" err="1"/>
              <a:t>QGraphicsScene</a:t>
            </a:r>
            <a:r>
              <a:rPr lang="en-US" altLang="zh-CN" sz="1600" dirty="0"/>
              <a:t> *scene = new </a:t>
            </a:r>
            <a:r>
              <a:rPr lang="en-US" altLang="zh-CN" sz="1600" dirty="0" err="1"/>
              <a:t>QGraphicsScene</a:t>
            </a:r>
            <a:r>
              <a:rPr lang="en-US" altLang="zh-CN" sz="1600" dirty="0"/>
              <a:t>;</a:t>
            </a:r>
            <a:endParaRPr lang="zh-CN" altLang="zh-CN" sz="1600" dirty="0"/>
          </a:p>
          <a:p>
            <a:pPr indent="446088"/>
            <a:r>
              <a:rPr lang="en-US" altLang="zh-CN" sz="1600" dirty="0"/>
              <a:t>    scene-&gt;</a:t>
            </a:r>
            <a:r>
              <a:rPr lang="en-US" altLang="zh-CN" sz="1600" dirty="0" err="1"/>
              <a:t>setSceneRect</a:t>
            </a:r>
            <a:r>
              <a:rPr lang="en-US" altLang="zh-CN" sz="1600" dirty="0"/>
              <a:t>(</a:t>
            </a:r>
            <a:r>
              <a:rPr lang="en-US" altLang="zh-CN" sz="1600" dirty="0" err="1"/>
              <a:t>QRectF</a:t>
            </a:r>
            <a:r>
              <a:rPr lang="en-US" altLang="zh-CN" sz="1600" dirty="0"/>
              <a:t>(-200,-200,400,400));</a:t>
            </a:r>
            <a:endParaRPr lang="zh-CN" altLang="zh-CN" sz="1600" dirty="0"/>
          </a:p>
          <a:p>
            <a:pPr indent="446088"/>
            <a:r>
              <a:rPr lang="en-US" altLang="zh-CN" sz="1600" dirty="0"/>
              <a:t>    Butterfly *butterfly = new Butterfly;</a:t>
            </a:r>
            <a:endParaRPr lang="zh-CN" altLang="zh-CN" sz="1600" dirty="0"/>
          </a:p>
          <a:p>
            <a:pPr indent="446088"/>
            <a:r>
              <a:rPr lang="en-US" altLang="zh-CN" sz="1600" dirty="0"/>
              <a:t>    butterfly-&gt;</a:t>
            </a:r>
            <a:r>
              <a:rPr lang="en-US" altLang="zh-CN" sz="1600" dirty="0" err="1"/>
              <a:t>setPos</a:t>
            </a:r>
            <a:r>
              <a:rPr lang="en-US" altLang="zh-CN" sz="1600" dirty="0"/>
              <a:t>(-100,0);</a:t>
            </a:r>
            <a:endParaRPr lang="zh-CN" altLang="zh-CN" sz="1600" dirty="0"/>
          </a:p>
          <a:p>
            <a:pPr indent="446088"/>
            <a:r>
              <a:rPr lang="en-US" altLang="zh-CN" sz="1600" dirty="0"/>
              <a:t>    scene-&gt;</a:t>
            </a:r>
            <a:r>
              <a:rPr lang="en-US" altLang="zh-CN" sz="1600" dirty="0" err="1"/>
              <a:t>addItem</a:t>
            </a:r>
            <a:r>
              <a:rPr lang="en-US" altLang="zh-CN" sz="1600" dirty="0"/>
              <a:t>(butterfly);</a:t>
            </a:r>
            <a:endParaRPr lang="zh-CN" altLang="zh-CN" sz="1600" dirty="0"/>
          </a:p>
          <a:p>
            <a:pPr indent="446088"/>
            <a:r>
              <a:rPr lang="en-US" altLang="zh-CN" sz="1600" dirty="0"/>
              <a:t>    </a:t>
            </a:r>
            <a:r>
              <a:rPr lang="en-US" altLang="zh-CN" sz="1600" dirty="0" err="1"/>
              <a:t>QGraphicsView</a:t>
            </a:r>
            <a:r>
              <a:rPr lang="en-US" altLang="zh-CN" sz="1600" dirty="0"/>
              <a:t> *view = new </a:t>
            </a:r>
            <a:r>
              <a:rPr lang="en-US" altLang="zh-CN" sz="1600" dirty="0" err="1"/>
              <a:t>QGraphicsView</a:t>
            </a:r>
            <a:r>
              <a:rPr lang="en-US" altLang="zh-CN" sz="1600" dirty="0"/>
              <a:t>;</a:t>
            </a:r>
            <a:endParaRPr lang="zh-CN" altLang="zh-CN" sz="1600" dirty="0"/>
          </a:p>
          <a:p>
            <a:pPr indent="446088"/>
            <a:r>
              <a:rPr lang="en-US" altLang="zh-CN" sz="1600" dirty="0"/>
              <a:t>    view-&gt;</a:t>
            </a:r>
            <a:r>
              <a:rPr lang="en-US" altLang="zh-CN" sz="1600" dirty="0" err="1"/>
              <a:t>setScene</a:t>
            </a:r>
            <a:r>
              <a:rPr lang="en-US" altLang="zh-CN" sz="1600" dirty="0"/>
              <a:t>(scene);</a:t>
            </a:r>
            <a:endParaRPr lang="zh-CN" altLang="zh-CN" sz="1600" dirty="0"/>
          </a:p>
          <a:p>
            <a:pPr indent="446088"/>
            <a:r>
              <a:rPr lang="en-US" altLang="zh-CN" sz="1600" dirty="0"/>
              <a:t>    view-&gt;resize(400,400);</a:t>
            </a:r>
            <a:endParaRPr lang="zh-CN" altLang="zh-CN" sz="1600" dirty="0"/>
          </a:p>
          <a:p>
            <a:pPr indent="446088"/>
            <a:r>
              <a:rPr lang="en-US" altLang="zh-CN" sz="1600" dirty="0"/>
              <a:t>    view-&gt;show();</a:t>
            </a:r>
            <a:endParaRPr lang="zh-CN" altLang="zh-CN" sz="1600" dirty="0"/>
          </a:p>
          <a:p>
            <a:pPr indent="446088"/>
            <a:r>
              <a:rPr lang="en-US" altLang="zh-CN" sz="1600" dirty="0"/>
              <a:t>    return </a:t>
            </a:r>
            <a:r>
              <a:rPr lang="en-US" altLang="zh-CN" sz="1600" dirty="0" err="1"/>
              <a:t>a.exec</a:t>
            </a:r>
            <a:r>
              <a:rPr lang="en-US" altLang="zh-CN" sz="1600" dirty="0"/>
              <a:t>();</a:t>
            </a:r>
            <a:endParaRPr lang="zh-CN" altLang="zh-CN" sz="1600" dirty="0"/>
          </a:p>
          <a:p>
            <a:pPr indent="446088"/>
            <a:r>
              <a:rPr lang="en-US" altLang="zh-CN" sz="1600" dirty="0"/>
              <a:t>}</a:t>
            </a:r>
            <a:endParaRPr lang="zh-CN" altLang="zh-CN" sz="1600" dirty="0"/>
          </a:p>
          <a:p>
            <a:pPr indent="446088"/>
            <a:endParaRPr lang="zh-CN" altLang="en-US" dirty="0"/>
          </a:p>
        </p:txBody>
      </p:sp>
    </p:spTree>
    <p:extLst>
      <p:ext uri="{BB962C8B-B14F-4D97-AF65-F5344CB8AC3E}">
        <p14:creationId xmlns:p14="http://schemas.microsoft.com/office/powerpoint/2010/main" val="3001851287"/>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7.2.1  </a:t>
            </a:r>
            <a:r>
              <a:rPr lang="zh-CN" altLang="zh-CN" dirty="0"/>
              <a:t>飞舞的蝴蝶</a:t>
            </a:r>
            <a:endParaRPr lang="zh-CN" altLang="en-US" dirty="0"/>
          </a:p>
        </p:txBody>
      </p:sp>
      <p:sp>
        <p:nvSpPr>
          <p:cNvPr id="3" name="TextBox 2"/>
          <p:cNvSpPr txBox="1"/>
          <p:nvPr/>
        </p:nvSpPr>
        <p:spPr>
          <a:xfrm>
            <a:off x="323528" y="1052736"/>
            <a:ext cx="8496944" cy="1200329"/>
          </a:xfrm>
          <a:prstGeom prst="rect">
            <a:avLst/>
          </a:prstGeom>
          <a:noFill/>
        </p:spPr>
        <p:txBody>
          <a:bodyPr wrap="square" rtlCol="0">
            <a:spAutoFit/>
          </a:bodyPr>
          <a:lstStyle/>
          <a:p>
            <a:pPr indent="446088"/>
            <a:r>
              <a:rPr lang="zh-CN" altLang="zh-CN" dirty="0"/>
              <a:t>（</a:t>
            </a:r>
            <a:r>
              <a:rPr lang="en-US" altLang="zh-CN" dirty="0"/>
              <a:t>7</a:t>
            </a:r>
            <a:r>
              <a:rPr lang="zh-CN" altLang="zh-CN" dirty="0"/>
              <a:t>）运行程序，将程序中用到的图片保存到该工程的</a:t>
            </a:r>
            <a:r>
              <a:rPr lang="en-US" altLang="zh-CN" dirty="0"/>
              <a:t>D:\Qt\CH7\CH701\build-Butterfly-Desktop_Qt_5_8_0_MinGW_32bit-Debug</a:t>
            </a:r>
            <a:r>
              <a:rPr lang="zh-CN" altLang="zh-CN" dirty="0"/>
              <a:t>文件夹中，运行结果如图</a:t>
            </a:r>
            <a:r>
              <a:rPr lang="en-US" altLang="zh-CN" dirty="0"/>
              <a:t>7.5</a:t>
            </a:r>
            <a:r>
              <a:rPr lang="zh-CN" altLang="zh-CN" dirty="0"/>
              <a:t>所示。</a:t>
            </a:r>
          </a:p>
          <a:p>
            <a:endParaRPr lang="zh-CN" altLang="en-US" dirty="0"/>
          </a:p>
        </p:txBody>
      </p:sp>
      <p:pic>
        <p:nvPicPr>
          <p:cNvPr id="614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2060848"/>
            <a:ext cx="3744416" cy="3950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5870195"/>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7.2.2  </a:t>
            </a:r>
            <a:r>
              <a:rPr lang="zh-CN" altLang="zh-CN" dirty="0"/>
              <a:t>地图浏览器</a:t>
            </a:r>
            <a:endParaRPr lang="zh-CN" altLang="en-US" dirty="0"/>
          </a:p>
        </p:txBody>
      </p:sp>
      <p:sp>
        <p:nvSpPr>
          <p:cNvPr id="3" name="TextBox 2"/>
          <p:cNvSpPr txBox="1"/>
          <p:nvPr/>
        </p:nvSpPr>
        <p:spPr>
          <a:xfrm>
            <a:off x="323528" y="1052736"/>
            <a:ext cx="8424936" cy="923330"/>
          </a:xfrm>
          <a:prstGeom prst="rect">
            <a:avLst/>
          </a:prstGeom>
          <a:noFill/>
        </p:spPr>
        <p:txBody>
          <a:bodyPr wrap="square" rtlCol="0">
            <a:spAutoFit/>
          </a:bodyPr>
          <a:lstStyle/>
          <a:p>
            <a:pPr indent="446088"/>
            <a:r>
              <a:rPr lang="zh-CN" altLang="zh-CN" b="1" u="sng" dirty="0"/>
              <a:t>【例】</a:t>
            </a:r>
            <a:r>
              <a:rPr lang="zh-CN" altLang="zh-CN" u="sng" dirty="0"/>
              <a:t>（难度中等）</a:t>
            </a:r>
            <a:r>
              <a:rPr lang="zh-CN" altLang="zh-CN" dirty="0"/>
              <a:t>（</a:t>
            </a:r>
            <a:r>
              <a:rPr lang="en-US" altLang="zh-CN" dirty="0"/>
              <a:t>CH702</a:t>
            </a:r>
            <a:r>
              <a:rPr lang="zh-CN" altLang="zh-CN" dirty="0"/>
              <a:t>）设计一个地图浏览器，包括地图的浏览、放大、缩小，以及显示各点的坐标等，如图</a:t>
            </a:r>
            <a:r>
              <a:rPr lang="en-US" altLang="zh-CN" dirty="0"/>
              <a:t>7.6</a:t>
            </a:r>
            <a:r>
              <a:rPr lang="zh-CN" altLang="zh-CN" dirty="0"/>
              <a:t>所示。</a:t>
            </a:r>
          </a:p>
          <a:p>
            <a:endParaRPr lang="zh-CN" altLang="en-US" dirty="0"/>
          </a:p>
        </p:txBody>
      </p:sp>
      <p:pic>
        <p:nvPicPr>
          <p:cNvPr id="717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700808"/>
            <a:ext cx="5832648" cy="4348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5084088"/>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7.2.2  </a:t>
            </a:r>
            <a:r>
              <a:rPr lang="zh-CN" altLang="zh-CN" dirty="0"/>
              <a:t>地图浏览器</a:t>
            </a:r>
            <a:endParaRPr lang="zh-CN" altLang="en-US" dirty="0"/>
          </a:p>
        </p:txBody>
      </p:sp>
      <p:sp>
        <p:nvSpPr>
          <p:cNvPr id="3" name="TextBox 2"/>
          <p:cNvSpPr txBox="1"/>
          <p:nvPr/>
        </p:nvSpPr>
        <p:spPr>
          <a:xfrm>
            <a:off x="323528" y="1196752"/>
            <a:ext cx="8424936" cy="4611519"/>
          </a:xfrm>
          <a:prstGeom prst="rect">
            <a:avLst/>
          </a:prstGeom>
          <a:noFill/>
        </p:spPr>
        <p:txBody>
          <a:bodyPr wrap="square" rtlCol="0">
            <a:spAutoFit/>
          </a:bodyPr>
          <a:lstStyle/>
          <a:p>
            <a:pPr indent="446088">
              <a:lnSpc>
                <a:spcPct val="150000"/>
              </a:lnSpc>
            </a:pPr>
            <a:r>
              <a:rPr lang="zh-CN" altLang="zh-CN" dirty="0"/>
              <a:t>操作步骤如下。</a:t>
            </a:r>
          </a:p>
          <a:p>
            <a:pPr indent="446088">
              <a:lnSpc>
                <a:spcPct val="150000"/>
              </a:lnSpc>
            </a:pPr>
            <a:r>
              <a:rPr lang="zh-CN" altLang="zh-CN" dirty="0"/>
              <a:t>（</a:t>
            </a:r>
            <a:r>
              <a:rPr lang="en-US" altLang="zh-CN" dirty="0"/>
              <a:t>1</a:t>
            </a:r>
            <a:r>
              <a:rPr lang="zh-CN" altLang="zh-CN" dirty="0"/>
              <a:t>）新建</a:t>
            </a:r>
            <a:r>
              <a:rPr lang="en-US" altLang="zh-CN" dirty="0" err="1"/>
              <a:t>Qt</a:t>
            </a:r>
            <a:r>
              <a:rPr lang="en-US" altLang="zh-CN" dirty="0"/>
              <a:t> Widgets Application </a:t>
            </a:r>
            <a:r>
              <a:rPr lang="zh-CN" altLang="zh-CN" dirty="0"/>
              <a:t>（详见</a:t>
            </a:r>
            <a:r>
              <a:rPr lang="en-US" altLang="zh-CN" dirty="0"/>
              <a:t>1.3.1</a:t>
            </a:r>
            <a:r>
              <a:rPr lang="zh-CN" altLang="zh-CN" dirty="0"/>
              <a:t>节），项目名称为“</a:t>
            </a:r>
            <a:r>
              <a:rPr lang="en-US" altLang="zh-CN" dirty="0" err="1"/>
              <a:t>MapWidget</a:t>
            </a:r>
            <a:r>
              <a:rPr lang="zh-CN" altLang="zh-CN" dirty="0"/>
              <a:t>”，基类选择“</a:t>
            </a:r>
            <a:r>
              <a:rPr lang="en-US" altLang="zh-CN" dirty="0" err="1"/>
              <a:t>QMainWindow</a:t>
            </a:r>
            <a:r>
              <a:rPr lang="zh-CN" altLang="zh-CN" dirty="0"/>
              <a:t>”，类名命名默认为“</a:t>
            </a:r>
            <a:r>
              <a:rPr lang="en-US" altLang="zh-CN" dirty="0" err="1"/>
              <a:t>MainWindow</a:t>
            </a:r>
            <a:r>
              <a:rPr lang="zh-CN" altLang="zh-CN" dirty="0"/>
              <a:t>”，</a:t>
            </a:r>
            <a:r>
              <a:rPr lang="zh-CN" altLang="zh-CN" b="1" dirty="0"/>
              <a:t>取消</a:t>
            </a:r>
            <a:r>
              <a:rPr lang="zh-CN" altLang="zh-CN" dirty="0"/>
              <a:t>“创建界面”复选框的选中状态。单击“下一步”按钮，最后单击“完成”按钮，完成该项目工程的建立。</a:t>
            </a:r>
          </a:p>
          <a:p>
            <a:pPr indent="446088">
              <a:lnSpc>
                <a:spcPct val="150000"/>
              </a:lnSpc>
            </a:pPr>
            <a:r>
              <a:rPr lang="zh-CN" altLang="zh-CN" dirty="0"/>
              <a:t>（</a:t>
            </a:r>
            <a:r>
              <a:rPr lang="en-US" altLang="zh-CN" dirty="0"/>
              <a:t>2</a:t>
            </a:r>
            <a:r>
              <a:rPr lang="zh-CN" altLang="zh-CN" dirty="0"/>
              <a:t>）在“</a:t>
            </a:r>
            <a:r>
              <a:rPr lang="en-US" altLang="zh-CN" dirty="0" err="1"/>
              <a:t>MapWidget</a:t>
            </a:r>
            <a:r>
              <a:rPr lang="zh-CN" altLang="zh-CN" dirty="0"/>
              <a:t>”项目名上单击鼠标右键，在弹出的快捷菜单中选择“添加新文件</a:t>
            </a:r>
            <a:r>
              <a:rPr lang="en-US" altLang="zh-CN" dirty="0"/>
              <a:t>...</a:t>
            </a:r>
            <a:r>
              <a:rPr lang="zh-CN" altLang="zh-CN" dirty="0"/>
              <a:t>”菜单项，在弹出的对话框中选择“</a:t>
            </a:r>
            <a:r>
              <a:rPr lang="en-US" altLang="zh-CN" dirty="0"/>
              <a:t>C++ Class</a:t>
            </a:r>
            <a:r>
              <a:rPr lang="zh-CN" altLang="zh-CN" dirty="0"/>
              <a:t>”选项。单击“</a:t>
            </a:r>
            <a:r>
              <a:rPr lang="en-US" altLang="zh-CN" dirty="0"/>
              <a:t>Choose...</a:t>
            </a:r>
            <a:r>
              <a:rPr lang="zh-CN" altLang="zh-CN" dirty="0"/>
              <a:t>”按钮，弹出对话框，在“</a:t>
            </a:r>
            <a:r>
              <a:rPr lang="en-US" altLang="zh-CN" dirty="0"/>
              <a:t>Base class</a:t>
            </a:r>
            <a:r>
              <a:rPr lang="zh-CN" altLang="zh-CN" dirty="0"/>
              <a:t>”后面的文本框中输入基类名“</a:t>
            </a:r>
            <a:r>
              <a:rPr lang="en-US" altLang="zh-CN" dirty="0" err="1"/>
              <a:t>QGraphicsView</a:t>
            </a:r>
            <a:r>
              <a:rPr lang="zh-CN" altLang="zh-CN" dirty="0"/>
              <a:t>”（手工添加），在“</a:t>
            </a:r>
            <a:r>
              <a:rPr lang="en-US" altLang="zh-CN" dirty="0"/>
              <a:t>Class name</a:t>
            </a:r>
            <a:r>
              <a:rPr lang="zh-CN" altLang="zh-CN" dirty="0"/>
              <a:t>”后面的文本框中输入类的名称“</a:t>
            </a:r>
            <a:r>
              <a:rPr lang="en-US" altLang="zh-CN" dirty="0" err="1"/>
              <a:t>MapWidget</a:t>
            </a:r>
            <a:r>
              <a:rPr lang="zh-CN" altLang="zh-CN" dirty="0"/>
              <a:t>”。</a:t>
            </a:r>
          </a:p>
          <a:p>
            <a:pPr indent="446088">
              <a:lnSpc>
                <a:spcPct val="150000"/>
              </a:lnSpc>
            </a:pPr>
            <a:endParaRPr lang="zh-CN" altLang="en-US" dirty="0"/>
          </a:p>
        </p:txBody>
      </p:sp>
    </p:spTree>
    <p:extLst>
      <p:ext uri="{BB962C8B-B14F-4D97-AF65-F5344CB8AC3E}">
        <p14:creationId xmlns:p14="http://schemas.microsoft.com/office/powerpoint/2010/main" val="3335258381"/>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  </a:t>
            </a:r>
            <a:r>
              <a:rPr lang="zh-CN" altLang="zh-CN" dirty="0"/>
              <a:t>图形视图</a:t>
            </a:r>
            <a:r>
              <a:rPr lang="zh-CN" altLang="zh-CN" dirty="0" smtClean="0"/>
              <a:t>体系结构</a:t>
            </a:r>
            <a:endParaRPr lang="zh-CN" altLang="en-US" dirty="0"/>
          </a:p>
        </p:txBody>
      </p:sp>
      <p:sp>
        <p:nvSpPr>
          <p:cNvPr id="3" name="TextBox 2"/>
          <p:cNvSpPr txBox="1"/>
          <p:nvPr/>
        </p:nvSpPr>
        <p:spPr>
          <a:xfrm>
            <a:off x="251520" y="1268760"/>
            <a:ext cx="8568952" cy="4708981"/>
          </a:xfrm>
          <a:prstGeom prst="rect">
            <a:avLst/>
          </a:prstGeom>
          <a:noFill/>
        </p:spPr>
        <p:txBody>
          <a:bodyPr wrap="square" rtlCol="0">
            <a:spAutoFit/>
          </a:bodyPr>
          <a:lstStyle/>
          <a:p>
            <a:pPr indent="446088">
              <a:lnSpc>
                <a:spcPct val="150000"/>
              </a:lnSpc>
            </a:pPr>
            <a:r>
              <a:rPr lang="en-US" altLang="zh-CN" sz="2000" b="1" dirty="0">
                <a:solidFill>
                  <a:srgbClr val="C00000"/>
                </a:solidFill>
              </a:rPr>
              <a:t>7.1.1  Graphics View</a:t>
            </a:r>
            <a:r>
              <a:rPr lang="zh-CN" altLang="zh-CN" sz="2000" b="1" dirty="0">
                <a:solidFill>
                  <a:srgbClr val="C00000"/>
                </a:solidFill>
              </a:rPr>
              <a:t>的特点</a:t>
            </a:r>
          </a:p>
          <a:p>
            <a:pPr indent="446088">
              <a:lnSpc>
                <a:spcPct val="150000"/>
              </a:lnSpc>
            </a:pPr>
            <a:r>
              <a:rPr lang="en-US" altLang="zh-CN" dirty="0"/>
              <a:t>Graphics View</a:t>
            </a:r>
            <a:r>
              <a:rPr lang="zh-CN" altLang="zh-CN" dirty="0"/>
              <a:t>框架结构的主要特点如下。</a:t>
            </a:r>
          </a:p>
          <a:p>
            <a:pPr indent="446088">
              <a:lnSpc>
                <a:spcPct val="150000"/>
              </a:lnSpc>
            </a:pPr>
            <a:r>
              <a:rPr lang="zh-CN" altLang="zh-CN" dirty="0"/>
              <a:t>（</a:t>
            </a:r>
            <a:r>
              <a:rPr lang="en-US" altLang="zh-CN" dirty="0"/>
              <a:t>1</a:t>
            </a:r>
            <a:r>
              <a:rPr lang="zh-CN" altLang="zh-CN" dirty="0"/>
              <a:t>）</a:t>
            </a:r>
            <a:r>
              <a:rPr lang="en-US" altLang="zh-CN" dirty="0"/>
              <a:t>Graphics View</a:t>
            </a:r>
            <a:r>
              <a:rPr lang="zh-CN" altLang="zh-CN" dirty="0"/>
              <a:t>框架结构中，系统可以利用</a:t>
            </a:r>
            <a:r>
              <a:rPr lang="en-US" altLang="zh-CN" dirty="0" err="1"/>
              <a:t>Qt</a:t>
            </a:r>
            <a:r>
              <a:rPr lang="zh-CN" altLang="zh-CN" dirty="0"/>
              <a:t>绘图系统的反锯齿、</a:t>
            </a:r>
            <a:r>
              <a:rPr lang="en-US" altLang="zh-CN" dirty="0"/>
              <a:t>OpenGL</a:t>
            </a:r>
            <a:r>
              <a:rPr lang="zh-CN" altLang="zh-CN" dirty="0"/>
              <a:t>工具来改善绘图性能。</a:t>
            </a:r>
          </a:p>
          <a:p>
            <a:pPr indent="446088">
              <a:lnSpc>
                <a:spcPct val="150000"/>
              </a:lnSpc>
            </a:pPr>
            <a:r>
              <a:rPr lang="zh-CN" altLang="zh-CN" dirty="0"/>
              <a:t>（</a:t>
            </a:r>
            <a:r>
              <a:rPr lang="en-US" altLang="zh-CN" dirty="0"/>
              <a:t>2</a:t>
            </a:r>
            <a:r>
              <a:rPr lang="zh-CN" altLang="zh-CN" dirty="0"/>
              <a:t>）</a:t>
            </a:r>
            <a:r>
              <a:rPr lang="en-US" altLang="zh-CN" dirty="0"/>
              <a:t>Graphics View</a:t>
            </a:r>
            <a:r>
              <a:rPr lang="zh-CN" altLang="zh-CN" dirty="0"/>
              <a:t>支持事件传播体系结构，可以使图元在场景（</a:t>
            </a:r>
            <a:r>
              <a:rPr lang="en-US" altLang="zh-CN" dirty="0"/>
              <a:t>scene</a:t>
            </a:r>
            <a:r>
              <a:rPr lang="zh-CN" altLang="zh-CN" dirty="0"/>
              <a:t>）中的交互能力提高</a:t>
            </a:r>
            <a:r>
              <a:rPr lang="en-US" altLang="zh-CN" dirty="0"/>
              <a:t>1</a:t>
            </a:r>
            <a:r>
              <a:rPr lang="zh-CN" altLang="zh-CN" dirty="0"/>
              <a:t>倍，图元能够处理键盘事件和鼠标事件。其中，鼠标事件包括鼠标按下、移动、释放和双击，还可以跟踪鼠标的移动。</a:t>
            </a:r>
          </a:p>
          <a:p>
            <a:pPr indent="446088">
              <a:lnSpc>
                <a:spcPct val="150000"/>
              </a:lnSpc>
            </a:pPr>
            <a:r>
              <a:rPr lang="zh-CN" altLang="zh-CN" dirty="0"/>
              <a:t>（</a:t>
            </a:r>
            <a:r>
              <a:rPr lang="en-US" altLang="zh-CN" dirty="0"/>
              <a:t>3</a:t>
            </a:r>
            <a:r>
              <a:rPr lang="zh-CN" altLang="zh-CN" dirty="0"/>
              <a:t>）在</a:t>
            </a:r>
            <a:r>
              <a:rPr lang="en-US" altLang="zh-CN" dirty="0"/>
              <a:t>Graphics View</a:t>
            </a:r>
            <a:r>
              <a:rPr lang="zh-CN" altLang="zh-CN" dirty="0"/>
              <a:t>框架中，通过二元空间划分树（</a:t>
            </a:r>
            <a:r>
              <a:rPr lang="en-US" altLang="zh-CN" dirty="0"/>
              <a:t>Binary Space Partitioning</a:t>
            </a:r>
            <a:r>
              <a:rPr lang="zh-CN" altLang="zh-CN" dirty="0"/>
              <a:t>，</a:t>
            </a:r>
            <a:r>
              <a:rPr lang="en-US" altLang="zh-CN" dirty="0"/>
              <a:t>BSP</a:t>
            </a:r>
            <a:r>
              <a:rPr lang="zh-CN" altLang="zh-CN" dirty="0"/>
              <a:t>）提供快速的图元查找，这样就能够实时地显示包含上百万个图元的大场景。</a:t>
            </a:r>
          </a:p>
          <a:p>
            <a:pPr indent="446088">
              <a:lnSpc>
                <a:spcPct val="150000"/>
              </a:lnSpc>
            </a:pPr>
            <a:endParaRPr lang="zh-CN" altLang="en-US" dirty="0"/>
          </a:p>
        </p:txBody>
      </p:sp>
    </p:spTree>
    <p:extLst>
      <p:ext uri="{BB962C8B-B14F-4D97-AF65-F5344CB8AC3E}">
        <p14:creationId xmlns:p14="http://schemas.microsoft.com/office/powerpoint/2010/main" val="4270448782"/>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83568" y="4509120"/>
            <a:ext cx="8136904" cy="360040"/>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7.2.2  </a:t>
            </a:r>
            <a:r>
              <a:rPr lang="zh-CN" altLang="zh-CN" dirty="0"/>
              <a:t>地图浏览器</a:t>
            </a:r>
            <a:endParaRPr lang="zh-CN" altLang="en-US" dirty="0"/>
          </a:p>
        </p:txBody>
      </p:sp>
      <p:sp>
        <p:nvSpPr>
          <p:cNvPr id="3" name="TextBox 2"/>
          <p:cNvSpPr txBox="1"/>
          <p:nvPr/>
        </p:nvSpPr>
        <p:spPr>
          <a:xfrm>
            <a:off x="323528" y="1124744"/>
            <a:ext cx="8424936" cy="4662815"/>
          </a:xfrm>
          <a:prstGeom prst="rect">
            <a:avLst/>
          </a:prstGeom>
          <a:noFill/>
        </p:spPr>
        <p:txBody>
          <a:bodyPr wrap="square" rtlCol="0">
            <a:spAutoFit/>
          </a:bodyPr>
          <a:lstStyle/>
          <a:p>
            <a:pPr indent="446088">
              <a:lnSpc>
                <a:spcPct val="150000"/>
              </a:lnSpc>
            </a:pPr>
            <a:r>
              <a:rPr lang="zh-CN" altLang="zh-CN" dirty="0"/>
              <a:t>（</a:t>
            </a:r>
            <a:r>
              <a:rPr lang="en-US" altLang="zh-CN" dirty="0"/>
              <a:t>3</a:t>
            </a:r>
            <a:r>
              <a:rPr lang="zh-CN" altLang="zh-CN" dirty="0"/>
              <a:t>）单击“下一步”按钮，单击“完成”按钮，添加文件“</a:t>
            </a:r>
            <a:r>
              <a:rPr lang="en-US" altLang="zh-CN" dirty="0" err="1"/>
              <a:t>mapwidget.h</a:t>
            </a:r>
            <a:r>
              <a:rPr lang="zh-CN" altLang="zh-CN" dirty="0"/>
              <a:t>”和文件“</a:t>
            </a:r>
            <a:r>
              <a:rPr lang="en-US" altLang="zh-CN" dirty="0"/>
              <a:t>mapwidget.cpp</a:t>
            </a:r>
            <a:r>
              <a:rPr lang="zh-CN" altLang="zh-CN" dirty="0"/>
              <a:t>”。</a:t>
            </a:r>
          </a:p>
          <a:p>
            <a:pPr indent="446088">
              <a:lnSpc>
                <a:spcPct val="150000"/>
              </a:lnSpc>
            </a:pPr>
            <a:r>
              <a:rPr lang="zh-CN" altLang="zh-CN" dirty="0"/>
              <a:t>（</a:t>
            </a:r>
            <a:r>
              <a:rPr lang="en-US" altLang="zh-CN" dirty="0"/>
              <a:t>4</a:t>
            </a:r>
            <a:r>
              <a:rPr lang="zh-CN" altLang="zh-CN" dirty="0"/>
              <a:t>）</a:t>
            </a:r>
            <a:r>
              <a:rPr lang="en-US" altLang="zh-CN" dirty="0" err="1"/>
              <a:t>MapWidget</a:t>
            </a:r>
            <a:r>
              <a:rPr lang="zh-CN" altLang="zh-CN" dirty="0"/>
              <a:t>类继承自</a:t>
            </a:r>
            <a:r>
              <a:rPr lang="en-US" altLang="zh-CN" dirty="0" err="1"/>
              <a:t>QGraphicsView</a:t>
            </a:r>
            <a:r>
              <a:rPr lang="zh-CN" altLang="zh-CN" dirty="0"/>
              <a:t>类，作为地图</a:t>
            </a:r>
            <a:r>
              <a:rPr lang="zh-CN" altLang="zh-CN" dirty="0">
                <a:hlinkClick r:id="rId2" action="ppaction://hlinkfile"/>
              </a:rPr>
              <a:t>浏览器的主窗体。在头文件“</a:t>
            </a:r>
            <a:r>
              <a:rPr lang="en-US" altLang="zh-CN" dirty="0" err="1">
                <a:hlinkClick r:id="rId2" action="ppaction://hlinkfile"/>
              </a:rPr>
              <a:t>mapwidget.h</a:t>
            </a:r>
            <a:r>
              <a:rPr lang="zh-CN" altLang="zh-CN" dirty="0">
                <a:hlinkClick r:id="rId2" action="ppaction://hlinkfile"/>
              </a:rPr>
              <a:t>”中完成的</a:t>
            </a:r>
            <a:r>
              <a:rPr lang="zh-CN" altLang="zh-CN" dirty="0" smtClean="0">
                <a:hlinkClick r:id="rId2" action="ppaction://hlinkfile"/>
              </a:rPr>
              <a:t>代码</a:t>
            </a:r>
            <a:r>
              <a:rPr lang="zh-CN" altLang="en-US" dirty="0" smtClean="0">
                <a:hlinkClick r:id="rId2" action="ppaction://hlinkfile"/>
              </a:rPr>
              <a:t>。</a:t>
            </a:r>
            <a:endParaRPr lang="zh-CN" altLang="zh-CN" dirty="0"/>
          </a:p>
          <a:p>
            <a:pPr indent="446088">
              <a:lnSpc>
                <a:spcPct val="150000"/>
              </a:lnSpc>
            </a:pPr>
            <a:r>
              <a:rPr lang="zh-CN" altLang="zh-CN" dirty="0"/>
              <a:t>（</a:t>
            </a:r>
            <a:r>
              <a:rPr lang="en-US" altLang="zh-CN" dirty="0"/>
              <a:t>5</a:t>
            </a:r>
            <a:r>
              <a:rPr lang="zh-CN" altLang="zh-CN" dirty="0"/>
              <a:t>）</a:t>
            </a:r>
            <a:r>
              <a:rPr lang="zh-CN" altLang="zh-CN" dirty="0">
                <a:hlinkClick r:id="rId3" action="ppaction://hlinkfile"/>
              </a:rPr>
              <a:t>在源文件“</a:t>
            </a:r>
            <a:r>
              <a:rPr lang="en-US" altLang="zh-CN" dirty="0">
                <a:hlinkClick r:id="rId3" action="ppaction://hlinkfile"/>
              </a:rPr>
              <a:t>mapwidget.cpp</a:t>
            </a:r>
            <a:r>
              <a:rPr lang="zh-CN" altLang="zh-CN" dirty="0">
                <a:hlinkClick r:id="rId3" action="ppaction://hlinkfile"/>
              </a:rPr>
              <a:t>”中完成的</a:t>
            </a:r>
            <a:r>
              <a:rPr lang="zh-CN" altLang="zh-CN" dirty="0" smtClean="0">
                <a:hlinkClick r:id="rId3" action="ppaction://hlinkfile"/>
              </a:rPr>
              <a:t>代码</a:t>
            </a:r>
            <a:r>
              <a:rPr lang="zh-CN" altLang="en-US" dirty="0" smtClean="0">
                <a:hlinkClick r:id="rId3" action="ppaction://hlinkfile"/>
              </a:rPr>
              <a:t>。</a:t>
            </a:r>
            <a:endParaRPr lang="en-US" altLang="zh-CN" dirty="0" smtClean="0"/>
          </a:p>
          <a:p>
            <a:pPr indent="446088" latinLnBrk="1">
              <a:lnSpc>
                <a:spcPct val="150000"/>
              </a:lnSpc>
            </a:pPr>
            <a:r>
              <a:rPr lang="zh-CN" altLang="zh-CN" dirty="0"/>
              <a:t>（</a:t>
            </a:r>
            <a:r>
              <a:rPr lang="en-US" altLang="zh-CN" dirty="0"/>
              <a:t>6</a:t>
            </a:r>
            <a:r>
              <a:rPr lang="zh-CN" altLang="zh-CN" dirty="0"/>
              <a:t>）新建一个文本文件“</a:t>
            </a:r>
            <a:r>
              <a:rPr lang="en-US" altLang="zh-CN" dirty="0"/>
              <a:t>maps.txt</a:t>
            </a:r>
            <a:r>
              <a:rPr lang="zh-CN" altLang="zh-CN" dirty="0"/>
              <a:t>”，利用该文本文件描述与地图相关的信息，将该文件保存在该工程下的</a:t>
            </a:r>
            <a:r>
              <a:rPr lang="en-US" altLang="zh-CN" dirty="0"/>
              <a:t>D:\Qt\CH7\CH702\ build-MapWidget-Desktop_Qt_5_ 4_0_ MinGW_32bit-Debug</a:t>
            </a:r>
            <a:r>
              <a:rPr lang="zh-CN" altLang="zh-CN" dirty="0"/>
              <a:t>文件中，文件内容为：</a:t>
            </a:r>
          </a:p>
          <a:p>
            <a:pPr indent="446088">
              <a:lnSpc>
                <a:spcPct val="150000"/>
              </a:lnSpc>
            </a:pPr>
            <a:r>
              <a:rPr lang="en-US" altLang="zh-CN" dirty="0"/>
              <a:t>China.jpg 114.4665527 35.96022297 119.9597168 31.3911575</a:t>
            </a:r>
            <a:endParaRPr lang="zh-CN" altLang="zh-CN" dirty="0"/>
          </a:p>
          <a:p>
            <a:pPr indent="446088">
              <a:lnSpc>
                <a:spcPct val="150000"/>
              </a:lnSpc>
            </a:pPr>
            <a:endParaRPr lang="zh-CN" altLang="zh-CN" dirty="0"/>
          </a:p>
          <a:p>
            <a:pPr indent="446088">
              <a:lnSpc>
                <a:spcPct val="150000"/>
              </a:lnSpc>
            </a:pPr>
            <a:endParaRPr lang="zh-CN" altLang="en-US" dirty="0"/>
          </a:p>
        </p:txBody>
      </p:sp>
    </p:spTree>
    <p:extLst>
      <p:ext uri="{BB962C8B-B14F-4D97-AF65-F5344CB8AC3E}">
        <p14:creationId xmlns:p14="http://schemas.microsoft.com/office/powerpoint/2010/main" val="3209800562"/>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83568" y="1772816"/>
            <a:ext cx="8136904" cy="4392488"/>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7.2.2  </a:t>
            </a:r>
            <a:r>
              <a:rPr lang="zh-CN" altLang="zh-CN" dirty="0"/>
              <a:t>地图浏览器</a:t>
            </a:r>
            <a:endParaRPr lang="zh-CN" altLang="en-US" dirty="0"/>
          </a:p>
        </p:txBody>
      </p:sp>
      <p:sp>
        <p:nvSpPr>
          <p:cNvPr id="3" name="TextBox 2"/>
          <p:cNvSpPr txBox="1"/>
          <p:nvPr/>
        </p:nvSpPr>
        <p:spPr>
          <a:xfrm>
            <a:off x="323528" y="1124744"/>
            <a:ext cx="8496944" cy="5386090"/>
          </a:xfrm>
          <a:prstGeom prst="rect">
            <a:avLst/>
          </a:prstGeom>
          <a:noFill/>
        </p:spPr>
        <p:txBody>
          <a:bodyPr wrap="square" rtlCol="0">
            <a:spAutoFit/>
          </a:bodyPr>
          <a:lstStyle/>
          <a:p>
            <a:pPr indent="446088"/>
            <a:r>
              <a:rPr lang="zh-CN" altLang="zh-CN" dirty="0"/>
              <a:t>（</a:t>
            </a:r>
            <a:r>
              <a:rPr lang="en-US" altLang="zh-CN" dirty="0"/>
              <a:t>7</a:t>
            </a:r>
            <a:r>
              <a:rPr lang="zh-CN" altLang="zh-CN" dirty="0"/>
              <a:t>）打开“</a:t>
            </a:r>
            <a:r>
              <a:rPr lang="en-US" altLang="zh-CN" dirty="0"/>
              <a:t>mapwidget.cpp</a:t>
            </a:r>
            <a:r>
              <a:rPr lang="zh-CN" altLang="zh-CN" dirty="0"/>
              <a:t>”文件，添加读取地图信息</a:t>
            </a:r>
            <a:r>
              <a:rPr lang="en-US" altLang="zh-CN" dirty="0" err="1"/>
              <a:t>readMap</a:t>
            </a:r>
            <a:r>
              <a:rPr lang="en-US" altLang="zh-CN" dirty="0"/>
              <a:t>()</a:t>
            </a:r>
            <a:r>
              <a:rPr lang="zh-CN" altLang="zh-CN" dirty="0"/>
              <a:t>函数的具体实现代码如下：</a:t>
            </a:r>
          </a:p>
          <a:p>
            <a:pPr indent="446088"/>
            <a:r>
              <a:rPr lang="en-US" altLang="zh-CN" sz="1600" dirty="0"/>
              <a:t>void </a:t>
            </a:r>
            <a:r>
              <a:rPr lang="en-US" altLang="zh-CN" sz="1600" dirty="0" err="1"/>
              <a:t>MapWidget</a:t>
            </a:r>
            <a:r>
              <a:rPr lang="en-US" altLang="zh-CN" sz="1600" dirty="0"/>
              <a:t>::</a:t>
            </a:r>
            <a:r>
              <a:rPr lang="en-US" altLang="zh-CN" sz="1600" dirty="0" err="1"/>
              <a:t>readMap</a:t>
            </a:r>
            <a:r>
              <a:rPr lang="en-US" altLang="zh-CN" sz="1600" dirty="0"/>
              <a:t>()            			//</a:t>
            </a:r>
            <a:r>
              <a:rPr lang="zh-CN" altLang="zh-CN" sz="1600" dirty="0"/>
              <a:t>读取地图信息</a:t>
            </a:r>
          </a:p>
          <a:p>
            <a:pPr indent="446088"/>
            <a:r>
              <a:rPr lang="en-US" altLang="zh-CN" sz="1600" dirty="0"/>
              <a:t>{</a:t>
            </a:r>
            <a:endParaRPr lang="zh-CN" altLang="zh-CN" sz="1600" dirty="0"/>
          </a:p>
          <a:p>
            <a:pPr indent="446088"/>
            <a:r>
              <a:rPr lang="en-US" altLang="zh-CN" sz="1600" dirty="0"/>
              <a:t>    </a:t>
            </a:r>
            <a:r>
              <a:rPr lang="en-US" altLang="zh-CN" sz="1600" dirty="0" err="1"/>
              <a:t>QString</a:t>
            </a:r>
            <a:r>
              <a:rPr lang="en-US" altLang="zh-CN" sz="1600" dirty="0"/>
              <a:t> </a:t>
            </a:r>
            <a:r>
              <a:rPr lang="en-US" altLang="zh-CN" sz="1600" dirty="0" err="1"/>
              <a:t>mapName</a:t>
            </a:r>
            <a:r>
              <a:rPr lang="en-US" altLang="zh-CN" sz="1600" dirty="0"/>
              <a:t>;</a:t>
            </a:r>
            <a:endParaRPr lang="zh-CN" altLang="zh-CN" sz="1600" dirty="0"/>
          </a:p>
          <a:p>
            <a:pPr indent="446088"/>
            <a:r>
              <a:rPr lang="en-US" altLang="zh-CN" sz="1600" dirty="0"/>
              <a:t>    </a:t>
            </a:r>
            <a:r>
              <a:rPr lang="en-US" altLang="zh-CN" sz="1600" dirty="0" err="1"/>
              <a:t>QFile</a:t>
            </a:r>
            <a:r>
              <a:rPr lang="en-US" altLang="zh-CN" sz="1600" dirty="0"/>
              <a:t> </a:t>
            </a:r>
            <a:r>
              <a:rPr lang="en-US" altLang="zh-CN" sz="1600" dirty="0" err="1"/>
              <a:t>mapFile</a:t>
            </a:r>
            <a:r>
              <a:rPr lang="en-US" altLang="zh-CN" sz="1600" dirty="0"/>
              <a:t>("maps.txt");			</a:t>
            </a:r>
            <a:r>
              <a:rPr lang="en-US" altLang="zh-CN" sz="1600" dirty="0" smtClean="0"/>
              <a:t>//(</a:t>
            </a:r>
            <a:r>
              <a:rPr lang="en-US" altLang="zh-CN" sz="1600" dirty="0"/>
              <a:t>a)</a:t>
            </a:r>
            <a:endParaRPr lang="zh-CN" altLang="zh-CN" sz="1600" dirty="0"/>
          </a:p>
          <a:p>
            <a:pPr indent="446088"/>
            <a:r>
              <a:rPr lang="en-US" altLang="zh-CN" sz="1600" dirty="0"/>
              <a:t>    </a:t>
            </a:r>
            <a:r>
              <a:rPr lang="en-US" altLang="zh-CN" sz="1600" dirty="0" err="1"/>
              <a:t>int</a:t>
            </a:r>
            <a:r>
              <a:rPr lang="en-US" altLang="zh-CN" sz="1600" dirty="0"/>
              <a:t> ok = </a:t>
            </a:r>
            <a:r>
              <a:rPr lang="en-US" altLang="zh-CN" sz="1600" dirty="0" err="1"/>
              <a:t>mapFile.open</a:t>
            </a:r>
            <a:r>
              <a:rPr lang="en-US" altLang="zh-CN" sz="1600" dirty="0"/>
              <a:t>(</a:t>
            </a:r>
            <a:r>
              <a:rPr lang="en-US" altLang="zh-CN" sz="1600" dirty="0" err="1"/>
              <a:t>QIODevice</a:t>
            </a:r>
            <a:r>
              <a:rPr lang="en-US" altLang="zh-CN" sz="1600" dirty="0"/>
              <a:t>::</a:t>
            </a:r>
            <a:r>
              <a:rPr lang="en-US" altLang="zh-CN" sz="1600" dirty="0" err="1"/>
              <a:t>ReadOnly</a:t>
            </a:r>
            <a:r>
              <a:rPr lang="en-US" altLang="zh-CN" sz="1600" dirty="0"/>
              <a:t>);//</a:t>
            </a:r>
            <a:r>
              <a:rPr lang="zh-CN" altLang="zh-CN" sz="1600" dirty="0"/>
              <a:t>以“只读”方式打开此文件</a:t>
            </a:r>
          </a:p>
          <a:p>
            <a:pPr indent="446088"/>
            <a:r>
              <a:rPr lang="en-US" altLang="zh-CN" sz="1600" dirty="0"/>
              <a:t>    if(ok)								//</a:t>
            </a:r>
            <a:r>
              <a:rPr lang="zh-CN" altLang="zh-CN" sz="1600" dirty="0"/>
              <a:t>分别读取地图的名称和四个经纬度信息</a:t>
            </a:r>
          </a:p>
          <a:p>
            <a:pPr indent="446088"/>
            <a:r>
              <a:rPr lang="en-US" altLang="zh-CN" sz="1600" dirty="0"/>
              <a:t>    {</a:t>
            </a:r>
            <a:endParaRPr lang="zh-CN" altLang="zh-CN" sz="1600" dirty="0"/>
          </a:p>
          <a:p>
            <a:pPr indent="446088"/>
            <a:r>
              <a:rPr lang="en-US" altLang="zh-CN" sz="1600" dirty="0"/>
              <a:t>        </a:t>
            </a:r>
            <a:r>
              <a:rPr lang="en-US" altLang="zh-CN" sz="1600" dirty="0" err="1"/>
              <a:t>QTextStream</a:t>
            </a:r>
            <a:r>
              <a:rPr lang="en-US" altLang="zh-CN" sz="1600" dirty="0"/>
              <a:t> </a:t>
            </a:r>
            <a:r>
              <a:rPr lang="en-US" altLang="zh-CN" sz="1600" dirty="0" err="1"/>
              <a:t>ts</a:t>
            </a:r>
            <a:r>
              <a:rPr lang="en-US" altLang="zh-CN" sz="1600" dirty="0"/>
              <a:t>(&amp;</a:t>
            </a:r>
            <a:r>
              <a:rPr lang="en-US" altLang="zh-CN" sz="1600" dirty="0" err="1"/>
              <a:t>mapFile</a:t>
            </a:r>
            <a:r>
              <a:rPr lang="en-US" altLang="zh-CN" sz="1600" dirty="0"/>
              <a:t>);</a:t>
            </a:r>
            <a:endParaRPr lang="zh-CN" altLang="zh-CN" sz="1600" dirty="0"/>
          </a:p>
          <a:p>
            <a:pPr indent="446088"/>
            <a:r>
              <a:rPr lang="en-US" altLang="zh-CN" sz="1600" dirty="0"/>
              <a:t>        if(!</a:t>
            </a:r>
            <a:r>
              <a:rPr lang="en-US" altLang="zh-CN" sz="1600" dirty="0" err="1"/>
              <a:t>ts.atEnd</a:t>
            </a:r>
            <a:r>
              <a:rPr lang="en-US" altLang="zh-CN" sz="1600" dirty="0"/>
              <a:t>())</a:t>
            </a:r>
            <a:endParaRPr lang="zh-CN" altLang="zh-CN" sz="1600" dirty="0"/>
          </a:p>
          <a:p>
            <a:pPr indent="446088"/>
            <a:r>
              <a:rPr lang="en-US" altLang="zh-CN" sz="1600" dirty="0"/>
              <a:t>        {</a:t>
            </a:r>
            <a:endParaRPr lang="zh-CN" altLang="zh-CN" sz="1600" dirty="0"/>
          </a:p>
          <a:p>
            <a:pPr indent="446088"/>
            <a:r>
              <a:rPr lang="en-US" altLang="zh-CN" sz="1600" dirty="0"/>
              <a:t>            </a:t>
            </a:r>
            <a:r>
              <a:rPr lang="en-US" altLang="zh-CN" sz="1600" dirty="0" err="1"/>
              <a:t>ts</a:t>
            </a:r>
            <a:r>
              <a:rPr lang="en-US" altLang="zh-CN" sz="1600" dirty="0"/>
              <a:t>&gt;&gt;</a:t>
            </a:r>
            <a:r>
              <a:rPr lang="en-US" altLang="zh-CN" sz="1600" dirty="0" err="1"/>
              <a:t>mapName</a:t>
            </a:r>
            <a:r>
              <a:rPr lang="en-US" altLang="zh-CN" sz="1600" dirty="0"/>
              <a:t>;</a:t>
            </a:r>
            <a:endParaRPr lang="zh-CN" altLang="zh-CN" sz="1600" dirty="0"/>
          </a:p>
          <a:p>
            <a:pPr indent="446088"/>
            <a:r>
              <a:rPr lang="en-US" altLang="zh-CN" sz="1600" dirty="0"/>
              <a:t>            </a:t>
            </a:r>
            <a:r>
              <a:rPr lang="en-US" altLang="zh-CN" sz="1600" dirty="0" err="1"/>
              <a:t>ts</a:t>
            </a:r>
            <a:r>
              <a:rPr lang="en-US" altLang="zh-CN" sz="1600" dirty="0"/>
              <a:t>&gt;&gt;x1&gt;&gt;y1&gt;&gt;x2&gt;&gt;y2;</a:t>
            </a:r>
            <a:endParaRPr lang="zh-CN" altLang="zh-CN" sz="1600" dirty="0"/>
          </a:p>
          <a:p>
            <a:pPr indent="446088"/>
            <a:r>
              <a:rPr lang="en-US" altLang="zh-CN" sz="1600" dirty="0"/>
              <a:t>        }</a:t>
            </a:r>
            <a:endParaRPr lang="zh-CN" altLang="zh-CN" sz="1600" dirty="0"/>
          </a:p>
          <a:p>
            <a:pPr indent="446088"/>
            <a:r>
              <a:rPr lang="en-US" altLang="zh-CN" sz="1600" dirty="0"/>
              <a:t>    }</a:t>
            </a:r>
            <a:endParaRPr lang="zh-CN" altLang="zh-CN" sz="1600" dirty="0"/>
          </a:p>
          <a:p>
            <a:pPr indent="446088"/>
            <a:r>
              <a:rPr lang="en-US" altLang="zh-CN" sz="1600" dirty="0"/>
              <a:t>    </a:t>
            </a:r>
            <a:r>
              <a:rPr lang="en-US" altLang="zh-CN" sz="1600" dirty="0" err="1"/>
              <a:t>map.load</a:t>
            </a:r>
            <a:r>
              <a:rPr lang="en-US" altLang="zh-CN" sz="1600" dirty="0"/>
              <a:t>(</a:t>
            </a:r>
            <a:r>
              <a:rPr lang="en-US" altLang="zh-CN" sz="1600" dirty="0" err="1"/>
              <a:t>mapName</a:t>
            </a:r>
            <a:r>
              <a:rPr lang="en-US" altLang="zh-CN" sz="1600" dirty="0"/>
              <a:t>);							//</a:t>
            </a:r>
            <a:r>
              <a:rPr lang="zh-CN" altLang="zh-CN" sz="1600" dirty="0"/>
              <a:t>将地图读取至私有变量</a:t>
            </a:r>
            <a:r>
              <a:rPr lang="en-US" altLang="zh-CN" sz="1600" dirty="0"/>
              <a:t>map</a:t>
            </a:r>
            <a:r>
              <a:rPr lang="zh-CN" altLang="zh-CN" sz="1600" dirty="0"/>
              <a:t>中</a:t>
            </a:r>
          </a:p>
          <a:p>
            <a:pPr indent="446088"/>
            <a:r>
              <a:rPr lang="en-US" altLang="zh-CN" sz="1600" dirty="0"/>
              <a:t>}</a:t>
            </a:r>
            <a:endParaRPr lang="zh-CN" altLang="zh-CN" sz="1600" dirty="0"/>
          </a:p>
          <a:p>
            <a:endParaRPr lang="zh-CN" altLang="en-US" sz="1600" dirty="0"/>
          </a:p>
        </p:txBody>
      </p:sp>
    </p:spTree>
    <p:extLst>
      <p:ext uri="{BB962C8B-B14F-4D97-AF65-F5344CB8AC3E}">
        <p14:creationId xmlns:p14="http://schemas.microsoft.com/office/powerpoint/2010/main" val="1266324502"/>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83568" y="1700808"/>
            <a:ext cx="8136904" cy="3960440"/>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7.2.2  </a:t>
            </a:r>
            <a:r>
              <a:rPr lang="zh-CN" altLang="zh-CN" dirty="0"/>
              <a:t>地图浏览器</a:t>
            </a:r>
            <a:endParaRPr lang="zh-CN" altLang="en-US" dirty="0"/>
          </a:p>
        </p:txBody>
      </p:sp>
      <p:sp>
        <p:nvSpPr>
          <p:cNvPr id="3" name="TextBox 2"/>
          <p:cNvSpPr txBox="1"/>
          <p:nvPr/>
        </p:nvSpPr>
        <p:spPr>
          <a:xfrm>
            <a:off x="323528" y="1124744"/>
            <a:ext cx="8496944" cy="4801314"/>
          </a:xfrm>
          <a:prstGeom prst="rect">
            <a:avLst/>
          </a:prstGeom>
          <a:noFill/>
        </p:spPr>
        <p:txBody>
          <a:bodyPr wrap="square" rtlCol="0">
            <a:spAutoFit/>
          </a:bodyPr>
          <a:lstStyle/>
          <a:p>
            <a:pPr indent="446088"/>
            <a:r>
              <a:rPr lang="zh-CN" altLang="zh-CN" dirty="0"/>
              <a:t>根据缩放滑动条的当前值，确定缩放的比例，调用</a:t>
            </a:r>
            <a:r>
              <a:rPr lang="en-US" altLang="zh-CN" dirty="0"/>
              <a:t>scale()</a:t>
            </a:r>
            <a:r>
              <a:rPr lang="zh-CN" altLang="zh-CN" dirty="0"/>
              <a:t>函数实现地图缩放。完成地图缩放功能的</a:t>
            </a:r>
            <a:r>
              <a:rPr lang="en-US" altLang="zh-CN" dirty="0" err="1"/>
              <a:t>slotZoom</a:t>
            </a:r>
            <a:r>
              <a:rPr lang="en-US" altLang="zh-CN" dirty="0"/>
              <a:t>()</a:t>
            </a:r>
            <a:r>
              <a:rPr lang="zh-CN" altLang="zh-CN" dirty="0"/>
              <a:t>函数的具体实现代码内容如下：</a:t>
            </a:r>
          </a:p>
          <a:p>
            <a:pPr indent="446088"/>
            <a:r>
              <a:rPr lang="en-US" altLang="zh-CN" dirty="0"/>
              <a:t>void </a:t>
            </a:r>
            <a:r>
              <a:rPr lang="en-US" altLang="zh-CN" dirty="0" err="1"/>
              <a:t>MapWidget</a:t>
            </a:r>
            <a:r>
              <a:rPr lang="en-US" altLang="zh-CN" dirty="0"/>
              <a:t>::</a:t>
            </a:r>
            <a:r>
              <a:rPr lang="en-US" altLang="zh-CN" dirty="0" err="1"/>
              <a:t>slotZoom</a:t>
            </a:r>
            <a:r>
              <a:rPr lang="en-US" altLang="zh-CN" dirty="0"/>
              <a:t>(</a:t>
            </a:r>
            <a:r>
              <a:rPr lang="en-US" altLang="zh-CN" dirty="0" err="1"/>
              <a:t>int</a:t>
            </a:r>
            <a:r>
              <a:rPr lang="en-US" altLang="zh-CN" dirty="0"/>
              <a:t> value)   	//</a:t>
            </a:r>
            <a:r>
              <a:rPr lang="zh-CN" altLang="zh-CN" dirty="0"/>
              <a:t>地图缩放</a:t>
            </a:r>
          </a:p>
          <a:p>
            <a:pPr indent="446088"/>
            <a:r>
              <a:rPr lang="en-US" altLang="zh-CN" dirty="0"/>
              <a:t>{</a:t>
            </a:r>
            <a:endParaRPr lang="zh-CN" altLang="zh-CN" dirty="0"/>
          </a:p>
          <a:p>
            <a:pPr indent="446088"/>
            <a:r>
              <a:rPr lang="en-US" altLang="zh-CN" dirty="0"/>
              <a:t>    </a:t>
            </a:r>
            <a:r>
              <a:rPr lang="en-US" altLang="zh-CN" dirty="0" err="1"/>
              <a:t>qreal</a:t>
            </a:r>
            <a:r>
              <a:rPr lang="en-US" altLang="zh-CN" dirty="0"/>
              <a:t> s;</a:t>
            </a:r>
            <a:endParaRPr lang="zh-CN" altLang="zh-CN" dirty="0"/>
          </a:p>
          <a:p>
            <a:pPr indent="446088"/>
            <a:r>
              <a:rPr lang="en-US" altLang="zh-CN" dirty="0"/>
              <a:t>    if(value&gt;zoom)                 		//</a:t>
            </a:r>
            <a:r>
              <a:rPr lang="zh-CN" altLang="zh-CN" dirty="0"/>
              <a:t>放大</a:t>
            </a:r>
          </a:p>
          <a:p>
            <a:pPr indent="446088"/>
            <a:r>
              <a:rPr lang="en-US" altLang="zh-CN" dirty="0"/>
              <a:t>    {</a:t>
            </a:r>
            <a:endParaRPr lang="zh-CN" altLang="zh-CN" dirty="0"/>
          </a:p>
          <a:p>
            <a:pPr indent="446088"/>
            <a:r>
              <a:rPr lang="en-US" altLang="zh-CN" dirty="0"/>
              <a:t>        s=</a:t>
            </a:r>
            <a:r>
              <a:rPr lang="en-US" altLang="zh-CN" dirty="0" err="1"/>
              <a:t>pow</a:t>
            </a:r>
            <a:r>
              <a:rPr lang="en-US" altLang="zh-CN" dirty="0"/>
              <a:t>(1.01,(value-zoom));</a:t>
            </a:r>
            <a:endParaRPr lang="zh-CN" altLang="zh-CN" dirty="0"/>
          </a:p>
          <a:p>
            <a:pPr indent="446088"/>
            <a:r>
              <a:rPr lang="en-US" altLang="zh-CN" dirty="0"/>
              <a:t>    }</a:t>
            </a:r>
            <a:endParaRPr lang="zh-CN" altLang="zh-CN" dirty="0"/>
          </a:p>
          <a:p>
            <a:pPr indent="446088"/>
            <a:r>
              <a:rPr lang="en-US" altLang="zh-CN" dirty="0"/>
              <a:t>    else                             		//</a:t>
            </a:r>
            <a:r>
              <a:rPr lang="zh-CN" altLang="zh-CN" dirty="0"/>
              <a:t>缩小</a:t>
            </a:r>
          </a:p>
          <a:p>
            <a:pPr indent="446088"/>
            <a:r>
              <a:rPr lang="en-US" altLang="zh-CN" dirty="0"/>
              <a:t>    {</a:t>
            </a:r>
            <a:endParaRPr lang="zh-CN" altLang="zh-CN" dirty="0"/>
          </a:p>
          <a:p>
            <a:pPr indent="446088"/>
            <a:r>
              <a:rPr lang="en-US" altLang="zh-CN" dirty="0"/>
              <a:t>        s=</a:t>
            </a:r>
            <a:r>
              <a:rPr lang="en-US" altLang="zh-CN" dirty="0" err="1"/>
              <a:t>pow</a:t>
            </a:r>
            <a:r>
              <a:rPr lang="en-US" altLang="zh-CN" dirty="0"/>
              <a:t>(1/1.01,(zoom-value));</a:t>
            </a:r>
            <a:endParaRPr lang="zh-CN" altLang="zh-CN" dirty="0"/>
          </a:p>
          <a:p>
            <a:pPr indent="446088"/>
            <a:r>
              <a:rPr lang="en-US" altLang="zh-CN" dirty="0"/>
              <a:t>    }</a:t>
            </a:r>
            <a:endParaRPr lang="zh-CN" altLang="zh-CN" dirty="0"/>
          </a:p>
          <a:p>
            <a:pPr indent="446088"/>
            <a:r>
              <a:rPr lang="en-US" altLang="zh-CN" dirty="0"/>
              <a:t>    scale(</a:t>
            </a:r>
            <a:r>
              <a:rPr lang="en-US" altLang="zh-CN" dirty="0" err="1"/>
              <a:t>s,s</a:t>
            </a:r>
            <a:r>
              <a:rPr lang="en-US" altLang="zh-CN" dirty="0"/>
              <a:t>);</a:t>
            </a:r>
            <a:endParaRPr lang="zh-CN" altLang="zh-CN" dirty="0"/>
          </a:p>
          <a:p>
            <a:pPr indent="446088"/>
            <a:r>
              <a:rPr lang="en-US" altLang="zh-CN" dirty="0"/>
              <a:t>    zoom = value;</a:t>
            </a:r>
            <a:endParaRPr lang="zh-CN" altLang="zh-CN" dirty="0"/>
          </a:p>
          <a:p>
            <a:pPr indent="446088"/>
            <a:r>
              <a:rPr lang="en-US" altLang="zh-CN" dirty="0"/>
              <a:t>}</a:t>
            </a:r>
            <a:endParaRPr lang="zh-CN" altLang="zh-CN" dirty="0"/>
          </a:p>
          <a:p>
            <a:pPr indent="446088"/>
            <a:endParaRPr lang="zh-CN" altLang="en-US" dirty="0"/>
          </a:p>
        </p:txBody>
      </p:sp>
    </p:spTree>
    <p:extLst>
      <p:ext uri="{BB962C8B-B14F-4D97-AF65-F5344CB8AC3E}">
        <p14:creationId xmlns:p14="http://schemas.microsoft.com/office/powerpoint/2010/main" val="2954439195"/>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11560" y="2204864"/>
            <a:ext cx="8208912" cy="1224136"/>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7.2.2  </a:t>
            </a:r>
            <a:r>
              <a:rPr lang="zh-CN" altLang="zh-CN" dirty="0"/>
              <a:t>地图浏览器</a:t>
            </a:r>
            <a:endParaRPr lang="zh-CN" altLang="en-US" dirty="0"/>
          </a:p>
        </p:txBody>
      </p:sp>
      <p:sp>
        <p:nvSpPr>
          <p:cNvPr id="3" name="TextBox 2"/>
          <p:cNvSpPr txBox="1"/>
          <p:nvPr/>
        </p:nvSpPr>
        <p:spPr>
          <a:xfrm>
            <a:off x="323528" y="1340768"/>
            <a:ext cx="8496944" cy="2308324"/>
          </a:xfrm>
          <a:prstGeom prst="rect">
            <a:avLst/>
          </a:prstGeom>
          <a:noFill/>
        </p:spPr>
        <p:txBody>
          <a:bodyPr wrap="square" rtlCol="0">
            <a:spAutoFit/>
          </a:bodyPr>
          <a:lstStyle/>
          <a:p>
            <a:pPr indent="446088">
              <a:lnSpc>
                <a:spcPct val="150000"/>
              </a:lnSpc>
            </a:pPr>
            <a:r>
              <a:rPr lang="en-US" altLang="zh-CN" dirty="0" err="1"/>
              <a:t>QGraphicsView</a:t>
            </a:r>
            <a:r>
              <a:rPr lang="zh-CN" altLang="zh-CN" dirty="0"/>
              <a:t>类的</a:t>
            </a:r>
            <a:r>
              <a:rPr lang="en-US" altLang="zh-CN" dirty="0" err="1"/>
              <a:t>drawBackground</a:t>
            </a:r>
            <a:r>
              <a:rPr lang="en-US" altLang="zh-CN" dirty="0"/>
              <a:t>()</a:t>
            </a:r>
            <a:r>
              <a:rPr lang="zh-CN" altLang="zh-CN" dirty="0"/>
              <a:t>函数中以地图图片重绘场景的背景来实现地图显示。具体实现代码如下：</a:t>
            </a:r>
          </a:p>
          <a:p>
            <a:pPr indent="446088"/>
            <a:r>
              <a:rPr lang="en-US" altLang="zh-CN" dirty="0"/>
              <a:t>void </a:t>
            </a:r>
            <a:r>
              <a:rPr lang="en-US" altLang="zh-CN" dirty="0" err="1"/>
              <a:t>MapWidget</a:t>
            </a:r>
            <a:r>
              <a:rPr lang="en-US" altLang="zh-CN" dirty="0"/>
              <a:t>::</a:t>
            </a:r>
            <a:r>
              <a:rPr lang="en-US" altLang="zh-CN" dirty="0" err="1"/>
              <a:t>drawBackground</a:t>
            </a:r>
            <a:r>
              <a:rPr lang="en-US" altLang="zh-CN" dirty="0"/>
              <a:t>(</a:t>
            </a:r>
            <a:r>
              <a:rPr lang="en-US" altLang="zh-CN" dirty="0" err="1"/>
              <a:t>QPainter</a:t>
            </a:r>
            <a:r>
              <a:rPr lang="en-US" altLang="zh-CN" dirty="0"/>
              <a:t> *painter, </a:t>
            </a:r>
            <a:r>
              <a:rPr lang="en-US" altLang="zh-CN" dirty="0" err="1"/>
              <a:t>const</a:t>
            </a:r>
            <a:r>
              <a:rPr lang="en-US" altLang="zh-CN" dirty="0"/>
              <a:t> </a:t>
            </a:r>
            <a:r>
              <a:rPr lang="en-US" altLang="zh-CN" dirty="0" err="1"/>
              <a:t>QRectF</a:t>
            </a:r>
            <a:r>
              <a:rPr lang="en-US" altLang="zh-CN" dirty="0"/>
              <a:t> &amp;</a:t>
            </a:r>
            <a:r>
              <a:rPr lang="en-US" altLang="zh-CN" dirty="0" err="1"/>
              <a:t>rect</a:t>
            </a:r>
            <a:r>
              <a:rPr lang="en-US" altLang="zh-CN" dirty="0"/>
              <a:t>)</a:t>
            </a:r>
            <a:endParaRPr lang="zh-CN" altLang="zh-CN" dirty="0"/>
          </a:p>
          <a:p>
            <a:pPr indent="446088"/>
            <a:r>
              <a:rPr lang="en-US" altLang="zh-CN" dirty="0"/>
              <a:t>{</a:t>
            </a:r>
            <a:endParaRPr lang="zh-CN" altLang="zh-CN" dirty="0"/>
          </a:p>
          <a:p>
            <a:pPr indent="446088"/>
            <a:r>
              <a:rPr lang="en-US" altLang="zh-CN" dirty="0"/>
              <a:t>    painter-&gt;</a:t>
            </a:r>
            <a:r>
              <a:rPr lang="en-US" altLang="zh-CN" dirty="0" err="1"/>
              <a:t>drawPixmap</a:t>
            </a:r>
            <a:r>
              <a:rPr lang="en-US" altLang="zh-CN" dirty="0"/>
              <a:t>(</a:t>
            </a:r>
            <a:r>
              <a:rPr lang="en-US" altLang="zh-CN" dirty="0" err="1"/>
              <a:t>int</a:t>
            </a:r>
            <a:r>
              <a:rPr lang="en-US" altLang="zh-CN" dirty="0"/>
              <a:t>(</a:t>
            </a:r>
            <a:r>
              <a:rPr lang="en-US" altLang="zh-CN" dirty="0" err="1"/>
              <a:t>sceneRect</a:t>
            </a:r>
            <a:r>
              <a:rPr lang="en-US" altLang="zh-CN" dirty="0"/>
              <a:t>().left()),</a:t>
            </a:r>
            <a:r>
              <a:rPr lang="en-US" altLang="zh-CN" dirty="0" err="1"/>
              <a:t>int</a:t>
            </a:r>
            <a:r>
              <a:rPr lang="en-US" altLang="zh-CN" dirty="0"/>
              <a:t>(</a:t>
            </a:r>
            <a:r>
              <a:rPr lang="en-US" altLang="zh-CN" dirty="0" err="1"/>
              <a:t>sceneRect</a:t>
            </a:r>
            <a:r>
              <a:rPr lang="en-US" altLang="zh-CN" dirty="0"/>
              <a:t>(). top()), map);</a:t>
            </a:r>
            <a:endParaRPr lang="zh-CN" altLang="zh-CN" dirty="0"/>
          </a:p>
          <a:p>
            <a:pPr indent="446088"/>
            <a:r>
              <a:rPr lang="en-US" altLang="zh-CN" dirty="0"/>
              <a:t>}</a:t>
            </a:r>
            <a:endParaRPr lang="zh-CN" altLang="zh-CN" dirty="0"/>
          </a:p>
          <a:p>
            <a:pPr indent="446088"/>
            <a:endParaRPr lang="zh-CN" altLang="en-US" dirty="0"/>
          </a:p>
        </p:txBody>
      </p:sp>
    </p:spTree>
    <p:extLst>
      <p:ext uri="{BB962C8B-B14F-4D97-AF65-F5344CB8AC3E}">
        <p14:creationId xmlns:p14="http://schemas.microsoft.com/office/powerpoint/2010/main" val="762332424"/>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83568" y="1916832"/>
            <a:ext cx="8136904" cy="4104456"/>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7.2.2  </a:t>
            </a:r>
            <a:r>
              <a:rPr lang="zh-CN" altLang="zh-CN" dirty="0"/>
              <a:t>地图浏览器</a:t>
            </a:r>
            <a:endParaRPr lang="zh-CN" altLang="en-US" dirty="0"/>
          </a:p>
        </p:txBody>
      </p:sp>
      <p:sp>
        <p:nvSpPr>
          <p:cNvPr id="3" name="TextBox 2"/>
          <p:cNvSpPr txBox="1"/>
          <p:nvPr/>
        </p:nvSpPr>
        <p:spPr>
          <a:xfrm>
            <a:off x="323528" y="1268760"/>
            <a:ext cx="8496944" cy="5078313"/>
          </a:xfrm>
          <a:prstGeom prst="rect">
            <a:avLst/>
          </a:prstGeom>
          <a:noFill/>
        </p:spPr>
        <p:txBody>
          <a:bodyPr wrap="square" rtlCol="0">
            <a:spAutoFit/>
          </a:bodyPr>
          <a:lstStyle/>
          <a:p>
            <a:pPr indent="446088"/>
            <a:r>
              <a:rPr lang="zh-CN" altLang="zh-CN" dirty="0"/>
              <a:t>响应鼠标移动事件</a:t>
            </a:r>
            <a:r>
              <a:rPr lang="en-US" altLang="zh-CN" dirty="0" err="1"/>
              <a:t>mouseMoveEvent</a:t>
            </a:r>
            <a:r>
              <a:rPr lang="en-US" altLang="zh-CN" dirty="0"/>
              <a:t>()</a:t>
            </a:r>
            <a:r>
              <a:rPr lang="zh-CN" altLang="zh-CN" dirty="0"/>
              <a:t>函数，完成某点在各层坐标中的映射及显示。具体实现代码如下：</a:t>
            </a:r>
          </a:p>
          <a:p>
            <a:pPr indent="446088"/>
            <a:r>
              <a:rPr lang="en-US" altLang="zh-CN" dirty="0"/>
              <a:t>void </a:t>
            </a:r>
            <a:r>
              <a:rPr lang="en-US" altLang="zh-CN" dirty="0" err="1"/>
              <a:t>MapWidget</a:t>
            </a:r>
            <a:r>
              <a:rPr lang="en-US" altLang="zh-CN" dirty="0"/>
              <a:t>::</a:t>
            </a:r>
            <a:r>
              <a:rPr lang="en-US" altLang="zh-CN" dirty="0" err="1"/>
              <a:t>mouseMoveEvent</a:t>
            </a:r>
            <a:r>
              <a:rPr lang="en-US" altLang="zh-CN" dirty="0"/>
              <a:t>(</a:t>
            </a:r>
            <a:r>
              <a:rPr lang="en-US" altLang="zh-CN" dirty="0" err="1"/>
              <a:t>QMouseEvent</a:t>
            </a:r>
            <a:r>
              <a:rPr lang="en-US" altLang="zh-CN" dirty="0"/>
              <a:t> *event)</a:t>
            </a:r>
            <a:endParaRPr lang="zh-CN" altLang="zh-CN" dirty="0"/>
          </a:p>
          <a:p>
            <a:pPr indent="446088"/>
            <a:r>
              <a:rPr lang="en-US" altLang="zh-CN" dirty="0"/>
              <a:t>{</a:t>
            </a:r>
            <a:endParaRPr lang="zh-CN" altLang="zh-CN" dirty="0"/>
          </a:p>
          <a:p>
            <a:pPr indent="446088"/>
            <a:r>
              <a:rPr lang="en-US" altLang="zh-CN" dirty="0"/>
              <a:t>    //</a:t>
            </a:r>
            <a:r>
              <a:rPr lang="en-US" altLang="zh-CN" dirty="0" err="1"/>
              <a:t>QGraphicsView</a:t>
            </a:r>
            <a:r>
              <a:rPr lang="en-US" altLang="zh-CN" dirty="0"/>
              <a:t> </a:t>
            </a:r>
            <a:r>
              <a:rPr lang="zh-CN" altLang="zh-CN" dirty="0"/>
              <a:t>坐标</a:t>
            </a:r>
          </a:p>
          <a:p>
            <a:pPr indent="446088"/>
            <a:r>
              <a:rPr lang="en-US" altLang="zh-CN" dirty="0"/>
              <a:t>    </a:t>
            </a:r>
            <a:r>
              <a:rPr lang="en-US" altLang="zh-CN" dirty="0" err="1"/>
              <a:t>QPoint</a:t>
            </a:r>
            <a:r>
              <a:rPr lang="en-US" altLang="zh-CN" dirty="0"/>
              <a:t> </a:t>
            </a:r>
            <a:r>
              <a:rPr lang="en-US" altLang="zh-CN" dirty="0" err="1"/>
              <a:t>viewPoint</a:t>
            </a:r>
            <a:r>
              <a:rPr lang="en-US" altLang="zh-CN" dirty="0"/>
              <a:t> = event-&gt;</a:t>
            </a:r>
            <a:r>
              <a:rPr lang="en-US" altLang="zh-CN" dirty="0" err="1"/>
              <a:t>pos</a:t>
            </a:r>
            <a:r>
              <a:rPr lang="en-US" altLang="zh-CN" dirty="0"/>
              <a:t>();</a:t>
            </a:r>
            <a:endParaRPr lang="zh-CN" altLang="zh-CN" dirty="0"/>
          </a:p>
          <a:p>
            <a:pPr indent="446088"/>
            <a:r>
              <a:rPr lang="en-US" altLang="zh-CN" dirty="0"/>
              <a:t>    </a:t>
            </a:r>
            <a:r>
              <a:rPr lang="en-US" altLang="zh-CN" dirty="0" err="1"/>
              <a:t>viewCoord</a:t>
            </a:r>
            <a:r>
              <a:rPr lang="en-US" altLang="zh-CN" dirty="0"/>
              <a:t>-&gt;</a:t>
            </a:r>
            <a:r>
              <a:rPr lang="en-US" altLang="zh-CN" dirty="0" err="1"/>
              <a:t>setText</a:t>
            </a:r>
            <a:r>
              <a:rPr lang="en-US" altLang="zh-CN" dirty="0"/>
              <a:t>(</a:t>
            </a:r>
            <a:r>
              <a:rPr lang="en-US" altLang="zh-CN" dirty="0" err="1"/>
              <a:t>QString</a:t>
            </a:r>
            <a:r>
              <a:rPr lang="en-US" altLang="zh-CN" dirty="0"/>
              <a:t>::number(</a:t>
            </a:r>
            <a:r>
              <a:rPr lang="en-US" altLang="zh-CN" dirty="0" err="1"/>
              <a:t>viewPoint.x</a:t>
            </a:r>
            <a:r>
              <a:rPr lang="en-US" altLang="zh-CN" dirty="0"/>
              <a:t>())+","+</a:t>
            </a:r>
            <a:endParaRPr lang="zh-CN" altLang="zh-CN" dirty="0"/>
          </a:p>
          <a:p>
            <a:pPr indent="446088"/>
            <a:r>
              <a:rPr lang="en-US" altLang="zh-CN" dirty="0"/>
              <a:t>                       </a:t>
            </a:r>
            <a:r>
              <a:rPr lang="en-US" altLang="zh-CN" dirty="0" err="1"/>
              <a:t>QString</a:t>
            </a:r>
            <a:r>
              <a:rPr lang="en-US" altLang="zh-CN" dirty="0"/>
              <a:t>::number(</a:t>
            </a:r>
            <a:r>
              <a:rPr lang="en-US" altLang="zh-CN" dirty="0" err="1"/>
              <a:t>viewPoint.y</a:t>
            </a:r>
            <a:r>
              <a:rPr lang="en-US" altLang="zh-CN" dirty="0"/>
              <a:t>()));</a:t>
            </a:r>
            <a:endParaRPr lang="zh-CN" altLang="zh-CN" dirty="0"/>
          </a:p>
          <a:p>
            <a:pPr indent="446088"/>
            <a:r>
              <a:rPr lang="en-US" altLang="zh-CN" dirty="0"/>
              <a:t>    //</a:t>
            </a:r>
            <a:r>
              <a:rPr lang="en-US" altLang="zh-CN" dirty="0" err="1"/>
              <a:t>QGraphicsScene</a:t>
            </a:r>
            <a:r>
              <a:rPr lang="en-US" altLang="zh-CN" dirty="0"/>
              <a:t> </a:t>
            </a:r>
            <a:r>
              <a:rPr lang="zh-CN" altLang="zh-CN" dirty="0"/>
              <a:t>坐标</a:t>
            </a:r>
          </a:p>
          <a:p>
            <a:pPr indent="446088"/>
            <a:r>
              <a:rPr lang="en-US" altLang="zh-CN" dirty="0"/>
              <a:t>    </a:t>
            </a:r>
            <a:r>
              <a:rPr lang="en-US" altLang="zh-CN" dirty="0" err="1"/>
              <a:t>QPointF</a:t>
            </a:r>
            <a:r>
              <a:rPr lang="en-US" altLang="zh-CN" dirty="0"/>
              <a:t> </a:t>
            </a:r>
            <a:r>
              <a:rPr lang="en-US" altLang="zh-CN" dirty="0" err="1"/>
              <a:t>scenePoint</a:t>
            </a:r>
            <a:r>
              <a:rPr lang="en-US" altLang="zh-CN" dirty="0"/>
              <a:t> = </a:t>
            </a:r>
            <a:r>
              <a:rPr lang="en-US" altLang="zh-CN" dirty="0" err="1"/>
              <a:t>mapToScene</a:t>
            </a:r>
            <a:r>
              <a:rPr lang="en-US" altLang="zh-CN" dirty="0"/>
              <a:t>(</a:t>
            </a:r>
            <a:r>
              <a:rPr lang="en-US" altLang="zh-CN" dirty="0" err="1"/>
              <a:t>viewPoint</a:t>
            </a:r>
            <a:r>
              <a:rPr lang="en-US" altLang="zh-CN" dirty="0"/>
              <a:t>);</a:t>
            </a:r>
            <a:endParaRPr lang="zh-CN" altLang="zh-CN" dirty="0"/>
          </a:p>
          <a:p>
            <a:pPr indent="446088"/>
            <a:r>
              <a:rPr lang="en-US" altLang="zh-CN" dirty="0"/>
              <a:t>    </a:t>
            </a:r>
            <a:r>
              <a:rPr lang="en-US" altLang="zh-CN" dirty="0" err="1"/>
              <a:t>sceneCoord</a:t>
            </a:r>
            <a:r>
              <a:rPr lang="en-US" altLang="zh-CN" dirty="0"/>
              <a:t>-&gt;</a:t>
            </a:r>
            <a:r>
              <a:rPr lang="en-US" altLang="zh-CN" dirty="0" err="1"/>
              <a:t>setText</a:t>
            </a:r>
            <a:r>
              <a:rPr lang="en-US" altLang="zh-CN" dirty="0"/>
              <a:t>(</a:t>
            </a:r>
            <a:r>
              <a:rPr lang="en-US" altLang="zh-CN" dirty="0" err="1"/>
              <a:t>QString</a:t>
            </a:r>
            <a:r>
              <a:rPr lang="en-US" altLang="zh-CN" dirty="0"/>
              <a:t>::number(</a:t>
            </a:r>
            <a:r>
              <a:rPr lang="en-US" altLang="zh-CN" dirty="0" err="1"/>
              <a:t>scenePoint.x</a:t>
            </a:r>
            <a:r>
              <a:rPr lang="en-US" altLang="zh-CN" dirty="0"/>
              <a:t>())+","+</a:t>
            </a:r>
            <a:endParaRPr lang="zh-CN" altLang="zh-CN" dirty="0"/>
          </a:p>
          <a:p>
            <a:pPr indent="446088"/>
            <a:r>
              <a:rPr lang="en-US" altLang="zh-CN" dirty="0"/>
              <a:t>                        </a:t>
            </a:r>
            <a:r>
              <a:rPr lang="en-US" altLang="zh-CN" dirty="0" err="1"/>
              <a:t>QString</a:t>
            </a:r>
            <a:r>
              <a:rPr lang="en-US" altLang="zh-CN" dirty="0"/>
              <a:t>::number(</a:t>
            </a:r>
            <a:r>
              <a:rPr lang="en-US" altLang="zh-CN" dirty="0" err="1"/>
              <a:t>scenePoint.y</a:t>
            </a:r>
            <a:r>
              <a:rPr lang="en-US" altLang="zh-CN" dirty="0"/>
              <a:t>()));</a:t>
            </a:r>
            <a:endParaRPr lang="zh-CN" altLang="zh-CN" dirty="0"/>
          </a:p>
          <a:p>
            <a:pPr indent="446088"/>
            <a:r>
              <a:rPr lang="en-US" altLang="zh-CN" dirty="0"/>
              <a:t>    //</a:t>
            </a:r>
            <a:r>
              <a:rPr lang="zh-CN" altLang="zh-CN" dirty="0"/>
              <a:t>地图坐标</a:t>
            </a:r>
            <a:r>
              <a:rPr lang="en-US" altLang="zh-CN" dirty="0"/>
              <a:t>(</a:t>
            </a:r>
            <a:r>
              <a:rPr lang="zh-CN" altLang="zh-CN" dirty="0"/>
              <a:t>经、纬度值</a:t>
            </a:r>
            <a:r>
              <a:rPr lang="en-US" altLang="zh-CN" dirty="0"/>
              <a:t>)</a:t>
            </a:r>
            <a:endParaRPr lang="zh-CN" altLang="zh-CN" dirty="0"/>
          </a:p>
          <a:p>
            <a:pPr indent="446088"/>
            <a:r>
              <a:rPr lang="en-US" altLang="zh-CN" dirty="0"/>
              <a:t>    </a:t>
            </a:r>
            <a:r>
              <a:rPr lang="en-US" altLang="zh-CN" dirty="0" err="1"/>
              <a:t>QPointF</a:t>
            </a:r>
            <a:r>
              <a:rPr lang="en-US" altLang="zh-CN" dirty="0"/>
              <a:t> </a:t>
            </a:r>
            <a:r>
              <a:rPr lang="en-US" altLang="zh-CN" dirty="0" err="1"/>
              <a:t>latLon</a:t>
            </a:r>
            <a:r>
              <a:rPr lang="en-US" altLang="zh-CN" dirty="0"/>
              <a:t> = </a:t>
            </a:r>
            <a:r>
              <a:rPr lang="en-US" altLang="zh-CN" dirty="0" err="1"/>
              <a:t>mapToMap</a:t>
            </a:r>
            <a:r>
              <a:rPr lang="en-US" altLang="zh-CN" dirty="0"/>
              <a:t>(</a:t>
            </a:r>
            <a:r>
              <a:rPr lang="en-US" altLang="zh-CN" dirty="0" err="1"/>
              <a:t>scenePoint</a:t>
            </a:r>
            <a:r>
              <a:rPr lang="en-US" altLang="zh-CN" dirty="0"/>
              <a:t>);</a:t>
            </a:r>
            <a:endParaRPr lang="zh-CN" altLang="zh-CN" dirty="0"/>
          </a:p>
          <a:p>
            <a:pPr indent="446088"/>
            <a:r>
              <a:rPr lang="en-US" altLang="zh-CN" dirty="0"/>
              <a:t>    </a:t>
            </a:r>
            <a:r>
              <a:rPr lang="en-US" altLang="zh-CN" dirty="0" err="1"/>
              <a:t>mapCoord</a:t>
            </a:r>
            <a:r>
              <a:rPr lang="en-US" altLang="zh-CN" dirty="0"/>
              <a:t>-&gt;</a:t>
            </a:r>
            <a:r>
              <a:rPr lang="en-US" altLang="zh-CN" dirty="0" err="1"/>
              <a:t>setText</a:t>
            </a:r>
            <a:r>
              <a:rPr lang="en-US" altLang="zh-CN" dirty="0"/>
              <a:t>(</a:t>
            </a:r>
            <a:r>
              <a:rPr lang="en-US" altLang="zh-CN" dirty="0" err="1"/>
              <a:t>QString</a:t>
            </a:r>
            <a:r>
              <a:rPr lang="en-US" altLang="zh-CN" dirty="0"/>
              <a:t>::number(</a:t>
            </a:r>
            <a:r>
              <a:rPr lang="en-US" altLang="zh-CN" dirty="0" err="1"/>
              <a:t>latLon.x</a:t>
            </a:r>
            <a:r>
              <a:rPr lang="en-US" altLang="zh-CN" dirty="0"/>
              <a:t>())+","+</a:t>
            </a:r>
            <a:endParaRPr lang="zh-CN" altLang="zh-CN" dirty="0"/>
          </a:p>
          <a:p>
            <a:pPr indent="446088"/>
            <a:r>
              <a:rPr lang="en-US" altLang="zh-CN" dirty="0"/>
              <a:t>                      </a:t>
            </a:r>
            <a:r>
              <a:rPr lang="en-US" altLang="zh-CN" dirty="0" err="1"/>
              <a:t>QString</a:t>
            </a:r>
            <a:r>
              <a:rPr lang="en-US" altLang="zh-CN" dirty="0"/>
              <a:t>::number(</a:t>
            </a:r>
            <a:r>
              <a:rPr lang="en-US" altLang="zh-CN" dirty="0" err="1"/>
              <a:t>latLon.y</a:t>
            </a:r>
            <a:r>
              <a:rPr lang="en-US" altLang="zh-CN" dirty="0"/>
              <a:t>()));</a:t>
            </a:r>
            <a:endParaRPr lang="zh-CN" altLang="zh-CN" dirty="0"/>
          </a:p>
          <a:p>
            <a:pPr indent="446088"/>
            <a:r>
              <a:rPr lang="en-US" altLang="zh-CN" dirty="0"/>
              <a:t>}</a:t>
            </a:r>
            <a:endParaRPr lang="zh-CN" altLang="zh-CN" dirty="0"/>
          </a:p>
          <a:p>
            <a:endParaRPr lang="zh-CN" altLang="en-US" dirty="0"/>
          </a:p>
        </p:txBody>
      </p:sp>
    </p:spTree>
    <p:extLst>
      <p:ext uri="{BB962C8B-B14F-4D97-AF65-F5344CB8AC3E}">
        <p14:creationId xmlns:p14="http://schemas.microsoft.com/office/powerpoint/2010/main" val="4112983055"/>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11560" y="1556792"/>
            <a:ext cx="8208912" cy="3096344"/>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7.2.2  </a:t>
            </a:r>
            <a:r>
              <a:rPr lang="zh-CN" altLang="zh-CN" dirty="0"/>
              <a:t>地图浏览器</a:t>
            </a:r>
            <a:endParaRPr lang="zh-CN" altLang="en-US" dirty="0"/>
          </a:p>
        </p:txBody>
      </p:sp>
      <p:sp>
        <p:nvSpPr>
          <p:cNvPr id="3" name="TextBox 2"/>
          <p:cNvSpPr txBox="1"/>
          <p:nvPr/>
        </p:nvSpPr>
        <p:spPr>
          <a:xfrm>
            <a:off x="323528" y="1268760"/>
            <a:ext cx="8496944" cy="3693319"/>
          </a:xfrm>
          <a:prstGeom prst="rect">
            <a:avLst/>
          </a:prstGeom>
          <a:noFill/>
        </p:spPr>
        <p:txBody>
          <a:bodyPr wrap="square" rtlCol="0">
            <a:spAutoFit/>
          </a:bodyPr>
          <a:lstStyle/>
          <a:p>
            <a:pPr indent="446088"/>
            <a:r>
              <a:rPr lang="zh-CN" altLang="zh-CN" dirty="0"/>
              <a:t>完成从场景坐标至地图坐标的转换</a:t>
            </a:r>
            <a:r>
              <a:rPr lang="en-US" altLang="zh-CN" dirty="0" err="1"/>
              <a:t>mapToMap</a:t>
            </a:r>
            <a:r>
              <a:rPr lang="en-US" altLang="zh-CN" dirty="0"/>
              <a:t>()</a:t>
            </a:r>
            <a:r>
              <a:rPr lang="zh-CN" altLang="zh-CN" dirty="0"/>
              <a:t>函数。具体实现代码如下：</a:t>
            </a:r>
          </a:p>
          <a:p>
            <a:pPr indent="446088"/>
            <a:r>
              <a:rPr lang="en-US" altLang="zh-CN" dirty="0" err="1"/>
              <a:t>QPointF</a:t>
            </a:r>
            <a:r>
              <a:rPr lang="en-US" altLang="zh-CN" dirty="0"/>
              <a:t> </a:t>
            </a:r>
            <a:r>
              <a:rPr lang="en-US" altLang="zh-CN" dirty="0" err="1"/>
              <a:t>MapWidget</a:t>
            </a:r>
            <a:r>
              <a:rPr lang="en-US" altLang="zh-CN" dirty="0"/>
              <a:t>::</a:t>
            </a:r>
            <a:r>
              <a:rPr lang="en-US" altLang="zh-CN" dirty="0" err="1"/>
              <a:t>mapToMap</a:t>
            </a:r>
            <a:r>
              <a:rPr lang="en-US" altLang="zh-CN" dirty="0"/>
              <a:t>(</a:t>
            </a:r>
            <a:r>
              <a:rPr lang="en-US" altLang="zh-CN" dirty="0" err="1"/>
              <a:t>QPointF</a:t>
            </a:r>
            <a:r>
              <a:rPr lang="en-US" altLang="zh-CN" dirty="0"/>
              <a:t> p)</a:t>
            </a:r>
            <a:endParaRPr lang="zh-CN" altLang="zh-CN" dirty="0"/>
          </a:p>
          <a:p>
            <a:pPr indent="446088"/>
            <a:r>
              <a:rPr lang="en-US" altLang="zh-CN" dirty="0"/>
              <a:t>{</a:t>
            </a:r>
            <a:endParaRPr lang="zh-CN" altLang="zh-CN" dirty="0"/>
          </a:p>
          <a:p>
            <a:pPr indent="446088"/>
            <a:r>
              <a:rPr lang="en-US" altLang="zh-CN" dirty="0"/>
              <a:t>    </a:t>
            </a:r>
            <a:r>
              <a:rPr lang="en-US" altLang="zh-CN" dirty="0" err="1"/>
              <a:t>QPointF</a:t>
            </a:r>
            <a:r>
              <a:rPr lang="en-US" altLang="zh-CN" dirty="0"/>
              <a:t> </a:t>
            </a:r>
            <a:r>
              <a:rPr lang="en-US" altLang="zh-CN" dirty="0" err="1"/>
              <a:t>latLon</a:t>
            </a:r>
            <a:r>
              <a:rPr lang="en-US" altLang="zh-CN" dirty="0"/>
              <a:t>;</a:t>
            </a:r>
            <a:endParaRPr lang="zh-CN" altLang="zh-CN" dirty="0"/>
          </a:p>
          <a:p>
            <a:pPr indent="446088"/>
            <a:r>
              <a:rPr lang="en-US" altLang="zh-CN" dirty="0"/>
              <a:t>    </a:t>
            </a:r>
            <a:r>
              <a:rPr lang="en-US" altLang="zh-CN" dirty="0" err="1"/>
              <a:t>qreal</a:t>
            </a:r>
            <a:r>
              <a:rPr lang="en-US" altLang="zh-CN" dirty="0"/>
              <a:t> w =</a:t>
            </a:r>
            <a:r>
              <a:rPr lang="en-US" altLang="zh-CN" dirty="0" err="1"/>
              <a:t>sceneRect</a:t>
            </a:r>
            <a:r>
              <a:rPr lang="en-US" altLang="zh-CN" dirty="0"/>
              <a:t>().width();</a:t>
            </a:r>
            <a:endParaRPr lang="zh-CN" altLang="zh-CN" dirty="0"/>
          </a:p>
          <a:p>
            <a:pPr indent="446088"/>
            <a:r>
              <a:rPr lang="en-US" altLang="zh-CN" dirty="0"/>
              <a:t>    </a:t>
            </a:r>
            <a:r>
              <a:rPr lang="en-US" altLang="zh-CN" dirty="0" err="1"/>
              <a:t>qreal</a:t>
            </a:r>
            <a:r>
              <a:rPr lang="en-US" altLang="zh-CN" dirty="0"/>
              <a:t> h =</a:t>
            </a:r>
            <a:r>
              <a:rPr lang="en-US" altLang="zh-CN" dirty="0" err="1"/>
              <a:t>sceneRect</a:t>
            </a:r>
            <a:r>
              <a:rPr lang="en-US" altLang="zh-CN" dirty="0"/>
              <a:t>().height();</a:t>
            </a:r>
            <a:endParaRPr lang="zh-CN" altLang="zh-CN" dirty="0"/>
          </a:p>
          <a:p>
            <a:pPr indent="446088"/>
            <a:r>
              <a:rPr lang="en-US" altLang="zh-CN" dirty="0"/>
              <a:t>    </a:t>
            </a:r>
            <a:r>
              <a:rPr lang="en-US" altLang="zh-CN" dirty="0" err="1"/>
              <a:t>qreal</a:t>
            </a:r>
            <a:r>
              <a:rPr lang="en-US" altLang="zh-CN" dirty="0"/>
              <a:t> </a:t>
            </a:r>
            <a:r>
              <a:rPr lang="en-US" altLang="zh-CN" dirty="0" err="1"/>
              <a:t>lon</a:t>
            </a:r>
            <a:r>
              <a:rPr lang="en-US" altLang="zh-CN" dirty="0"/>
              <a:t> = y1-((h/2+p.y())*abs(y1-y2)/h);</a:t>
            </a:r>
            <a:endParaRPr lang="zh-CN" altLang="zh-CN" dirty="0"/>
          </a:p>
          <a:p>
            <a:pPr indent="446088"/>
            <a:r>
              <a:rPr lang="en-US" altLang="zh-CN" dirty="0"/>
              <a:t>    </a:t>
            </a:r>
            <a:r>
              <a:rPr lang="en-US" altLang="zh-CN" dirty="0" err="1"/>
              <a:t>qreal</a:t>
            </a:r>
            <a:r>
              <a:rPr lang="en-US" altLang="zh-CN" dirty="0"/>
              <a:t> </a:t>
            </a:r>
            <a:r>
              <a:rPr lang="en-US" altLang="zh-CN" dirty="0" err="1"/>
              <a:t>lat</a:t>
            </a:r>
            <a:r>
              <a:rPr lang="en-US" altLang="zh-CN" dirty="0"/>
              <a:t> = x1+((w/2+p.x())*abs(x1-x2)/w);</a:t>
            </a:r>
            <a:endParaRPr lang="zh-CN" altLang="zh-CN" dirty="0"/>
          </a:p>
          <a:p>
            <a:pPr indent="446088"/>
            <a:r>
              <a:rPr lang="en-US" altLang="zh-CN" dirty="0"/>
              <a:t>    </a:t>
            </a:r>
            <a:r>
              <a:rPr lang="en-US" altLang="zh-CN" dirty="0" err="1"/>
              <a:t>latLon.setX</a:t>
            </a:r>
            <a:r>
              <a:rPr lang="en-US" altLang="zh-CN" dirty="0"/>
              <a:t>(</a:t>
            </a:r>
            <a:r>
              <a:rPr lang="en-US" altLang="zh-CN" dirty="0" err="1"/>
              <a:t>lat</a:t>
            </a:r>
            <a:r>
              <a:rPr lang="en-US" altLang="zh-CN" dirty="0"/>
              <a:t>);</a:t>
            </a:r>
            <a:endParaRPr lang="zh-CN" altLang="zh-CN" dirty="0"/>
          </a:p>
          <a:p>
            <a:pPr indent="446088"/>
            <a:r>
              <a:rPr lang="en-US" altLang="zh-CN" dirty="0"/>
              <a:t>    </a:t>
            </a:r>
            <a:r>
              <a:rPr lang="en-US" altLang="zh-CN" dirty="0" err="1"/>
              <a:t>latLon.setY</a:t>
            </a:r>
            <a:r>
              <a:rPr lang="en-US" altLang="zh-CN" dirty="0"/>
              <a:t>(</a:t>
            </a:r>
            <a:r>
              <a:rPr lang="en-US" altLang="zh-CN" dirty="0" err="1"/>
              <a:t>lon</a:t>
            </a:r>
            <a:r>
              <a:rPr lang="en-US" altLang="zh-CN" dirty="0"/>
              <a:t>);</a:t>
            </a:r>
            <a:endParaRPr lang="zh-CN" altLang="zh-CN" dirty="0"/>
          </a:p>
          <a:p>
            <a:pPr indent="446088"/>
            <a:r>
              <a:rPr lang="en-US" altLang="zh-CN" dirty="0"/>
              <a:t>    return </a:t>
            </a:r>
            <a:r>
              <a:rPr lang="en-US" altLang="zh-CN" dirty="0" err="1"/>
              <a:t>latLon</a:t>
            </a:r>
            <a:r>
              <a:rPr lang="en-US" altLang="zh-CN" dirty="0"/>
              <a:t>;</a:t>
            </a:r>
            <a:endParaRPr lang="zh-CN" altLang="zh-CN" dirty="0"/>
          </a:p>
          <a:p>
            <a:pPr indent="446088"/>
            <a:r>
              <a:rPr lang="en-US" altLang="zh-CN" dirty="0"/>
              <a:t>}</a:t>
            </a:r>
            <a:endParaRPr lang="zh-CN" altLang="zh-CN" dirty="0"/>
          </a:p>
          <a:p>
            <a:pPr indent="446088"/>
            <a:endParaRPr lang="zh-CN" altLang="en-US" dirty="0"/>
          </a:p>
        </p:txBody>
      </p:sp>
    </p:spTree>
    <p:extLst>
      <p:ext uri="{BB962C8B-B14F-4D97-AF65-F5344CB8AC3E}">
        <p14:creationId xmlns:p14="http://schemas.microsoft.com/office/powerpoint/2010/main" val="3669233594"/>
      </p:ext>
    </p:extLst>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83568" y="1556792"/>
            <a:ext cx="7992888" cy="3528392"/>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7.2.2  </a:t>
            </a:r>
            <a:r>
              <a:rPr lang="zh-CN" altLang="zh-CN" dirty="0"/>
              <a:t>地图浏览器</a:t>
            </a:r>
            <a:endParaRPr lang="zh-CN" altLang="en-US" dirty="0"/>
          </a:p>
        </p:txBody>
      </p:sp>
      <p:sp>
        <p:nvSpPr>
          <p:cNvPr id="3" name="TextBox 2"/>
          <p:cNvSpPr txBox="1"/>
          <p:nvPr/>
        </p:nvSpPr>
        <p:spPr>
          <a:xfrm>
            <a:off x="323528" y="1268760"/>
            <a:ext cx="8424936" cy="4524315"/>
          </a:xfrm>
          <a:prstGeom prst="rect">
            <a:avLst/>
          </a:prstGeom>
          <a:noFill/>
        </p:spPr>
        <p:txBody>
          <a:bodyPr wrap="square" rtlCol="0">
            <a:spAutoFit/>
          </a:bodyPr>
          <a:lstStyle/>
          <a:p>
            <a:pPr indent="446088"/>
            <a:r>
              <a:rPr lang="zh-CN" altLang="zh-CN" dirty="0"/>
              <a:t>（</a:t>
            </a:r>
            <a:r>
              <a:rPr lang="en-US" altLang="zh-CN" dirty="0"/>
              <a:t>8</a:t>
            </a:r>
            <a:r>
              <a:rPr lang="zh-CN" altLang="zh-CN" dirty="0"/>
              <a:t>）下面是文件“</a:t>
            </a:r>
            <a:r>
              <a:rPr lang="en-US" altLang="zh-CN" dirty="0"/>
              <a:t>main.cpp</a:t>
            </a:r>
            <a:r>
              <a:rPr lang="zh-CN" altLang="zh-CN" dirty="0"/>
              <a:t>”的具体代码：</a:t>
            </a:r>
          </a:p>
          <a:p>
            <a:pPr indent="446088"/>
            <a:r>
              <a:rPr lang="en-US" altLang="zh-CN" dirty="0"/>
              <a:t>#include &lt;</a:t>
            </a:r>
            <a:r>
              <a:rPr lang="en-US" altLang="zh-CN" dirty="0" err="1"/>
              <a:t>QApplication</a:t>
            </a:r>
            <a:r>
              <a:rPr lang="en-US" altLang="zh-CN" dirty="0"/>
              <a:t>&gt;</a:t>
            </a:r>
            <a:endParaRPr lang="zh-CN" altLang="zh-CN" dirty="0"/>
          </a:p>
          <a:p>
            <a:pPr indent="446088"/>
            <a:r>
              <a:rPr lang="en-US" altLang="zh-CN" dirty="0"/>
              <a:t>#include "</a:t>
            </a:r>
            <a:r>
              <a:rPr lang="en-US" altLang="zh-CN" dirty="0" err="1"/>
              <a:t>mapwidget.h</a:t>
            </a:r>
            <a:r>
              <a:rPr lang="en-US" altLang="zh-CN" dirty="0"/>
              <a:t>"</a:t>
            </a:r>
            <a:endParaRPr lang="zh-CN" altLang="zh-CN" dirty="0"/>
          </a:p>
          <a:p>
            <a:pPr indent="446088"/>
            <a:r>
              <a:rPr lang="en-US" altLang="zh-CN" dirty="0"/>
              <a:t>#include &lt;</a:t>
            </a:r>
            <a:r>
              <a:rPr lang="en-US" altLang="zh-CN" dirty="0" err="1"/>
              <a:t>QFont</a:t>
            </a:r>
            <a:r>
              <a:rPr lang="en-US" altLang="zh-CN" dirty="0"/>
              <a:t>&gt;</a:t>
            </a:r>
            <a:endParaRPr lang="zh-CN" altLang="zh-CN" dirty="0"/>
          </a:p>
          <a:p>
            <a:pPr indent="446088"/>
            <a:r>
              <a:rPr lang="en-US" altLang="zh-CN" dirty="0" err="1"/>
              <a:t>int</a:t>
            </a:r>
            <a:r>
              <a:rPr lang="en-US" altLang="zh-CN" dirty="0"/>
              <a:t> main(</a:t>
            </a:r>
            <a:r>
              <a:rPr lang="en-US" altLang="zh-CN" dirty="0" err="1"/>
              <a:t>int</a:t>
            </a:r>
            <a:r>
              <a:rPr lang="en-US" altLang="zh-CN" dirty="0"/>
              <a:t> </a:t>
            </a:r>
            <a:r>
              <a:rPr lang="en-US" altLang="zh-CN" dirty="0" err="1"/>
              <a:t>argc</a:t>
            </a:r>
            <a:r>
              <a:rPr lang="en-US" altLang="zh-CN" dirty="0"/>
              <a:t>, char *</a:t>
            </a:r>
            <a:r>
              <a:rPr lang="en-US" altLang="zh-CN" dirty="0" err="1"/>
              <a:t>argv</a:t>
            </a:r>
            <a:r>
              <a:rPr lang="en-US" altLang="zh-CN" dirty="0"/>
              <a:t>[])</a:t>
            </a:r>
            <a:endParaRPr lang="zh-CN" altLang="zh-CN" dirty="0"/>
          </a:p>
          <a:p>
            <a:pPr indent="446088"/>
            <a:r>
              <a:rPr lang="en-US" altLang="zh-CN" dirty="0"/>
              <a:t>{</a:t>
            </a:r>
            <a:endParaRPr lang="zh-CN" altLang="zh-CN" dirty="0"/>
          </a:p>
          <a:p>
            <a:pPr indent="446088"/>
            <a:r>
              <a:rPr lang="en-US" altLang="zh-CN" dirty="0"/>
              <a:t>    </a:t>
            </a:r>
            <a:r>
              <a:rPr lang="en-US" altLang="zh-CN" dirty="0" err="1"/>
              <a:t>QApplication</a:t>
            </a:r>
            <a:r>
              <a:rPr lang="en-US" altLang="zh-CN" dirty="0"/>
              <a:t> a(</a:t>
            </a:r>
            <a:r>
              <a:rPr lang="en-US" altLang="zh-CN" dirty="0" err="1"/>
              <a:t>argc</a:t>
            </a:r>
            <a:r>
              <a:rPr lang="en-US" altLang="zh-CN" dirty="0"/>
              <a:t>, </a:t>
            </a:r>
            <a:r>
              <a:rPr lang="en-US" altLang="zh-CN" dirty="0" err="1"/>
              <a:t>argv</a:t>
            </a:r>
            <a:r>
              <a:rPr lang="en-US" altLang="zh-CN" dirty="0"/>
              <a:t>);</a:t>
            </a:r>
            <a:endParaRPr lang="zh-CN" altLang="zh-CN" dirty="0"/>
          </a:p>
          <a:p>
            <a:pPr indent="446088"/>
            <a:r>
              <a:rPr lang="en-US" altLang="zh-CN" dirty="0"/>
              <a:t>    </a:t>
            </a:r>
            <a:r>
              <a:rPr lang="en-US" altLang="zh-CN" dirty="0" err="1"/>
              <a:t>QFont</a:t>
            </a:r>
            <a:r>
              <a:rPr lang="en-US" altLang="zh-CN" dirty="0"/>
              <a:t> font("ARPL </a:t>
            </a:r>
            <a:r>
              <a:rPr lang="en-US" altLang="zh-CN" dirty="0" err="1"/>
              <a:t>KaitiM</a:t>
            </a:r>
            <a:r>
              <a:rPr lang="en-US" altLang="zh-CN" dirty="0"/>
              <a:t> GB",12);</a:t>
            </a:r>
            <a:endParaRPr lang="zh-CN" altLang="zh-CN" dirty="0"/>
          </a:p>
          <a:p>
            <a:pPr indent="446088"/>
            <a:r>
              <a:rPr lang="en-US" altLang="zh-CN" dirty="0"/>
              <a:t>    </a:t>
            </a:r>
            <a:r>
              <a:rPr lang="en-US" altLang="zh-CN" dirty="0" err="1"/>
              <a:t>font.setBold</a:t>
            </a:r>
            <a:r>
              <a:rPr lang="en-US" altLang="zh-CN" dirty="0"/>
              <a:t>(true);</a:t>
            </a:r>
            <a:endParaRPr lang="zh-CN" altLang="zh-CN" dirty="0"/>
          </a:p>
          <a:p>
            <a:pPr indent="446088"/>
            <a:r>
              <a:rPr lang="en-US" altLang="zh-CN" dirty="0"/>
              <a:t>    </a:t>
            </a:r>
            <a:r>
              <a:rPr lang="en-US" altLang="zh-CN" dirty="0" err="1"/>
              <a:t>a.setFont</a:t>
            </a:r>
            <a:r>
              <a:rPr lang="en-US" altLang="zh-CN" dirty="0"/>
              <a:t>(font);</a:t>
            </a:r>
            <a:endParaRPr lang="zh-CN" altLang="zh-CN" dirty="0"/>
          </a:p>
          <a:p>
            <a:pPr indent="446088"/>
            <a:r>
              <a:rPr lang="en-US" altLang="zh-CN" dirty="0"/>
              <a:t>    </a:t>
            </a:r>
            <a:r>
              <a:rPr lang="en-US" altLang="zh-CN" dirty="0" err="1"/>
              <a:t>MapWidget</a:t>
            </a:r>
            <a:r>
              <a:rPr lang="en-US" altLang="zh-CN" dirty="0"/>
              <a:t> </a:t>
            </a:r>
            <a:r>
              <a:rPr lang="en-US" altLang="zh-CN" dirty="0" err="1"/>
              <a:t>mapWidget</a:t>
            </a:r>
            <a:r>
              <a:rPr lang="en-US" altLang="zh-CN" dirty="0"/>
              <a:t>;</a:t>
            </a:r>
            <a:endParaRPr lang="zh-CN" altLang="zh-CN" dirty="0"/>
          </a:p>
          <a:p>
            <a:pPr indent="446088"/>
            <a:r>
              <a:rPr lang="en-US" altLang="zh-CN" dirty="0"/>
              <a:t>    </a:t>
            </a:r>
            <a:r>
              <a:rPr lang="en-US" altLang="zh-CN" dirty="0" err="1"/>
              <a:t>mapWidget.show</a:t>
            </a:r>
            <a:r>
              <a:rPr lang="en-US" altLang="zh-CN" dirty="0"/>
              <a:t>();</a:t>
            </a:r>
            <a:endParaRPr lang="zh-CN" altLang="zh-CN" dirty="0"/>
          </a:p>
          <a:p>
            <a:pPr indent="446088"/>
            <a:r>
              <a:rPr lang="en-US" altLang="zh-CN" dirty="0"/>
              <a:t>    return </a:t>
            </a:r>
            <a:r>
              <a:rPr lang="en-US" altLang="zh-CN" dirty="0" err="1"/>
              <a:t>a.exec</a:t>
            </a:r>
            <a:r>
              <a:rPr lang="en-US" altLang="zh-CN" dirty="0"/>
              <a:t>();</a:t>
            </a:r>
            <a:endParaRPr lang="zh-CN" altLang="zh-CN" dirty="0"/>
          </a:p>
          <a:p>
            <a:pPr indent="446088"/>
            <a:r>
              <a:rPr lang="en-US" altLang="zh-CN" dirty="0"/>
              <a:t>}</a:t>
            </a:r>
            <a:endParaRPr lang="zh-CN" altLang="zh-CN" dirty="0"/>
          </a:p>
          <a:p>
            <a:pPr indent="446088"/>
            <a:r>
              <a:rPr lang="zh-CN" altLang="zh-CN" dirty="0"/>
              <a:t>（</a:t>
            </a:r>
            <a:r>
              <a:rPr lang="en-US" altLang="zh-CN" dirty="0"/>
              <a:t>9</a:t>
            </a:r>
            <a:r>
              <a:rPr lang="zh-CN" altLang="zh-CN" dirty="0"/>
              <a:t>）将程序用到的图片保存到该工程的</a:t>
            </a:r>
            <a:r>
              <a:rPr lang="en-US" altLang="zh-CN" dirty="0"/>
              <a:t>D:\Qt\CH7\CH702\build-MapWidget-Desktop_Qt_5_8_0_MinGW_32bit-Debug</a:t>
            </a:r>
            <a:r>
              <a:rPr lang="zh-CN" altLang="zh-CN" dirty="0"/>
              <a:t>文件夹中，运行结果如图</a:t>
            </a:r>
            <a:r>
              <a:rPr lang="en-US" altLang="zh-CN" dirty="0"/>
              <a:t>7.6</a:t>
            </a:r>
            <a:r>
              <a:rPr lang="zh-CN" altLang="zh-CN" dirty="0"/>
              <a:t>所示。</a:t>
            </a:r>
            <a:endParaRPr lang="zh-CN" altLang="en-US" dirty="0"/>
          </a:p>
        </p:txBody>
      </p:sp>
    </p:spTree>
    <p:extLst>
      <p:ext uri="{BB962C8B-B14F-4D97-AF65-F5344CB8AC3E}">
        <p14:creationId xmlns:p14="http://schemas.microsoft.com/office/powerpoint/2010/main" val="2695115459"/>
      </p:ext>
    </p:extLst>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7.2.3  </a:t>
            </a:r>
            <a:r>
              <a:rPr lang="zh-CN" altLang="zh-CN" dirty="0"/>
              <a:t>图元创建</a:t>
            </a:r>
          </a:p>
        </p:txBody>
      </p:sp>
      <p:sp>
        <p:nvSpPr>
          <p:cNvPr id="3" name="TextBox 2"/>
          <p:cNvSpPr txBox="1"/>
          <p:nvPr/>
        </p:nvSpPr>
        <p:spPr>
          <a:xfrm>
            <a:off x="467544" y="1268760"/>
            <a:ext cx="8208912" cy="923330"/>
          </a:xfrm>
          <a:prstGeom prst="rect">
            <a:avLst/>
          </a:prstGeom>
          <a:noFill/>
        </p:spPr>
        <p:txBody>
          <a:bodyPr wrap="square" rtlCol="0">
            <a:spAutoFit/>
          </a:bodyPr>
          <a:lstStyle/>
          <a:p>
            <a:pPr indent="446088"/>
            <a:r>
              <a:rPr lang="zh-CN" altLang="zh-CN" b="1" u="sng" dirty="0"/>
              <a:t>【例】</a:t>
            </a:r>
            <a:r>
              <a:rPr lang="zh-CN" altLang="zh-CN" u="sng" dirty="0"/>
              <a:t>（难度中等）</a:t>
            </a:r>
            <a:r>
              <a:rPr lang="zh-CN" altLang="zh-CN" dirty="0"/>
              <a:t>（</a:t>
            </a:r>
            <a:r>
              <a:rPr lang="en-US" altLang="zh-CN" dirty="0"/>
              <a:t>CH703</a:t>
            </a:r>
            <a:r>
              <a:rPr lang="zh-CN" altLang="zh-CN" dirty="0"/>
              <a:t>）设计窗体，显示各种类型</a:t>
            </a:r>
            <a:r>
              <a:rPr lang="en-US" altLang="zh-CN" dirty="0" err="1"/>
              <a:t>QGraphicsItem</a:t>
            </a:r>
            <a:r>
              <a:rPr lang="zh-CN" altLang="zh-CN" dirty="0"/>
              <a:t>（包括不停闪烁的圆及来回移动的星星等），如图</a:t>
            </a:r>
            <a:r>
              <a:rPr lang="en-US" altLang="zh-CN" dirty="0"/>
              <a:t>7.7</a:t>
            </a:r>
            <a:r>
              <a:rPr lang="zh-CN" altLang="zh-CN" dirty="0"/>
              <a:t>所示。</a:t>
            </a:r>
          </a:p>
          <a:p>
            <a:endParaRPr lang="zh-CN" altLang="en-US" dirty="0"/>
          </a:p>
        </p:txBody>
      </p:sp>
      <p:pic>
        <p:nvPicPr>
          <p:cNvPr id="819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2083523"/>
            <a:ext cx="4104456" cy="354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5761142"/>
      </p:ext>
    </p:extLst>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7.2.3  </a:t>
            </a:r>
            <a:r>
              <a:rPr lang="zh-CN" altLang="zh-CN" dirty="0"/>
              <a:t>图元创建</a:t>
            </a:r>
            <a:endParaRPr lang="zh-CN" altLang="en-US" dirty="0"/>
          </a:p>
        </p:txBody>
      </p:sp>
      <p:sp>
        <p:nvSpPr>
          <p:cNvPr id="3" name="TextBox 2"/>
          <p:cNvSpPr txBox="1"/>
          <p:nvPr/>
        </p:nvSpPr>
        <p:spPr>
          <a:xfrm>
            <a:off x="323528" y="1268760"/>
            <a:ext cx="8496944" cy="3831818"/>
          </a:xfrm>
          <a:prstGeom prst="rect">
            <a:avLst/>
          </a:prstGeom>
          <a:noFill/>
        </p:spPr>
        <p:txBody>
          <a:bodyPr wrap="square" rtlCol="0">
            <a:spAutoFit/>
          </a:bodyPr>
          <a:lstStyle/>
          <a:p>
            <a:pPr indent="446088">
              <a:lnSpc>
                <a:spcPct val="150000"/>
              </a:lnSpc>
            </a:pPr>
            <a:r>
              <a:rPr lang="zh-CN" altLang="en-US" b="1" dirty="0" smtClean="0">
                <a:solidFill>
                  <a:srgbClr val="00B050"/>
                </a:solidFill>
              </a:rPr>
              <a:t>实现</a:t>
            </a:r>
            <a:r>
              <a:rPr lang="zh-CN" altLang="zh-CN" b="1" dirty="0" smtClean="0">
                <a:solidFill>
                  <a:srgbClr val="00B050"/>
                </a:solidFill>
              </a:rPr>
              <a:t>步骤</a:t>
            </a:r>
            <a:r>
              <a:rPr lang="zh-CN" altLang="zh-CN" b="1" dirty="0">
                <a:solidFill>
                  <a:srgbClr val="00B050"/>
                </a:solidFill>
              </a:rPr>
              <a:t>如下。</a:t>
            </a:r>
          </a:p>
          <a:p>
            <a:pPr indent="446088">
              <a:lnSpc>
                <a:spcPct val="150000"/>
              </a:lnSpc>
            </a:pPr>
            <a:r>
              <a:rPr lang="zh-CN" altLang="zh-CN" dirty="0"/>
              <a:t>（</a:t>
            </a:r>
            <a:r>
              <a:rPr lang="en-US" altLang="zh-CN" dirty="0"/>
              <a:t>1</a:t>
            </a:r>
            <a:r>
              <a:rPr lang="zh-CN" altLang="zh-CN" dirty="0"/>
              <a:t>）新建</a:t>
            </a:r>
            <a:r>
              <a:rPr lang="en-US" altLang="zh-CN" dirty="0" err="1"/>
              <a:t>Qt</a:t>
            </a:r>
            <a:r>
              <a:rPr lang="en-US" altLang="zh-CN" dirty="0"/>
              <a:t> Widgets Application</a:t>
            </a:r>
            <a:r>
              <a:rPr lang="zh-CN" altLang="zh-CN" dirty="0"/>
              <a:t>（详见</a:t>
            </a:r>
            <a:r>
              <a:rPr lang="en-US" altLang="zh-CN" dirty="0"/>
              <a:t>1.3.1</a:t>
            </a:r>
            <a:r>
              <a:rPr lang="zh-CN" altLang="zh-CN" dirty="0"/>
              <a:t>节），项目名称为“</a:t>
            </a:r>
            <a:r>
              <a:rPr lang="en-US" altLang="zh-CN" dirty="0" err="1"/>
              <a:t>GraphicsItem</a:t>
            </a:r>
            <a:r>
              <a:rPr lang="zh-CN" altLang="zh-CN" dirty="0"/>
              <a:t>”，基类选择“</a:t>
            </a:r>
            <a:r>
              <a:rPr lang="en-US" altLang="zh-CN" dirty="0" err="1"/>
              <a:t>QMainWindow</a:t>
            </a:r>
            <a:r>
              <a:rPr lang="zh-CN" altLang="zh-CN" dirty="0"/>
              <a:t>”，类名命名默认为“</a:t>
            </a:r>
            <a:r>
              <a:rPr lang="en-US" altLang="zh-CN" dirty="0" err="1"/>
              <a:t>MainWindow</a:t>
            </a:r>
            <a:r>
              <a:rPr lang="zh-CN" altLang="zh-CN" dirty="0"/>
              <a:t>”，</a:t>
            </a:r>
            <a:r>
              <a:rPr lang="zh-CN" altLang="zh-CN" b="1" dirty="0"/>
              <a:t>取消</a:t>
            </a:r>
            <a:r>
              <a:rPr lang="zh-CN" altLang="zh-CN" dirty="0"/>
              <a:t>“创建界面”复选框的选中状态。单击“下一步”按钮，最后单击“完成”按钮，完成该项目工程的建立。</a:t>
            </a:r>
          </a:p>
          <a:p>
            <a:pPr indent="446088">
              <a:lnSpc>
                <a:spcPct val="150000"/>
              </a:lnSpc>
            </a:pPr>
            <a:r>
              <a:rPr lang="zh-CN" altLang="zh-CN" dirty="0"/>
              <a:t>（</a:t>
            </a:r>
            <a:r>
              <a:rPr lang="en-US" altLang="zh-CN" dirty="0"/>
              <a:t>2</a:t>
            </a:r>
            <a:r>
              <a:rPr lang="zh-CN" altLang="zh-CN" dirty="0"/>
              <a:t>）</a:t>
            </a:r>
            <a:r>
              <a:rPr lang="en-US" altLang="zh-CN" dirty="0" err="1"/>
              <a:t>MainWindow</a:t>
            </a:r>
            <a:r>
              <a:rPr lang="zh-CN" altLang="zh-CN" dirty="0"/>
              <a:t>类继承自</a:t>
            </a:r>
            <a:r>
              <a:rPr lang="en-US" altLang="zh-CN" dirty="0" err="1"/>
              <a:t>QMainWindow</a:t>
            </a:r>
            <a:r>
              <a:rPr lang="zh-CN" altLang="zh-CN" dirty="0"/>
              <a:t>作为主窗体，包含一个加入图元的各种操作的菜单栏，以及一个显示各种类型图元的</a:t>
            </a:r>
            <a:r>
              <a:rPr lang="en-US" altLang="zh-CN" dirty="0" err="1"/>
              <a:t>QGraphicsView</a:t>
            </a:r>
            <a:r>
              <a:rPr lang="zh-CN" altLang="zh-CN" dirty="0"/>
              <a:t>作为主窗体的</a:t>
            </a:r>
            <a:r>
              <a:rPr lang="en-US" altLang="zh-CN" dirty="0" err="1"/>
              <a:t>centralWidget</a:t>
            </a:r>
            <a:r>
              <a:rPr lang="zh-CN" altLang="zh-CN" dirty="0"/>
              <a:t>。“</a:t>
            </a:r>
            <a:r>
              <a:rPr lang="en-US" altLang="zh-CN" dirty="0" err="1">
                <a:hlinkClick r:id="rId2" action="ppaction://hlinkfile"/>
              </a:rPr>
              <a:t>mainwindow.h</a:t>
            </a:r>
            <a:r>
              <a:rPr lang="zh-CN" altLang="zh-CN" dirty="0">
                <a:hlinkClick r:id="rId2" action="ppaction://hlinkfile"/>
              </a:rPr>
              <a:t>”文件的具体代码实现</a:t>
            </a:r>
            <a:r>
              <a:rPr lang="zh-CN" altLang="zh-CN" dirty="0" smtClean="0">
                <a:hlinkClick r:id="rId2" action="ppaction://hlinkfile"/>
              </a:rPr>
              <a:t>内容</a:t>
            </a:r>
            <a:r>
              <a:rPr lang="zh-CN" altLang="en-US" dirty="0" smtClean="0">
                <a:hlinkClick r:id="rId2" action="ppaction://hlinkfile"/>
              </a:rPr>
              <a:t>。</a:t>
            </a:r>
            <a:endParaRPr lang="zh-CN" altLang="zh-CN" dirty="0"/>
          </a:p>
          <a:p>
            <a:pPr indent="446088">
              <a:lnSpc>
                <a:spcPct val="150000"/>
              </a:lnSpc>
            </a:pPr>
            <a:r>
              <a:rPr lang="zh-CN" altLang="zh-CN" dirty="0">
                <a:hlinkClick r:id="rId3" action="ppaction://hlinkfile"/>
              </a:rPr>
              <a:t>（</a:t>
            </a:r>
            <a:r>
              <a:rPr lang="en-US" altLang="zh-CN" dirty="0">
                <a:hlinkClick r:id="rId3" action="ppaction://hlinkfile"/>
              </a:rPr>
              <a:t>3</a:t>
            </a:r>
            <a:r>
              <a:rPr lang="zh-CN" altLang="zh-CN" dirty="0">
                <a:hlinkClick r:id="rId3" action="ppaction://hlinkfile"/>
              </a:rPr>
              <a:t>）“</a:t>
            </a:r>
            <a:r>
              <a:rPr lang="en-US" altLang="zh-CN" dirty="0">
                <a:hlinkClick r:id="rId3" action="ppaction://hlinkfile"/>
              </a:rPr>
              <a:t>mainwindow.cpp</a:t>
            </a:r>
            <a:r>
              <a:rPr lang="zh-CN" altLang="zh-CN" dirty="0">
                <a:hlinkClick r:id="rId3" action="ppaction://hlinkfile"/>
              </a:rPr>
              <a:t>”文件中的</a:t>
            </a:r>
            <a:r>
              <a:rPr lang="zh-CN" altLang="zh-CN" dirty="0" smtClean="0">
                <a:hlinkClick r:id="rId3" action="ppaction://hlinkfile"/>
              </a:rPr>
              <a:t>代码</a:t>
            </a:r>
            <a:r>
              <a:rPr lang="zh-CN" altLang="en-US" dirty="0" smtClean="0">
                <a:hlinkClick r:id="rId3" action="ppaction://hlinkfile"/>
              </a:rPr>
              <a:t>。</a:t>
            </a:r>
            <a:endParaRPr lang="zh-CN" altLang="zh-CN" dirty="0"/>
          </a:p>
        </p:txBody>
      </p:sp>
    </p:spTree>
    <p:extLst>
      <p:ext uri="{BB962C8B-B14F-4D97-AF65-F5344CB8AC3E}">
        <p14:creationId xmlns:p14="http://schemas.microsoft.com/office/powerpoint/2010/main" val="1155109131"/>
      </p:ext>
    </p:extLst>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7.2.3  </a:t>
            </a:r>
            <a:r>
              <a:rPr lang="zh-CN" altLang="zh-CN" dirty="0"/>
              <a:t>图元创建</a:t>
            </a:r>
            <a:endParaRPr lang="zh-CN" altLang="en-US" dirty="0"/>
          </a:p>
        </p:txBody>
      </p:sp>
      <p:sp>
        <p:nvSpPr>
          <p:cNvPr id="3" name="TextBox 2"/>
          <p:cNvSpPr txBox="1"/>
          <p:nvPr/>
        </p:nvSpPr>
        <p:spPr>
          <a:xfrm>
            <a:off x="395536" y="1196752"/>
            <a:ext cx="8424936" cy="1200329"/>
          </a:xfrm>
          <a:prstGeom prst="rect">
            <a:avLst/>
          </a:prstGeom>
          <a:noFill/>
        </p:spPr>
        <p:txBody>
          <a:bodyPr wrap="square" rtlCol="0">
            <a:spAutoFit/>
          </a:bodyPr>
          <a:lstStyle/>
          <a:p>
            <a:pPr indent="446088"/>
            <a:r>
              <a:rPr lang="zh-CN" altLang="zh-CN" dirty="0"/>
              <a:t>（</a:t>
            </a:r>
            <a:r>
              <a:rPr lang="en-US" altLang="zh-CN" dirty="0"/>
              <a:t>4</a:t>
            </a:r>
            <a:r>
              <a:rPr lang="zh-CN" altLang="zh-CN" dirty="0"/>
              <a:t>）将程序中所用图片保存到该工程的</a:t>
            </a:r>
            <a:r>
              <a:rPr lang="en-US" altLang="zh-CN" dirty="0"/>
              <a:t>D:\Qt\CH7\CH703\build-GraphicsItem-Desktop_Qt_5_8_0_MinGW_32bit-Debug</a:t>
            </a:r>
            <a:r>
              <a:rPr lang="zh-CN" altLang="zh-CN" dirty="0"/>
              <a:t>文件夹下，此时运行效果如图</a:t>
            </a:r>
            <a:r>
              <a:rPr lang="en-US" altLang="zh-CN" dirty="0"/>
              <a:t>7.8</a:t>
            </a:r>
            <a:r>
              <a:rPr lang="zh-CN" altLang="zh-CN" dirty="0"/>
              <a:t>所示。</a:t>
            </a:r>
          </a:p>
          <a:p>
            <a:endParaRPr lang="zh-CN" altLang="en-US" dirty="0"/>
          </a:p>
        </p:txBody>
      </p:sp>
      <p:pic>
        <p:nvPicPr>
          <p:cNvPr id="921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2276872"/>
            <a:ext cx="4083350" cy="3528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0819888"/>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7.1.2  Graphics View</a:t>
            </a:r>
            <a:r>
              <a:rPr lang="zh-CN" altLang="zh-CN" dirty="0"/>
              <a:t>的三</a:t>
            </a:r>
            <a:r>
              <a:rPr lang="zh-CN" altLang="zh-CN" dirty="0" smtClean="0"/>
              <a:t>元素</a:t>
            </a:r>
            <a:endParaRPr lang="zh-CN" altLang="en-US" dirty="0"/>
          </a:p>
        </p:txBody>
      </p:sp>
      <p:sp>
        <p:nvSpPr>
          <p:cNvPr id="3" name="矩形 2"/>
          <p:cNvSpPr/>
          <p:nvPr/>
        </p:nvSpPr>
        <p:spPr>
          <a:xfrm>
            <a:off x="1043608" y="1196752"/>
            <a:ext cx="3736920" cy="369332"/>
          </a:xfrm>
          <a:prstGeom prst="rect">
            <a:avLst/>
          </a:prstGeom>
        </p:spPr>
        <p:txBody>
          <a:bodyPr wrap="none">
            <a:spAutoFit/>
          </a:bodyPr>
          <a:lstStyle/>
          <a:p>
            <a:r>
              <a:rPr lang="zh-CN" altLang="zh-CN" dirty="0"/>
              <a:t>它们三者之间的关系如图</a:t>
            </a:r>
            <a:r>
              <a:rPr lang="en-US" altLang="zh-CN" dirty="0"/>
              <a:t>7.1</a:t>
            </a:r>
            <a:r>
              <a:rPr lang="zh-CN" altLang="zh-CN" dirty="0"/>
              <a:t>所示。</a:t>
            </a:r>
            <a:endParaRPr lang="zh-CN" altLang="en-US" dirty="0"/>
          </a:p>
        </p:txBody>
      </p:sp>
      <p:pic>
        <p:nvPicPr>
          <p:cNvPr id="1026" name="Picture 2" descr="7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3728" y="1844824"/>
            <a:ext cx="4738009"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5239363"/>
      </p:ext>
    </p:extLst>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7.2.3  </a:t>
            </a:r>
            <a:r>
              <a:rPr lang="zh-CN" altLang="zh-CN" dirty="0"/>
              <a:t>图元创建</a:t>
            </a:r>
            <a:endParaRPr lang="zh-CN" altLang="en-US" dirty="0"/>
          </a:p>
        </p:txBody>
      </p:sp>
      <p:sp>
        <p:nvSpPr>
          <p:cNvPr id="3" name="TextBox 2"/>
          <p:cNvSpPr txBox="1"/>
          <p:nvPr/>
        </p:nvSpPr>
        <p:spPr>
          <a:xfrm>
            <a:off x="323528" y="1196752"/>
            <a:ext cx="8496944" cy="3365024"/>
          </a:xfrm>
          <a:prstGeom prst="rect">
            <a:avLst/>
          </a:prstGeom>
          <a:noFill/>
        </p:spPr>
        <p:txBody>
          <a:bodyPr wrap="square" rtlCol="0">
            <a:spAutoFit/>
          </a:bodyPr>
          <a:lstStyle/>
          <a:p>
            <a:pPr indent="446088">
              <a:lnSpc>
                <a:spcPct val="150000"/>
              </a:lnSpc>
            </a:pPr>
            <a:r>
              <a:rPr lang="zh-CN" altLang="zh-CN" dirty="0"/>
              <a:t>以上完成了主窗体的显示工作，下面介绍如何实现圆的闪烁功能。</a:t>
            </a:r>
            <a:r>
              <a:rPr lang="en-US" altLang="zh-CN" dirty="0"/>
              <a:t> </a:t>
            </a:r>
            <a:endParaRPr lang="zh-CN" altLang="zh-CN" dirty="0"/>
          </a:p>
          <a:p>
            <a:pPr indent="446088">
              <a:lnSpc>
                <a:spcPct val="150000"/>
              </a:lnSpc>
            </a:pPr>
            <a:r>
              <a:rPr lang="zh-CN" altLang="zh-CN" dirty="0"/>
              <a:t>（</a:t>
            </a:r>
            <a:r>
              <a:rPr lang="en-US" altLang="zh-CN" dirty="0"/>
              <a:t>1</a:t>
            </a:r>
            <a:r>
              <a:rPr lang="zh-CN" altLang="zh-CN" dirty="0"/>
              <a:t>）在“</a:t>
            </a:r>
            <a:r>
              <a:rPr lang="en-US" altLang="zh-CN" dirty="0" err="1"/>
              <a:t>GraphicsItem</a:t>
            </a:r>
            <a:r>
              <a:rPr lang="zh-CN" altLang="zh-CN" dirty="0"/>
              <a:t>”项目名上单击鼠标右键，在弹出的快捷菜单中选择“添加新文件</a:t>
            </a:r>
            <a:r>
              <a:rPr lang="en-US" altLang="zh-CN" dirty="0"/>
              <a:t>...</a:t>
            </a:r>
            <a:r>
              <a:rPr lang="zh-CN" altLang="zh-CN" dirty="0"/>
              <a:t>”菜单项，在弹出的对话框中选择“</a:t>
            </a:r>
            <a:r>
              <a:rPr lang="en-US" altLang="zh-CN" dirty="0"/>
              <a:t>C++ Class</a:t>
            </a:r>
            <a:r>
              <a:rPr lang="zh-CN" altLang="zh-CN" dirty="0"/>
              <a:t>”选项。单击“</a:t>
            </a:r>
            <a:r>
              <a:rPr lang="en-US" altLang="zh-CN" dirty="0"/>
              <a:t>Choose...</a:t>
            </a:r>
            <a:r>
              <a:rPr lang="zh-CN" altLang="zh-CN" dirty="0"/>
              <a:t>”按钮，弹出对话框，在“</a:t>
            </a:r>
            <a:r>
              <a:rPr lang="en-US" altLang="zh-CN" dirty="0"/>
              <a:t>Base class</a:t>
            </a:r>
            <a:r>
              <a:rPr lang="zh-CN" altLang="zh-CN" dirty="0"/>
              <a:t>”后面的下拉列表框中选择基类名“</a:t>
            </a:r>
            <a:r>
              <a:rPr lang="en-US" altLang="zh-CN" dirty="0" err="1"/>
              <a:t>QObject</a:t>
            </a:r>
            <a:r>
              <a:rPr lang="zh-CN" altLang="zh-CN" dirty="0"/>
              <a:t>”，在“</a:t>
            </a:r>
            <a:r>
              <a:rPr lang="en-US" altLang="zh-CN" dirty="0"/>
              <a:t>Class name</a:t>
            </a:r>
            <a:r>
              <a:rPr lang="zh-CN" altLang="zh-CN" dirty="0"/>
              <a:t>”后面的文本框中输入类的名称“</a:t>
            </a:r>
            <a:r>
              <a:rPr lang="en-US" altLang="zh-CN" dirty="0" err="1"/>
              <a:t>FlashItem</a:t>
            </a:r>
            <a:r>
              <a:rPr lang="zh-CN" altLang="zh-CN" dirty="0"/>
              <a:t>”。</a:t>
            </a:r>
          </a:p>
          <a:p>
            <a:pPr indent="446088">
              <a:lnSpc>
                <a:spcPct val="150000"/>
              </a:lnSpc>
            </a:pPr>
            <a:r>
              <a:rPr lang="zh-CN" altLang="zh-CN" dirty="0"/>
              <a:t>（</a:t>
            </a:r>
            <a:r>
              <a:rPr lang="en-US" altLang="zh-CN" dirty="0"/>
              <a:t>2</a:t>
            </a:r>
            <a:r>
              <a:rPr lang="zh-CN" altLang="zh-CN" dirty="0"/>
              <a:t>）单击“下一步”按钮，单击“完成”按钮，添加文件“</a:t>
            </a:r>
            <a:r>
              <a:rPr lang="en-US" altLang="zh-CN" dirty="0" err="1"/>
              <a:t>flashitem.h</a:t>
            </a:r>
            <a:r>
              <a:rPr lang="zh-CN" altLang="zh-CN" dirty="0"/>
              <a:t>”和文件“</a:t>
            </a:r>
            <a:r>
              <a:rPr lang="en-US" altLang="zh-CN" dirty="0"/>
              <a:t>flashitem.cpp</a:t>
            </a:r>
            <a:r>
              <a:rPr lang="zh-CN" altLang="zh-CN" dirty="0"/>
              <a:t>”。</a:t>
            </a:r>
          </a:p>
          <a:p>
            <a:pPr indent="446088">
              <a:lnSpc>
                <a:spcPct val="150000"/>
              </a:lnSpc>
            </a:pPr>
            <a:endParaRPr lang="zh-CN" altLang="en-US" dirty="0"/>
          </a:p>
        </p:txBody>
      </p:sp>
    </p:spTree>
    <p:extLst>
      <p:ext uri="{BB962C8B-B14F-4D97-AF65-F5344CB8AC3E}">
        <p14:creationId xmlns:p14="http://schemas.microsoft.com/office/powerpoint/2010/main" val="2809420580"/>
      </p:ext>
    </p:extLst>
  </p:cSld>
  <p:clrMapOvr>
    <a:masterClrMapping/>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323528" y="1484784"/>
            <a:ext cx="8496944" cy="4248472"/>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7.2.3  </a:t>
            </a:r>
            <a:r>
              <a:rPr lang="zh-CN" altLang="zh-CN" dirty="0"/>
              <a:t>图元创建</a:t>
            </a:r>
            <a:endParaRPr lang="zh-CN" altLang="en-US" dirty="0"/>
          </a:p>
        </p:txBody>
      </p:sp>
      <p:sp>
        <p:nvSpPr>
          <p:cNvPr id="3" name="TextBox 2"/>
          <p:cNvSpPr txBox="1"/>
          <p:nvPr/>
        </p:nvSpPr>
        <p:spPr>
          <a:xfrm>
            <a:off x="323528" y="1124744"/>
            <a:ext cx="8568952" cy="4924425"/>
          </a:xfrm>
          <a:prstGeom prst="rect">
            <a:avLst/>
          </a:prstGeom>
          <a:noFill/>
        </p:spPr>
        <p:txBody>
          <a:bodyPr wrap="square" rtlCol="0">
            <a:spAutoFit/>
          </a:bodyPr>
          <a:lstStyle/>
          <a:p>
            <a:pPr indent="446088"/>
            <a:r>
              <a:rPr lang="zh-CN" altLang="zh-CN" dirty="0"/>
              <a:t>（</a:t>
            </a:r>
            <a:r>
              <a:rPr lang="en-US" altLang="zh-CN" dirty="0"/>
              <a:t>3</a:t>
            </a:r>
            <a:r>
              <a:rPr lang="zh-CN" altLang="zh-CN" dirty="0"/>
              <a:t>）“</a:t>
            </a:r>
            <a:r>
              <a:rPr lang="en-US" altLang="zh-CN" dirty="0" err="1"/>
              <a:t>flashitem.h</a:t>
            </a:r>
            <a:r>
              <a:rPr lang="zh-CN" altLang="zh-CN" dirty="0"/>
              <a:t>”文件的具体代码如下：</a:t>
            </a:r>
          </a:p>
          <a:p>
            <a:pPr indent="446088"/>
            <a:r>
              <a:rPr lang="en-US" altLang="zh-CN" sz="1600" dirty="0"/>
              <a:t>#include &lt;</a:t>
            </a:r>
            <a:r>
              <a:rPr lang="en-US" altLang="zh-CN" sz="1600" dirty="0" err="1"/>
              <a:t>QGraphicsItem</a:t>
            </a:r>
            <a:r>
              <a:rPr lang="en-US" altLang="zh-CN" sz="1600" dirty="0"/>
              <a:t>&gt;</a:t>
            </a:r>
            <a:endParaRPr lang="zh-CN" altLang="zh-CN" sz="1600" dirty="0"/>
          </a:p>
          <a:p>
            <a:pPr indent="446088"/>
            <a:r>
              <a:rPr lang="en-US" altLang="zh-CN" sz="1600" dirty="0"/>
              <a:t>#include &lt;</a:t>
            </a:r>
            <a:r>
              <a:rPr lang="en-US" altLang="zh-CN" sz="1600" dirty="0" err="1"/>
              <a:t>QPainter</a:t>
            </a:r>
            <a:r>
              <a:rPr lang="en-US" altLang="zh-CN" sz="1600" dirty="0"/>
              <a:t>&gt;</a:t>
            </a:r>
            <a:endParaRPr lang="zh-CN" altLang="zh-CN" sz="1600" dirty="0"/>
          </a:p>
          <a:p>
            <a:pPr indent="446088"/>
            <a:r>
              <a:rPr lang="en-US" altLang="zh-CN" sz="1600" dirty="0"/>
              <a:t>class </a:t>
            </a:r>
            <a:r>
              <a:rPr lang="en-US" altLang="zh-CN" sz="1600" dirty="0" err="1"/>
              <a:t>FlashItem</a:t>
            </a:r>
            <a:r>
              <a:rPr lang="en-US" altLang="zh-CN" sz="1600" dirty="0"/>
              <a:t> : public </a:t>
            </a:r>
            <a:r>
              <a:rPr lang="en-US" altLang="zh-CN" sz="1600" dirty="0" err="1"/>
              <a:t>QObject,public</a:t>
            </a:r>
            <a:r>
              <a:rPr lang="en-US" altLang="zh-CN" sz="1600" dirty="0"/>
              <a:t> </a:t>
            </a:r>
            <a:r>
              <a:rPr lang="en-US" altLang="zh-CN" sz="1600" dirty="0" err="1"/>
              <a:t>QGraphicsItem</a:t>
            </a:r>
            <a:endParaRPr lang="zh-CN" altLang="zh-CN" sz="1600" dirty="0"/>
          </a:p>
          <a:p>
            <a:pPr indent="446088"/>
            <a:r>
              <a:rPr lang="en-US" altLang="zh-CN" sz="1600" dirty="0"/>
              <a:t>{</a:t>
            </a:r>
            <a:endParaRPr lang="zh-CN" altLang="zh-CN" sz="1600" dirty="0"/>
          </a:p>
          <a:p>
            <a:pPr indent="446088"/>
            <a:r>
              <a:rPr lang="en-US" altLang="zh-CN" sz="1600" dirty="0"/>
              <a:t>    Q_OBJECT</a:t>
            </a:r>
            <a:endParaRPr lang="zh-CN" altLang="zh-CN" sz="1600" dirty="0"/>
          </a:p>
          <a:p>
            <a:pPr indent="446088"/>
            <a:r>
              <a:rPr lang="en-US" altLang="zh-CN" sz="1600" dirty="0"/>
              <a:t>public:</a:t>
            </a:r>
            <a:endParaRPr lang="zh-CN" altLang="zh-CN" sz="1600" dirty="0"/>
          </a:p>
          <a:p>
            <a:pPr indent="446088"/>
            <a:r>
              <a:rPr lang="en-US" altLang="zh-CN" sz="1600" dirty="0"/>
              <a:t>    explicit </a:t>
            </a:r>
            <a:r>
              <a:rPr lang="en-US" altLang="zh-CN" sz="1600" dirty="0" err="1"/>
              <a:t>FlashItem</a:t>
            </a:r>
            <a:r>
              <a:rPr lang="en-US" altLang="zh-CN" sz="1600" dirty="0"/>
              <a:t>(</a:t>
            </a:r>
            <a:r>
              <a:rPr lang="en-US" altLang="zh-CN" sz="1600" dirty="0" err="1"/>
              <a:t>QObject</a:t>
            </a:r>
            <a:r>
              <a:rPr lang="en-US" altLang="zh-CN" sz="1600" dirty="0"/>
              <a:t> *parent = 0);</a:t>
            </a:r>
            <a:endParaRPr lang="zh-CN" altLang="zh-CN" sz="1600" dirty="0"/>
          </a:p>
          <a:p>
            <a:pPr indent="446088"/>
            <a:r>
              <a:rPr lang="en-US" altLang="zh-CN" sz="1600" dirty="0"/>
              <a:t>    </a:t>
            </a:r>
            <a:r>
              <a:rPr lang="en-US" altLang="zh-CN" sz="1600" dirty="0" err="1"/>
              <a:t>QRectF</a:t>
            </a:r>
            <a:r>
              <a:rPr lang="en-US" altLang="zh-CN" sz="1600" dirty="0"/>
              <a:t> </a:t>
            </a:r>
            <a:r>
              <a:rPr lang="en-US" altLang="zh-CN" sz="1600" dirty="0" err="1"/>
              <a:t>boundingRect</a:t>
            </a:r>
            <a:r>
              <a:rPr lang="en-US" altLang="zh-CN" sz="1600" dirty="0"/>
              <a:t>() </a:t>
            </a:r>
            <a:r>
              <a:rPr lang="en-US" altLang="zh-CN" sz="1600" dirty="0" err="1"/>
              <a:t>const</a:t>
            </a:r>
            <a:r>
              <a:rPr lang="en-US" altLang="zh-CN" sz="1600" dirty="0"/>
              <a:t>;</a:t>
            </a:r>
            <a:endParaRPr lang="zh-CN" altLang="zh-CN" sz="1600" dirty="0"/>
          </a:p>
          <a:p>
            <a:pPr indent="446088"/>
            <a:r>
              <a:rPr lang="en-US" altLang="zh-CN" sz="1600" dirty="0"/>
              <a:t>    void paint(</a:t>
            </a:r>
            <a:r>
              <a:rPr lang="en-US" altLang="zh-CN" sz="1600" dirty="0" err="1"/>
              <a:t>QPainter</a:t>
            </a:r>
            <a:r>
              <a:rPr lang="en-US" altLang="zh-CN" sz="1600" dirty="0"/>
              <a:t> *painter, </a:t>
            </a:r>
            <a:r>
              <a:rPr lang="en-US" altLang="zh-CN" sz="1600" dirty="0" err="1"/>
              <a:t>const</a:t>
            </a:r>
            <a:r>
              <a:rPr lang="en-US" altLang="zh-CN" sz="1600" dirty="0"/>
              <a:t> </a:t>
            </a:r>
            <a:r>
              <a:rPr lang="en-US" altLang="zh-CN" sz="1600" dirty="0" err="1"/>
              <a:t>QStyleOptionGraphicsItem</a:t>
            </a:r>
            <a:r>
              <a:rPr lang="en-US" altLang="zh-CN" sz="1600" dirty="0"/>
              <a:t> *option, </a:t>
            </a:r>
            <a:r>
              <a:rPr lang="en-US" altLang="zh-CN" sz="1600" dirty="0" err="1"/>
              <a:t>QWidget</a:t>
            </a:r>
            <a:r>
              <a:rPr lang="en-US" altLang="zh-CN" sz="1600" dirty="0"/>
              <a:t> *widget);</a:t>
            </a:r>
            <a:endParaRPr lang="zh-CN" altLang="zh-CN" sz="1600" dirty="0"/>
          </a:p>
          <a:p>
            <a:pPr indent="446088"/>
            <a:r>
              <a:rPr lang="en-US" altLang="zh-CN" sz="1600" dirty="0"/>
              <a:t>    void </a:t>
            </a:r>
            <a:r>
              <a:rPr lang="en-US" altLang="zh-CN" sz="1600" dirty="0" err="1"/>
              <a:t>timerEvent</a:t>
            </a:r>
            <a:r>
              <a:rPr lang="en-US" altLang="zh-CN" sz="1600" dirty="0"/>
              <a:t>(</a:t>
            </a:r>
            <a:r>
              <a:rPr lang="en-US" altLang="zh-CN" sz="1600" dirty="0" err="1"/>
              <a:t>QTimerEvent</a:t>
            </a:r>
            <a:r>
              <a:rPr lang="en-US" altLang="zh-CN" sz="1600" dirty="0"/>
              <a:t> *);</a:t>
            </a:r>
            <a:endParaRPr lang="zh-CN" altLang="zh-CN" sz="1600" dirty="0"/>
          </a:p>
          <a:p>
            <a:pPr indent="446088"/>
            <a:r>
              <a:rPr lang="en-US" altLang="zh-CN" sz="1600" dirty="0"/>
              <a:t>private:</a:t>
            </a:r>
            <a:endParaRPr lang="zh-CN" altLang="zh-CN" sz="1600" dirty="0"/>
          </a:p>
          <a:p>
            <a:pPr indent="446088"/>
            <a:r>
              <a:rPr lang="en-US" altLang="zh-CN" sz="1600" dirty="0"/>
              <a:t>    </a:t>
            </a:r>
            <a:r>
              <a:rPr lang="en-US" altLang="zh-CN" sz="1600" dirty="0" err="1"/>
              <a:t>bool</a:t>
            </a:r>
            <a:r>
              <a:rPr lang="en-US" altLang="zh-CN" sz="1600" dirty="0"/>
              <a:t> flash;</a:t>
            </a:r>
            <a:endParaRPr lang="zh-CN" altLang="zh-CN" sz="1600" dirty="0"/>
          </a:p>
          <a:p>
            <a:pPr indent="446088"/>
            <a:r>
              <a:rPr lang="en-US" altLang="zh-CN" sz="1600" dirty="0"/>
              <a:t>    </a:t>
            </a:r>
            <a:r>
              <a:rPr lang="en-US" altLang="zh-CN" sz="1600" dirty="0" err="1"/>
              <a:t>QTimer</a:t>
            </a:r>
            <a:r>
              <a:rPr lang="en-US" altLang="zh-CN" sz="1600" dirty="0"/>
              <a:t> *timer;</a:t>
            </a:r>
            <a:endParaRPr lang="zh-CN" altLang="zh-CN" sz="1600" dirty="0"/>
          </a:p>
          <a:p>
            <a:pPr indent="446088"/>
            <a:r>
              <a:rPr lang="en-US" altLang="zh-CN" sz="1600" dirty="0"/>
              <a:t>signals:</a:t>
            </a:r>
            <a:endParaRPr lang="zh-CN" altLang="zh-CN" sz="1600" dirty="0"/>
          </a:p>
          <a:p>
            <a:pPr indent="446088"/>
            <a:r>
              <a:rPr lang="en-US" altLang="zh-CN" sz="1600" dirty="0"/>
              <a:t>public slots:</a:t>
            </a:r>
            <a:endParaRPr lang="zh-CN" altLang="zh-CN" sz="1600" dirty="0"/>
          </a:p>
          <a:p>
            <a:r>
              <a:rPr lang="en-US" altLang="zh-CN" sz="1600" dirty="0"/>
              <a:t>};</a:t>
            </a:r>
            <a:endParaRPr lang="zh-CN" altLang="zh-CN" sz="1600" dirty="0"/>
          </a:p>
          <a:p>
            <a:endParaRPr lang="zh-CN" altLang="en-US" dirty="0"/>
          </a:p>
        </p:txBody>
      </p:sp>
    </p:spTree>
    <p:extLst>
      <p:ext uri="{BB962C8B-B14F-4D97-AF65-F5344CB8AC3E}">
        <p14:creationId xmlns:p14="http://schemas.microsoft.com/office/powerpoint/2010/main" val="2769815151"/>
      </p:ext>
    </p:extLst>
  </p:cSld>
  <p:clrMapOvr>
    <a:masterClrMapping/>
  </p:clrMapOvr>
  <p:transition spd="slow">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755576" y="4365104"/>
            <a:ext cx="8136904" cy="1296144"/>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4" name="矩形 3"/>
          <p:cNvSpPr/>
          <p:nvPr/>
        </p:nvSpPr>
        <p:spPr bwMode="auto">
          <a:xfrm>
            <a:off x="755576" y="1844824"/>
            <a:ext cx="8136904" cy="1899359"/>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7.2.3  </a:t>
            </a:r>
            <a:r>
              <a:rPr lang="zh-CN" altLang="zh-CN" dirty="0"/>
              <a:t>图元创建</a:t>
            </a:r>
            <a:endParaRPr lang="zh-CN" altLang="en-US" dirty="0"/>
          </a:p>
        </p:txBody>
      </p:sp>
      <p:sp>
        <p:nvSpPr>
          <p:cNvPr id="3" name="TextBox 2"/>
          <p:cNvSpPr txBox="1"/>
          <p:nvPr/>
        </p:nvSpPr>
        <p:spPr>
          <a:xfrm>
            <a:off x="395536" y="1412776"/>
            <a:ext cx="8568952" cy="4662815"/>
          </a:xfrm>
          <a:prstGeom prst="rect">
            <a:avLst/>
          </a:prstGeom>
          <a:noFill/>
        </p:spPr>
        <p:txBody>
          <a:bodyPr wrap="square" rtlCol="0">
            <a:spAutoFit/>
          </a:bodyPr>
          <a:lstStyle/>
          <a:p>
            <a:pPr indent="446088">
              <a:lnSpc>
                <a:spcPct val="150000"/>
              </a:lnSpc>
            </a:pPr>
            <a:r>
              <a:rPr lang="zh-CN" altLang="zh-CN" dirty="0"/>
              <a:t>（</a:t>
            </a:r>
            <a:r>
              <a:rPr lang="en-US" altLang="zh-CN" dirty="0"/>
              <a:t>4</a:t>
            </a:r>
            <a:r>
              <a:rPr lang="zh-CN" altLang="zh-CN" dirty="0"/>
              <a:t>）“</a:t>
            </a:r>
            <a:r>
              <a:rPr lang="en-US" altLang="zh-CN" dirty="0"/>
              <a:t>flashitem.cpp</a:t>
            </a:r>
            <a:r>
              <a:rPr lang="zh-CN" altLang="zh-CN" dirty="0"/>
              <a:t>”文件的具体代码如下：</a:t>
            </a:r>
          </a:p>
          <a:p>
            <a:pPr indent="446088"/>
            <a:r>
              <a:rPr lang="en-US" altLang="zh-CN" dirty="0"/>
              <a:t>#include "</a:t>
            </a:r>
            <a:r>
              <a:rPr lang="en-US" altLang="zh-CN" dirty="0" err="1"/>
              <a:t>flashitem.h</a:t>
            </a:r>
            <a:r>
              <a:rPr lang="en-US" altLang="zh-CN" dirty="0"/>
              <a:t>"</a:t>
            </a:r>
            <a:endParaRPr lang="zh-CN" altLang="zh-CN" dirty="0"/>
          </a:p>
          <a:p>
            <a:pPr indent="446088"/>
            <a:r>
              <a:rPr lang="en-US" altLang="zh-CN" dirty="0" err="1"/>
              <a:t>FlashItem</a:t>
            </a:r>
            <a:r>
              <a:rPr lang="en-US" altLang="zh-CN" dirty="0"/>
              <a:t>::</a:t>
            </a:r>
            <a:r>
              <a:rPr lang="en-US" altLang="zh-CN" dirty="0" err="1"/>
              <a:t>FlashItem</a:t>
            </a:r>
            <a:r>
              <a:rPr lang="en-US" altLang="zh-CN" dirty="0"/>
              <a:t>(</a:t>
            </a:r>
            <a:r>
              <a:rPr lang="en-US" altLang="zh-CN" dirty="0" err="1"/>
              <a:t>QObject</a:t>
            </a:r>
            <a:r>
              <a:rPr lang="en-US" altLang="zh-CN" dirty="0"/>
              <a:t> *parent) :  </a:t>
            </a:r>
            <a:r>
              <a:rPr lang="en-US" altLang="zh-CN" dirty="0" err="1"/>
              <a:t>QObject</a:t>
            </a:r>
            <a:r>
              <a:rPr lang="en-US" altLang="zh-CN" dirty="0"/>
              <a:t>(parent)</a:t>
            </a:r>
            <a:endParaRPr lang="zh-CN" altLang="zh-CN" dirty="0"/>
          </a:p>
          <a:p>
            <a:pPr indent="446088"/>
            <a:r>
              <a:rPr lang="en-US" altLang="zh-CN" dirty="0"/>
              <a:t>{</a:t>
            </a:r>
            <a:endParaRPr lang="zh-CN" altLang="zh-CN" dirty="0"/>
          </a:p>
          <a:p>
            <a:pPr indent="446088"/>
            <a:r>
              <a:rPr lang="en-US" altLang="zh-CN" dirty="0"/>
              <a:t>    flash=true;			</a:t>
            </a:r>
            <a:r>
              <a:rPr lang="en-US" altLang="zh-CN" dirty="0" smtClean="0"/>
              <a:t>//</a:t>
            </a:r>
            <a:r>
              <a:rPr lang="zh-CN" altLang="zh-CN" dirty="0"/>
              <a:t>为颜色切换标识赋初值</a:t>
            </a:r>
          </a:p>
          <a:p>
            <a:pPr indent="446088"/>
            <a:r>
              <a:rPr lang="en-US" altLang="zh-CN" dirty="0"/>
              <a:t>    </a:t>
            </a:r>
            <a:r>
              <a:rPr lang="en-US" altLang="zh-CN" dirty="0" err="1"/>
              <a:t>setFlag</a:t>
            </a:r>
            <a:r>
              <a:rPr lang="en-US" altLang="zh-CN" dirty="0"/>
              <a:t>(</a:t>
            </a:r>
            <a:r>
              <a:rPr lang="en-US" altLang="zh-CN" dirty="0" err="1"/>
              <a:t>ItemIsMovable</a:t>
            </a:r>
            <a:r>
              <a:rPr lang="en-US" altLang="zh-CN" dirty="0"/>
              <a:t>);	//(a)</a:t>
            </a:r>
            <a:endParaRPr lang="zh-CN" altLang="zh-CN" dirty="0"/>
          </a:p>
          <a:p>
            <a:pPr indent="446088"/>
            <a:r>
              <a:rPr lang="en-US" altLang="zh-CN" dirty="0"/>
              <a:t>    </a:t>
            </a:r>
            <a:r>
              <a:rPr lang="en-US" altLang="zh-CN" dirty="0" err="1"/>
              <a:t>startTimer</a:t>
            </a:r>
            <a:r>
              <a:rPr lang="en-US" altLang="zh-CN" dirty="0"/>
              <a:t>(1000);		</a:t>
            </a:r>
            <a:r>
              <a:rPr lang="en-US" altLang="zh-CN" dirty="0" smtClean="0"/>
              <a:t>//</a:t>
            </a:r>
            <a:r>
              <a:rPr lang="zh-CN" altLang="zh-CN" dirty="0"/>
              <a:t>启动一个定时器，以</a:t>
            </a:r>
            <a:r>
              <a:rPr lang="en-US" altLang="zh-CN" dirty="0"/>
              <a:t>1000</a:t>
            </a:r>
            <a:r>
              <a:rPr lang="zh-CN" altLang="zh-CN" dirty="0"/>
              <a:t>毫秒为时间间隔</a:t>
            </a:r>
          </a:p>
          <a:p>
            <a:pPr indent="446088"/>
            <a:r>
              <a:rPr lang="en-US" altLang="zh-CN" dirty="0"/>
              <a:t>}</a:t>
            </a:r>
            <a:endParaRPr lang="zh-CN" altLang="zh-CN" dirty="0"/>
          </a:p>
          <a:p>
            <a:pPr indent="446088"/>
            <a:r>
              <a:rPr lang="zh-CN" altLang="zh-CN" dirty="0" smtClean="0"/>
              <a:t>定义图元边界的函数</a:t>
            </a:r>
            <a:r>
              <a:rPr lang="en-US" altLang="zh-CN" dirty="0" err="1" smtClean="0"/>
              <a:t>boundingRect</a:t>
            </a:r>
            <a:r>
              <a:rPr lang="en-US" altLang="zh-CN" dirty="0" smtClean="0"/>
              <a:t>()</a:t>
            </a:r>
            <a:r>
              <a:rPr lang="zh-CN" altLang="zh-CN" dirty="0" smtClean="0"/>
              <a:t>，完成以图元坐标系为基础，增加两个像素点的冗余工作。具体实现代码如下：</a:t>
            </a:r>
          </a:p>
          <a:p>
            <a:pPr indent="446088"/>
            <a:r>
              <a:rPr lang="en-US" altLang="zh-CN" dirty="0" err="1" smtClean="0"/>
              <a:t>QRectF</a:t>
            </a:r>
            <a:r>
              <a:rPr lang="en-US" altLang="zh-CN" dirty="0" smtClean="0"/>
              <a:t> </a:t>
            </a:r>
            <a:r>
              <a:rPr lang="en-US" altLang="zh-CN" dirty="0" err="1" smtClean="0"/>
              <a:t>FlashItem</a:t>
            </a:r>
            <a:r>
              <a:rPr lang="en-US" altLang="zh-CN" dirty="0" smtClean="0"/>
              <a:t>::</a:t>
            </a:r>
            <a:r>
              <a:rPr lang="en-US" altLang="zh-CN" dirty="0" err="1" smtClean="0"/>
              <a:t>boundingRect</a:t>
            </a:r>
            <a:r>
              <a:rPr lang="en-US" altLang="zh-CN" dirty="0" smtClean="0"/>
              <a:t>() </a:t>
            </a:r>
            <a:r>
              <a:rPr lang="en-US" altLang="zh-CN" dirty="0" err="1" smtClean="0"/>
              <a:t>const</a:t>
            </a:r>
            <a:endParaRPr lang="zh-CN" altLang="zh-CN" dirty="0" smtClean="0"/>
          </a:p>
          <a:p>
            <a:pPr indent="446088"/>
            <a:r>
              <a:rPr lang="en-US" altLang="zh-CN" dirty="0" smtClean="0"/>
              <a:t>{</a:t>
            </a:r>
            <a:endParaRPr lang="zh-CN" altLang="zh-CN" dirty="0" smtClean="0"/>
          </a:p>
          <a:p>
            <a:pPr indent="446088"/>
            <a:r>
              <a:rPr lang="en-US" altLang="zh-CN" dirty="0" smtClean="0"/>
              <a:t>    </a:t>
            </a:r>
            <a:r>
              <a:rPr lang="en-US" altLang="zh-CN" dirty="0" err="1" smtClean="0"/>
              <a:t>qreal</a:t>
            </a:r>
            <a:r>
              <a:rPr lang="en-US" altLang="zh-CN" dirty="0" smtClean="0"/>
              <a:t> adjust = 2;</a:t>
            </a:r>
            <a:endParaRPr lang="zh-CN" altLang="zh-CN" dirty="0" smtClean="0"/>
          </a:p>
          <a:p>
            <a:pPr indent="446088"/>
            <a:r>
              <a:rPr lang="en-US" altLang="zh-CN" dirty="0" smtClean="0"/>
              <a:t>    return </a:t>
            </a:r>
            <a:r>
              <a:rPr lang="en-US" altLang="zh-CN" dirty="0" err="1" smtClean="0"/>
              <a:t>QRectF</a:t>
            </a:r>
            <a:r>
              <a:rPr lang="en-US" altLang="zh-CN" dirty="0" smtClean="0"/>
              <a:t>(-10-adjust,-10-adjust,43+adjust,43+adjust);</a:t>
            </a:r>
            <a:endParaRPr lang="zh-CN" altLang="zh-CN" dirty="0" smtClean="0"/>
          </a:p>
          <a:p>
            <a:pPr indent="446088"/>
            <a:r>
              <a:rPr lang="en-US" altLang="zh-CN" dirty="0" smtClean="0"/>
              <a:t>}</a:t>
            </a:r>
            <a:endParaRPr lang="zh-CN" altLang="zh-CN" dirty="0" smtClean="0"/>
          </a:p>
          <a:p>
            <a:pPr indent="446088"/>
            <a:endParaRPr lang="zh-CN" altLang="en-US" dirty="0"/>
          </a:p>
        </p:txBody>
      </p:sp>
    </p:spTree>
    <p:extLst>
      <p:ext uri="{BB962C8B-B14F-4D97-AF65-F5344CB8AC3E}">
        <p14:creationId xmlns:p14="http://schemas.microsoft.com/office/powerpoint/2010/main" val="2232566810"/>
      </p:ext>
    </p:extLst>
  </p:cSld>
  <p:clrMapOvr>
    <a:masterClrMapping/>
  </p:clrMapOvr>
  <p:transition spd="slow">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251520" y="4725144"/>
            <a:ext cx="8568952" cy="1224136"/>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4" name="矩形 3"/>
          <p:cNvSpPr/>
          <p:nvPr/>
        </p:nvSpPr>
        <p:spPr bwMode="auto">
          <a:xfrm>
            <a:off x="251520" y="1412776"/>
            <a:ext cx="8568952" cy="2808312"/>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7.2.3  </a:t>
            </a:r>
            <a:r>
              <a:rPr lang="zh-CN" altLang="zh-CN" dirty="0"/>
              <a:t>图元创建</a:t>
            </a:r>
            <a:endParaRPr lang="zh-CN" altLang="en-US" dirty="0"/>
          </a:p>
        </p:txBody>
      </p:sp>
      <p:sp>
        <p:nvSpPr>
          <p:cNvPr id="3" name="TextBox 2"/>
          <p:cNvSpPr txBox="1"/>
          <p:nvPr/>
        </p:nvSpPr>
        <p:spPr>
          <a:xfrm>
            <a:off x="251520" y="1124744"/>
            <a:ext cx="8568952" cy="5109091"/>
          </a:xfrm>
          <a:prstGeom prst="rect">
            <a:avLst/>
          </a:prstGeom>
          <a:noFill/>
        </p:spPr>
        <p:txBody>
          <a:bodyPr wrap="square" rtlCol="0">
            <a:spAutoFit/>
          </a:bodyPr>
          <a:lstStyle/>
          <a:p>
            <a:pPr indent="446088"/>
            <a:r>
              <a:rPr lang="zh-CN" altLang="zh-CN" dirty="0" smtClean="0"/>
              <a:t>为</a:t>
            </a:r>
            <a:r>
              <a:rPr lang="zh-CN" altLang="zh-CN" dirty="0"/>
              <a:t>自定义图元重绘的函数</a:t>
            </a:r>
            <a:r>
              <a:rPr lang="en-US" altLang="zh-CN" dirty="0"/>
              <a:t>paint()</a:t>
            </a:r>
            <a:r>
              <a:rPr lang="zh-CN" altLang="zh-CN" dirty="0"/>
              <a:t>具体实现代码如下：</a:t>
            </a:r>
          </a:p>
          <a:p>
            <a:pPr indent="446088"/>
            <a:r>
              <a:rPr lang="en-US" altLang="zh-CN" sz="1600" dirty="0"/>
              <a:t>void </a:t>
            </a:r>
            <a:r>
              <a:rPr lang="en-US" altLang="zh-CN" sz="1600" dirty="0" err="1"/>
              <a:t>FlashItem</a:t>
            </a:r>
            <a:r>
              <a:rPr lang="en-US" altLang="zh-CN" sz="1600" dirty="0"/>
              <a:t>::paint(</a:t>
            </a:r>
            <a:r>
              <a:rPr lang="en-US" altLang="zh-CN" sz="1600" dirty="0" err="1"/>
              <a:t>QPainter</a:t>
            </a:r>
            <a:r>
              <a:rPr lang="en-US" altLang="zh-CN" sz="1600" dirty="0"/>
              <a:t> *painter, </a:t>
            </a:r>
            <a:r>
              <a:rPr lang="en-US" altLang="zh-CN" sz="1600" dirty="0" err="1"/>
              <a:t>const</a:t>
            </a:r>
            <a:r>
              <a:rPr lang="en-US" altLang="zh-CN" sz="1600" dirty="0"/>
              <a:t> </a:t>
            </a:r>
            <a:r>
              <a:rPr lang="en-US" altLang="zh-CN" sz="1600" dirty="0" err="1"/>
              <a:t>QStyleOptionGraphicsItem</a:t>
            </a:r>
            <a:r>
              <a:rPr lang="en-US" altLang="zh-CN" sz="1600" dirty="0"/>
              <a:t> *option, </a:t>
            </a:r>
            <a:r>
              <a:rPr lang="en-US" altLang="zh-CN" sz="1600" dirty="0" err="1"/>
              <a:t>QWidget</a:t>
            </a:r>
            <a:r>
              <a:rPr lang="en-US" altLang="zh-CN" sz="1600" dirty="0"/>
              <a:t> *widget)</a:t>
            </a:r>
            <a:endParaRPr lang="zh-CN" altLang="zh-CN" sz="1600" dirty="0"/>
          </a:p>
          <a:p>
            <a:pPr indent="446088"/>
            <a:r>
              <a:rPr lang="en-US" altLang="zh-CN" sz="1600" dirty="0"/>
              <a:t>{</a:t>
            </a:r>
            <a:endParaRPr lang="zh-CN" altLang="zh-CN" sz="1600" dirty="0"/>
          </a:p>
          <a:p>
            <a:pPr indent="446088"/>
            <a:r>
              <a:rPr lang="en-US" altLang="zh-CN" sz="1600" dirty="0"/>
              <a:t>    painter-&gt;</a:t>
            </a:r>
            <a:r>
              <a:rPr lang="en-US" altLang="zh-CN" sz="1600" dirty="0" err="1"/>
              <a:t>setPen</a:t>
            </a:r>
            <a:r>
              <a:rPr lang="en-US" altLang="zh-CN" sz="1600" dirty="0"/>
              <a:t>(</a:t>
            </a:r>
            <a:r>
              <a:rPr lang="en-US" altLang="zh-CN" sz="1600" dirty="0" err="1"/>
              <a:t>Qt</a:t>
            </a:r>
            <a:r>
              <a:rPr lang="en-US" altLang="zh-CN" sz="1600" dirty="0"/>
              <a:t>::</a:t>
            </a:r>
            <a:r>
              <a:rPr lang="en-US" altLang="zh-CN" sz="1600" dirty="0" err="1"/>
              <a:t>NoPen</a:t>
            </a:r>
            <a:r>
              <a:rPr lang="en-US" altLang="zh-CN" sz="1600" dirty="0"/>
              <a:t>);		</a:t>
            </a:r>
            <a:r>
              <a:rPr lang="en-US" altLang="zh-CN" sz="1600" dirty="0" smtClean="0"/>
              <a:t>//</a:t>
            </a:r>
            <a:r>
              <a:rPr lang="zh-CN" altLang="zh-CN" sz="1600" dirty="0"/>
              <a:t>闪烁图元的阴影区不绘制边线</a:t>
            </a:r>
          </a:p>
          <a:p>
            <a:pPr indent="446088"/>
            <a:r>
              <a:rPr lang="en-US" altLang="zh-CN" sz="1600" dirty="0"/>
              <a:t>    painter-&gt;</a:t>
            </a:r>
            <a:r>
              <a:rPr lang="en-US" altLang="zh-CN" sz="1600" dirty="0" err="1"/>
              <a:t>setBrush</a:t>
            </a:r>
            <a:r>
              <a:rPr lang="en-US" altLang="zh-CN" sz="1600" dirty="0"/>
              <a:t>(</a:t>
            </a:r>
            <a:r>
              <a:rPr lang="en-US" altLang="zh-CN" sz="1600" dirty="0" err="1"/>
              <a:t>Qt</a:t>
            </a:r>
            <a:r>
              <a:rPr lang="en-US" altLang="zh-CN" sz="1600" dirty="0"/>
              <a:t>::</a:t>
            </a:r>
            <a:r>
              <a:rPr lang="en-US" altLang="zh-CN" sz="1600" dirty="0" err="1"/>
              <a:t>darkGray</a:t>
            </a:r>
            <a:r>
              <a:rPr lang="en-US" altLang="zh-CN" sz="1600" dirty="0"/>
              <a:t>);	</a:t>
            </a:r>
            <a:r>
              <a:rPr lang="en-US" altLang="zh-CN" sz="1600" dirty="0" smtClean="0"/>
              <a:t>	//</a:t>
            </a:r>
            <a:r>
              <a:rPr lang="zh-CN" altLang="zh-CN" sz="1600" dirty="0"/>
              <a:t>闪烁图元的阴影区的阴影画刷颜色为深灰</a:t>
            </a:r>
          </a:p>
          <a:p>
            <a:pPr indent="446088"/>
            <a:r>
              <a:rPr lang="en-US" altLang="zh-CN" sz="1600" dirty="0"/>
              <a:t>    painter-&gt;</a:t>
            </a:r>
            <a:r>
              <a:rPr lang="en-US" altLang="zh-CN" sz="1600" dirty="0" err="1"/>
              <a:t>drawEllipse</a:t>
            </a:r>
            <a:r>
              <a:rPr lang="en-US" altLang="zh-CN" sz="1600" dirty="0"/>
              <a:t>(-7,-7,40,40);	//</a:t>
            </a:r>
            <a:r>
              <a:rPr lang="zh-CN" altLang="zh-CN" sz="1600" dirty="0"/>
              <a:t>绘制阴影区</a:t>
            </a:r>
          </a:p>
          <a:p>
            <a:pPr indent="446088"/>
            <a:r>
              <a:rPr lang="en-US" altLang="zh-CN" sz="1600" dirty="0"/>
              <a:t>    painter-&gt;</a:t>
            </a:r>
            <a:r>
              <a:rPr lang="en-US" altLang="zh-CN" sz="1600" dirty="0" err="1"/>
              <a:t>setPen</a:t>
            </a:r>
            <a:r>
              <a:rPr lang="en-US" altLang="zh-CN" sz="1600" dirty="0"/>
              <a:t>(</a:t>
            </a:r>
            <a:r>
              <a:rPr lang="en-US" altLang="zh-CN" sz="1600" dirty="0" err="1"/>
              <a:t>QPen</a:t>
            </a:r>
            <a:r>
              <a:rPr lang="en-US" altLang="zh-CN" sz="1600" dirty="0"/>
              <a:t>(</a:t>
            </a:r>
            <a:r>
              <a:rPr lang="en-US" altLang="zh-CN" sz="1600" dirty="0" err="1"/>
              <a:t>Qt</a:t>
            </a:r>
            <a:r>
              <a:rPr lang="en-US" altLang="zh-CN" sz="1600" dirty="0"/>
              <a:t>::black,0));	</a:t>
            </a:r>
            <a:endParaRPr lang="zh-CN" altLang="zh-CN" sz="1600" dirty="0"/>
          </a:p>
          <a:p>
            <a:pPr indent="446088"/>
            <a:r>
              <a:rPr lang="en-US" altLang="zh-CN" sz="1600" dirty="0" smtClean="0"/>
              <a:t>				//</a:t>
            </a:r>
            <a:r>
              <a:rPr lang="zh-CN" altLang="zh-CN" sz="1600" dirty="0"/>
              <a:t>闪烁区的椭圆边线颜色为黑色、线宽为</a:t>
            </a:r>
            <a:r>
              <a:rPr lang="en-US" altLang="zh-CN" sz="1600" dirty="0"/>
              <a:t>0</a:t>
            </a:r>
            <a:endParaRPr lang="zh-CN" altLang="zh-CN" sz="1600" dirty="0"/>
          </a:p>
          <a:p>
            <a:pPr indent="446088"/>
            <a:r>
              <a:rPr lang="en-US" altLang="zh-CN" sz="1600" dirty="0"/>
              <a:t>    painter-&gt;</a:t>
            </a:r>
            <a:r>
              <a:rPr lang="en-US" altLang="zh-CN" sz="1600" dirty="0" err="1"/>
              <a:t>setBrush</a:t>
            </a:r>
            <a:r>
              <a:rPr lang="en-US" altLang="zh-CN" sz="1600" dirty="0"/>
              <a:t>(flash?(</a:t>
            </a:r>
            <a:r>
              <a:rPr lang="en-US" altLang="zh-CN" sz="1600" dirty="0" err="1"/>
              <a:t>Qt</a:t>
            </a:r>
            <a:r>
              <a:rPr lang="en-US" altLang="zh-CN" sz="1600" dirty="0"/>
              <a:t>::red):(</a:t>
            </a:r>
            <a:r>
              <a:rPr lang="en-US" altLang="zh-CN" sz="1600" dirty="0" err="1"/>
              <a:t>Qt</a:t>
            </a:r>
            <a:r>
              <a:rPr lang="en-US" altLang="zh-CN" sz="1600" dirty="0"/>
              <a:t>::yellow</a:t>
            </a:r>
            <a:r>
              <a:rPr lang="en-US" altLang="zh-CN" sz="1600" dirty="0" smtClean="0"/>
              <a:t>)); //(</a:t>
            </a:r>
            <a:r>
              <a:rPr lang="en-US" altLang="zh-CN" sz="1600" dirty="0"/>
              <a:t>a)</a:t>
            </a:r>
            <a:endParaRPr lang="zh-CN" altLang="zh-CN" sz="1600" dirty="0"/>
          </a:p>
          <a:p>
            <a:pPr indent="446088"/>
            <a:r>
              <a:rPr lang="en-US" altLang="zh-CN" sz="1600" dirty="0"/>
              <a:t>    painter-&gt;</a:t>
            </a:r>
            <a:r>
              <a:rPr lang="en-US" altLang="zh-CN" sz="1600" dirty="0" err="1"/>
              <a:t>drawEllipse</a:t>
            </a:r>
            <a:r>
              <a:rPr lang="en-US" altLang="zh-CN" sz="1600" dirty="0"/>
              <a:t>(-10,-10,40,40);	</a:t>
            </a:r>
            <a:r>
              <a:rPr lang="en-US" altLang="zh-CN" sz="1600" dirty="0" smtClean="0"/>
              <a:t>      //(</a:t>
            </a:r>
            <a:r>
              <a:rPr lang="en-US" altLang="zh-CN" sz="1600" dirty="0"/>
              <a:t>b)</a:t>
            </a:r>
            <a:endParaRPr lang="zh-CN" altLang="zh-CN" sz="1600" dirty="0"/>
          </a:p>
          <a:p>
            <a:pPr indent="446088"/>
            <a:r>
              <a:rPr lang="en-US" altLang="zh-CN" sz="1600" dirty="0"/>
              <a:t>}</a:t>
            </a:r>
            <a:endParaRPr lang="zh-CN" altLang="zh-CN" sz="1600" dirty="0"/>
          </a:p>
          <a:p>
            <a:pPr indent="446088"/>
            <a:r>
              <a:rPr lang="zh-CN" altLang="zh-CN" dirty="0"/>
              <a:t>定时器响应函数</a:t>
            </a:r>
            <a:r>
              <a:rPr lang="en-US" altLang="zh-CN" dirty="0" err="1"/>
              <a:t>timerEvent</a:t>
            </a:r>
            <a:r>
              <a:rPr lang="en-US" altLang="zh-CN" dirty="0"/>
              <a:t>()</a:t>
            </a:r>
            <a:r>
              <a:rPr lang="zh-CN" altLang="zh-CN" dirty="0"/>
              <a:t>完成颜色切换标识的反置，并在每次反置后调用</a:t>
            </a:r>
            <a:r>
              <a:rPr lang="en-US" altLang="zh-CN" dirty="0"/>
              <a:t>update()</a:t>
            </a:r>
            <a:r>
              <a:rPr lang="zh-CN" altLang="zh-CN" dirty="0"/>
              <a:t>函数重绘图元以实现闪烁的效果。具体实现代码如下：</a:t>
            </a:r>
            <a:endParaRPr lang="zh-CN" altLang="zh-CN" sz="1600" dirty="0"/>
          </a:p>
          <a:p>
            <a:pPr indent="446088"/>
            <a:r>
              <a:rPr lang="en-US" altLang="zh-CN" sz="1600" dirty="0"/>
              <a:t>void </a:t>
            </a:r>
            <a:r>
              <a:rPr lang="en-US" altLang="zh-CN" sz="1600" dirty="0" err="1"/>
              <a:t>FlashItem</a:t>
            </a:r>
            <a:r>
              <a:rPr lang="en-US" altLang="zh-CN" sz="1600" dirty="0"/>
              <a:t>::</a:t>
            </a:r>
            <a:r>
              <a:rPr lang="en-US" altLang="zh-CN" sz="1600" dirty="0" err="1"/>
              <a:t>timerEvent</a:t>
            </a:r>
            <a:r>
              <a:rPr lang="en-US" altLang="zh-CN" sz="1600" dirty="0"/>
              <a:t>(</a:t>
            </a:r>
            <a:r>
              <a:rPr lang="en-US" altLang="zh-CN" sz="1600" dirty="0" err="1"/>
              <a:t>QTimerEvent</a:t>
            </a:r>
            <a:r>
              <a:rPr lang="en-US" altLang="zh-CN" sz="1600" dirty="0"/>
              <a:t> *)</a:t>
            </a:r>
            <a:endParaRPr lang="zh-CN" altLang="zh-CN" sz="1600" dirty="0"/>
          </a:p>
          <a:p>
            <a:pPr indent="446088"/>
            <a:r>
              <a:rPr lang="en-US" altLang="zh-CN" sz="1600" dirty="0"/>
              <a:t>{</a:t>
            </a:r>
            <a:endParaRPr lang="zh-CN" altLang="zh-CN" sz="1600" dirty="0"/>
          </a:p>
          <a:p>
            <a:pPr indent="446088"/>
            <a:r>
              <a:rPr lang="en-US" altLang="zh-CN" sz="1600" dirty="0"/>
              <a:t>    flash=!flash;</a:t>
            </a:r>
            <a:endParaRPr lang="zh-CN" altLang="zh-CN" sz="1600" dirty="0"/>
          </a:p>
          <a:p>
            <a:pPr indent="446088"/>
            <a:r>
              <a:rPr lang="en-US" altLang="zh-CN" sz="1600" dirty="0"/>
              <a:t>    update();</a:t>
            </a:r>
            <a:endParaRPr lang="zh-CN" altLang="zh-CN" sz="1600" dirty="0"/>
          </a:p>
          <a:p>
            <a:pPr indent="446088"/>
            <a:r>
              <a:rPr lang="en-US" altLang="zh-CN" sz="1600" dirty="0"/>
              <a:t>}</a:t>
            </a:r>
            <a:endParaRPr lang="zh-CN" altLang="zh-CN" sz="1600" dirty="0"/>
          </a:p>
          <a:p>
            <a:pPr indent="446088"/>
            <a:endParaRPr lang="zh-CN" altLang="en-US" sz="1600" dirty="0"/>
          </a:p>
        </p:txBody>
      </p:sp>
    </p:spTree>
    <p:extLst>
      <p:ext uri="{BB962C8B-B14F-4D97-AF65-F5344CB8AC3E}">
        <p14:creationId xmlns:p14="http://schemas.microsoft.com/office/powerpoint/2010/main" val="4243402881"/>
      </p:ext>
    </p:extLst>
  </p:cSld>
  <p:clrMapOvr>
    <a:masterClrMapping/>
  </p:clrMapOvr>
  <p:transition spd="slow">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755649" y="5589240"/>
            <a:ext cx="8064896" cy="521474"/>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7" name="矩形 6"/>
          <p:cNvSpPr/>
          <p:nvPr/>
        </p:nvSpPr>
        <p:spPr bwMode="auto">
          <a:xfrm>
            <a:off x="755649" y="4869160"/>
            <a:ext cx="8064896" cy="260737"/>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6" name="矩形 5"/>
          <p:cNvSpPr/>
          <p:nvPr/>
        </p:nvSpPr>
        <p:spPr bwMode="auto">
          <a:xfrm>
            <a:off x="755576" y="3140968"/>
            <a:ext cx="8064896" cy="260737"/>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5" name="矩形 4"/>
          <p:cNvSpPr/>
          <p:nvPr/>
        </p:nvSpPr>
        <p:spPr bwMode="auto">
          <a:xfrm>
            <a:off x="755576" y="3843630"/>
            <a:ext cx="8064896" cy="521474"/>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4" name="矩形 3"/>
          <p:cNvSpPr/>
          <p:nvPr/>
        </p:nvSpPr>
        <p:spPr bwMode="auto">
          <a:xfrm>
            <a:off x="755576" y="1556792"/>
            <a:ext cx="8064896" cy="1080120"/>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7.2.3  </a:t>
            </a:r>
            <a:r>
              <a:rPr lang="zh-CN" altLang="zh-CN" dirty="0"/>
              <a:t>图元创建</a:t>
            </a:r>
            <a:endParaRPr lang="zh-CN" altLang="en-US" dirty="0"/>
          </a:p>
        </p:txBody>
      </p:sp>
      <p:sp>
        <p:nvSpPr>
          <p:cNvPr id="3" name="TextBox 2"/>
          <p:cNvSpPr txBox="1"/>
          <p:nvPr/>
        </p:nvSpPr>
        <p:spPr>
          <a:xfrm>
            <a:off x="323528" y="1196752"/>
            <a:ext cx="8496944" cy="5293757"/>
          </a:xfrm>
          <a:prstGeom prst="rect">
            <a:avLst/>
          </a:prstGeom>
          <a:noFill/>
        </p:spPr>
        <p:txBody>
          <a:bodyPr wrap="square" rtlCol="0">
            <a:spAutoFit/>
          </a:bodyPr>
          <a:lstStyle/>
          <a:p>
            <a:pPr indent="446088"/>
            <a:r>
              <a:rPr lang="zh-CN" altLang="zh-CN" dirty="0"/>
              <a:t>（</a:t>
            </a:r>
            <a:r>
              <a:rPr lang="en-US" altLang="zh-CN" dirty="0"/>
              <a:t>5</a:t>
            </a:r>
            <a:r>
              <a:rPr lang="zh-CN" altLang="zh-CN" dirty="0"/>
              <a:t>）在“</a:t>
            </a:r>
            <a:r>
              <a:rPr lang="en-US" altLang="zh-CN" dirty="0" err="1"/>
              <a:t>mainwindow.h</a:t>
            </a:r>
            <a:r>
              <a:rPr lang="zh-CN" altLang="zh-CN" dirty="0"/>
              <a:t>”文件中添加代码如下：</a:t>
            </a:r>
          </a:p>
          <a:p>
            <a:pPr indent="446088"/>
            <a:r>
              <a:rPr lang="en-US" altLang="zh-CN" dirty="0"/>
              <a:t>public slots:    </a:t>
            </a:r>
            <a:endParaRPr lang="zh-CN" altLang="zh-CN" dirty="0"/>
          </a:p>
          <a:p>
            <a:pPr indent="446088"/>
            <a:r>
              <a:rPr lang="en-US" altLang="zh-CN" dirty="0"/>
              <a:t>    void </a:t>
            </a:r>
            <a:r>
              <a:rPr lang="en-US" altLang="zh-CN" dirty="0" err="1"/>
              <a:t>slotAddFlashItem</a:t>
            </a:r>
            <a:r>
              <a:rPr lang="en-US" altLang="zh-CN" dirty="0"/>
              <a:t>();</a:t>
            </a:r>
            <a:endParaRPr lang="zh-CN" altLang="zh-CN" dirty="0"/>
          </a:p>
          <a:p>
            <a:pPr indent="446088"/>
            <a:r>
              <a:rPr lang="en-US" altLang="zh-CN" dirty="0"/>
              <a:t>private:</a:t>
            </a:r>
            <a:endParaRPr lang="zh-CN" altLang="zh-CN" dirty="0"/>
          </a:p>
          <a:p>
            <a:pPr indent="446088"/>
            <a:r>
              <a:rPr lang="en-US" altLang="zh-CN" dirty="0"/>
              <a:t>    </a:t>
            </a:r>
            <a:r>
              <a:rPr lang="en-US" altLang="zh-CN" dirty="0" err="1"/>
              <a:t>QAction</a:t>
            </a:r>
            <a:r>
              <a:rPr lang="en-US" altLang="zh-CN" dirty="0"/>
              <a:t> *</a:t>
            </a:r>
            <a:r>
              <a:rPr lang="en-US" altLang="zh-CN" dirty="0" err="1"/>
              <a:t>addFlashItemAct</a:t>
            </a:r>
            <a:r>
              <a:rPr lang="en-US" altLang="zh-CN" dirty="0"/>
              <a:t>;</a:t>
            </a:r>
            <a:endParaRPr lang="zh-CN" altLang="zh-CN" dirty="0"/>
          </a:p>
          <a:p>
            <a:pPr indent="446088">
              <a:lnSpc>
                <a:spcPct val="150000"/>
              </a:lnSpc>
            </a:pPr>
            <a:r>
              <a:rPr lang="zh-CN" altLang="zh-CN" dirty="0"/>
              <a:t>（</a:t>
            </a:r>
            <a:r>
              <a:rPr lang="en-US" altLang="zh-CN" dirty="0"/>
              <a:t>6</a:t>
            </a:r>
            <a:r>
              <a:rPr lang="zh-CN" altLang="zh-CN" dirty="0"/>
              <a:t>）在“</a:t>
            </a:r>
            <a:r>
              <a:rPr lang="en-US" altLang="zh-CN" dirty="0"/>
              <a:t>mainwindow.cpp</a:t>
            </a:r>
            <a:r>
              <a:rPr lang="zh-CN" altLang="zh-CN" dirty="0"/>
              <a:t>”文件中添加代码如下：</a:t>
            </a:r>
          </a:p>
          <a:p>
            <a:pPr indent="446088">
              <a:lnSpc>
                <a:spcPct val="150000"/>
              </a:lnSpc>
            </a:pPr>
            <a:r>
              <a:rPr lang="en-US" altLang="zh-CN" dirty="0"/>
              <a:t>#include "</a:t>
            </a:r>
            <a:r>
              <a:rPr lang="en-US" altLang="zh-CN" dirty="0" err="1"/>
              <a:t>flashitem.h</a:t>
            </a:r>
            <a:r>
              <a:rPr lang="en-US" altLang="zh-CN" dirty="0"/>
              <a:t>"</a:t>
            </a:r>
            <a:endParaRPr lang="zh-CN" altLang="zh-CN" dirty="0"/>
          </a:p>
          <a:p>
            <a:pPr indent="446088">
              <a:lnSpc>
                <a:spcPct val="150000"/>
              </a:lnSpc>
            </a:pPr>
            <a:r>
              <a:rPr lang="zh-CN" altLang="zh-CN" b="1" dirty="0"/>
              <a:t>其中，</a:t>
            </a:r>
            <a:r>
              <a:rPr lang="zh-CN" altLang="zh-CN" dirty="0"/>
              <a:t>在</a:t>
            </a:r>
            <a:r>
              <a:rPr lang="en-US" altLang="zh-CN" dirty="0" err="1"/>
              <a:t>createActions</a:t>
            </a:r>
            <a:r>
              <a:rPr lang="en-US" altLang="zh-CN" dirty="0"/>
              <a:t>()</a:t>
            </a:r>
            <a:r>
              <a:rPr lang="zh-CN" altLang="zh-CN" dirty="0"/>
              <a:t>函数中添加代码如下：</a:t>
            </a:r>
          </a:p>
          <a:p>
            <a:pPr indent="446088"/>
            <a:r>
              <a:rPr lang="en-US" altLang="zh-CN" sz="1600" dirty="0" err="1"/>
              <a:t>addFlashItemAct</a:t>
            </a:r>
            <a:r>
              <a:rPr lang="en-US" altLang="zh-CN" sz="1600" dirty="0"/>
              <a:t> = new </a:t>
            </a:r>
            <a:r>
              <a:rPr lang="en-US" altLang="zh-CN" sz="1600" dirty="0" err="1"/>
              <a:t>QAction</a:t>
            </a:r>
            <a:r>
              <a:rPr lang="en-US" altLang="zh-CN" sz="1600" dirty="0"/>
              <a:t>(</a:t>
            </a:r>
            <a:r>
              <a:rPr lang="en-US" altLang="zh-CN" sz="1600" dirty="0" err="1"/>
              <a:t>tr</a:t>
            </a:r>
            <a:r>
              <a:rPr lang="en-US" altLang="zh-CN" sz="1600" dirty="0"/>
              <a:t>("</a:t>
            </a:r>
            <a:r>
              <a:rPr lang="zh-CN" altLang="zh-CN" sz="1600" dirty="0"/>
              <a:t>加入闪烁圆</a:t>
            </a:r>
            <a:r>
              <a:rPr lang="en-US" altLang="zh-CN" sz="1600" dirty="0"/>
              <a:t>"),this);</a:t>
            </a:r>
            <a:endParaRPr lang="zh-CN" altLang="zh-CN" sz="1600" dirty="0"/>
          </a:p>
          <a:p>
            <a:pPr indent="446088"/>
            <a:r>
              <a:rPr lang="en-US" altLang="zh-CN" sz="1600" dirty="0"/>
              <a:t>connect(</a:t>
            </a:r>
            <a:r>
              <a:rPr lang="en-US" altLang="zh-CN" sz="1600" dirty="0" err="1"/>
              <a:t>addFlashItemAct,SIGNAL</a:t>
            </a:r>
            <a:r>
              <a:rPr lang="en-US" altLang="zh-CN" sz="1600" dirty="0"/>
              <a:t>(triggered()),</a:t>
            </a:r>
            <a:r>
              <a:rPr lang="en-US" altLang="zh-CN" sz="1600" dirty="0" err="1"/>
              <a:t>this,SLOT</a:t>
            </a:r>
            <a:r>
              <a:rPr lang="en-US" altLang="zh-CN" sz="1600" dirty="0"/>
              <a:t>(</a:t>
            </a:r>
            <a:r>
              <a:rPr lang="en-US" altLang="zh-CN" sz="1600" dirty="0" err="1"/>
              <a:t>slotAddFlashItem</a:t>
            </a:r>
            <a:r>
              <a:rPr lang="en-US" altLang="zh-CN" sz="1600" dirty="0"/>
              <a:t>()));</a:t>
            </a:r>
            <a:endParaRPr lang="zh-CN" altLang="zh-CN" sz="1600" dirty="0"/>
          </a:p>
          <a:p>
            <a:pPr indent="446088">
              <a:lnSpc>
                <a:spcPct val="150000"/>
              </a:lnSpc>
            </a:pPr>
            <a:r>
              <a:rPr lang="zh-CN" altLang="zh-CN" dirty="0"/>
              <a:t>在</a:t>
            </a:r>
            <a:r>
              <a:rPr lang="en-US" altLang="zh-CN" dirty="0" err="1"/>
              <a:t>createMenus</a:t>
            </a:r>
            <a:r>
              <a:rPr lang="en-US" altLang="zh-CN" dirty="0"/>
              <a:t>()</a:t>
            </a:r>
            <a:r>
              <a:rPr lang="zh-CN" altLang="zh-CN" dirty="0"/>
              <a:t>函数中添加代码如下：</a:t>
            </a:r>
          </a:p>
          <a:p>
            <a:pPr indent="446088">
              <a:lnSpc>
                <a:spcPct val="150000"/>
              </a:lnSpc>
            </a:pPr>
            <a:r>
              <a:rPr lang="en-US" altLang="zh-CN" dirty="0" err="1"/>
              <a:t>itemsMenu</a:t>
            </a:r>
            <a:r>
              <a:rPr lang="en-US" altLang="zh-CN" dirty="0"/>
              <a:t>-&gt;</a:t>
            </a:r>
            <a:r>
              <a:rPr lang="en-US" altLang="zh-CN" dirty="0" err="1"/>
              <a:t>addAction</a:t>
            </a:r>
            <a:r>
              <a:rPr lang="en-US" altLang="zh-CN" dirty="0"/>
              <a:t>(</a:t>
            </a:r>
            <a:r>
              <a:rPr lang="en-US" altLang="zh-CN" dirty="0" err="1"/>
              <a:t>addFlashItemAct</a:t>
            </a:r>
            <a:r>
              <a:rPr lang="en-US" altLang="zh-CN" dirty="0"/>
              <a:t>);</a:t>
            </a:r>
            <a:endParaRPr lang="zh-CN" altLang="zh-CN" dirty="0"/>
          </a:p>
          <a:p>
            <a:pPr indent="446088">
              <a:lnSpc>
                <a:spcPct val="150000"/>
              </a:lnSpc>
            </a:pPr>
            <a:r>
              <a:rPr lang="zh-CN" altLang="zh-CN" dirty="0"/>
              <a:t>在</a:t>
            </a:r>
            <a:r>
              <a:rPr lang="en-US" altLang="zh-CN" dirty="0" err="1"/>
              <a:t>initScene</a:t>
            </a:r>
            <a:r>
              <a:rPr lang="en-US" altLang="zh-CN" dirty="0"/>
              <a:t>()</a:t>
            </a:r>
            <a:r>
              <a:rPr lang="zh-CN" altLang="zh-CN" dirty="0"/>
              <a:t>函数中添加代码如下：</a:t>
            </a:r>
          </a:p>
          <a:p>
            <a:pPr indent="446088"/>
            <a:r>
              <a:rPr lang="en-US" altLang="zh-CN" dirty="0"/>
              <a:t>for(i=0;i&lt;3;i++)      </a:t>
            </a:r>
            <a:endParaRPr lang="zh-CN" altLang="zh-CN" dirty="0"/>
          </a:p>
          <a:p>
            <a:pPr indent="446088"/>
            <a:r>
              <a:rPr lang="en-US" altLang="zh-CN" dirty="0"/>
              <a:t>        </a:t>
            </a:r>
            <a:r>
              <a:rPr lang="en-US" altLang="zh-CN" dirty="0" err="1"/>
              <a:t>slotAddFlashItem</a:t>
            </a:r>
            <a:r>
              <a:rPr lang="en-US" altLang="zh-CN" dirty="0"/>
              <a:t>();</a:t>
            </a:r>
            <a:endParaRPr lang="zh-CN" altLang="zh-CN" dirty="0"/>
          </a:p>
          <a:p>
            <a:pPr indent="446088"/>
            <a:endParaRPr lang="zh-CN" altLang="en-US" dirty="0"/>
          </a:p>
        </p:txBody>
      </p:sp>
    </p:spTree>
    <p:extLst>
      <p:ext uri="{BB962C8B-B14F-4D97-AF65-F5344CB8AC3E}">
        <p14:creationId xmlns:p14="http://schemas.microsoft.com/office/powerpoint/2010/main" val="3969645692"/>
      </p:ext>
    </p:extLst>
  </p:cSld>
  <p:clrMapOvr>
    <a:masterClrMapping/>
  </p:clrMapOvr>
  <p:transition spd="slow">
    <p:randomBar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467544" y="1628800"/>
            <a:ext cx="8352928" cy="1944216"/>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7.2.3  </a:t>
            </a:r>
            <a:r>
              <a:rPr lang="zh-CN" altLang="zh-CN" dirty="0"/>
              <a:t>图元创建</a:t>
            </a:r>
            <a:endParaRPr lang="zh-CN" altLang="en-US" dirty="0"/>
          </a:p>
        </p:txBody>
      </p:sp>
      <p:sp>
        <p:nvSpPr>
          <p:cNvPr id="3" name="TextBox 2"/>
          <p:cNvSpPr txBox="1"/>
          <p:nvPr/>
        </p:nvSpPr>
        <p:spPr>
          <a:xfrm>
            <a:off x="251520" y="1196752"/>
            <a:ext cx="8568952" cy="2723823"/>
          </a:xfrm>
          <a:prstGeom prst="rect">
            <a:avLst/>
          </a:prstGeom>
          <a:noFill/>
        </p:spPr>
        <p:txBody>
          <a:bodyPr wrap="square" rtlCol="0">
            <a:spAutoFit/>
          </a:bodyPr>
          <a:lstStyle/>
          <a:p>
            <a:pPr indent="446088">
              <a:lnSpc>
                <a:spcPct val="150000"/>
              </a:lnSpc>
            </a:pPr>
            <a:r>
              <a:rPr lang="zh-CN" altLang="zh-CN" dirty="0"/>
              <a:t>函数</a:t>
            </a:r>
            <a:r>
              <a:rPr lang="en-US" altLang="zh-CN" dirty="0" err="1"/>
              <a:t>slotAddFlashItem</a:t>
            </a:r>
            <a:r>
              <a:rPr lang="en-US" altLang="zh-CN" dirty="0"/>
              <a:t>()</a:t>
            </a:r>
            <a:r>
              <a:rPr lang="zh-CN" altLang="zh-CN" dirty="0"/>
              <a:t>具体实现代码如下：</a:t>
            </a:r>
          </a:p>
          <a:p>
            <a:pPr indent="446088"/>
            <a:r>
              <a:rPr lang="en-US" altLang="zh-CN" dirty="0"/>
              <a:t>void </a:t>
            </a:r>
            <a:r>
              <a:rPr lang="en-US" altLang="zh-CN" dirty="0" err="1"/>
              <a:t>MainWindow</a:t>
            </a:r>
            <a:r>
              <a:rPr lang="en-US" altLang="zh-CN" dirty="0"/>
              <a:t>::</a:t>
            </a:r>
            <a:r>
              <a:rPr lang="en-US" altLang="zh-CN" dirty="0" err="1"/>
              <a:t>slotAddFlashItem</a:t>
            </a:r>
            <a:r>
              <a:rPr lang="en-US" altLang="zh-CN" dirty="0"/>
              <a:t>()  	//</a:t>
            </a:r>
            <a:r>
              <a:rPr lang="zh-CN" altLang="zh-CN" dirty="0"/>
              <a:t>在场景中加入一个闪烁图元</a:t>
            </a:r>
          </a:p>
          <a:p>
            <a:pPr indent="446088"/>
            <a:r>
              <a:rPr lang="en-US" altLang="zh-CN" dirty="0"/>
              <a:t>{</a:t>
            </a:r>
            <a:endParaRPr lang="zh-CN" altLang="zh-CN" dirty="0"/>
          </a:p>
          <a:p>
            <a:pPr indent="446088"/>
            <a:r>
              <a:rPr lang="en-US" altLang="zh-CN" dirty="0"/>
              <a:t>    </a:t>
            </a:r>
            <a:r>
              <a:rPr lang="en-US" altLang="zh-CN" dirty="0" err="1"/>
              <a:t>FlashItem</a:t>
            </a:r>
            <a:r>
              <a:rPr lang="en-US" altLang="zh-CN" dirty="0"/>
              <a:t> *item = new </a:t>
            </a:r>
            <a:r>
              <a:rPr lang="en-US" altLang="zh-CN" dirty="0" err="1"/>
              <a:t>FlashItem</a:t>
            </a:r>
            <a:r>
              <a:rPr lang="en-US" altLang="zh-CN" dirty="0"/>
              <a:t>;</a:t>
            </a:r>
            <a:endParaRPr lang="zh-CN" altLang="zh-CN" dirty="0"/>
          </a:p>
          <a:p>
            <a:pPr indent="446088"/>
            <a:r>
              <a:rPr lang="en-US" altLang="zh-CN" dirty="0"/>
              <a:t>    scene-&gt;</a:t>
            </a:r>
            <a:r>
              <a:rPr lang="en-US" altLang="zh-CN" dirty="0" err="1"/>
              <a:t>addItem</a:t>
            </a:r>
            <a:r>
              <a:rPr lang="en-US" altLang="zh-CN" dirty="0"/>
              <a:t>(item);</a:t>
            </a:r>
            <a:endParaRPr lang="zh-CN" altLang="zh-CN" dirty="0"/>
          </a:p>
          <a:p>
            <a:pPr indent="446088"/>
            <a:r>
              <a:rPr lang="en-US" altLang="zh-CN" dirty="0"/>
              <a:t>    item-&gt;</a:t>
            </a:r>
            <a:r>
              <a:rPr lang="en-US" altLang="zh-CN" dirty="0" err="1"/>
              <a:t>setPos</a:t>
            </a:r>
            <a:r>
              <a:rPr lang="en-US" altLang="zh-CN" dirty="0"/>
              <a:t>((</a:t>
            </a:r>
            <a:r>
              <a:rPr lang="en-US" altLang="zh-CN" dirty="0" err="1"/>
              <a:t>qrand</a:t>
            </a:r>
            <a:r>
              <a:rPr lang="en-US" altLang="zh-CN" dirty="0"/>
              <a:t>()%</a:t>
            </a:r>
            <a:r>
              <a:rPr lang="en-US" altLang="zh-CN" dirty="0" err="1"/>
              <a:t>int</a:t>
            </a:r>
            <a:r>
              <a:rPr lang="en-US" altLang="zh-CN" dirty="0"/>
              <a:t>(scene-&gt;</a:t>
            </a:r>
            <a:r>
              <a:rPr lang="en-US" altLang="zh-CN" dirty="0" err="1"/>
              <a:t>sceneRect</a:t>
            </a:r>
            <a:r>
              <a:rPr lang="en-US" altLang="zh-CN" dirty="0"/>
              <a:t>().width()))-200,</a:t>
            </a:r>
            <a:endParaRPr lang="zh-CN" altLang="zh-CN" dirty="0"/>
          </a:p>
          <a:p>
            <a:pPr indent="446088"/>
            <a:r>
              <a:rPr lang="en-US" altLang="zh-CN" dirty="0"/>
              <a:t>                 (</a:t>
            </a:r>
            <a:r>
              <a:rPr lang="en-US" altLang="zh-CN" dirty="0" err="1"/>
              <a:t>qrand</a:t>
            </a:r>
            <a:r>
              <a:rPr lang="en-US" altLang="zh-CN" dirty="0"/>
              <a:t>()%</a:t>
            </a:r>
            <a:r>
              <a:rPr lang="en-US" altLang="zh-CN" dirty="0" err="1"/>
              <a:t>int</a:t>
            </a:r>
            <a:r>
              <a:rPr lang="en-US" altLang="zh-CN" dirty="0"/>
              <a:t>(scene-&gt;</a:t>
            </a:r>
            <a:r>
              <a:rPr lang="en-US" altLang="zh-CN" dirty="0" err="1"/>
              <a:t>sceneRect</a:t>
            </a:r>
            <a:r>
              <a:rPr lang="en-US" altLang="zh-CN" dirty="0"/>
              <a:t>().height()))-200);</a:t>
            </a:r>
            <a:endParaRPr lang="zh-CN" altLang="zh-CN" dirty="0"/>
          </a:p>
          <a:p>
            <a:pPr indent="446088"/>
            <a:r>
              <a:rPr lang="en-US" altLang="zh-CN" dirty="0"/>
              <a:t>}</a:t>
            </a:r>
            <a:endParaRPr lang="zh-CN" altLang="zh-CN" dirty="0"/>
          </a:p>
          <a:p>
            <a:pPr indent="446088"/>
            <a:endParaRPr lang="zh-CN" altLang="en-US" dirty="0"/>
          </a:p>
        </p:txBody>
      </p:sp>
    </p:spTree>
    <p:extLst>
      <p:ext uri="{BB962C8B-B14F-4D97-AF65-F5344CB8AC3E}">
        <p14:creationId xmlns:p14="http://schemas.microsoft.com/office/powerpoint/2010/main" val="3374966721"/>
      </p:ext>
    </p:extLst>
  </p:cSld>
  <p:clrMapOvr>
    <a:masterClrMapping/>
  </p:clrMapOvr>
  <p:transition spd="slow">
    <p:randomBar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7.2.3  </a:t>
            </a:r>
            <a:r>
              <a:rPr lang="zh-CN" altLang="zh-CN" dirty="0"/>
              <a:t>图元创建</a:t>
            </a:r>
            <a:endParaRPr lang="zh-CN" altLang="en-US" dirty="0"/>
          </a:p>
        </p:txBody>
      </p:sp>
      <p:sp>
        <p:nvSpPr>
          <p:cNvPr id="3" name="矩形 2"/>
          <p:cNvSpPr/>
          <p:nvPr/>
        </p:nvSpPr>
        <p:spPr>
          <a:xfrm>
            <a:off x="1115616" y="1556792"/>
            <a:ext cx="3172663" cy="369332"/>
          </a:xfrm>
          <a:prstGeom prst="rect">
            <a:avLst/>
          </a:prstGeom>
        </p:spPr>
        <p:txBody>
          <a:bodyPr wrap="none">
            <a:spAutoFit/>
          </a:bodyPr>
          <a:lstStyle/>
          <a:p>
            <a:r>
              <a:rPr lang="zh-CN" altLang="zh-CN" dirty="0"/>
              <a:t>（</a:t>
            </a:r>
            <a:r>
              <a:rPr lang="en-US" altLang="zh-CN" dirty="0"/>
              <a:t>7</a:t>
            </a:r>
            <a:r>
              <a:rPr lang="zh-CN" altLang="zh-CN" dirty="0"/>
              <a:t>）运行效果如图</a:t>
            </a:r>
            <a:r>
              <a:rPr lang="en-US" altLang="zh-CN" dirty="0"/>
              <a:t>7.9</a:t>
            </a:r>
            <a:r>
              <a:rPr lang="zh-CN" altLang="zh-CN" dirty="0"/>
              <a:t>所示。</a:t>
            </a:r>
          </a:p>
        </p:txBody>
      </p:sp>
      <p:pic>
        <p:nvPicPr>
          <p:cNvPr id="1024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1926832"/>
            <a:ext cx="4392488" cy="378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0878619"/>
      </p:ext>
    </p:extLst>
  </p:cSld>
  <p:clrMapOvr>
    <a:masterClrMapping/>
  </p:clrMapOvr>
  <p:transition spd="slow">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323528" y="2348880"/>
            <a:ext cx="8424936" cy="2952328"/>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7.2.3  </a:t>
            </a:r>
            <a:r>
              <a:rPr lang="zh-CN" altLang="zh-CN" dirty="0"/>
              <a:t>图元创建</a:t>
            </a:r>
            <a:endParaRPr lang="zh-CN" altLang="en-US" dirty="0"/>
          </a:p>
        </p:txBody>
      </p:sp>
      <p:sp>
        <p:nvSpPr>
          <p:cNvPr id="3" name="TextBox 2"/>
          <p:cNvSpPr txBox="1"/>
          <p:nvPr/>
        </p:nvSpPr>
        <p:spPr>
          <a:xfrm>
            <a:off x="323528" y="1196752"/>
            <a:ext cx="8424936" cy="4431983"/>
          </a:xfrm>
          <a:prstGeom prst="rect">
            <a:avLst/>
          </a:prstGeom>
          <a:noFill/>
        </p:spPr>
        <p:txBody>
          <a:bodyPr wrap="square" rtlCol="0">
            <a:spAutoFit/>
          </a:bodyPr>
          <a:lstStyle/>
          <a:p>
            <a:pPr indent="446088"/>
            <a:r>
              <a:rPr lang="zh-CN" altLang="zh-CN" dirty="0"/>
              <a:t>下面将接着完成实现星星移动的功能。</a:t>
            </a:r>
          </a:p>
          <a:p>
            <a:pPr indent="446088"/>
            <a:r>
              <a:rPr lang="zh-CN" altLang="zh-CN" dirty="0"/>
              <a:t>（</a:t>
            </a:r>
            <a:r>
              <a:rPr lang="en-US" altLang="zh-CN" dirty="0"/>
              <a:t>1</a:t>
            </a:r>
            <a:r>
              <a:rPr lang="zh-CN" altLang="zh-CN" dirty="0"/>
              <a:t>）向项目中添加一个新的</a:t>
            </a:r>
            <a:r>
              <a:rPr lang="en-US" altLang="zh-CN" dirty="0"/>
              <a:t>C++</a:t>
            </a:r>
            <a:r>
              <a:rPr lang="zh-CN" altLang="zh-CN" dirty="0"/>
              <a:t>类，类名命名为“</a:t>
            </a:r>
            <a:r>
              <a:rPr lang="en-US" altLang="zh-CN" dirty="0" err="1"/>
              <a:t>StartItem</a:t>
            </a:r>
            <a:r>
              <a:rPr lang="zh-CN" altLang="zh-CN" dirty="0"/>
              <a:t>”，操作步骤同前。</a:t>
            </a:r>
            <a:r>
              <a:rPr lang="en-US" altLang="zh-CN" dirty="0" err="1"/>
              <a:t>StartItem</a:t>
            </a:r>
            <a:r>
              <a:rPr lang="zh-CN" altLang="zh-CN" dirty="0"/>
              <a:t>类继承自</a:t>
            </a:r>
            <a:r>
              <a:rPr lang="en-US" altLang="zh-CN" dirty="0" err="1"/>
              <a:t>QGraphicsItem</a:t>
            </a:r>
            <a:r>
              <a:rPr lang="zh-CN" altLang="zh-CN" dirty="0"/>
              <a:t>类，实际上是一个图片图元。</a:t>
            </a:r>
          </a:p>
          <a:p>
            <a:pPr indent="446088"/>
            <a:r>
              <a:rPr lang="zh-CN" altLang="zh-CN" dirty="0"/>
              <a:t>“</a:t>
            </a:r>
            <a:r>
              <a:rPr lang="en-US" altLang="zh-CN" dirty="0" err="1"/>
              <a:t>startitem.h</a:t>
            </a:r>
            <a:r>
              <a:rPr lang="zh-CN" altLang="zh-CN" dirty="0"/>
              <a:t>”文件的具体代码如下：</a:t>
            </a:r>
          </a:p>
          <a:p>
            <a:pPr indent="446088"/>
            <a:r>
              <a:rPr lang="en-US" altLang="zh-CN" sz="1600" dirty="0"/>
              <a:t>#include &lt;</a:t>
            </a:r>
            <a:r>
              <a:rPr lang="en-US" altLang="zh-CN" sz="1600" dirty="0" err="1"/>
              <a:t>QGraphicsItem</a:t>
            </a:r>
            <a:r>
              <a:rPr lang="en-US" altLang="zh-CN" sz="1600" dirty="0"/>
              <a:t>&gt;</a:t>
            </a:r>
            <a:endParaRPr lang="zh-CN" altLang="zh-CN" sz="1600" dirty="0"/>
          </a:p>
          <a:p>
            <a:pPr indent="446088"/>
            <a:r>
              <a:rPr lang="en-US" altLang="zh-CN" sz="1600" dirty="0"/>
              <a:t>#include &lt;</a:t>
            </a:r>
            <a:r>
              <a:rPr lang="en-US" altLang="zh-CN" sz="1600" dirty="0" err="1"/>
              <a:t>QPainter</a:t>
            </a:r>
            <a:r>
              <a:rPr lang="en-US" altLang="zh-CN" sz="1600" dirty="0"/>
              <a:t>&gt;</a:t>
            </a:r>
            <a:endParaRPr lang="zh-CN" altLang="zh-CN" sz="1600" dirty="0"/>
          </a:p>
          <a:p>
            <a:pPr indent="446088"/>
            <a:r>
              <a:rPr lang="en-US" altLang="zh-CN" sz="1600" dirty="0"/>
              <a:t>class </a:t>
            </a:r>
            <a:r>
              <a:rPr lang="en-US" altLang="zh-CN" sz="1600" dirty="0" err="1"/>
              <a:t>StartItem</a:t>
            </a:r>
            <a:r>
              <a:rPr lang="en-US" altLang="zh-CN" sz="1600" dirty="0"/>
              <a:t> : public </a:t>
            </a:r>
            <a:r>
              <a:rPr lang="en-US" altLang="zh-CN" sz="1600" dirty="0" err="1"/>
              <a:t>QGraphicsItem</a:t>
            </a:r>
            <a:endParaRPr lang="zh-CN" altLang="zh-CN" sz="1600" dirty="0"/>
          </a:p>
          <a:p>
            <a:pPr indent="446088"/>
            <a:r>
              <a:rPr lang="en-US" altLang="zh-CN" sz="1600" dirty="0"/>
              <a:t>{</a:t>
            </a:r>
            <a:endParaRPr lang="zh-CN" altLang="zh-CN" sz="1600" dirty="0"/>
          </a:p>
          <a:p>
            <a:pPr indent="446088"/>
            <a:r>
              <a:rPr lang="en-US" altLang="zh-CN" sz="1600" dirty="0"/>
              <a:t>public:</a:t>
            </a:r>
            <a:endParaRPr lang="zh-CN" altLang="zh-CN" sz="1600" dirty="0"/>
          </a:p>
          <a:p>
            <a:pPr indent="446088"/>
            <a:r>
              <a:rPr lang="en-US" altLang="zh-CN" sz="1600" dirty="0"/>
              <a:t>    </a:t>
            </a:r>
            <a:r>
              <a:rPr lang="en-US" altLang="zh-CN" sz="1600" dirty="0" err="1"/>
              <a:t>StartItem</a:t>
            </a:r>
            <a:r>
              <a:rPr lang="en-US" altLang="zh-CN" sz="1600" dirty="0"/>
              <a:t>();</a:t>
            </a:r>
            <a:endParaRPr lang="zh-CN" altLang="zh-CN" sz="1600" dirty="0"/>
          </a:p>
          <a:p>
            <a:pPr indent="446088"/>
            <a:r>
              <a:rPr lang="en-US" altLang="zh-CN" sz="1600" dirty="0"/>
              <a:t>    </a:t>
            </a:r>
            <a:r>
              <a:rPr lang="en-US" altLang="zh-CN" sz="1600" dirty="0" err="1"/>
              <a:t>QRectF</a:t>
            </a:r>
            <a:r>
              <a:rPr lang="en-US" altLang="zh-CN" sz="1600" dirty="0"/>
              <a:t> </a:t>
            </a:r>
            <a:r>
              <a:rPr lang="en-US" altLang="zh-CN" sz="1600" dirty="0" err="1"/>
              <a:t>boundingRect</a:t>
            </a:r>
            <a:r>
              <a:rPr lang="en-US" altLang="zh-CN" sz="1600" dirty="0"/>
              <a:t>() </a:t>
            </a:r>
            <a:r>
              <a:rPr lang="en-US" altLang="zh-CN" sz="1600" dirty="0" err="1"/>
              <a:t>const</a:t>
            </a:r>
            <a:r>
              <a:rPr lang="en-US" altLang="zh-CN" sz="1600" dirty="0"/>
              <a:t>;</a:t>
            </a:r>
            <a:endParaRPr lang="zh-CN" altLang="zh-CN" sz="1600" dirty="0"/>
          </a:p>
          <a:p>
            <a:pPr indent="446088"/>
            <a:r>
              <a:rPr lang="en-US" altLang="zh-CN" sz="1600" dirty="0"/>
              <a:t>    void paint(</a:t>
            </a:r>
            <a:r>
              <a:rPr lang="en-US" altLang="zh-CN" sz="1600" dirty="0" err="1"/>
              <a:t>QPainter</a:t>
            </a:r>
            <a:r>
              <a:rPr lang="en-US" altLang="zh-CN" sz="1600" dirty="0"/>
              <a:t> *painter, </a:t>
            </a:r>
            <a:r>
              <a:rPr lang="en-US" altLang="zh-CN" sz="1600" dirty="0" err="1"/>
              <a:t>const</a:t>
            </a:r>
            <a:r>
              <a:rPr lang="en-US" altLang="zh-CN" sz="1600" dirty="0"/>
              <a:t> </a:t>
            </a:r>
            <a:r>
              <a:rPr lang="en-US" altLang="zh-CN" sz="1600" dirty="0" err="1"/>
              <a:t>QStyleOptionGraphicsItem</a:t>
            </a:r>
            <a:r>
              <a:rPr lang="en-US" altLang="zh-CN" sz="1600" dirty="0"/>
              <a:t> *option, </a:t>
            </a:r>
            <a:r>
              <a:rPr lang="en-US" altLang="zh-CN" sz="1600" dirty="0" err="1"/>
              <a:t>QWidget</a:t>
            </a:r>
            <a:r>
              <a:rPr lang="en-US" altLang="zh-CN" sz="1600" dirty="0"/>
              <a:t> *widget);</a:t>
            </a:r>
            <a:endParaRPr lang="zh-CN" altLang="zh-CN" sz="1600" dirty="0"/>
          </a:p>
          <a:p>
            <a:pPr indent="446088"/>
            <a:r>
              <a:rPr lang="en-US" altLang="zh-CN" sz="1600" dirty="0"/>
              <a:t>private:</a:t>
            </a:r>
            <a:endParaRPr lang="zh-CN" altLang="zh-CN" sz="1600" dirty="0"/>
          </a:p>
          <a:p>
            <a:pPr indent="446088"/>
            <a:r>
              <a:rPr lang="en-US" altLang="zh-CN" sz="1600" dirty="0"/>
              <a:t>    </a:t>
            </a:r>
            <a:r>
              <a:rPr lang="en-US" altLang="zh-CN" sz="1600" dirty="0" err="1"/>
              <a:t>QPixmap</a:t>
            </a:r>
            <a:r>
              <a:rPr lang="en-US" altLang="zh-CN" sz="1600" dirty="0"/>
              <a:t> pix;</a:t>
            </a:r>
            <a:endParaRPr lang="zh-CN" altLang="zh-CN" sz="1600" dirty="0"/>
          </a:p>
          <a:p>
            <a:pPr indent="446088"/>
            <a:r>
              <a:rPr lang="en-US" altLang="zh-CN" sz="1600" dirty="0"/>
              <a:t>};</a:t>
            </a:r>
            <a:endParaRPr lang="zh-CN" altLang="zh-CN" sz="1600" dirty="0"/>
          </a:p>
          <a:p>
            <a:endParaRPr lang="zh-CN" altLang="en-US" dirty="0"/>
          </a:p>
        </p:txBody>
      </p:sp>
    </p:spTree>
    <p:extLst>
      <p:ext uri="{BB962C8B-B14F-4D97-AF65-F5344CB8AC3E}">
        <p14:creationId xmlns:p14="http://schemas.microsoft.com/office/powerpoint/2010/main" val="2897204929"/>
      </p:ext>
    </p:extLst>
  </p:cSld>
  <p:clrMapOvr>
    <a:masterClrMapping/>
  </p:clrMapOvr>
  <p:transition spd="slow">
    <p:randomBar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301896" y="4725144"/>
            <a:ext cx="8568952" cy="1224136"/>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5" name="矩形 4"/>
          <p:cNvSpPr/>
          <p:nvPr/>
        </p:nvSpPr>
        <p:spPr bwMode="auto">
          <a:xfrm>
            <a:off x="276708" y="3429000"/>
            <a:ext cx="8568952" cy="936104"/>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4" name="矩形 3"/>
          <p:cNvSpPr/>
          <p:nvPr/>
        </p:nvSpPr>
        <p:spPr bwMode="auto">
          <a:xfrm>
            <a:off x="251520" y="1628800"/>
            <a:ext cx="8568952" cy="1224136"/>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7.2.3  </a:t>
            </a:r>
            <a:r>
              <a:rPr lang="zh-CN" altLang="zh-CN" dirty="0"/>
              <a:t>图元创建</a:t>
            </a:r>
            <a:endParaRPr lang="zh-CN" altLang="en-US" dirty="0"/>
          </a:p>
        </p:txBody>
      </p:sp>
      <p:sp>
        <p:nvSpPr>
          <p:cNvPr id="3" name="TextBox 2"/>
          <p:cNvSpPr txBox="1"/>
          <p:nvPr/>
        </p:nvSpPr>
        <p:spPr>
          <a:xfrm>
            <a:off x="251520" y="1052736"/>
            <a:ext cx="8568952" cy="5386090"/>
          </a:xfrm>
          <a:prstGeom prst="rect">
            <a:avLst/>
          </a:prstGeom>
          <a:noFill/>
        </p:spPr>
        <p:txBody>
          <a:bodyPr wrap="square" rtlCol="0">
            <a:spAutoFit/>
          </a:bodyPr>
          <a:lstStyle/>
          <a:p>
            <a:pPr indent="446088"/>
            <a:r>
              <a:rPr lang="zh-CN" altLang="zh-CN" dirty="0"/>
              <a:t>（</a:t>
            </a:r>
            <a:r>
              <a:rPr lang="en-US" altLang="zh-CN" dirty="0"/>
              <a:t>2</a:t>
            </a:r>
            <a:r>
              <a:rPr lang="zh-CN" altLang="zh-CN" dirty="0"/>
              <a:t>）</a:t>
            </a:r>
            <a:r>
              <a:rPr lang="en-US" altLang="zh-CN" dirty="0" err="1"/>
              <a:t>StartItem</a:t>
            </a:r>
            <a:r>
              <a:rPr lang="zh-CN" altLang="zh-CN" dirty="0"/>
              <a:t>构造函数中仅完成读取图片信息的工作。</a:t>
            </a:r>
          </a:p>
          <a:p>
            <a:pPr indent="446088"/>
            <a:r>
              <a:rPr lang="zh-CN" altLang="zh-CN" dirty="0"/>
              <a:t>“</a:t>
            </a:r>
            <a:r>
              <a:rPr lang="en-US" altLang="zh-CN" dirty="0"/>
              <a:t>startitem.cpp</a:t>
            </a:r>
            <a:r>
              <a:rPr lang="zh-CN" altLang="zh-CN" dirty="0"/>
              <a:t>”文件中的具体代码如下：</a:t>
            </a:r>
          </a:p>
          <a:p>
            <a:pPr indent="446088"/>
            <a:r>
              <a:rPr lang="en-US" altLang="zh-CN" sz="1600" dirty="0"/>
              <a:t>#include "</a:t>
            </a:r>
            <a:r>
              <a:rPr lang="en-US" altLang="zh-CN" sz="1600" dirty="0" err="1"/>
              <a:t>startitem.h</a:t>
            </a:r>
            <a:r>
              <a:rPr lang="en-US" altLang="zh-CN" sz="1600" dirty="0"/>
              <a:t>"</a:t>
            </a:r>
            <a:endParaRPr lang="zh-CN" altLang="zh-CN" sz="1600" dirty="0"/>
          </a:p>
          <a:p>
            <a:pPr indent="446088"/>
            <a:r>
              <a:rPr lang="en-US" altLang="zh-CN" sz="1600" dirty="0" err="1"/>
              <a:t>StartItem</a:t>
            </a:r>
            <a:r>
              <a:rPr lang="en-US" altLang="zh-CN" sz="1600" dirty="0"/>
              <a:t>::</a:t>
            </a:r>
            <a:r>
              <a:rPr lang="en-US" altLang="zh-CN" sz="1600" dirty="0" err="1"/>
              <a:t>StartItem</a:t>
            </a:r>
            <a:r>
              <a:rPr lang="en-US" altLang="zh-CN" sz="1600" dirty="0"/>
              <a:t>()</a:t>
            </a:r>
            <a:endParaRPr lang="zh-CN" altLang="zh-CN" sz="1600" dirty="0"/>
          </a:p>
          <a:p>
            <a:pPr indent="446088"/>
            <a:r>
              <a:rPr lang="en-US" altLang="zh-CN" sz="1600" dirty="0"/>
              <a:t>{</a:t>
            </a:r>
            <a:endParaRPr lang="zh-CN" altLang="zh-CN" sz="1600" dirty="0"/>
          </a:p>
          <a:p>
            <a:pPr indent="446088"/>
            <a:r>
              <a:rPr lang="en-US" altLang="zh-CN" sz="1600" dirty="0"/>
              <a:t>    </a:t>
            </a:r>
            <a:r>
              <a:rPr lang="en-US" altLang="zh-CN" sz="1600" dirty="0" err="1"/>
              <a:t>pix.load</a:t>
            </a:r>
            <a:r>
              <a:rPr lang="en-US" altLang="zh-CN" sz="1600" dirty="0"/>
              <a:t>("star.png");</a:t>
            </a:r>
            <a:endParaRPr lang="zh-CN" altLang="zh-CN" sz="1600" dirty="0"/>
          </a:p>
          <a:p>
            <a:pPr indent="446088"/>
            <a:r>
              <a:rPr lang="en-US" altLang="zh-CN" sz="1600" dirty="0"/>
              <a:t>}</a:t>
            </a:r>
            <a:endParaRPr lang="zh-CN" altLang="zh-CN" sz="1600" dirty="0"/>
          </a:p>
          <a:p>
            <a:pPr indent="446088"/>
            <a:r>
              <a:rPr lang="zh-CN" altLang="zh-CN" dirty="0"/>
              <a:t>定义图元的边界函数</a:t>
            </a:r>
            <a:r>
              <a:rPr lang="en-US" altLang="zh-CN" dirty="0" err="1"/>
              <a:t>boundingRect</a:t>
            </a:r>
            <a:r>
              <a:rPr lang="en-US" altLang="zh-CN" dirty="0"/>
              <a:t>()</a:t>
            </a:r>
            <a:r>
              <a:rPr lang="zh-CN" altLang="zh-CN" dirty="0"/>
              <a:t>，它是所有自定义图元均必须实现的函数，代码如下：</a:t>
            </a:r>
          </a:p>
          <a:p>
            <a:pPr indent="446088"/>
            <a:r>
              <a:rPr lang="en-US" altLang="zh-CN" sz="1600" dirty="0" err="1"/>
              <a:t>QRectF</a:t>
            </a:r>
            <a:r>
              <a:rPr lang="en-US" altLang="zh-CN" sz="1600" dirty="0"/>
              <a:t> </a:t>
            </a:r>
            <a:r>
              <a:rPr lang="en-US" altLang="zh-CN" sz="1600" dirty="0" err="1"/>
              <a:t>StartItem</a:t>
            </a:r>
            <a:r>
              <a:rPr lang="en-US" altLang="zh-CN" sz="1600" dirty="0"/>
              <a:t>::</a:t>
            </a:r>
            <a:r>
              <a:rPr lang="en-US" altLang="zh-CN" sz="1600" dirty="0" err="1"/>
              <a:t>boundingRect</a:t>
            </a:r>
            <a:r>
              <a:rPr lang="en-US" altLang="zh-CN" sz="1600" dirty="0"/>
              <a:t>() </a:t>
            </a:r>
            <a:r>
              <a:rPr lang="en-US" altLang="zh-CN" sz="1600" dirty="0" err="1"/>
              <a:t>const</a:t>
            </a:r>
            <a:endParaRPr lang="zh-CN" altLang="zh-CN" sz="1600" dirty="0"/>
          </a:p>
          <a:p>
            <a:pPr indent="446088"/>
            <a:r>
              <a:rPr lang="en-US" altLang="zh-CN" sz="1600" dirty="0"/>
              <a:t>{</a:t>
            </a:r>
            <a:endParaRPr lang="zh-CN" altLang="zh-CN" sz="1600" dirty="0"/>
          </a:p>
          <a:p>
            <a:pPr indent="446088"/>
            <a:r>
              <a:rPr lang="en-US" altLang="zh-CN" sz="1600" dirty="0"/>
              <a:t>    return </a:t>
            </a:r>
            <a:r>
              <a:rPr lang="en-US" altLang="zh-CN" sz="1600" dirty="0" err="1"/>
              <a:t>QRectF</a:t>
            </a:r>
            <a:r>
              <a:rPr lang="en-US" altLang="zh-CN" sz="1600" dirty="0"/>
              <a:t>(-</a:t>
            </a:r>
            <a:r>
              <a:rPr lang="en-US" altLang="zh-CN" sz="1600" dirty="0" err="1"/>
              <a:t>pix.width</a:t>
            </a:r>
            <a:r>
              <a:rPr lang="en-US" altLang="zh-CN" sz="1600" dirty="0"/>
              <a:t>()/2,-pix.height()/2,pix.width(),pix. height());</a:t>
            </a:r>
            <a:endParaRPr lang="zh-CN" altLang="zh-CN" sz="1600" dirty="0"/>
          </a:p>
          <a:p>
            <a:pPr indent="446088"/>
            <a:r>
              <a:rPr lang="en-US" altLang="zh-CN" sz="1600" dirty="0"/>
              <a:t>}</a:t>
            </a:r>
            <a:endParaRPr lang="zh-CN" altLang="zh-CN" sz="1600" dirty="0"/>
          </a:p>
          <a:p>
            <a:pPr indent="446088"/>
            <a:r>
              <a:rPr lang="zh-CN" altLang="zh-CN" dirty="0"/>
              <a:t>自定义图元重绘函数</a:t>
            </a:r>
            <a:r>
              <a:rPr lang="en-US" altLang="zh-CN" dirty="0"/>
              <a:t>paint()</a:t>
            </a:r>
            <a:r>
              <a:rPr lang="zh-CN" altLang="zh-CN" dirty="0"/>
              <a:t>，代码如下：</a:t>
            </a:r>
          </a:p>
          <a:p>
            <a:pPr indent="446088"/>
            <a:r>
              <a:rPr lang="en-US" altLang="zh-CN" sz="1600" dirty="0"/>
              <a:t>void </a:t>
            </a:r>
            <a:r>
              <a:rPr lang="en-US" altLang="zh-CN" sz="1600" dirty="0" err="1"/>
              <a:t>StartItem</a:t>
            </a:r>
            <a:r>
              <a:rPr lang="en-US" altLang="zh-CN" sz="1600" dirty="0"/>
              <a:t>::paint(</a:t>
            </a:r>
            <a:r>
              <a:rPr lang="en-US" altLang="zh-CN" sz="1600" dirty="0" err="1"/>
              <a:t>QPainter</a:t>
            </a:r>
            <a:r>
              <a:rPr lang="en-US" altLang="zh-CN" sz="1600" dirty="0"/>
              <a:t> *painter, </a:t>
            </a:r>
            <a:r>
              <a:rPr lang="en-US" altLang="zh-CN" sz="1600" dirty="0" err="1"/>
              <a:t>const</a:t>
            </a:r>
            <a:r>
              <a:rPr lang="en-US" altLang="zh-CN" sz="1600" dirty="0"/>
              <a:t> </a:t>
            </a:r>
            <a:r>
              <a:rPr lang="en-US" altLang="zh-CN" sz="1600" dirty="0" err="1"/>
              <a:t>QStyleOptionGraphicsItem</a:t>
            </a:r>
            <a:r>
              <a:rPr lang="en-US" altLang="zh-CN" sz="1600" dirty="0"/>
              <a:t> *</a:t>
            </a:r>
            <a:r>
              <a:rPr lang="en-US" altLang="zh-CN" sz="1600" dirty="0" err="1"/>
              <a:t>option,QWidget</a:t>
            </a:r>
            <a:r>
              <a:rPr lang="en-US" altLang="zh-CN" sz="1600" dirty="0"/>
              <a:t> *widget)</a:t>
            </a:r>
            <a:endParaRPr lang="zh-CN" altLang="zh-CN" sz="1600" dirty="0"/>
          </a:p>
          <a:p>
            <a:pPr indent="446088"/>
            <a:r>
              <a:rPr lang="en-US" altLang="zh-CN" sz="1600" dirty="0"/>
              <a:t>{</a:t>
            </a:r>
            <a:endParaRPr lang="zh-CN" altLang="zh-CN" sz="1600" dirty="0"/>
          </a:p>
          <a:p>
            <a:pPr indent="446088"/>
            <a:r>
              <a:rPr lang="en-US" altLang="zh-CN" sz="1600" dirty="0"/>
              <a:t>    painter-&gt;</a:t>
            </a:r>
            <a:r>
              <a:rPr lang="en-US" altLang="zh-CN" sz="1600" dirty="0" err="1"/>
              <a:t>drawPixmap</a:t>
            </a:r>
            <a:r>
              <a:rPr lang="en-US" altLang="zh-CN" sz="1600" dirty="0"/>
              <a:t>(</a:t>
            </a:r>
            <a:r>
              <a:rPr lang="en-US" altLang="zh-CN" sz="1600" dirty="0" err="1"/>
              <a:t>boundingRect</a:t>
            </a:r>
            <a:r>
              <a:rPr lang="en-US" altLang="zh-CN" sz="1600" dirty="0"/>
              <a:t>().</a:t>
            </a:r>
            <a:r>
              <a:rPr lang="en-US" altLang="zh-CN" sz="1600" dirty="0" err="1"/>
              <a:t>topLeft</a:t>
            </a:r>
            <a:r>
              <a:rPr lang="en-US" altLang="zh-CN" sz="1600" dirty="0"/>
              <a:t>(),pix);</a:t>
            </a:r>
            <a:endParaRPr lang="zh-CN" altLang="zh-CN" sz="1600" dirty="0"/>
          </a:p>
          <a:p>
            <a:pPr indent="446088"/>
            <a:r>
              <a:rPr lang="en-US" altLang="zh-CN" sz="1600" dirty="0"/>
              <a:t>}</a:t>
            </a:r>
            <a:endParaRPr lang="zh-CN" altLang="zh-CN" sz="1600" dirty="0"/>
          </a:p>
          <a:p>
            <a:pPr indent="446088"/>
            <a:endParaRPr lang="zh-CN" altLang="en-US" dirty="0"/>
          </a:p>
        </p:txBody>
      </p:sp>
    </p:spTree>
    <p:extLst>
      <p:ext uri="{BB962C8B-B14F-4D97-AF65-F5344CB8AC3E}">
        <p14:creationId xmlns:p14="http://schemas.microsoft.com/office/powerpoint/2010/main" val="1849656036"/>
      </p:ext>
    </p:extLst>
  </p:cSld>
  <p:clrMapOvr>
    <a:masterClrMapping/>
  </p:clrMapOvr>
  <p:transition spd="slow">
    <p:randomBar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736266" y="5949280"/>
            <a:ext cx="8136904" cy="612068"/>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7" name="矩形 6"/>
          <p:cNvSpPr/>
          <p:nvPr/>
        </p:nvSpPr>
        <p:spPr bwMode="auto">
          <a:xfrm>
            <a:off x="718700" y="5301208"/>
            <a:ext cx="8136904" cy="252028"/>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6" name="矩形 5"/>
          <p:cNvSpPr/>
          <p:nvPr/>
        </p:nvSpPr>
        <p:spPr bwMode="auto">
          <a:xfrm>
            <a:off x="701134" y="4293096"/>
            <a:ext cx="8136904" cy="504056"/>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5" name="矩形 4"/>
          <p:cNvSpPr/>
          <p:nvPr/>
        </p:nvSpPr>
        <p:spPr bwMode="auto">
          <a:xfrm>
            <a:off x="683568" y="3068960"/>
            <a:ext cx="8136904" cy="783704"/>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4" name="矩形 3"/>
          <p:cNvSpPr/>
          <p:nvPr/>
        </p:nvSpPr>
        <p:spPr bwMode="auto">
          <a:xfrm>
            <a:off x="683568" y="1484784"/>
            <a:ext cx="8136904" cy="1152128"/>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7.2.3  </a:t>
            </a:r>
            <a:r>
              <a:rPr lang="zh-CN" altLang="zh-CN" dirty="0"/>
              <a:t>图元创建</a:t>
            </a:r>
            <a:endParaRPr lang="zh-CN" altLang="en-US" dirty="0"/>
          </a:p>
        </p:txBody>
      </p:sp>
      <p:sp>
        <p:nvSpPr>
          <p:cNvPr id="3" name="TextBox 2"/>
          <p:cNvSpPr txBox="1"/>
          <p:nvPr/>
        </p:nvSpPr>
        <p:spPr>
          <a:xfrm>
            <a:off x="323528" y="1052736"/>
            <a:ext cx="8568952" cy="5847755"/>
          </a:xfrm>
          <a:prstGeom prst="rect">
            <a:avLst/>
          </a:prstGeom>
          <a:noFill/>
        </p:spPr>
        <p:txBody>
          <a:bodyPr wrap="square" rtlCol="0">
            <a:spAutoFit/>
          </a:bodyPr>
          <a:lstStyle/>
          <a:p>
            <a:pPr indent="446088">
              <a:lnSpc>
                <a:spcPct val="150000"/>
              </a:lnSpc>
            </a:pPr>
            <a:r>
              <a:rPr lang="zh-CN" altLang="zh-CN" dirty="0"/>
              <a:t>（</a:t>
            </a:r>
            <a:r>
              <a:rPr lang="en-US" altLang="zh-CN" dirty="0"/>
              <a:t>3</a:t>
            </a:r>
            <a:r>
              <a:rPr lang="zh-CN" altLang="zh-CN" dirty="0"/>
              <a:t>）在“</a:t>
            </a:r>
            <a:r>
              <a:rPr lang="en-US" altLang="zh-CN" dirty="0" err="1"/>
              <a:t>mainwindow.h</a:t>
            </a:r>
            <a:r>
              <a:rPr lang="zh-CN" altLang="zh-CN" dirty="0"/>
              <a:t>”文件中添加代码如下：</a:t>
            </a:r>
          </a:p>
          <a:p>
            <a:pPr indent="446088"/>
            <a:r>
              <a:rPr lang="en-US" altLang="zh-CN" dirty="0"/>
              <a:t>public slots:    </a:t>
            </a:r>
            <a:endParaRPr lang="zh-CN" altLang="zh-CN" dirty="0"/>
          </a:p>
          <a:p>
            <a:pPr indent="446088"/>
            <a:r>
              <a:rPr lang="en-US" altLang="zh-CN" dirty="0"/>
              <a:t>    void </a:t>
            </a:r>
            <a:r>
              <a:rPr lang="en-US" altLang="zh-CN" dirty="0" err="1"/>
              <a:t>slotAddAnimationItem</a:t>
            </a:r>
            <a:r>
              <a:rPr lang="en-US" altLang="zh-CN" dirty="0"/>
              <a:t>();</a:t>
            </a:r>
            <a:endParaRPr lang="zh-CN" altLang="zh-CN" dirty="0"/>
          </a:p>
          <a:p>
            <a:pPr indent="446088"/>
            <a:r>
              <a:rPr lang="en-US" altLang="zh-CN" dirty="0"/>
              <a:t>private:</a:t>
            </a:r>
            <a:endParaRPr lang="zh-CN" altLang="zh-CN" dirty="0"/>
          </a:p>
          <a:p>
            <a:pPr indent="446088"/>
            <a:r>
              <a:rPr lang="en-US" altLang="zh-CN" dirty="0"/>
              <a:t>    </a:t>
            </a:r>
            <a:r>
              <a:rPr lang="en-US" altLang="zh-CN" dirty="0" err="1"/>
              <a:t>QAction</a:t>
            </a:r>
            <a:r>
              <a:rPr lang="en-US" altLang="zh-CN" dirty="0"/>
              <a:t> *</a:t>
            </a:r>
            <a:r>
              <a:rPr lang="en-US" altLang="zh-CN" dirty="0" err="1"/>
              <a:t>addAnimItemAct</a:t>
            </a:r>
            <a:r>
              <a:rPr lang="en-US" altLang="zh-CN" dirty="0"/>
              <a:t>;</a:t>
            </a:r>
            <a:endParaRPr lang="zh-CN" altLang="zh-CN" dirty="0"/>
          </a:p>
          <a:p>
            <a:pPr indent="446088">
              <a:lnSpc>
                <a:spcPct val="150000"/>
              </a:lnSpc>
            </a:pPr>
            <a:r>
              <a:rPr lang="zh-CN" altLang="zh-CN" dirty="0"/>
              <a:t>（</a:t>
            </a:r>
            <a:r>
              <a:rPr lang="en-US" altLang="zh-CN" dirty="0"/>
              <a:t>4</a:t>
            </a:r>
            <a:r>
              <a:rPr lang="zh-CN" altLang="zh-CN" dirty="0"/>
              <a:t>）在“</a:t>
            </a:r>
            <a:r>
              <a:rPr lang="en-US" altLang="zh-CN" dirty="0"/>
              <a:t>mainwindow.cpp</a:t>
            </a:r>
            <a:r>
              <a:rPr lang="zh-CN" altLang="zh-CN" dirty="0"/>
              <a:t>”文件中添加代码如下：</a:t>
            </a:r>
          </a:p>
          <a:p>
            <a:pPr indent="446088"/>
            <a:r>
              <a:rPr lang="en-US" altLang="zh-CN" dirty="0"/>
              <a:t>#include "</a:t>
            </a:r>
            <a:r>
              <a:rPr lang="en-US" altLang="zh-CN" dirty="0" err="1"/>
              <a:t>startitem.h</a:t>
            </a:r>
            <a:r>
              <a:rPr lang="en-US" altLang="zh-CN" dirty="0"/>
              <a:t>"</a:t>
            </a:r>
            <a:endParaRPr lang="zh-CN" altLang="zh-CN" dirty="0"/>
          </a:p>
          <a:p>
            <a:pPr indent="446088"/>
            <a:r>
              <a:rPr lang="en-US" altLang="zh-CN" dirty="0"/>
              <a:t>#include &lt;</a:t>
            </a:r>
            <a:r>
              <a:rPr lang="en-US" altLang="zh-CN" dirty="0" err="1"/>
              <a:t>QGraphicsItemAnimation</a:t>
            </a:r>
            <a:r>
              <a:rPr lang="en-US" altLang="zh-CN" dirty="0"/>
              <a:t>&gt;</a:t>
            </a:r>
            <a:endParaRPr lang="zh-CN" altLang="zh-CN" dirty="0"/>
          </a:p>
          <a:p>
            <a:pPr indent="446088"/>
            <a:r>
              <a:rPr lang="en-US" altLang="zh-CN" dirty="0"/>
              <a:t>#include &lt;</a:t>
            </a:r>
            <a:r>
              <a:rPr lang="en-US" altLang="zh-CN" dirty="0" err="1"/>
              <a:t>QTimeLine</a:t>
            </a:r>
            <a:r>
              <a:rPr lang="en-US" altLang="zh-CN" dirty="0"/>
              <a:t>&gt;</a:t>
            </a:r>
            <a:endParaRPr lang="zh-CN" altLang="zh-CN" dirty="0"/>
          </a:p>
          <a:p>
            <a:pPr indent="446088">
              <a:lnSpc>
                <a:spcPct val="150000"/>
              </a:lnSpc>
            </a:pPr>
            <a:r>
              <a:rPr lang="zh-CN" altLang="zh-CN" b="1" dirty="0"/>
              <a:t>其中，</a:t>
            </a:r>
            <a:r>
              <a:rPr lang="zh-CN" altLang="zh-CN" dirty="0"/>
              <a:t>在</a:t>
            </a:r>
            <a:r>
              <a:rPr lang="en-US" altLang="zh-CN" dirty="0" err="1"/>
              <a:t>createActions</a:t>
            </a:r>
            <a:r>
              <a:rPr lang="en-US" altLang="zh-CN" dirty="0"/>
              <a:t>()</a:t>
            </a:r>
            <a:r>
              <a:rPr lang="zh-CN" altLang="zh-CN" dirty="0"/>
              <a:t>函数中添加代码如下：</a:t>
            </a:r>
          </a:p>
          <a:p>
            <a:pPr indent="446088"/>
            <a:r>
              <a:rPr lang="en-US" altLang="zh-CN" sz="1600" dirty="0" err="1"/>
              <a:t>addAnimItemAct</a:t>
            </a:r>
            <a:r>
              <a:rPr lang="en-US" altLang="zh-CN" sz="1600" dirty="0"/>
              <a:t> = new </a:t>
            </a:r>
            <a:r>
              <a:rPr lang="en-US" altLang="zh-CN" sz="1600" dirty="0" err="1"/>
              <a:t>QAction</a:t>
            </a:r>
            <a:r>
              <a:rPr lang="en-US" altLang="zh-CN" sz="1600" dirty="0"/>
              <a:t>(</a:t>
            </a:r>
            <a:r>
              <a:rPr lang="en-US" altLang="zh-CN" sz="1600" dirty="0" err="1"/>
              <a:t>tr</a:t>
            </a:r>
            <a:r>
              <a:rPr lang="en-US" altLang="zh-CN" sz="1600" dirty="0"/>
              <a:t>("</a:t>
            </a:r>
            <a:r>
              <a:rPr lang="zh-CN" altLang="zh-CN" sz="1600" dirty="0"/>
              <a:t>加入 星星</a:t>
            </a:r>
            <a:r>
              <a:rPr lang="en-US" altLang="zh-CN" sz="1600" dirty="0"/>
              <a:t>"),this);</a:t>
            </a:r>
            <a:endParaRPr lang="zh-CN" altLang="zh-CN" sz="1600" dirty="0"/>
          </a:p>
          <a:p>
            <a:pPr indent="446088"/>
            <a:r>
              <a:rPr lang="en-US" altLang="zh-CN" sz="1600" dirty="0"/>
              <a:t>connect(</a:t>
            </a:r>
            <a:r>
              <a:rPr lang="en-US" altLang="zh-CN" sz="1600" dirty="0" err="1"/>
              <a:t>addAnimItemAct,SIGNAL</a:t>
            </a:r>
            <a:r>
              <a:rPr lang="en-US" altLang="zh-CN" sz="1600" dirty="0"/>
              <a:t>(triggered()),</a:t>
            </a:r>
            <a:r>
              <a:rPr lang="en-US" altLang="zh-CN" sz="1600" dirty="0" err="1"/>
              <a:t>this,SLOT</a:t>
            </a:r>
            <a:r>
              <a:rPr lang="en-US" altLang="zh-CN" sz="1600" dirty="0"/>
              <a:t>(</a:t>
            </a:r>
            <a:r>
              <a:rPr lang="en-US" altLang="zh-CN" sz="1600" dirty="0" err="1"/>
              <a:t>slotAddAnimationItem</a:t>
            </a:r>
            <a:r>
              <a:rPr lang="en-US" altLang="zh-CN" sz="1600" dirty="0"/>
              <a:t>()));</a:t>
            </a:r>
            <a:endParaRPr lang="zh-CN" altLang="zh-CN" sz="1600" dirty="0"/>
          </a:p>
          <a:p>
            <a:pPr indent="446088">
              <a:lnSpc>
                <a:spcPct val="150000"/>
              </a:lnSpc>
            </a:pPr>
            <a:r>
              <a:rPr lang="zh-CN" altLang="zh-CN" dirty="0"/>
              <a:t>在</a:t>
            </a:r>
            <a:r>
              <a:rPr lang="en-US" altLang="zh-CN" dirty="0" err="1"/>
              <a:t>createMenus</a:t>
            </a:r>
            <a:r>
              <a:rPr lang="en-US" altLang="zh-CN" dirty="0"/>
              <a:t>()</a:t>
            </a:r>
            <a:r>
              <a:rPr lang="zh-CN" altLang="zh-CN" dirty="0"/>
              <a:t>函数中添加代码如下：</a:t>
            </a:r>
          </a:p>
          <a:p>
            <a:pPr indent="446088">
              <a:lnSpc>
                <a:spcPct val="150000"/>
              </a:lnSpc>
            </a:pPr>
            <a:r>
              <a:rPr lang="en-US" altLang="zh-CN" dirty="0" err="1"/>
              <a:t>itemsMenu</a:t>
            </a:r>
            <a:r>
              <a:rPr lang="en-US" altLang="zh-CN" dirty="0"/>
              <a:t>-&gt;</a:t>
            </a:r>
            <a:r>
              <a:rPr lang="en-US" altLang="zh-CN" dirty="0" err="1"/>
              <a:t>addAction</a:t>
            </a:r>
            <a:r>
              <a:rPr lang="en-US" altLang="zh-CN" dirty="0"/>
              <a:t>(</a:t>
            </a:r>
            <a:r>
              <a:rPr lang="en-US" altLang="zh-CN" dirty="0" err="1"/>
              <a:t>addAnimItemAct</a:t>
            </a:r>
            <a:r>
              <a:rPr lang="en-US" altLang="zh-CN" dirty="0"/>
              <a:t>);</a:t>
            </a:r>
            <a:endParaRPr lang="zh-CN" altLang="zh-CN" dirty="0"/>
          </a:p>
          <a:p>
            <a:pPr indent="446088">
              <a:lnSpc>
                <a:spcPct val="150000"/>
              </a:lnSpc>
            </a:pPr>
            <a:r>
              <a:rPr lang="zh-CN" altLang="zh-CN" dirty="0"/>
              <a:t>在</a:t>
            </a:r>
            <a:r>
              <a:rPr lang="en-US" altLang="zh-CN" dirty="0" err="1"/>
              <a:t>initScene</a:t>
            </a:r>
            <a:r>
              <a:rPr lang="en-US" altLang="zh-CN" dirty="0"/>
              <a:t>()</a:t>
            </a:r>
            <a:r>
              <a:rPr lang="zh-CN" altLang="zh-CN" dirty="0"/>
              <a:t>函数中添加代码如下：</a:t>
            </a:r>
          </a:p>
          <a:p>
            <a:pPr indent="446088"/>
            <a:r>
              <a:rPr lang="en-US" altLang="zh-CN" dirty="0"/>
              <a:t>for(i=0;i&lt;3;i++)      </a:t>
            </a:r>
            <a:endParaRPr lang="zh-CN" altLang="zh-CN" dirty="0"/>
          </a:p>
          <a:p>
            <a:pPr indent="446088"/>
            <a:r>
              <a:rPr lang="en-US" altLang="zh-CN" dirty="0"/>
              <a:t>    </a:t>
            </a:r>
            <a:r>
              <a:rPr lang="en-US" altLang="zh-CN" dirty="0" err="1"/>
              <a:t>slotAddAnimationItem</a:t>
            </a:r>
            <a:r>
              <a:rPr lang="en-US" altLang="zh-CN" dirty="0"/>
              <a:t>();</a:t>
            </a:r>
            <a:endParaRPr lang="zh-CN" altLang="zh-CN" dirty="0"/>
          </a:p>
          <a:p>
            <a:pPr indent="446088"/>
            <a:endParaRPr lang="zh-CN" altLang="en-US" dirty="0"/>
          </a:p>
        </p:txBody>
      </p:sp>
    </p:spTree>
    <p:extLst>
      <p:ext uri="{BB962C8B-B14F-4D97-AF65-F5344CB8AC3E}">
        <p14:creationId xmlns:p14="http://schemas.microsoft.com/office/powerpoint/2010/main" val="1399128476"/>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7.1.2  Graphics View</a:t>
            </a:r>
            <a:r>
              <a:rPr lang="zh-CN" altLang="zh-CN" dirty="0"/>
              <a:t>的三元素</a:t>
            </a:r>
            <a:endParaRPr lang="zh-CN" altLang="en-US" dirty="0"/>
          </a:p>
        </p:txBody>
      </p:sp>
      <p:sp>
        <p:nvSpPr>
          <p:cNvPr id="3" name="TextBox 2"/>
          <p:cNvSpPr txBox="1"/>
          <p:nvPr/>
        </p:nvSpPr>
        <p:spPr>
          <a:xfrm>
            <a:off x="395536" y="1268760"/>
            <a:ext cx="8352928" cy="5027017"/>
          </a:xfrm>
          <a:prstGeom prst="rect">
            <a:avLst/>
          </a:prstGeom>
          <a:noFill/>
        </p:spPr>
        <p:txBody>
          <a:bodyPr wrap="square" rtlCol="0">
            <a:spAutoFit/>
          </a:bodyPr>
          <a:lstStyle/>
          <a:p>
            <a:pPr indent="446088">
              <a:lnSpc>
                <a:spcPct val="150000"/>
              </a:lnSpc>
            </a:pPr>
            <a:r>
              <a:rPr lang="en-US" altLang="zh-CN" b="1" dirty="0">
                <a:solidFill>
                  <a:srgbClr val="00B0F0"/>
                </a:solidFill>
              </a:rPr>
              <a:t>1</a:t>
            </a:r>
            <a:r>
              <a:rPr lang="zh-CN" altLang="zh-CN" b="1" dirty="0">
                <a:solidFill>
                  <a:srgbClr val="00B0F0"/>
                </a:solidFill>
              </a:rPr>
              <a:t>．场景类：</a:t>
            </a:r>
            <a:r>
              <a:rPr lang="en-US" altLang="zh-CN" b="1" dirty="0" err="1">
                <a:solidFill>
                  <a:srgbClr val="00B0F0"/>
                </a:solidFill>
              </a:rPr>
              <a:t>QGraphicsScene</a:t>
            </a:r>
            <a:r>
              <a:rPr lang="zh-CN" altLang="zh-CN" b="1" dirty="0">
                <a:solidFill>
                  <a:srgbClr val="00B0F0"/>
                </a:solidFill>
              </a:rPr>
              <a:t>类</a:t>
            </a:r>
          </a:p>
          <a:p>
            <a:pPr indent="446088">
              <a:lnSpc>
                <a:spcPct val="150000"/>
              </a:lnSpc>
            </a:pPr>
            <a:r>
              <a:rPr lang="zh-CN" altLang="zh-CN" dirty="0"/>
              <a:t>场景类主要完成的工作包括提供对它包含的图元的操作接口和传递事件、管理各个图元的状态（如选择和焦点处理）、提供无变换的绘制功能（如打印）等。</a:t>
            </a:r>
          </a:p>
          <a:p>
            <a:pPr indent="446088">
              <a:lnSpc>
                <a:spcPct val="150000"/>
              </a:lnSpc>
            </a:pPr>
            <a:r>
              <a:rPr lang="zh-CN" altLang="zh-CN" dirty="0"/>
              <a:t>事件传播体系结构将场景事件发送给图元，同时也管理图元之间的事件传播。如果场景接收到了在某一点的鼠标单击事件，场景会将事件传给这一点的图元。</a:t>
            </a:r>
          </a:p>
          <a:p>
            <a:pPr indent="446088">
              <a:lnSpc>
                <a:spcPct val="150000"/>
              </a:lnSpc>
            </a:pPr>
            <a:r>
              <a:rPr lang="zh-CN" altLang="zh-CN" dirty="0"/>
              <a:t>管理各个图元的状态（如选择和焦点处理）。可以通过</a:t>
            </a:r>
            <a:r>
              <a:rPr lang="en-US" altLang="zh-CN" dirty="0" err="1"/>
              <a:t>QGraphicsScene</a:t>
            </a:r>
            <a:r>
              <a:rPr lang="en-US" altLang="zh-CN" dirty="0"/>
              <a:t>:: </a:t>
            </a:r>
            <a:r>
              <a:rPr lang="en-US" altLang="zh-CN" dirty="0" err="1"/>
              <a:t>setSelectionArea</a:t>
            </a:r>
            <a:r>
              <a:rPr lang="en-US" altLang="zh-CN" dirty="0"/>
              <a:t>()</a:t>
            </a:r>
            <a:r>
              <a:rPr lang="zh-CN" altLang="zh-CN" dirty="0"/>
              <a:t>函数选择图元，选择区域可以是任意的形状，使用</a:t>
            </a:r>
            <a:r>
              <a:rPr lang="en-US" altLang="zh-CN" dirty="0" err="1"/>
              <a:t>QPainterPath</a:t>
            </a:r>
            <a:r>
              <a:rPr lang="zh-CN" altLang="zh-CN" dirty="0"/>
              <a:t>表示。若要得到当前选择的图元列表，则可以使用函数</a:t>
            </a:r>
            <a:r>
              <a:rPr lang="en-US" altLang="zh-CN" dirty="0" err="1"/>
              <a:t>QGraphicsScene</a:t>
            </a:r>
            <a:r>
              <a:rPr lang="en-US" altLang="zh-CN" dirty="0"/>
              <a:t>:: </a:t>
            </a:r>
            <a:r>
              <a:rPr lang="en-US" altLang="zh-CN" dirty="0" err="1"/>
              <a:t>selectedItems</a:t>
            </a:r>
            <a:r>
              <a:rPr lang="en-US" altLang="zh-CN" dirty="0"/>
              <a:t>()</a:t>
            </a:r>
            <a:r>
              <a:rPr lang="zh-CN" altLang="zh-CN" dirty="0"/>
              <a:t>。可以通过</a:t>
            </a:r>
            <a:r>
              <a:rPr lang="en-US" altLang="zh-CN" dirty="0" err="1"/>
              <a:t>QGraphicsScene</a:t>
            </a:r>
            <a:r>
              <a:rPr lang="en-US" altLang="zh-CN" dirty="0"/>
              <a:t>:: </a:t>
            </a:r>
            <a:r>
              <a:rPr lang="en-US" altLang="zh-CN" dirty="0" err="1"/>
              <a:t>setFocusItem</a:t>
            </a:r>
            <a:r>
              <a:rPr lang="en-US" altLang="zh-CN" dirty="0"/>
              <a:t>()</a:t>
            </a:r>
            <a:r>
              <a:rPr lang="zh-CN" altLang="zh-CN" dirty="0"/>
              <a:t>函数或</a:t>
            </a:r>
            <a:r>
              <a:rPr lang="en-US" altLang="zh-CN" dirty="0" err="1"/>
              <a:t>QGraphicsScene</a:t>
            </a:r>
            <a:r>
              <a:rPr lang="en-US" altLang="zh-CN" dirty="0"/>
              <a:t>:: </a:t>
            </a:r>
            <a:r>
              <a:rPr lang="en-US" altLang="zh-CN" dirty="0" err="1"/>
              <a:t>setFocus</a:t>
            </a:r>
            <a:r>
              <a:rPr lang="en-US" altLang="zh-CN" dirty="0"/>
              <a:t>()</a:t>
            </a:r>
            <a:r>
              <a:rPr lang="zh-CN" altLang="zh-CN" dirty="0"/>
              <a:t>函数来设置图元的焦点，获得当前具有焦点的图元使用函数</a:t>
            </a:r>
            <a:r>
              <a:rPr lang="en-US" altLang="zh-CN" dirty="0" err="1"/>
              <a:t>QGraphicsScene</a:t>
            </a:r>
            <a:r>
              <a:rPr lang="en-US" altLang="zh-CN" dirty="0"/>
              <a:t>::</a:t>
            </a:r>
            <a:r>
              <a:rPr lang="en-US" altLang="zh-CN" dirty="0" err="1"/>
              <a:t>focusItem</a:t>
            </a:r>
            <a:r>
              <a:rPr lang="en-US" altLang="zh-CN" dirty="0"/>
              <a:t>()</a:t>
            </a:r>
            <a:r>
              <a:rPr lang="zh-CN" altLang="zh-CN" dirty="0"/>
              <a:t>。</a:t>
            </a:r>
          </a:p>
          <a:p>
            <a:pPr indent="446088">
              <a:lnSpc>
                <a:spcPct val="150000"/>
              </a:lnSpc>
            </a:pPr>
            <a:endParaRPr lang="zh-CN" altLang="en-US" dirty="0"/>
          </a:p>
        </p:txBody>
      </p:sp>
    </p:spTree>
    <p:extLst>
      <p:ext uri="{BB962C8B-B14F-4D97-AF65-F5344CB8AC3E}">
        <p14:creationId xmlns:p14="http://schemas.microsoft.com/office/powerpoint/2010/main" val="278098744"/>
      </p:ext>
    </p:extLst>
  </p:cSld>
  <p:clrMapOvr>
    <a:masterClrMapping/>
  </p:clrMapOvr>
  <p:transition spd="slow">
    <p:randomBar dir="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83568" y="1484784"/>
            <a:ext cx="8064896" cy="4104456"/>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7.2.3  </a:t>
            </a:r>
            <a:r>
              <a:rPr lang="zh-CN" altLang="zh-CN" dirty="0"/>
              <a:t>图元创建</a:t>
            </a:r>
            <a:endParaRPr lang="zh-CN" altLang="en-US" dirty="0"/>
          </a:p>
        </p:txBody>
      </p:sp>
      <p:sp>
        <p:nvSpPr>
          <p:cNvPr id="3" name="TextBox 2"/>
          <p:cNvSpPr txBox="1"/>
          <p:nvPr/>
        </p:nvSpPr>
        <p:spPr>
          <a:xfrm>
            <a:off x="323528" y="1124744"/>
            <a:ext cx="8496944" cy="5170646"/>
          </a:xfrm>
          <a:prstGeom prst="rect">
            <a:avLst/>
          </a:prstGeom>
          <a:noFill/>
        </p:spPr>
        <p:txBody>
          <a:bodyPr wrap="square" rtlCol="0">
            <a:spAutoFit/>
          </a:bodyPr>
          <a:lstStyle/>
          <a:p>
            <a:pPr indent="446088"/>
            <a:r>
              <a:rPr lang="zh-CN" altLang="zh-CN" dirty="0"/>
              <a:t>实现函数</a:t>
            </a:r>
            <a:r>
              <a:rPr lang="en-US" altLang="zh-CN" dirty="0" err="1"/>
              <a:t>slotAddAnimationItem</a:t>
            </a:r>
            <a:r>
              <a:rPr lang="en-US" altLang="zh-CN" dirty="0"/>
              <a:t>()</a:t>
            </a:r>
            <a:r>
              <a:rPr lang="zh-CN" altLang="zh-CN" dirty="0"/>
              <a:t>的具体代码如下：</a:t>
            </a:r>
          </a:p>
          <a:p>
            <a:pPr indent="446088"/>
            <a:r>
              <a:rPr lang="en-US" altLang="zh-CN" sz="1600" dirty="0"/>
              <a:t>void </a:t>
            </a:r>
            <a:r>
              <a:rPr lang="en-US" altLang="zh-CN" sz="1600" dirty="0" err="1"/>
              <a:t>MainWindow</a:t>
            </a:r>
            <a:r>
              <a:rPr lang="en-US" altLang="zh-CN" sz="1600" dirty="0"/>
              <a:t>::</a:t>
            </a:r>
            <a:r>
              <a:rPr lang="en-US" altLang="zh-CN" sz="1600" dirty="0" err="1"/>
              <a:t>slotAddAnimationItem</a:t>
            </a:r>
            <a:r>
              <a:rPr lang="en-US" altLang="zh-CN" sz="1600" dirty="0"/>
              <a:t>() 	//</a:t>
            </a:r>
            <a:r>
              <a:rPr lang="zh-CN" altLang="zh-CN" sz="1600" dirty="0"/>
              <a:t>在场景中加入一个动画星星</a:t>
            </a:r>
          </a:p>
          <a:p>
            <a:pPr indent="446088"/>
            <a:r>
              <a:rPr lang="en-US" altLang="zh-CN" sz="1600" dirty="0"/>
              <a:t>{</a:t>
            </a:r>
            <a:endParaRPr lang="zh-CN" altLang="zh-CN" sz="1600" dirty="0"/>
          </a:p>
          <a:p>
            <a:pPr indent="446088"/>
            <a:r>
              <a:rPr lang="en-US" altLang="zh-CN" sz="1600" dirty="0"/>
              <a:t>    </a:t>
            </a:r>
            <a:r>
              <a:rPr lang="en-US" altLang="zh-CN" sz="1600" dirty="0" err="1"/>
              <a:t>StartItem</a:t>
            </a:r>
            <a:r>
              <a:rPr lang="en-US" altLang="zh-CN" sz="1600" dirty="0"/>
              <a:t> *item = new </a:t>
            </a:r>
            <a:r>
              <a:rPr lang="en-US" altLang="zh-CN" sz="1600" dirty="0" err="1"/>
              <a:t>StartItem</a:t>
            </a:r>
            <a:r>
              <a:rPr lang="en-US" altLang="zh-CN" sz="1600" dirty="0"/>
              <a:t>;</a:t>
            </a:r>
            <a:endParaRPr lang="zh-CN" altLang="zh-CN" sz="1600" dirty="0"/>
          </a:p>
          <a:p>
            <a:pPr indent="446088"/>
            <a:r>
              <a:rPr lang="en-US" altLang="zh-CN" sz="1600" dirty="0"/>
              <a:t>    </a:t>
            </a:r>
            <a:r>
              <a:rPr lang="en-US" altLang="zh-CN" sz="1600" dirty="0" err="1"/>
              <a:t>QGraphicsItemAnimation</a:t>
            </a:r>
            <a:r>
              <a:rPr lang="en-US" altLang="zh-CN" sz="1600" dirty="0"/>
              <a:t> *</a:t>
            </a:r>
            <a:r>
              <a:rPr lang="en-US" altLang="zh-CN" sz="1600" dirty="0" err="1"/>
              <a:t>anim</a:t>
            </a:r>
            <a:r>
              <a:rPr lang="en-US" altLang="zh-CN" sz="1600" dirty="0"/>
              <a:t> = new </a:t>
            </a:r>
            <a:r>
              <a:rPr lang="en-US" altLang="zh-CN" sz="1600" dirty="0" err="1"/>
              <a:t>QGraphicsItemAnimation</a:t>
            </a:r>
            <a:r>
              <a:rPr lang="en-US" altLang="zh-CN" sz="1600" dirty="0"/>
              <a:t>;</a:t>
            </a:r>
            <a:endParaRPr lang="zh-CN" altLang="zh-CN" sz="1600" dirty="0"/>
          </a:p>
          <a:p>
            <a:pPr indent="446088"/>
            <a:r>
              <a:rPr lang="en-US" altLang="zh-CN" sz="1600" dirty="0"/>
              <a:t>    </a:t>
            </a:r>
            <a:r>
              <a:rPr lang="en-US" altLang="zh-CN" sz="1600" dirty="0" err="1"/>
              <a:t>anim</a:t>
            </a:r>
            <a:r>
              <a:rPr lang="en-US" altLang="zh-CN" sz="1600" dirty="0"/>
              <a:t>-&gt;</a:t>
            </a:r>
            <a:r>
              <a:rPr lang="en-US" altLang="zh-CN" sz="1600" dirty="0" err="1"/>
              <a:t>setItem</a:t>
            </a:r>
            <a:r>
              <a:rPr lang="en-US" altLang="zh-CN" sz="1600" dirty="0"/>
              <a:t>(item);</a:t>
            </a:r>
            <a:endParaRPr lang="zh-CN" altLang="zh-CN" sz="1600" dirty="0"/>
          </a:p>
          <a:p>
            <a:pPr indent="446088"/>
            <a:r>
              <a:rPr lang="en-US" altLang="zh-CN" sz="1600" dirty="0"/>
              <a:t>    </a:t>
            </a:r>
            <a:r>
              <a:rPr lang="en-US" altLang="zh-CN" sz="1600" dirty="0" err="1"/>
              <a:t>QTimeLine</a:t>
            </a:r>
            <a:r>
              <a:rPr lang="en-US" altLang="zh-CN" sz="1600" dirty="0"/>
              <a:t> *</a:t>
            </a:r>
            <a:r>
              <a:rPr lang="en-US" altLang="zh-CN" sz="1600" dirty="0" err="1"/>
              <a:t>timeLine</a:t>
            </a:r>
            <a:r>
              <a:rPr lang="en-US" altLang="zh-CN" sz="1600" dirty="0"/>
              <a:t> = new </a:t>
            </a:r>
            <a:r>
              <a:rPr lang="en-US" altLang="zh-CN" sz="1600" dirty="0" err="1"/>
              <a:t>QTimeLine</a:t>
            </a:r>
            <a:r>
              <a:rPr lang="en-US" altLang="zh-CN" sz="1600" dirty="0"/>
              <a:t>(4000);</a:t>
            </a:r>
            <a:endParaRPr lang="zh-CN" altLang="zh-CN" sz="1600" dirty="0"/>
          </a:p>
          <a:p>
            <a:pPr indent="446088"/>
            <a:r>
              <a:rPr lang="en-US" altLang="zh-CN" sz="1600" dirty="0"/>
              <a:t>    </a:t>
            </a:r>
            <a:r>
              <a:rPr lang="en-US" altLang="zh-CN" sz="1600" dirty="0" err="1"/>
              <a:t>timeLine</a:t>
            </a:r>
            <a:r>
              <a:rPr lang="en-US" altLang="zh-CN" sz="1600" dirty="0"/>
              <a:t>-&gt;</a:t>
            </a:r>
            <a:r>
              <a:rPr lang="en-US" altLang="zh-CN" sz="1600" dirty="0" err="1"/>
              <a:t>setCurveShape</a:t>
            </a:r>
            <a:r>
              <a:rPr lang="en-US" altLang="zh-CN" sz="1600" dirty="0"/>
              <a:t>(</a:t>
            </a:r>
            <a:r>
              <a:rPr lang="en-US" altLang="zh-CN" sz="1600" dirty="0" err="1"/>
              <a:t>QTimeLine</a:t>
            </a:r>
            <a:r>
              <a:rPr lang="en-US" altLang="zh-CN" sz="1600" dirty="0"/>
              <a:t>::</a:t>
            </a:r>
            <a:r>
              <a:rPr lang="en-US" altLang="zh-CN" sz="1600" dirty="0" err="1"/>
              <a:t>SineCurve</a:t>
            </a:r>
            <a:r>
              <a:rPr lang="en-US" altLang="zh-CN" sz="1600" dirty="0"/>
              <a:t>);</a:t>
            </a:r>
            <a:endParaRPr lang="zh-CN" altLang="zh-CN" sz="1600" dirty="0"/>
          </a:p>
          <a:p>
            <a:pPr indent="446088"/>
            <a:r>
              <a:rPr lang="en-US" altLang="zh-CN" sz="1600" dirty="0"/>
              <a:t>    </a:t>
            </a:r>
            <a:r>
              <a:rPr lang="en-US" altLang="zh-CN" sz="1600" dirty="0" err="1"/>
              <a:t>timeLine</a:t>
            </a:r>
            <a:r>
              <a:rPr lang="en-US" altLang="zh-CN" sz="1600" dirty="0"/>
              <a:t>-&gt;</a:t>
            </a:r>
            <a:r>
              <a:rPr lang="en-US" altLang="zh-CN" sz="1600" dirty="0" err="1"/>
              <a:t>setLoopCount</a:t>
            </a:r>
            <a:r>
              <a:rPr lang="en-US" altLang="zh-CN" sz="1600" dirty="0"/>
              <a:t>(0);</a:t>
            </a:r>
            <a:endParaRPr lang="zh-CN" altLang="zh-CN" sz="1600" dirty="0"/>
          </a:p>
          <a:p>
            <a:pPr indent="446088"/>
            <a:r>
              <a:rPr lang="en-US" altLang="zh-CN" sz="1600" dirty="0"/>
              <a:t>    </a:t>
            </a:r>
            <a:r>
              <a:rPr lang="en-US" altLang="zh-CN" sz="1600" dirty="0" err="1"/>
              <a:t>anim</a:t>
            </a:r>
            <a:r>
              <a:rPr lang="en-US" altLang="zh-CN" sz="1600" dirty="0"/>
              <a:t>-&gt;</a:t>
            </a:r>
            <a:r>
              <a:rPr lang="en-US" altLang="zh-CN" sz="1600" dirty="0" err="1"/>
              <a:t>setTimeLine</a:t>
            </a:r>
            <a:r>
              <a:rPr lang="en-US" altLang="zh-CN" sz="1600" dirty="0"/>
              <a:t>(</a:t>
            </a:r>
            <a:r>
              <a:rPr lang="en-US" altLang="zh-CN" sz="1600" dirty="0" err="1"/>
              <a:t>timeLine</a:t>
            </a:r>
            <a:r>
              <a:rPr lang="en-US" altLang="zh-CN" sz="1600" dirty="0"/>
              <a:t>);</a:t>
            </a:r>
            <a:endParaRPr lang="zh-CN" altLang="zh-CN" sz="1600" dirty="0"/>
          </a:p>
          <a:p>
            <a:pPr indent="446088"/>
            <a:r>
              <a:rPr lang="en-US" altLang="zh-CN" sz="1600" dirty="0"/>
              <a:t>    </a:t>
            </a:r>
            <a:r>
              <a:rPr lang="en-US" altLang="zh-CN" sz="1600" dirty="0" err="1"/>
              <a:t>int</a:t>
            </a:r>
            <a:r>
              <a:rPr lang="en-US" altLang="zh-CN" sz="1600" dirty="0"/>
              <a:t> y =(</a:t>
            </a:r>
            <a:r>
              <a:rPr lang="en-US" altLang="zh-CN" sz="1600" dirty="0" err="1"/>
              <a:t>qrand</a:t>
            </a:r>
            <a:r>
              <a:rPr lang="en-US" altLang="zh-CN" sz="1600" dirty="0"/>
              <a:t>()%400)-200;</a:t>
            </a:r>
            <a:endParaRPr lang="zh-CN" altLang="zh-CN" sz="1600" dirty="0"/>
          </a:p>
          <a:p>
            <a:pPr indent="446088"/>
            <a:r>
              <a:rPr lang="en-US" altLang="zh-CN" sz="1600" dirty="0"/>
              <a:t>    for(</a:t>
            </a:r>
            <a:r>
              <a:rPr lang="en-US" altLang="zh-CN" sz="1600" dirty="0" err="1"/>
              <a:t>int</a:t>
            </a:r>
            <a:r>
              <a:rPr lang="en-US" altLang="zh-CN" sz="1600" dirty="0"/>
              <a:t> i=0;i&lt;400;i++)</a:t>
            </a:r>
            <a:endParaRPr lang="zh-CN" altLang="zh-CN" sz="1600" dirty="0"/>
          </a:p>
          <a:p>
            <a:pPr indent="446088"/>
            <a:r>
              <a:rPr lang="en-US" altLang="zh-CN" sz="1600" dirty="0"/>
              <a:t>    {</a:t>
            </a:r>
            <a:endParaRPr lang="zh-CN" altLang="zh-CN" sz="1600" dirty="0"/>
          </a:p>
          <a:p>
            <a:pPr indent="446088"/>
            <a:r>
              <a:rPr lang="en-US" altLang="zh-CN" sz="1600" dirty="0"/>
              <a:t>        </a:t>
            </a:r>
            <a:r>
              <a:rPr lang="en-US" altLang="zh-CN" sz="1600" dirty="0" err="1"/>
              <a:t>anim</a:t>
            </a:r>
            <a:r>
              <a:rPr lang="en-US" altLang="zh-CN" sz="1600" dirty="0"/>
              <a:t>-&gt;</a:t>
            </a:r>
            <a:r>
              <a:rPr lang="en-US" altLang="zh-CN" sz="1600" dirty="0" err="1"/>
              <a:t>setPosAt</a:t>
            </a:r>
            <a:r>
              <a:rPr lang="en-US" altLang="zh-CN" sz="1600" dirty="0"/>
              <a:t>(i/400.0,QPointF(i-200,y));</a:t>
            </a:r>
            <a:endParaRPr lang="zh-CN" altLang="zh-CN" sz="1600" dirty="0"/>
          </a:p>
          <a:p>
            <a:pPr indent="446088"/>
            <a:r>
              <a:rPr lang="en-US" altLang="zh-CN" sz="1600" dirty="0"/>
              <a:t>    }</a:t>
            </a:r>
            <a:endParaRPr lang="zh-CN" altLang="zh-CN" sz="1600" dirty="0"/>
          </a:p>
          <a:p>
            <a:pPr indent="446088"/>
            <a:r>
              <a:rPr lang="en-US" altLang="zh-CN" sz="1600" dirty="0"/>
              <a:t>    </a:t>
            </a:r>
            <a:r>
              <a:rPr lang="en-US" altLang="zh-CN" sz="1600" dirty="0" err="1"/>
              <a:t>timeLine</a:t>
            </a:r>
            <a:r>
              <a:rPr lang="en-US" altLang="zh-CN" sz="1600" dirty="0"/>
              <a:t>-&gt;start();</a:t>
            </a:r>
            <a:endParaRPr lang="zh-CN" altLang="zh-CN" sz="1600" dirty="0"/>
          </a:p>
          <a:p>
            <a:pPr indent="446088"/>
            <a:r>
              <a:rPr lang="en-US" altLang="zh-CN" sz="1600" dirty="0"/>
              <a:t>    scene-&gt;</a:t>
            </a:r>
            <a:r>
              <a:rPr lang="en-US" altLang="zh-CN" sz="1600" dirty="0" err="1"/>
              <a:t>addItem</a:t>
            </a:r>
            <a:r>
              <a:rPr lang="en-US" altLang="zh-CN" sz="1600" dirty="0"/>
              <a:t>(item);</a:t>
            </a:r>
            <a:endParaRPr lang="zh-CN" altLang="zh-CN" sz="1600" dirty="0"/>
          </a:p>
          <a:p>
            <a:pPr indent="446088"/>
            <a:r>
              <a:rPr lang="en-US" altLang="zh-CN" sz="1600" dirty="0"/>
              <a:t>}</a:t>
            </a:r>
            <a:endParaRPr lang="zh-CN" altLang="zh-CN" sz="1600" dirty="0"/>
          </a:p>
          <a:p>
            <a:pPr indent="446088"/>
            <a:r>
              <a:rPr lang="zh-CN" altLang="zh-CN" dirty="0"/>
              <a:t>（</a:t>
            </a:r>
            <a:r>
              <a:rPr lang="en-US" altLang="zh-CN" dirty="0"/>
              <a:t>5</a:t>
            </a:r>
            <a:r>
              <a:rPr lang="zh-CN" altLang="zh-CN" dirty="0"/>
              <a:t>）最终运行结果如图</a:t>
            </a:r>
            <a:r>
              <a:rPr lang="en-US" altLang="zh-CN" dirty="0"/>
              <a:t>7.7</a:t>
            </a:r>
            <a:r>
              <a:rPr lang="zh-CN" altLang="zh-CN" dirty="0"/>
              <a:t>所示，图中的小星星会不停地左右移动。</a:t>
            </a:r>
          </a:p>
          <a:p>
            <a:endParaRPr lang="zh-CN" altLang="en-US" dirty="0"/>
          </a:p>
        </p:txBody>
      </p:sp>
    </p:spTree>
    <p:extLst>
      <p:ext uri="{BB962C8B-B14F-4D97-AF65-F5344CB8AC3E}">
        <p14:creationId xmlns:p14="http://schemas.microsoft.com/office/powerpoint/2010/main" val="3155463108"/>
      </p:ext>
    </p:extLst>
  </p:cSld>
  <p:clrMapOvr>
    <a:masterClrMapping/>
  </p:clrMapOvr>
  <p:transition spd="slow">
    <p:randomBar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7.2.4  </a:t>
            </a:r>
            <a:r>
              <a:rPr lang="zh-CN" altLang="zh-CN" dirty="0"/>
              <a:t>图元的旋转、缩放、切变和</a:t>
            </a:r>
            <a:r>
              <a:rPr lang="zh-CN" altLang="zh-CN" dirty="0" smtClean="0"/>
              <a:t>位移</a:t>
            </a:r>
            <a:endParaRPr lang="zh-CN" altLang="en-US" dirty="0"/>
          </a:p>
        </p:txBody>
      </p:sp>
      <p:sp>
        <p:nvSpPr>
          <p:cNvPr id="3" name="TextBox 2"/>
          <p:cNvSpPr txBox="1"/>
          <p:nvPr/>
        </p:nvSpPr>
        <p:spPr>
          <a:xfrm>
            <a:off x="395536" y="1340768"/>
            <a:ext cx="8352928" cy="923330"/>
          </a:xfrm>
          <a:prstGeom prst="rect">
            <a:avLst/>
          </a:prstGeom>
          <a:noFill/>
        </p:spPr>
        <p:txBody>
          <a:bodyPr wrap="square" rtlCol="0">
            <a:spAutoFit/>
          </a:bodyPr>
          <a:lstStyle/>
          <a:p>
            <a:pPr indent="446088"/>
            <a:r>
              <a:rPr lang="zh-CN" altLang="zh-CN" b="1" u="sng" dirty="0"/>
              <a:t>【例】</a:t>
            </a:r>
            <a:r>
              <a:rPr lang="zh-CN" altLang="zh-CN" u="sng" dirty="0"/>
              <a:t>（难度中等）</a:t>
            </a:r>
            <a:r>
              <a:rPr lang="zh-CN" altLang="zh-CN" dirty="0"/>
              <a:t>（</a:t>
            </a:r>
            <a:r>
              <a:rPr lang="en-US" altLang="zh-CN" dirty="0"/>
              <a:t>CH704</a:t>
            </a:r>
            <a:r>
              <a:rPr lang="zh-CN" altLang="zh-CN" dirty="0"/>
              <a:t>）设计界面，实现蝴蝶各种变形。如图</a:t>
            </a:r>
            <a:r>
              <a:rPr lang="en-US" altLang="zh-CN" dirty="0"/>
              <a:t>7.10</a:t>
            </a:r>
            <a:r>
              <a:rPr lang="zh-CN" altLang="zh-CN" dirty="0"/>
              <a:t>所示。</a:t>
            </a:r>
          </a:p>
          <a:p>
            <a:endParaRPr lang="zh-CN" altLang="en-US" dirty="0"/>
          </a:p>
        </p:txBody>
      </p:sp>
      <p:pic>
        <p:nvPicPr>
          <p:cNvPr id="1126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132856"/>
            <a:ext cx="5112568" cy="4047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9697832"/>
      </p:ext>
    </p:extLst>
  </p:cSld>
  <p:clrMapOvr>
    <a:masterClrMapping/>
  </p:clrMapOvr>
  <p:transition spd="slow">
    <p:randomBar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7.2.4  </a:t>
            </a:r>
            <a:r>
              <a:rPr lang="zh-CN" altLang="zh-CN" dirty="0"/>
              <a:t>图元的旋转、缩放、切变和位移</a:t>
            </a:r>
            <a:endParaRPr lang="zh-CN" altLang="en-US" dirty="0"/>
          </a:p>
        </p:txBody>
      </p:sp>
      <p:sp>
        <p:nvSpPr>
          <p:cNvPr id="3" name="TextBox 2"/>
          <p:cNvSpPr txBox="1"/>
          <p:nvPr/>
        </p:nvSpPr>
        <p:spPr>
          <a:xfrm>
            <a:off x="395536" y="1268760"/>
            <a:ext cx="8352928" cy="2949525"/>
          </a:xfrm>
          <a:prstGeom prst="rect">
            <a:avLst/>
          </a:prstGeom>
          <a:noFill/>
        </p:spPr>
        <p:txBody>
          <a:bodyPr wrap="square" rtlCol="0">
            <a:spAutoFit/>
          </a:bodyPr>
          <a:lstStyle/>
          <a:p>
            <a:pPr indent="446088">
              <a:lnSpc>
                <a:spcPct val="150000"/>
              </a:lnSpc>
            </a:pPr>
            <a:r>
              <a:rPr lang="zh-CN" altLang="zh-CN" dirty="0"/>
              <a:t>（</a:t>
            </a:r>
            <a:r>
              <a:rPr lang="en-US" altLang="zh-CN" dirty="0"/>
              <a:t>1</a:t>
            </a:r>
            <a:r>
              <a:rPr lang="zh-CN" altLang="zh-CN" dirty="0"/>
              <a:t>）新建</a:t>
            </a:r>
            <a:r>
              <a:rPr lang="en-US" altLang="zh-CN" dirty="0" err="1"/>
              <a:t>Qt</a:t>
            </a:r>
            <a:r>
              <a:rPr lang="en-US" altLang="zh-CN" dirty="0"/>
              <a:t> Widgets Application</a:t>
            </a:r>
            <a:r>
              <a:rPr lang="zh-CN" altLang="zh-CN" dirty="0"/>
              <a:t>（详见</a:t>
            </a:r>
            <a:r>
              <a:rPr lang="en-US" altLang="zh-CN" dirty="0"/>
              <a:t>1.3.1</a:t>
            </a:r>
            <a:r>
              <a:rPr lang="zh-CN" altLang="zh-CN" dirty="0"/>
              <a:t>节），项目名称为“</a:t>
            </a:r>
            <a:r>
              <a:rPr lang="en-US" altLang="zh-CN" dirty="0" err="1"/>
              <a:t>ItemWidget</a:t>
            </a:r>
            <a:r>
              <a:rPr lang="zh-CN" altLang="zh-CN" dirty="0"/>
              <a:t>”，基类选择“</a:t>
            </a:r>
            <a:r>
              <a:rPr lang="en-US" altLang="zh-CN" dirty="0" err="1"/>
              <a:t>QWidget</a:t>
            </a:r>
            <a:r>
              <a:rPr lang="zh-CN" altLang="zh-CN" dirty="0"/>
              <a:t>”，类名命名为“</a:t>
            </a:r>
            <a:r>
              <a:rPr lang="en-US" altLang="zh-CN" dirty="0" err="1"/>
              <a:t>MainWidget</a:t>
            </a:r>
            <a:r>
              <a:rPr lang="zh-CN" altLang="zh-CN" dirty="0"/>
              <a:t>”，</a:t>
            </a:r>
            <a:r>
              <a:rPr lang="zh-CN" altLang="zh-CN" b="1" dirty="0"/>
              <a:t>取消</a:t>
            </a:r>
            <a:r>
              <a:rPr lang="zh-CN" altLang="zh-CN" dirty="0"/>
              <a:t>“创建界面”复选框的选中状态。单击“下一步”按钮，最后单击“完成”按钮，完成该项目工程的建立。</a:t>
            </a:r>
          </a:p>
          <a:p>
            <a:pPr indent="446088">
              <a:lnSpc>
                <a:spcPct val="150000"/>
              </a:lnSpc>
            </a:pPr>
            <a:r>
              <a:rPr lang="zh-CN" altLang="zh-CN" dirty="0"/>
              <a:t>（</a:t>
            </a:r>
            <a:r>
              <a:rPr lang="en-US" altLang="zh-CN" dirty="0"/>
              <a:t>2</a:t>
            </a:r>
            <a:r>
              <a:rPr lang="zh-CN" altLang="zh-CN" dirty="0"/>
              <a:t>）</a:t>
            </a:r>
            <a:r>
              <a:rPr lang="en-US" altLang="zh-CN" dirty="0" err="1"/>
              <a:t>MainWidget</a:t>
            </a:r>
            <a:r>
              <a:rPr lang="zh-CN" altLang="zh-CN" dirty="0"/>
              <a:t>类继承自</a:t>
            </a:r>
            <a:r>
              <a:rPr lang="en-US" altLang="zh-CN" dirty="0" err="1"/>
              <a:t>QWidget</a:t>
            </a:r>
            <a:r>
              <a:rPr lang="zh-CN" altLang="zh-CN" dirty="0"/>
              <a:t>，作为主窗体类，用于对图元的显示，包含一个控制面板区及一个显示区。</a:t>
            </a:r>
          </a:p>
          <a:p>
            <a:pPr indent="446088">
              <a:lnSpc>
                <a:spcPct val="150000"/>
              </a:lnSpc>
            </a:pPr>
            <a:endParaRPr lang="zh-CN" altLang="en-US" dirty="0"/>
          </a:p>
        </p:txBody>
      </p:sp>
    </p:spTree>
    <p:extLst>
      <p:ext uri="{BB962C8B-B14F-4D97-AF65-F5344CB8AC3E}">
        <p14:creationId xmlns:p14="http://schemas.microsoft.com/office/powerpoint/2010/main" val="2551499223"/>
      </p:ext>
    </p:extLst>
  </p:cSld>
  <p:clrMapOvr>
    <a:masterClrMapping/>
  </p:clrMapOvr>
  <p:transition spd="slow">
    <p:randomBar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755576" y="1628800"/>
            <a:ext cx="7848872" cy="4680520"/>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7.2.4  </a:t>
            </a:r>
            <a:r>
              <a:rPr lang="zh-CN" altLang="zh-CN" dirty="0"/>
              <a:t>图元的旋转、缩放、切变和位移</a:t>
            </a:r>
            <a:endParaRPr lang="zh-CN" altLang="en-US" dirty="0"/>
          </a:p>
        </p:txBody>
      </p:sp>
      <p:sp>
        <p:nvSpPr>
          <p:cNvPr id="3" name="TextBox 2"/>
          <p:cNvSpPr txBox="1"/>
          <p:nvPr/>
        </p:nvSpPr>
        <p:spPr>
          <a:xfrm>
            <a:off x="395536" y="1268760"/>
            <a:ext cx="8352928" cy="5416868"/>
          </a:xfrm>
          <a:prstGeom prst="rect">
            <a:avLst/>
          </a:prstGeom>
          <a:noFill/>
        </p:spPr>
        <p:txBody>
          <a:bodyPr wrap="square" rtlCol="0">
            <a:spAutoFit/>
          </a:bodyPr>
          <a:lstStyle/>
          <a:p>
            <a:pPr indent="446088"/>
            <a:r>
              <a:rPr lang="zh-CN" altLang="zh-CN" dirty="0"/>
              <a:t>“</a:t>
            </a:r>
            <a:r>
              <a:rPr lang="en-US" altLang="zh-CN" dirty="0" err="1"/>
              <a:t>mainwidget.h</a:t>
            </a:r>
            <a:r>
              <a:rPr lang="zh-CN" altLang="zh-CN" dirty="0"/>
              <a:t>”文件中的代码如下：</a:t>
            </a:r>
          </a:p>
          <a:p>
            <a:pPr indent="446088"/>
            <a:r>
              <a:rPr lang="en-US" altLang="zh-CN" sz="1600" dirty="0"/>
              <a:t>#include &lt;</a:t>
            </a:r>
            <a:r>
              <a:rPr lang="en-US" altLang="zh-CN" sz="1600" dirty="0" err="1"/>
              <a:t>QWidget</a:t>
            </a:r>
            <a:r>
              <a:rPr lang="en-US" altLang="zh-CN" sz="1600" dirty="0"/>
              <a:t>&gt;</a:t>
            </a:r>
            <a:endParaRPr lang="zh-CN" altLang="zh-CN" sz="1600" dirty="0"/>
          </a:p>
          <a:p>
            <a:pPr indent="446088"/>
            <a:r>
              <a:rPr lang="en-US" altLang="zh-CN" sz="1600" dirty="0"/>
              <a:t>#include &lt;</a:t>
            </a:r>
            <a:r>
              <a:rPr lang="en-US" altLang="zh-CN" sz="1600" dirty="0" err="1"/>
              <a:t>QGraphicsView</a:t>
            </a:r>
            <a:r>
              <a:rPr lang="en-US" altLang="zh-CN" sz="1600" dirty="0"/>
              <a:t>&gt;</a:t>
            </a:r>
            <a:endParaRPr lang="zh-CN" altLang="zh-CN" sz="1600" dirty="0"/>
          </a:p>
          <a:p>
            <a:pPr indent="446088"/>
            <a:r>
              <a:rPr lang="en-US" altLang="zh-CN" sz="1600" dirty="0"/>
              <a:t>#include &lt;</a:t>
            </a:r>
            <a:r>
              <a:rPr lang="en-US" altLang="zh-CN" sz="1600" dirty="0" err="1"/>
              <a:t>QGraphicsScene</a:t>
            </a:r>
            <a:r>
              <a:rPr lang="en-US" altLang="zh-CN" sz="1600" dirty="0"/>
              <a:t>&gt;</a:t>
            </a:r>
            <a:endParaRPr lang="zh-CN" altLang="zh-CN" sz="1600" dirty="0"/>
          </a:p>
          <a:p>
            <a:pPr indent="446088"/>
            <a:r>
              <a:rPr lang="en-US" altLang="zh-CN" sz="1600" dirty="0"/>
              <a:t>#include &lt;</a:t>
            </a:r>
            <a:r>
              <a:rPr lang="en-US" altLang="zh-CN" sz="1600" dirty="0" err="1"/>
              <a:t>QFrame</a:t>
            </a:r>
            <a:r>
              <a:rPr lang="en-US" altLang="zh-CN" sz="1600" dirty="0"/>
              <a:t>&gt;</a:t>
            </a:r>
            <a:endParaRPr lang="zh-CN" altLang="zh-CN" sz="1600" dirty="0"/>
          </a:p>
          <a:p>
            <a:pPr indent="446088"/>
            <a:r>
              <a:rPr lang="en-US" altLang="zh-CN" sz="1600" dirty="0"/>
              <a:t>class </a:t>
            </a:r>
            <a:r>
              <a:rPr lang="en-US" altLang="zh-CN" sz="1600" dirty="0" err="1"/>
              <a:t>MainWidget</a:t>
            </a:r>
            <a:r>
              <a:rPr lang="en-US" altLang="zh-CN" sz="1600" dirty="0"/>
              <a:t> : public </a:t>
            </a:r>
            <a:r>
              <a:rPr lang="en-US" altLang="zh-CN" sz="1600" dirty="0" err="1"/>
              <a:t>QWidget</a:t>
            </a:r>
            <a:endParaRPr lang="zh-CN" altLang="zh-CN" sz="1600" dirty="0"/>
          </a:p>
          <a:p>
            <a:pPr indent="446088"/>
            <a:r>
              <a:rPr lang="en-US" altLang="zh-CN" sz="1600" dirty="0"/>
              <a:t>{</a:t>
            </a:r>
            <a:endParaRPr lang="zh-CN" altLang="zh-CN" sz="1600" dirty="0"/>
          </a:p>
          <a:p>
            <a:pPr indent="446088"/>
            <a:r>
              <a:rPr lang="en-US" altLang="zh-CN" sz="1600" dirty="0"/>
              <a:t>    Q_OBJECT</a:t>
            </a:r>
            <a:endParaRPr lang="zh-CN" altLang="zh-CN" sz="1600" dirty="0"/>
          </a:p>
          <a:p>
            <a:pPr indent="446088"/>
            <a:r>
              <a:rPr lang="en-US" altLang="zh-CN" sz="1600" dirty="0"/>
              <a:t>public:</a:t>
            </a:r>
            <a:endParaRPr lang="zh-CN" altLang="zh-CN" sz="1600" dirty="0"/>
          </a:p>
          <a:p>
            <a:pPr indent="446088"/>
            <a:r>
              <a:rPr lang="en-US" altLang="zh-CN" sz="1600" dirty="0"/>
              <a:t>    </a:t>
            </a:r>
            <a:r>
              <a:rPr lang="en-US" altLang="zh-CN" sz="1600" dirty="0" err="1"/>
              <a:t>MainWidget</a:t>
            </a:r>
            <a:r>
              <a:rPr lang="en-US" altLang="zh-CN" sz="1600" dirty="0"/>
              <a:t>(</a:t>
            </a:r>
            <a:r>
              <a:rPr lang="en-US" altLang="zh-CN" sz="1600" dirty="0" err="1"/>
              <a:t>QWidget</a:t>
            </a:r>
            <a:r>
              <a:rPr lang="en-US" altLang="zh-CN" sz="1600" dirty="0"/>
              <a:t> *parent = 0);</a:t>
            </a:r>
            <a:endParaRPr lang="zh-CN" altLang="zh-CN" sz="1600" dirty="0"/>
          </a:p>
          <a:p>
            <a:pPr indent="446088"/>
            <a:r>
              <a:rPr lang="en-US" altLang="zh-CN" sz="1600" dirty="0"/>
              <a:t>    ~</a:t>
            </a:r>
            <a:r>
              <a:rPr lang="en-US" altLang="zh-CN" sz="1600" dirty="0" err="1"/>
              <a:t>MainWidget</a:t>
            </a:r>
            <a:r>
              <a:rPr lang="en-US" altLang="zh-CN" sz="1600" dirty="0"/>
              <a:t>();</a:t>
            </a:r>
            <a:endParaRPr lang="zh-CN" altLang="zh-CN" sz="1600" dirty="0"/>
          </a:p>
          <a:p>
            <a:pPr indent="446088"/>
            <a:r>
              <a:rPr lang="en-US" altLang="zh-CN" sz="1600" dirty="0"/>
              <a:t>    void </a:t>
            </a:r>
            <a:r>
              <a:rPr lang="en-US" altLang="zh-CN" sz="1600" dirty="0" err="1"/>
              <a:t>createControlFrame</a:t>
            </a:r>
            <a:r>
              <a:rPr lang="en-US" altLang="zh-CN" sz="1600" dirty="0"/>
              <a:t>();</a:t>
            </a:r>
            <a:endParaRPr lang="zh-CN" altLang="zh-CN" sz="1600" dirty="0"/>
          </a:p>
          <a:p>
            <a:pPr indent="446088"/>
            <a:r>
              <a:rPr lang="en-US" altLang="zh-CN" sz="1600" dirty="0"/>
              <a:t>private:</a:t>
            </a:r>
            <a:endParaRPr lang="zh-CN" altLang="zh-CN" sz="1600" dirty="0"/>
          </a:p>
          <a:p>
            <a:pPr indent="446088"/>
            <a:r>
              <a:rPr lang="en-US" altLang="zh-CN" sz="1600" dirty="0"/>
              <a:t>    </a:t>
            </a:r>
            <a:r>
              <a:rPr lang="en-US" altLang="zh-CN" sz="1600" dirty="0" err="1"/>
              <a:t>int</a:t>
            </a:r>
            <a:r>
              <a:rPr lang="en-US" altLang="zh-CN" sz="1600" dirty="0"/>
              <a:t> angle;</a:t>
            </a:r>
            <a:endParaRPr lang="zh-CN" altLang="zh-CN" sz="1600" dirty="0"/>
          </a:p>
          <a:p>
            <a:pPr indent="446088"/>
            <a:r>
              <a:rPr lang="en-US" altLang="zh-CN" sz="1600" dirty="0"/>
              <a:t>    </a:t>
            </a:r>
            <a:r>
              <a:rPr lang="en-US" altLang="zh-CN" sz="1600" dirty="0" err="1"/>
              <a:t>qreal</a:t>
            </a:r>
            <a:r>
              <a:rPr lang="en-US" altLang="zh-CN" sz="1600" dirty="0"/>
              <a:t> </a:t>
            </a:r>
            <a:r>
              <a:rPr lang="en-US" altLang="zh-CN" sz="1600" dirty="0" err="1"/>
              <a:t>scaleValue</a:t>
            </a:r>
            <a:r>
              <a:rPr lang="en-US" altLang="zh-CN" sz="1600" dirty="0"/>
              <a:t>;</a:t>
            </a:r>
            <a:endParaRPr lang="zh-CN" altLang="zh-CN" sz="1600" dirty="0"/>
          </a:p>
          <a:p>
            <a:pPr indent="446088"/>
            <a:r>
              <a:rPr lang="en-US" altLang="zh-CN" sz="1600" dirty="0"/>
              <a:t>    </a:t>
            </a:r>
            <a:r>
              <a:rPr lang="en-US" altLang="zh-CN" sz="1600" dirty="0" err="1"/>
              <a:t>qreal</a:t>
            </a:r>
            <a:r>
              <a:rPr lang="en-US" altLang="zh-CN" sz="1600" dirty="0"/>
              <a:t> </a:t>
            </a:r>
            <a:r>
              <a:rPr lang="en-US" altLang="zh-CN" sz="1600" dirty="0" err="1"/>
              <a:t>shearValue</a:t>
            </a:r>
            <a:r>
              <a:rPr lang="en-US" altLang="zh-CN" sz="1600" dirty="0"/>
              <a:t>;</a:t>
            </a:r>
            <a:endParaRPr lang="zh-CN" altLang="zh-CN" sz="1600" dirty="0"/>
          </a:p>
          <a:p>
            <a:pPr indent="446088"/>
            <a:r>
              <a:rPr lang="en-US" altLang="zh-CN" sz="1600" dirty="0"/>
              <a:t>    </a:t>
            </a:r>
            <a:r>
              <a:rPr lang="en-US" altLang="zh-CN" sz="1600" dirty="0" err="1"/>
              <a:t>qreal</a:t>
            </a:r>
            <a:r>
              <a:rPr lang="en-US" altLang="zh-CN" sz="1600" dirty="0"/>
              <a:t> </a:t>
            </a:r>
            <a:r>
              <a:rPr lang="en-US" altLang="zh-CN" sz="1600" dirty="0" err="1"/>
              <a:t>translateValue</a:t>
            </a:r>
            <a:r>
              <a:rPr lang="en-US" altLang="zh-CN" sz="1600" dirty="0"/>
              <a:t>;</a:t>
            </a:r>
            <a:endParaRPr lang="zh-CN" altLang="zh-CN" sz="1600" dirty="0"/>
          </a:p>
          <a:p>
            <a:pPr indent="446088"/>
            <a:r>
              <a:rPr lang="en-US" altLang="zh-CN" sz="1600" dirty="0"/>
              <a:t>    </a:t>
            </a:r>
            <a:r>
              <a:rPr lang="en-US" altLang="zh-CN" sz="1600" dirty="0" err="1"/>
              <a:t>QGraphicsView</a:t>
            </a:r>
            <a:r>
              <a:rPr lang="en-US" altLang="zh-CN" sz="1600" dirty="0"/>
              <a:t> *view;</a:t>
            </a:r>
            <a:endParaRPr lang="zh-CN" altLang="zh-CN" sz="1600" dirty="0"/>
          </a:p>
          <a:p>
            <a:pPr indent="446088"/>
            <a:r>
              <a:rPr lang="en-US" altLang="zh-CN" sz="1600" dirty="0"/>
              <a:t>    </a:t>
            </a:r>
            <a:r>
              <a:rPr lang="en-US" altLang="zh-CN" sz="1600" dirty="0" err="1"/>
              <a:t>QFrame</a:t>
            </a:r>
            <a:r>
              <a:rPr lang="en-US" altLang="zh-CN" sz="1600" dirty="0"/>
              <a:t> *</a:t>
            </a:r>
            <a:r>
              <a:rPr lang="en-US" altLang="zh-CN" sz="1600" dirty="0" err="1"/>
              <a:t>ctrlFrame</a:t>
            </a:r>
            <a:r>
              <a:rPr lang="en-US" altLang="zh-CN" sz="1600" dirty="0"/>
              <a:t>;</a:t>
            </a:r>
            <a:endParaRPr lang="zh-CN" altLang="zh-CN" sz="1600" dirty="0"/>
          </a:p>
          <a:p>
            <a:pPr indent="446088"/>
            <a:r>
              <a:rPr lang="en-US" altLang="zh-CN" sz="1600" dirty="0"/>
              <a:t>};</a:t>
            </a:r>
            <a:endParaRPr lang="zh-CN" altLang="zh-CN" sz="1600" dirty="0"/>
          </a:p>
          <a:p>
            <a:pPr indent="446088"/>
            <a:endParaRPr lang="zh-CN" altLang="en-US" dirty="0"/>
          </a:p>
        </p:txBody>
      </p:sp>
    </p:spTree>
    <p:extLst>
      <p:ext uri="{BB962C8B-B14F-4D97-AF65-F5344CB8AC3E}">
        <p14:creationId xmlns:p14="http://schemas.microsoft.com/office/powerpoint/2010/main" val="1372452659"/>
      </p:ext>
    </p:extLst>
  </p:cSld>
  <p:clrMapOvr>
    <a:masterClrMapping/>
  </p:clrMapOvr>
  <p:transition spd="slow">
    <p:randomBar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7.2.4  </a:t>
            </a:r>
            <a:r>
              <a:rPr lang="zh-CN" altLang="zh-CN" dirty="0"/>
              <a:t>图元的旋转、缩放、切变和位移</a:t>
            </a:r>
            <a:endParaRPr lang="zh-CN" altLang="en-US" dirty="0"/>
          </a:p>
        </p:txBody>
      </p:sp>
      <p:sp>
        <p:nvSpPr>
          <p:cNvPr id="3" name="TextBox 2"/>
          <p:cNvSpPr txBox="1"/>
          <p:nvPr/>
        </p:nvSpPr>
        <p:spPr>
          <a:xfrm>
            <a:off x="323528" y="1124744"/>
            <a:ext cx="8424936" cy="2169825"/>
          </a:xfrm>
          <a:prstGeom prst="rect">
            <a:avLst/>
          </a:prstGeom>
          <a:noFill/>
        </p:spPr>
        <p:txBody>
          <a:bodyPr wrap="square" rtlCol="0">
            <a:spAutoFit/>
          </a:bodyPr>
          <a:lstStyle/>
          <a:p>
            <a:pPr indent="446088">
              <a:lnSpc>
                <a:spcPct val="150000"/>
              </a:lnSpc>
            </a:pPr>
            <a:r>
              <a:rPr lang="zh-CN" altLang="zh-CN" dirty="0"/>
              <a:t>（</a:t>
            </a:r>
            <a:r>
              <a:rPr lang="en-US" altLang="zh-CN" dirty="0"/>
              <a:t>3</a:t>
            </a:r>
            <a:r>
              <a:rPr lang="zh-CN" altLang="zh-CN" dirty="0"/>
              <a:t>）</a:t>
            </a:r>
            <a:r>
              <a:rPr lang="zh-CN" altLang="zh-CN" dirty="0">
                <a:hlinkClick r:id="rId2" action="ppaction://hlinkfile"/>
              </a:rPr>
              <a:t>“</a:t>
            </a:r>
            <a:r>
              <a:rPr lang="en-US" altLang="zh-CN" dirty="0">
                <a:hlinkClick r:id="rId2" action="ppaction://hlinkfile"/>
              </a:rPr>
              <a:t>mainwidget.cpp</a:t>
            </a:r>
            <a:r>
              <a:rPr lang="zh-CN" altLang="zh-CN" dirty="0">
                <a:hlinkClick r:id="rId2" action="ppaction://hlinkfile"/>
              </a:rPr>
              <a:t>”文件中的具体</a:t>
            </a:r>
            <a:r>
              <a:rPr lang="zh-CN" altLang="zh-CN" dirty="0" smtClean="0">
                <a:hlinkClick r:id="rId2" action="ppaction://hlinkfile"/>
              </a:rPr>
              <a:t>代码</a:t>
            </a:r>
            <a:r>
              <a:rPr lang="zh-CN" altLang="en-US" dirty="0" smtClean="0">
                <a:hlinkClick r:id="rId2" action="ppaction://hlinkfile"/>
              </a:rPr>
              <a:t>。</a:t>
            </a:r>
            <a:endParaRPr lang="zh-CN" altLang="zh-CN" dirty="0"/>
          </a:p>
          <a:p>
            <a:pPr indent="446088">
              <a:lnSpc>
                <a:spcPct val="150000"/>
              </a:lnSpc>
            </a:pPr>
            <a:r>
              <a:rPr lang="zh-CN" altLang="zh-CN" dirty="0"/>
              <a:t>右侧的控制面板区分为旋转控制区、缩放控制区、切变控制区及位移控制区，每个区均由包含一个</a:t>
            </a:r>
            <a:r>
              <a:rPr lang="en-US" altLang="zh-CN" dirty="0" err="1"/>
              <a:t>QSlider</a:t>
            </a:r>
            <a:r>
              <a:rPr lang="zh-CN" altLang="zh-CN" dirty="0"/>
              <a:t>对象</a:t>
            </a:r>
            <a:r>
              <a:rPr lang="zh-CN" altLang="zh-CN" dirty="0">
                <a:hlinkClick r:id="rId3" action="ppaction://hlinkfile"/>
              </a:rPr>
              <a:t>的</a:t>
            </a:r>
            <a:r>
              <a:rPr lang="en-US" altLang="zh-CN" dirty="0" err="1">
                <a:hlinkClick r:id="rId3" action="ppaction://hlinkfile"/>
              </a:rPr>
              <a:t>QGroupBox</a:t>
            </a:r>
            <a:r>
              <a:rPr lang="zh-CN" altLang="zh-CN" dirty="0">
                <a:hlinkClick r:id="rId3" action="ppaction://hlinkfile"/>
              </a:rPr>
              <a:t>对象实现，具体实现</a:t>
            </a:r>
            <a:r>
              <a:rPr lang="zh-CN" altLang="zh-CN" dirty="0" smtClean="0">
                <a:hlinkClick r:id="rId3" action="ppaction://hlinkfile"/>
              </a:rPr>
              <a:t>代码</a:t>
            </a:r>
            <a:r>
              <a:rPr lang="zh-CN" altLang="en-US" dirty="0" smtClean="0">
                <a:hlinkClick r:id="rId3" action="ppaction://hlinkfile"/>
              </a:rPr>
              <a:t>。</a:t>
            </a:r>
            <a:endParaRPr lang="zh-CN" altLang="zh-CN" dirty="0"/>
          </a:p>
          <a:p>
            <a:pPr indent="446088">
              <a:lnSpc>
                <a:spcPct val="150000"/>
              </a:lnSpc>
            </a:pPr>
            <a:r>
              <a:rPr lang="zh-CN" altLang="zh-CN" dirty="0"/>
              <a:t>（</a:t>
            </a:r>
            <a:r>
              <a:rPr lang="en-US" altLang="zh-CN" dirty="0"/>
              <a:t>4</a:t>
            </a:r>
            <a:r>
              <a:rPr lang="zh-CN" altLang="zh-CN" dirty="0"/>
              <a:t>）运行效果如图</a:t>
            </a:r>
            <a:r>
              <a:rPr lang="en-US" altLang="zh-CN" dirty="0"/>
              <a:t>7.11</a:t>
            </a:r>
            <a:r>
              <a:rPr lang="zh-CN" altLang="zh-CN" dirty="0"/>
              <a:t>所示。</a:t>
            </a:r>
          </a:p>
          <a:p>
            <a:pPr indent="446088">
              <a:lnSpc>
                <a:spcPct val="150000"/>
              </a:lnSpc>
            </a:pPr>
            <a:endParaRPr lang="zh-CN" altLang="en-US" dirty="0"/>
          </a:p>
        </p:txBody>
      </p:sp>
      <p:pic>
        <p:nvPicPr>
          <p:cNvPr id="12290"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2924944"/>
            <a:ext cx="4392488" cy="3472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4684490"/>
      </p:ext>
    </p:extLst>
  </p:cSld>
  <p:clrMapOvr>
    <a:masterClrMapping/>
  </p:clrMapOvr>
  <p:transition spd="slow">
    <p:randomBar dir="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7.2.4  </a:t>
            </a:r>
            <a:r>
              <a:rPr lang="zh-CN" altLang="zh-CN" dirty="0"/>
              <a:t>图元的旋转、缩放、切变和位移</a:t>
            </a:r>
            <a:endParaRPr lang="zh-CN" altLang="en-US" dirty="0"/>
          </a:p>
        </p:txBody>
      </p:sp>
      <p:sp>
        <p:nvSpPr>
          <p:cNvPr id="3" name="TextBox 2"/>
          <p:cNvSpPr txBox="1"/>
          <p:nvPr/>
        </p:nvSpPr>
        <p:spPr>
          <a:xfrm>
            <a:off x="395536" y="1268760"/>
            <a:ext cx="8352928" cy="4247317"/>
          </a:xfrm>
          <a:prstGeom prst="rect">
            <a:avLst/>
          </a:prstGeom>
          <a:noFill/>
        </p:spPr>
        <p:txBody>
          <a:bodyPr wrap="square" rtlCol="0">
            <a:spAutoFit/>
          </a:bodyPr>
          <a:lstStyle/>
          <a:p>
            <a:pPr indent="446088">
              <a:lnSpc>
                <a:spcPct val="150000"/>
              </a:lnSpc>
            </a:pPr>
            <a:r>
              <a:rPr lang="zh-CN" altLang="zh-CN" dirty="0"/>
              <a:t>上面完成的是主窗体的功能，下面介绍用于变形显示的图元的制作。</a:t>
            </a:r>
          </a:p>
          <a:p>
            <a:pPr indent="446088">
              <a:lnSpc>
                <a:spcPct val="150000"/>
              </a:lnSpc>
            </a:pPr>
            <a:r>
              <a:rPr lang="zh-CN" altLang="zh-CN" dirty="0" smtClean="0"/>
              <a:t>（</a:t>
            </a:r>
            <a:r>
              <a:rPr lang="en-US" altLang="zh-CN" dirty="0"/>
              <a:t>1</a:t>
            </a:r>
            <a:r>
              <a:rPr lang="zh-CN" altLang="zh-CN" dirty="0"/>
              <a:t>）在“</a:t>
            </a:r>
            <a:r>
              <a:rPr lang="en-US" altLang="zh-CN" dirty="0" err="1"/>
              <a:t>ItemWidget</a:t>
            </a:r>
            <a:r>
              <a:rPr lang="zh-CN" altLang="zh-CN" dirty="0"/>
              <a:t>”项目名上单击鼠标右键，在弹出的快捷菜单中选择“添加新文件</a:t>
            </a:r>
            <a:r>
              <a:rPr lang="en-US" altLang="zh-CN" dirty="0"/>
              <a:t>...</a:t>
            </a:r>
            <a:r>
              <a:rPr lang="zh-CN" altLang="zh-CN" dirty="0"/>
              <a:t>”菜单项，在弹出的对话框中选择“</a:t>
            </a:r>
            <a:r>
              <a:rPr lang="en-US" altLang="zh-CN" dirty="0"/>
              <a:t>C++ Class</a:t>
            </a:r>
            <a:r>
              <a:rPr lang="zh-CN" altLang="zh-CN" dirty="0"/>
              <a:t>”选项。单击“</a:t>
            </a:r>
            <a:r>
              <a:rPr lang="en-US" altLang="zh-CN" dirty="0"/>
              <a:t>Choose...</a:t>
            </a:r>
            <a:r>
              <a:rPr lang="zh-CN" altLang="zh-CN" dirty="0"/>
              <a:t>”按钮，弹出对话框，在“</a:t>
            </a:r>
            <a:r>
              <a:rPr lang="en-US" altLang="zh-CN" dirty="0"/>
              <a:t>Base class</a:t>
            </a:r>
            <a:r>
              <a:rPr lang="zh-CN" altLang="zh-CN" dirty="0"/>
              <a:t>”后面的文本框中输入基类名“</a:t>
            </a:r>
            <a:r>
              <a:rPr lang="en-US" altLang="zh-CN" dirty="0" err="1"/>
              <a:t>QGraphicsItem</a:t>
            </a:r>
            <a:r>
              <a:rPr lang="zh-CN" altLang="zh-CN" dirty="0"/>
              <a:t>”（手工添加），在“</a:t>
            </a:r>
            <a:r>
              <a:rPr lang="en-US" altLang="zh-CN" dirty="0"/>
              <a:t>Class name</a:t>
            </a:r>
            <a:r>
              <a:rPr lang="zh-CN" altLang="zh-CN" dirty="0"/>
              <a:t>”后面的文本框中输入类的名称“</a:t>
            </a:r>
            <a:r>
              <a:rPr lang="en-US" altLang="zh-CN" dirty="0" err="1"/>
              <a:t>PixItem</a:t>
            </a:r>
            <a:r>
              <a:rPr lang="zh-CN" altLang="zh-CN" dirty="0"/>
              <a:t>”。</a:t>
            </a:r>
          </a:p>
          <a:p>
            <a:pPr indent="446088">
              <a:lnSpc>
                <a:spcPct val="150000"/>
              </a:lnSpc>
            </a:pPr>
            <a:r>
              <a:rPr lang="zh-CN" altLang="zh-CN" dirty="0"/>
              <a:t>（</a:t>
            </a:r>
            <a:r>
              <a:rPr lang="en-US" altLang="zh-CN" dirty="0"/>
              <a:t>2</a:t>
            </a:r>
            <a:r>
              <a:rPr lang="zh-CN" altLang="zh-CN" dirty="0"/>
              <a:t>）单击“下一步”按钮，单击“完成”按钮，添加文件“</a:t>
            </a:r>
            <a:r>
              <a:rPr lang="en-US" altLang="zh-CN" dirty="0" err="1"/>
              <a:t>pixitem.h</a:t>
            </a:r>
            <a:r>
              <a:rPr lang="zh-CN" altLang="zh-CN" dirty="0"/>
              <a:t>”和文件“</a:t>
            </a:r>
            <a:r>
              <a:rPr lang="en-US" altLang="zh-CN" dirty="0"/>
              <a:t>pixitem.cpp</a:t>
            </a:r>
            <a:r>
              <a:rPr lang="zh-CN" altLang="zh-CN" dirty="0"/>
              <a:t>”。</a:t>
            </a:r>
          </a:p>
          <a:p>
            <a:pPr indent="446088">
              <a:lnSpc>
                <a:spcPct val="150000"/>
              </a:lnSpc>
            </a:pPr>
            <a:r>
              <a:rPr lang="zh-CN" altLang="zh-CN" dirty="0"/>
              <a:t>（</a:t>
            </a:r>
            <a:r>
              <a:rPr lang="en-US" altLang="zh-CN" dirty="0"/>
              <a:t>3</a:t>
            </a:r>
            <a:r>
              <a:rPr lang="zh-CN" altLang="zh-CN" dirty="0"/>
              <a:t>）自定义</a:t>
            </a:r>
            <a:r>
              <a:rPr lang="en-US" altLang="zh-CN" dirty="0" err="1"/>
              <a:t>PixItem</a:t>
            </a:r>
            <a:r>
              <a:rPr lang="zh-CN" altLang="zh-CN" dirty="0"/>
              <a:t>类继承自</a:t>
            </a:r>
            <a:r>
              <a:rPr lang="en-US" altLang="zh-CN" dirty="0" err="1"/>
              <a:t>QGraphicsItem</a:t>
            </a:r>
            <a:r>
              <a:rPr lang="zh-CN" altLang="zh-CN" dirty="0"/>
              <a:t>类。</a:t>
            </a:r>
          </a:p>
          <a:p>
            <a:pPr indent="446088">
              <a:lnSpc>
                <a:spcPct val="150000"/>
              </a:lnSpc>
            </a:pPr>
            <a:endParaRPr lang="zh-CN" altLang="en-US" dirty="0"/>
          </a:p>
        </p:txBody>
      </p:sp>
    </p:spTree>
    <p:extLst>
      <p:ext uri="{BB962C8B-B14F-4D97-AF65-F5344CB8AC3E}">
        <p14:creationId xmlns:p14="http://schemas.microsoft.com/office/powerpoint/2010/main" val="956272616"/>
      </p:ext>
    </p:extLst>
  </p:cSld>
  <p:clrMapOvr>
    <a:masterClrMapping/>
  </p:clrMapOvr>
  <p:transition spd="slow">
    <p:randomBar dir="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323528" y="1484784"/>
            <a:ext cx="8496944" cy="3456384"/>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7.2.4  </a:t>
            </a:r>
            <a:r>
              <a:rPr lang="zh-CN" altLang="zh-CN" dirty="0"/>
              <a:t>图元的旋转、缩放、切变和位移</a:t>
            </a:r>
            <a:endParaRPr lang="zh-CN" altLang="en-US" dirty="0"/>
          </a:p>
        </p:txBody>
      </p:sp>
      <p:sp>
        <p:nvSpPr>
          <p:cNvPr id="3" name="TextBox 2"/>
          <p:cNvSpPr txBox="1"/>
          <p:nvPr/>
        </p:nvSpPr>
        <p:spPr>
          <a:xfrm>
            <a:off x="323528" y="1124744"/>
            <a:ext cx="8496944" cy="4247317"/>
          </a:xfrm>
          <a:prstGeom prst="rect">
            <a:avLst/>
          </a:prstGeom>
          <a:noFill/>
        </p:spPr>
        <p:txBody>
          <a:bodyPr wrap="square" rtlCol="0">
            <a:spAutoFit/>
          </a:bodyPr>
          <a:lstStyle/>
          <a:p>
            <a:pPr indent="446088"/>
            <a:r>
              <a:rPr lang="zh-CN" altLang="zh-CN" dirty="0"/>
              <a:t> “</a:t>
            </a:r>
            <a:r>
              <a:rPr lang="en-US" altLang="zh-CN" dirty="0" err="1"/>
              <a:t>pixitem.h</a:t>
            </a:r>
            <a:r>
              <a:rPr lang="zh-CN" altLang="zh-CN" dirty="0"/>
              <a:t>”文件中的具体代码如下：</a:t>
            </a:r>
          </a:p>
          <a:p>
            <a:pPr indent="446088"/>
            <a:r>
              <a:rPr lang="en-US" altLang="zh-CN" dirty="0"/>
              <a:t>#include &lt;</a:t>
            </a:r>
            <a:r>
              <a:rPr lang="en-US" altLang="zh-CN" dirty="0" err="1"/>
              <a:t>QGraphicsItem</a:t>
            </a:r>
            <a:r>
              <a:rPr lang="en-US" altLang="zh-CN" dirty="0"/>
              <a:t>&gt;</a:t>
            </a:r>
            <a:endParaRPr lang="zh-CN" altLang="zh-CN" dirty="0"/>
          </a:p>
          <a:p>
            <a:pPr indent="446088"/>
            <a:r>
              <a:rPr lang="en-US" altLang="zh-CN" dirty="0"/>
              <a:t>#include &lt;</a:t>
            </a:r>
            <a:r>
              <a:rPr lang="en-US" altLang="zh-CN" dirty="0" err="1"/>
              <a:t>QPixmap</a:t>
            </a:r>
            <a:r>
              <a:rPr lang="en-US" altLang="zh-CN" dirty="0"/>
              <a:t>&gt;</a:t>
            </a:r>
            <a:endParaRPr lang="zh-CN" altLang="zh-CN" dirty="0"/>
          </a:p>
          <a:p>
            <a:pPr indent="446088"/>
            <a:r>
              <a:rPr lang="en-US" altLang="zh-CN" dirty="0"/>
              <a:t>#include &lt;</a:t>
            </a:r>
            <a:r>
              <a:rPr lang="en-US" altLang="zh-CN" dirty="0" err="1"/>
              <a:t>QPainter</a:t>
            </a:r>
            <a:r>
              <a:rPr lang="en-US" altLang="zh-CN" dirty="0"/>
              <a:t>&gt;</a:t>
            </a:r>
            <a:endParaRPr lang="zh-CN" altLang="zh-CN" dirty="0"/>
          </a:p>
          <a:p>
            <a:pPr indent="446088"/>
            <a:r>
              <a:rPr lang="en-US" altLang="zh-CN" dirty="0"/>
              <a:t>class </a:t>
            </a:r>
            <a:r>
              <a:rPr lang="en-US" altLang="zh-CN" dirty="0" err="1"/>
              <a:t>PixItem</a:t>
            </a:r>
            <a:r>
              <a:rPr lang="en-US" altLang="zh-CN" dirty="0"/>
              <a:t> : public </a:t>
            </a:r>
            <a:r>
              <a:rPr lang="en-US" altLang="zh-CN" dirty="0" err="1"/>
              <a:t>QGraphicsItem</a:t>
            </a:r>
            <a:endParaRPr lang="zh-CN" altLang="zh-CN" dirty="0"/>
          </a:p>
          <a:p>
            <a:pPr indent="446088"/>
            <a:r>
              <a:rPr lang="en-US" altLang="zh-CN" dirty="0"/>
              <a:t>{</a:t>
            </a:r>
            <a:endParaRPr lang="zh-CN" altLang="zh-CN" dirty="0"/>
          </a:p>
          <a:p>
            <a:pPr indent="446088"/>
            <a:r>
              <a:rPr lang="en-US" altLang="zh-CN" dirty="0"/>
              <a:t>public:</a:t>
            </a:r>
            <a:endParaRPr lang="zh-CN" altLang="zh-CN" dirty="0"/>
          </a:p>
          <a:p>
            <a:pPr indent="446088"/>
            <a:r>
              <a:rPr lang="en-US" altLang="zh-CN" dirty="0"/>
              <a:t>    </a:t>
            </a:r>
            <a:r>
              <a:rPr lang="en-US" altLang="zh-CN" dirty="0" err="1"/>
              <a:t>PixItem</a:t>
            </a:r>
            <a:r>
              <a:rPr lang="en-US" altLang="zh-CN" dirty="0"/>
              <a:t>(</a:t>
            </a:r>
            <a:r>
              <a:rPr lang="en-US" altLang="zh-CN" dirty="0" err="1"/>
              <a:t>QPixmap</a:t>
            </a:r>
            <a:r>
              <a:rPr lang="en-US" altLang="zh-CN" dirty="0"/>
              <a:t> *</a:t>
            </a:r>
            <a:r>
              <a:rPr lang="en-US" altLang="zh-CN" dirty="0" err="1"/>
              <a:t>pixmap</a:t>
            </a:r>
            <a:r>
              <a:rPr lang="en-US" altLang="zh-CN" dirty="0"/>
              <a:t>);</a:t>
            </a:r>
            <a:endParaRPr lang="zh-CN" altLang="zh-CN" dirty="0"/>
          </a:p>
          <a:p>
            <a:pPr indent="446088"/>
            <a:r>
              <a:rPr lang="en-US" altLang="zh-CN" dirty="0"/>
              <a:t>    </a:t>
            </a:r>
            <a:r>
              <a:rPr lang="en-US" altLang="zh-CN" dirty="0" err="1"/>
              <a:t>QRectF</a:t>
            </a:r>
            <a:r>
              <a:rPr lang="en-US" altLang="zh-CN" dirty="0"/>
              <a:t> </a:t>
            </a:r>
            <a:r>
              <a:rPr lang="en-US" altLang="zh-CN" dirty="0" err="1"/>
              <a:t>boundingRect</a:t>
            </a:r>
            <a:r>
              <a:rPr lang="en-US" altLang="zh-CN" dirty="0"/>
              <a:t>() </a:t>
            </a:r>
            <a:r>
              <a:rPr lang="en-US" altLang="zh-CN" dirty="0" err="1"/>
              <a:t>const</a:t>
            </a:r>
            <a:r>
              <a:rPr lang="en-US" altLang="zh-CN" dirty="0"/>
              <a:t>;</a:t>
            </a:r>
            <a:endParaRPr lang="zh-CN" altLang="zh-CN" dirty="0"/>
          </a:p>
          <a:p>
            <a:pPr indent="446088"/>
            <a:r>
              <a:rPr lang="en-US" altLang="zh-CN" dirty="0"/>
              <a:t>    void paint(</a:t>
            </a:r>
            <a:r>
              <a:rPr lang="en-US" altLang="zh-CN" dirty="0" err="1"/>
              <a:t>QPainter</a:t>
            </a:r>
            <a:r>
              <a:rPr lang="en-US" altLang="zh-CN" dirty="0"/>
              <a:t> *painter, </a:t>
            </a:r>
            <a:r>
              <a:rPr lang="en-US" altLang="zh-CN" dirty="0" err="1"/>
              <a:t>const</a:t>
            </a:r>
            <a:r>
              <a:rPr lang="en-US" altLang="zh-CN" dirty="0"/>
              <a:t> </a:t>
            </a:r>
            <a:r>
              <a:rPr lang="en-US" altLang="zh-CN" dirty="0" err="1"/>
              <a:t>QStyleOptionGraphicsItem</a:t>
            </a:r>
            <a:r>
              <a:rPr lang="en-US" altLang="zh-CN" dirty="0"/>
              <a:t> *option, </a:t>
            </a:r>
            <a:r>
              <a:rPr lang="en-US" altLang="zh-CN" dirty="0" err="1"/>
              <a:t>QWidget</a:t>
            </a:r>
            <a:r>
              <a:rPr lang="en-US" altLang="zh-CN" dirty="0"/>
              <a:t> *widget);</a:t>
            </a:r>
            <a:endParaRPr lang="zh-CN" altLang="zh-CN" dirty="0"/>
          </a:p>
          <a:p>
            <a:pPr indent="446088"/>
            <a:r>
              <a:rPr lang="en-US" altLang="zh-CN" dirty="0"/>
              <a:t>private:</a:t>
            </a:r>
            <a:endParaRPr lang="zh-CN" altLang="zh-CN" dirty="0"/>
          </a:p>
          <a:p>
            <a:pPr indent="446088"/>
            <a:r>
              <a:rPr lang="en-US" altLang="zh-CN" dirty="0"/>
              <a:t>    </a:t>
            </a:r>
            <a:r>
              <a:rPr lang="en-US" altLang="zh-CN" dirty="0" err="1"/>
              <a:t>QPixmap</a:t>
            </a:r>
            <a:r>
              <a:rPr lang="en-US" altLang="zh-CN" dirty="0"/>
              <a:t> pix;     		//</a:t>
            </a:r>
            <a:r>
              <a:rPr lang="zh-CN" altLang="zh-CN" dirty="0"/>
              <a:t>作为图元显示的图片</a:t>
            </a:r>
          </a:p>
          <a:p>
            <a:pPr indent="446088"/>
            <a:r>
              <a:rPr lang="en-US" altLang="zh-CN" dirty="0"/>
              <a:t>};</a:t>
            </a:r>
            <a:endParaRPr lang="zh-CN" altLang="zh-CN" dirty="0"/>
          </a:p>
          <a:p>
            <a:pPr indent="446088"/>
            <a:endParaRPr lang="zh-CN" altLang="en-US" dirty="0"/>
          </a:p>
        </p:txBody>
      </p:sp>
    </p:spTree>
    <p:extLst>
      <p:ext uri="{BB962C8B-B14F-4D97-AF65-F5344CB8AC3E}">
        <p14:creationId xmlns:p14="http://schemas.microsoft.com/office/powerpoint/2010/main" val="301948865"/>
      </p:ext>
    </p:extLst>
  </p:cSld>
  <p:clrMapOvr>
    <a:masterClrMapping/>
  </p:clrMapOvr>
  <p:transition spd="slow">
    <p:randomBar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755576" y="3717032"/>
            <a:ext cx="8064896" cy="936104"/>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5" name="矩形 4"/>
          <p:cNvSpPr/>
          <p:nvPr/>
        </p:nvSpPr>
        <p:spPr bwMode="auto">
          <a:xfrm>
            <a:off x="395536" y="5229200"/>
            <a:ext cx="8352928" cy="1152128"/>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4" name="矩形 3"/>
          <p:cNvSpPr/>
          <p:nvPr/>
        </p:nvSpPr>
        <p:spPr bwMode="auto">
          <a:xfrm>
            <a:off x="755576" y="1988840"/>
            <a:ext cx="8064896" cy="1152128"/>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7.2.4  </a:t>
            </a:r>
            <a:r>
              <a:rPr lang="zh-CN" altLang="zh-CN" dirty="0"/>
              <a:t>图元的旋转、缩放、切变和位移</a:t>
            </a:r>
            <a:endParaRPr lang="zh-CN" altLang="en-US" dirty="0"/>
          </a:p>
        </p:txBody>
      </p:sp>
      <p:sp>
        <p:nvSpPr>
          <p:cNvPr id="3" name="TextBox 2"/>
          <p:cNvSpPr txBox="1"/>
          <p:nvPr/>
        </p:nvSpPr>
        <p:spPr>
          <a:xfrm>
            <a:off x="395536" y="1340768"/>
            <a:ext cx="8424936" cy="5570756"/>
          </a:xfrm>
          <a:prstGeom prst="rect">
            <a:avLst/>
          </a:prstGeom>
          <a:noFill/>
        </p:spPr>
        <p:txBody>
          <a:bodyPr wrap="square" rtlCol="0">
            <a:spAutoFit/>
          </a:bodyPr>
          <a:lstStyle/>
          <a:p>
            <a:pPr indent="446088"/>
            <a:r>
              <a:rPr lang="zh-CN" altLang="zh-CN" dirty="0"/>
              <a:t>（</a:t>
            </a:r>
            <a:r>
              <a:rPr lang="en-US" altLang="zh-CN" dirty="0"/>
              <a:t>4</a:t>
            </a:r>
            <a:r>
              <a:rPr lang="zh-CN" altLang="zh-CN" dirty="0"/>
              <a:t>）</a:t>
            </a:r>
            <a:r>
              <a:rPr lang="en-US" altLang="zh-CN" dirty="0" err="1"/>
              <a:t>PixItem</a:t>
            </a:r>
            <a:r>
              <a:rPr lang="zh-CN" altLang="zh-CN" dirty="0"/>
              <a:t>的构造函数只是初始化了变量</a:t>
            </a:r>
            <a:r>
              <a:rPr lang="en-US" altLang="zh-CN" dirty="0"/>
              <a:t>pix</a:t>
            </a:r>
            <a:r>
              <a:rPr lang="zh-CN" altLang="zh-CN" dirty="0"/>
              <a:t>。“</a:t>
            </a:r>
            <a:r>
              <a:rPr lang="en-US" altLang="zh-CN" dirty="0"/>
              <a:t>pixitem.cpp</a:t>
            </a:r>
            <a:r>
              <a:rPr lang="zh-CN" altLang="zh-CN" dirty="0"/>
              <a:t>”文件中的具体内容如下：</a:t>
            </a:r>
          </a:p>
          <a:p>
            <a:pPr indent="446088"/>
            <a:r>
              <a:rPr lang="en-US" altLang="zh-CN" sz="1600" dirty="0"/>
              <a:t>#include "</a:t>
            </a:r>
            <a:r>
              <a:rPr lang="en-US" altLang="zh-CN" sz="1600" dirty="0" err="1"/>
              <a:t>pixitem.h</a:t>
            </a:r>
            <a:r>
              <a:rPr lang="en-US" altLang="zh-CN" sz="1600" dirty="0"/>
              <a:t>"</a:t>
            </a:r>
            <a:endParaRPr lang="zh-CN" altLang="zh-CN" sz="1600" dirty="0"/>
          </a:p>
          <a:p>
            <a:pPr indent="446088"/>
            <a:r>
              <a:rPr lang="en-US" altLang="zh-CN" sz="1600" dirty="0" err="1"/>
              <a:t>PixItem</a:t>
            </a:r>
            <a:r>
              <a:rPr lang="en-US" altLang="zh-CN" sz="1600" dirty="0"/>
              <a:t>::</a:t>
            </a:r>
            <a:r>
              <a:rPr lang="en-US" altLang="zh-CN" sz="1600" dirty="0" err="1"/>
              <a:t>PixItem</a:t>
            </a:r>
            <a:r>
              <a:rPr lang="en-US" altLang="zh-CN" sz="1600" dirty="0"/>
              <a:t>(</a:t>
            </a:r>
            <a:r>
              <a:rPr lang="en-US" altLang="zh-CN" sz="1600" dirty="0" err="1"/>
              <a:t>QPixmap</a:t>
            </a:r>
            <a:r>
              <a:rPr lang="en-US" altLang="zh-CN" sz="1600" dirty="0"/>
              <a:t> *</a:t>
            </a:r>
            <a:r>
              <a:rPr lang="en-US" altLang="zh-CN" sz="1600" dirty="0" err="1"/>
              <a:t>pixmap</a:t>
            </a:r>
            <a:r>
              <a:rPr lang="en-US" altLang="zh-CN" sz="1600" dirty="0"/>
              <a:t>)</a:t>
            </a:r>
            <a:endParaRPr lang="zh-CN" altLang="zh-CN" sz="1600" dirty="0"/>
          </a:p>
          <a:p>
            <a:pPr indent="446088"/>
            <a:r>
              <a:rPr lang="en-US" altLang="zh-CN" sz="1600" dirty="0"/>
              <a:t>{</a:t>
            </a:r>
            <a:endParaRPr lang="zh-CN" altLang="zh-CN" sz="1600" dirty="0"/>
          </a:p>
          <a:p>
            <a:pPr indent="446088"/>
            <a:r>
              <a:rPr lang="en-US" altLang="zh-CN" sz="1600" dirty="0"/>
              <a:t>    pix = *</a:t>
            </a:r>
            <a:r>
              <a:rPr lang="en-US" altLang="zh-CN" sz="1600" dirty="0" err="1"/>
              <a:t>pixmap</a:t>
            </a:r>
            <a:r>
              <a:rPr lang="en-US" altLang="zh-CN" sz="1600" dirty="0"/>
              <a:t>;</a:t>
            </a:r>
            <a:endParaRPr lang="zh-CN" altLang="zh-CN" sz="1600" dirty="0"/>
          </a:p>
          <a:p>
            <a:pPr indent="446088"/>
            <a:r>
              <a:rPr lang="en-US" altLang="zh-CN" sz="1600" dirty="0"/>
              <a:t>}</a:t>
            </a:r>
            <a:endParaRPr lang="zh-CN" altLang="zh-CN" sz="1600" dirty="0"/>
          </a:p>
          <a:p>
            <a:pPr indent="446088"/>
            <a:r>
              <a:rPr lang="zh-CN" altLang="zh-CN" dirty="0"/>
              <a:t>定义图元边界的函数</a:t>
            </a:r>
            <a:r>
              <a:rPr lang="en-US" altLang="zh-CN" dirty="0" err="1"/>
              <a:t>boundingRect</a:t>
            </a:r>
            <a:r>
              <a:rPr lang="en-US" altLang="zh-CN" dirty="0"/>
              <a:t>()</a:t>
            </a:r>
            <a:r>
              <a:rPr lang="zh-CN" altLang="zh-CN" dirty="0"/>
              <a:t>，完成以图元坐标系为基础增加两个像素点的冗余的工作。具体实现代码如下：</a:t>
            </a:r>
          </a:p>
          <a:p>
            <a:pPr indent="446088"/>
            <a:r>
              <a:rPr lang="en-US" altLang="zh-CN" sz="1600" dirty="0" err="1"/>
              <a:t>QRectF</a:t>
            </a:r>
            <a:r>
              <a:rPr lang="en-US" altLang="zh-CN" sz="1600" dirty="0"/>
              <a:t> </a:t>
            </a:r>
            <a:r>
              <a:rPr lang="en-US" altLang="zh-CN" sz="1600" dirty="0" err="1"/>
              <a:t>PixItem</a:t>
            </a:r>
            <a:r>
              <a:rPr lang="en-US" altLang="zh-CN" sz="1600" dirty="0"/>
              <a:t>::</a:t>
            </a:r>
            <a:r>
              <a:rPr lang="en-US" altLang="zh-CN" sz="1600" dirty="0" err="1"/>
              <a:t>boundingRect</a:t>
            </a:r>
            <a:r>
              <a:rPr lang="en-US" altLang="zh-CN" sz="1600" dirty="0"/>
              <a:t>() </a:t>
            </a:r>
            <a:r>
              <a:rPr lang="en-US" altLang="zh-CN" sz="1600" dirty="0" err="1"/>
              <a:t>const</a:t>
            </a:r>
            <a:endParaRPr lang="zh-CN" altLang="zh-CN" sz="1600" dirty="0"/>
          </a:p>
          <a:p>
            <a:pPr indent="446088"/>
            <a:r>
              <a:rPr lang="en-US" altLang="zh-CN" sz="1600" dirty="0"/>
              <a:t>{</a:t>
            </a:r>
            <a:endParaRPr lang="zh-CN" altLang="zh-CN" sz="1600" dirty="0"/>
          </a:p>
          <a:p>
            <a:pPr indent="446088"/>
            <a:r>
              <a:rPr lang="en-US" altLang="zh-CN" sz="1600" dirty="0"/>
              <a:t>    return </a:t>
            </a:r>
            <a:r>
              <a:rPr lang="en-US" altLang="zh-CN" sz="1600" dirty="0" err="1"/>
              <a:t>QRectF</a:t>
            </a:r>
            <a:r>
              <a:rPr lang="en-US" altLang="zh-CN" sz="1600" dirty="0"/>
              <a:t>(-2-pix.width()/2,-2-pix.height()/2,pix.width()+4, pix. height()+4);</a:t>
            </a:r>
            <a:endParaRPr lang="zh-CN" altLang="zh-CN" sz="1600" dirty="0"/>
          </a:p>
          <a:p>
            <a:pPr indent="446088"/>
            <a:r>
              <a:rPr lang="en-US" altLang="zh-CN" sz="1600" dirty="0"/>
              <a:t>}</a:t>
            </a:r>
            <a:endParaRPr lang="zh-CN" altLang="zh-CN" sz="1600" dirty="0"/>
          </a:p>
          <a:p>
            <a:pPr indent="446088"/>
            <a:r>
              <a:rPr lang="zh-CN" altLang="zh-CN" dirty="0"/>
              <a:t>重画函数只需</a:t>
            </a:r>
            <a:r>
              <a:rPr lang="en-US" altLang="zh-CN" dirty="0" err="1"/>
              <a:t>QPainter</a:t>
            </a:r>
            <a:r>
              <a:rPr lang="zh-CN" altLang="zh-CN" dirty="0"/>
              <a:t>的</a:t>
            </a:r>
            <a:r>
              <a:rPr lang="en-US" altLang="zh-CN" dirty="0" err="1"/>
              <a:t>drawPixmap</a:t>
            </a:r>
            <a:r>
              <a:rPr lang="en-US" altLang="zh-CN" dirty="0"/>
              <a:t>()</a:t>
            </a:r>
            <a:r>
              <a:rPr lang="zh-CN" altLang="zh-CN" dirty="0"/>
              <a:t>函数将图元图片绘出即可。具体代码如下：</a:t>
            </a:r>
          </a:p>
          <a:p>
            <a:pPr indent="446088"/>
            <a:r>
              <a:rPr lang="en-US" altLang="zh-CN" sz="1600" dirty="0"/>
              <a:t>void </a:t>
            </a:r>
            <a:r>
              <a:rPr lang="en-US" altLang="zh-CN" sz="1600" dirty="0" err="1"/>
              <a:t>PixItem</a:t>
            </a:r>
            <a:r>
              <a:rPr lang="en-US" altLang="zh-CN" sz="1600" dirty="0"/>
              <a:t>::paint(</a:t>
            </a:r>
            <a:r>
              <a:rPr lang="en-US" altLang="zh-CN" sz="1600" dirty="0" err="1"/>
              <a:t>QPainter</a:t>
            </a:r>
            <a:r>
              <a:rPr lang="en-US" altLang="zh-CN" sz="1600" dirty="0"/>
              <a:t> *painter, </a:t>
            </a:r>
            <a:r>
              <a:rPr lang="en-US" altLang="zh-CN" sz="1600" dirty="0" err="1"/>
              <a:t>const</a:t>
            </a:r>
            <a:r>
              <a:rPr lang="en-US" altLang="zh-CN" sz="1600" dirty="0"/>
              <a:t> </a:t>
            </a:r>
            <a:r>
              <a:rPr lang="en-US" altLang="zh-CN" sz="1600" dirty="0" err="1"/>
              <a:t>QStyleOptionGraphicsItem</a:t>
            </a:r>
            <a:r>
              <a:rPr lang="en-US" altLang="zh-CN" sz="1600" dirty="0"/>
              <a:t>  *</a:t>
            </a:r>
            <a:r>
              <a:rPr lang="en-US" altLang="zh-CN" sz="1600" dirty="0" err="1"/>
              <a:t>option,QWidget</a:t>
            </a:r>
            <a:r>
              <a:rPr lang="en-US" altLang="zh-CN" sz="1600" dirty="0"/>
              <a:t> *widget)</a:t>
            </a:r>
            <a:endParaRPr lang="zh-CN" altLang="zh-CN" sz="1600" dirty="0"/>
          </a:p>
          <a:p>
            <a:pPr indent="446088"/>
            <a:r>
              <a:rPr lang="en-US" altLang="zh-CN" sz="1600" dirty="0"/>
              <a:t>{</a:t>
            </a:r>
            <a:endParaRPr lang="zh-CN" altLang="zh-CN" sz="1600" dirty="0"/>
          </a:p>
          <a:p>
            <a:pPr indent="446088"/>
            <a:r>
              <a:rPr lang="en-US" altLang="zh-CN" sz="1600" dirty="0"/>
              <a:t>    painter-&gt;</a:t>
            </a:r>
            <a:r>
              <a:rPr lang="en-US" altLang="zh-CN" sz="1600" dirty="0" err="1"/>
              <a:t>drawPixmap</a:t>
            </a:r>
            <a:r>
              <a:rPr lang="en-US" altLang="zh-CN" sz="1600" dirty="0"/>
              <a:t>(-</a:t>
            </a:r>
            <a:r>
              <a:rPr lang="en-US" altLang="zh-CN" sz="1600" dirty="0" err="1"/>
              <a:t>pix.width</a:t>
            </a:r>
            <a:r>
              <a:rPr lang="en-US" altLang="zh-CN" sz="1600" dirty="0"/>
              <a:t>()/2,-pix.height()/2,pix);</a:t>
            </a:r>
            <a:endParaRPr lang="zh-CN" altLang="zh-CN" sz="1600" dirty="0"/>
          </a:p>
          <a:p>
            <a:pPr indent="446088"/>
            <a:r>
              <a:rPr lang="en-US" altLang="zh-CN" sz="1600" dirty="0"/>
              <a:t>}</a:t>
            </a:r>
            <a:endParaRPr lang="zh-CN" altLang="zh-CN" sz="1600" dirty="0"/>
          </a:p>
          <a:p>
            <a:endParaRPr lang="zh-CN" altLang="en-US" dirty="0"/>
          </a:p>
        </p:txBody>
      </p:sp>
    </p:spTree>
    <p:extLst>
      <p:ext uri="{BB962C8B-B14F-4D97-AF65-F5344CB8AC3E}">
        <p14:creationId xmlns:p14="http://schemas.microsoft.com/office/powerpoint/2010/main" val="101821925"/>
      </p:ext>
    </p:extLst>
  </p:cSld>
  <p:clrMapOvr>
    <a:masterClrMapping/>
  </p:clrMapOvr>
  <p:transition spd="slow">
    <p:randomBar dir="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568043" y="3645024"/>
            <a:ext cx="8280920" cy="1008112"/>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4" name="矩形 3"/>
          <p:cNvSpPr/>
          <p:nvPr/>
        </p:nvSpPr>
        <p:spPr bwMode="auto">
          <a:xfrm>
            <a:off x="539552" y="1844824"/>
            <a:ext cx="8280920" cy="1008112"/>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7.2.4  </a:t>
            </a:r>
            <a:r>
              <a:rPr lang="zh-CN" altLang="zh-CN" dirty="0"/>
              <a:t>图元的旋转、缩放、切变和位移</a:t>
            </a:r>
            <a:endParaRPr lang="zh-CN" altLang="en-US" dirty="0"/>
          </a:p>
        </p:txBody>
      </p:sp>
      <p:sp>
        <p:nvSpPr>
          <p:cNvPr id="3" name="TextBox 2"/>
          <p:cNvSpPr txBox="1"/>
          <p:nvPr/>
        </p:nvSpPr>
        <p:spPr>
          <a:xfrm>
            <a:off x="251520" y="1484784"/>
            <a:ext cx="8568952" cy="3554819"/>
          </a:xfrm>
          <a:prstGeom prst="rect">
            <a:avLst/>
          </a:prstGeom>
          <a:noFill/>
        </p:spPr>
        <p:txBody>
          <a:bodyPr wrap="square" rtlCol="0">
            <a:spAutoFit/>
          </a:bodyPr>
          <a:lstStyle/>
          <a:p>
            <a:pPr indent="446088">
              <a:lnSpc>
                <a:spcPct val="150000"/>
              </a:lnSpc>
            </a:pPr>
            <a:r>
              <a:rPr lang="zh-CN" altLang="zh-CN" dirty="0"/>
              <a:t>（</a:t>
            </a:r>
            <a:r>
              <a:rPr lang="en-US" altLang="zh-CN" dirty="0"/>
              <a:t>5</a:t>
            </a:r>
            <a:r>
              <a:rPr lang="zh-CN" altLang="zh-CN" dirty="0"/>
              <a:t>）在“</a:t>
            </a:r>
            <a:r>
              <a:rPr lang="en-US" altLang="zh-CN" dirty="0" err="1"/>
              <a:t>mainwidget.h</a:t>
            </a:r>
            <a:r>
              <a:rPr lang="zh-CN" altLang="zh-CN" dirty="0"/>
              <a:t>”文件中添加代码如下：</a:t>
            </a:r>
          </a:p>
          <a:p>
            <a:pPr indent="446088"/>
            <a:r>
              <a:rPr lang="en-US" altLang="zh-CN" dirty="0"/>
              <a:t>#include "</a:t>
            </a:r>
            <a:r>
              <a:rPr lang="en-US" altLang="zh-CN" dirty="0" err="1"/>
              <a:t>pixitem.h</a:t>
            </a:r>
            <a:r>
              <a:rPr lang="en-US" altLang="zh-CN" dirty="0"/>
              <a:t>"</a:t>
            </a:r>
            <a:endParaRPr lang="zh-CN" altLang="zh-CN" dirty="0"/>
          </a:p>
          <a:p>
            <a:pPr indent="446088"/>
            <a:r>
              <a:rPr lang="en-US" altLang="zh-CN" dirty="0"/>
              <a:t>private:</a:t>
            </a:r>
            <a:endParaRPr lang="zh-CN" altLang="zh-CN" dirty="0"/>
          </a:p>
          <a:p>
            <a:pPr indent="446088"/>
            <a:r>
              <a:rPr lang="en-US" altLang="zh-CN" dirty="0" err="1"/>
              <a:t>PixItem</a:t>
            </a:r>
            <a:r>
              <a:rPr lang="en-US" altLang="zh-CN" dirty="0"/>
              <a:t> *</a:t>
            </a:r>
            <a:r>
              <a:rPr lang="en-US" altLang="zh-CN" dirty="0" err="1"/>
              <a:t>pixItem</a:t>
            </a:r>
            <a:r>
              <a:rPr lang="en-US" altLang="zh-CN" dirty="0"/>
              <a:t>;</a:t>
            </a:r>
            <a:endParaRPr lang="zh-CN" altLang="zh-CN" dirty="0"/>
          </a:p>
          <a:p>
            <a:pPr indent="446088">
              <a:lnSpc>
                <a:spcPct val="150000"/>
              </a:lnSpc>
            </a:pPr>
            <a:r>
              <a:rPr lang="zh-CN" altLang="zh-CN" dirty="0"/>
              <a:t>（</a:t>
            </a:r>
            <a:r>
              <a:rPr lang="en-US" altLang="zh-CN" dirty="0"/>
              <a:t>6</a:t>
            </a:r>
            <a:r>
              <a:rPr lang="zh-CN" altLang="zh-CN" dirty="0"/>
              <a:t>）打开“</a:t>
            </a:r>
            <a:r>
              <a:rPr lang="en-US" altLang="zh-CN" dirty="0"/>
              <a:t>mainwidget.cpp</a:t>
            </a:r>
            <a:r>
              <a:rPr lang="zh-CN" altLang="zh-CN" dirty="0"/>
              <a:t>”文件，在语句</a:t>
            </a:r>
            <a:r>
              <a:rPr lang="en-US" altLang="zh-CN" dirty="0"/>
              <a:t>scene-&gt;</a:t>
            </a:r>
            <a:r>
              <a:rPr lang="en-US" altLang="zh-CN" dirty="0" err="1"/>
              <a:t>setSceneRect</a:t>
            </a:r>
            <a:r>
              <a:rPr lang="en-US" altLang="zh-CN" dirty="0"/>
              <a:t>(-200,-200,400,400)</a:t>
            </a:r>
            <a:r>
              <a:rPr lang="zh-CN" altLang="zh-CN" dirty="0"/>
              <a:t>与</a:t>
            </a:r>
            <a:r>
              <a:rPr lang="en-US" altLang="zh-CN" dirty="0"/>
              <a:t>view = new </a:t>
            </a:r>
            <a:r>
              <a:rPr lang="en-US" altLang="zh-CN" dirty="0" err="1"/>
              <a:t>QGraphicsView</a:t>
            </a:r>
            <a:r>
              <a:rPr lang="zh-CN" altLang="zh-CN" dirty="0"/>
              <a:t>之间添加如下代码：</a:t>
            </a:r>
          </a:p>
          <a:p>
            <a:pPr indent="446088"/>
            <a:r>
              <a:rPr lang="en-US" altLang="zh-CN" dirty="0" err="1"/>
              <a:t>QPixmap</a:t>
            </a:r>
            <a:r>
              <a:rPr lang="en-US" altLang="zh-CN" dirty="0"/>
              <a:t> *</a:t>
            </a:r>
            <a:r>
              <a:rPr lang="en-US" altLang="zh-CN" dirty="0" err="1"/>
              <a:t>pixmap</a:t>
            </a:r>
            <a:r>
              <a:rPr lang="en-US" altLang="zh-CN" dirty="0"/>
              <a:t> = new  </a:t>
            </a:r>
            <a:r>
              <a:rPr lang="en-US" altLang="zh-CN" dirty="0" err="1"/>
              <a:t>QPixmap</a:t>
            </a:r>
            <a:r>
              <a:rPr lang="en-US" altLang="zh-CN" dirty="0"/>
              <a:t>("image.png");</a:t>
            </a:r>
            <a:endParaRPr lang="zh-CN" altLang="zh-CN" dirty="0"/>
          </a:p>
          <a:p>
            <a:pPr indent="446088"/>
            <a:r>
              <a:rPr lang="en-US" altLang="zh-CN" dirty="0" err="1"/>
              <a:t>pixItem</a:t>
            </a:r>
            <a:r>
              <a:rPr lang="en-US" altLang="zh-CN" dirty="0"/>
              <a:t> = new </a:t>
            </a:r>
            <a:r>
              <a:rPr lang="en-US" altLang="zh-CN" dirty="0" err="1"/>
              <a:t>PixItem</a:t>
            </a:r>
            <a:r>
              <a:rPr lang="en-US" altLang="zh-CN" dirty="0"/>
              <a:t>(</a:t>
            </a:r>
            <a:r>
              <a:rPr lang="en-US" altLang="zh-CN" dirty="0" err="1"/>
              <a:t>pixmap</a:t>
            </a:r>
            <a:r>
              <a:rPr lang="en-US" altLang="zh-CN" dirty="0"/>
              <a:t>);</a:t>
            </a:r>
            <a:endParaRPr lang="zh-CN" altLang="zh-CN" dirty="0"/>
          </a:p>
          <a:p>
            <a:pPr indent="446088"/>
            <a:r>
              <a:rPr lang="en-US" altLang="zh-CN" dirty="0"/>
              <a:t>scene-&gt;</a:t>
            </a:r>
            <a:r>
              <a:rPr lang="en-US" altLang="zh-CN" dirty="0" err="1"/>
              <a:t>addItem</a:t>
            </a:r>
            <a:r>
              <a:rPr lang="en-US" altLang="zh-CN" dirty="0"/>
              <a:t>(</a:t>
            </a:r>
            <a:r>
              <a:rPr lang="en-US" altLang="zh-CN" dirty="0" err="1"/>
              <a:t>pixItem</a:t>
            </a:r>
            <a:r>
              <a:rPr lang="en-US" altLang="zh-CN" dirty="0"/>
              <a:t>);</a:t>
            </a:r>
            <a:endParaRPr lang="zh-CN" altLang="zh-CN" dirty="0"/>
          </a:p>
          <a:p>
            <a:pPr indent="446088"/>
            <a:r>
              <a:rPr lang="en-US" altLang="zh-CN" dirty="0" err="1"/>
              <a:t>pixItem</a:t>
            </a:r>
            <a:r>
              <a:rPr lang="en-US" altLang="zh-CN" dirty="0"/>
              <a:t>-&gt;</a:t>
            </a:r>
            <a:r>
              <a:rPr lang="en-US" altLang="zh-CN" dirty="0" err="1"/>
              <a:t>setPos</a:t>
            </a:r>
            <a:r>
              <a:rPr lang="en-US" altLang="zh-CN" dirty="0"/>
              <a:t>(0,0);</a:t>
            </a:r>
            <a:endParaRPr lang="zh-CN" altLang="zh-CN" dirty="0"/>
          </a:p>
          <a:p>
            <a:pPr indent="446088"/>
            <a:endParaRPr lang="zh-CN" altLang="en-US" dirty="0"/>
          </a:p>
        </p:txBody>
      </p:sp>
    </p:spTree>
    <p:extLst>
      <p:ext uri="{BB962C8B-B14F-4D97-AF65-F5344CB8AC3E}">
        <p14:creationId xmlns:p14="http://schemas.microsoft.com/office/powerpoint/2010/main" val="2377570387"/>
      </p:ext>
    </p:extLst>
  </p:cSld>
  <p:clrMapOvr>
    <a:masterClrMapping/>
  </p:clrMapOvr>
  <p:transition spd="slow">
    <p:randomBar dir="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7.2.4  </a:t>
            </a:r>
            <a:r>
              <a:rPr lang="zh-CN" altLang="zh-CN" dirty="0"/>
              <a:t>图元的旋转、缩放、切变和位移</a:t>
            </a:r>
            <a:endParaRPr lang="zh-CN" altLang="en-US" dirty="0"/>
          </a:p>
        </p:txBody>
      </p:sp>
      <p:sp>
        <p:nvSpPr>
          <p:cNvPr id="3" name="矩形 2"/>
          <p:cNvSpPr/>
          <p:nvPr/>
        </p:nvSpPr>
        <p:spPr>
          <a:xfrm>
            <a:off x="1115616" y="1484784"/>
            <a:ext cx="3300904" cy="369332"/>
          </a:xfrm>
          <a:prstGeom prst="rect">
            <a:avLst/>
          </a:prstGeom>
        </p:spPr>
        <p:txBody>
          <a:bodyPr wrap="none">
            <a:spAutoFit/>
          </a:bodyPr>
          <a:lstStyle/>
          <a:p>
            <a:r>
              <a:rPr lang="zh-CN" altLang="zh-CN" dirty="0"/>
              <a:t>（</a:t>
            </a:r>
            <a:r>
              <a:rPr lang="en-US" altLang="zh-CN" dirty="0"/>
              <a:t>7</a:t>
            </a:r>
            <a:r>
              <a:rPr lang="zh-CN" altLang="zh-CN" dirty="0"/>
              <a:t>）运行效果如图</a:t>
            </a:r>
            <a:r>
              <a:rPr lang="en-US" altLang="zh-CN" dirty="0"/>
              <a:t>7.12</a:t>
            </a:r>
            <a:r>
              <a:rPr lang="zh-CN" altLang="zh-CN" dirty="0"/>
              <a:t>所示。</a:t>
            </a:r>
          </a:p>
        </p:txBody>
      </p:sp>
      <p:pic>
        <p:nvPicPr>
          <p:cNvPr id="1331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1988840"/>
            <a:ext cx="4896544" cy="3871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0773273"/>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7.1.2  Graphics View</a:t>
            </a:r>
            <a:r>
              <a:rPr lang="zh-CN" altLang="zh-CN" dirty="0"/>
              <a:t>的三元素</a:t>
            </a:r>
            <a:endParaRPr lang="zh-CN" altLang="en-US" dirty="0"/>
          </a:p>
        </p:txBody>
      </p:sp>
      <p:sp>
        <p:nvSpPr>
          <p:cNvPr id="3" name="TextBox 2"/>
          <p:cNvSpPr txBox="1"/>
          <p:nvPr/>
        </p:nvSpPr>
        <p:spPr>
          <a:xfrm>
            <a:off x="395536" y="1340768"/>
            <a:ext cx="8352928" cy="3780522"/>
          </a:xfrm>
          <a:prstGeom prst="rect">
            <a:avLst/>
          </a:prstGeom>
          <a:noFill/>
        </p:spPr>
        <p:txBody>
          <a:bodyPr wrap="square" rtlCol="0">
            <a:spAutoFit/>
          </a:bodyPr>
          <a:lstStyle/>
          <a:p>
            <a:pPr indent="446088">
              <a:lnSpc>
                <a:spcPct val="150000"/>
              </a:lnSpc>
            </a:pPr>
            <a:r>
              <a:rPr lang="en-US" altLang="zh-CN" b="1" dirty="0">
                <a:solidFill>
                  <a:srgbClr val="00B0F0"/>
                </a:solidFill>
              </a:rPr>
              <a:t>2</a:t>
            </a:r>
            <a:r>
              <a:rPr lang="zh-CN" altLang="zh-CN" b="1" dirty="0">
                <a:solidFill>
                  <a:srgbClr val="00B0F0"/>
                </a:solidFill>
              </a:rPr>
              <a:t>．视图类：</a:t>
            </a:r>
            <a:r>
              <a:rPr lang="en-US" altLang="zh-CN" b="1" dirty="0" err="1">
                <a:solidFill>
                  <a:srgbClr val="00B0F0"/>
                </a:solidFill>
              </a:rPr>
              <a:t>QGraphicsView</a:t>
            </a:r>
            <a:r>
              <a:rPr lang="zh-CN" altLang="zh-CN" b="1" dirty="0">
                <a:solidFill>
                  <a:srgbClr val="00B0F0"/>
                </a:solidFill>
              </a:rPr>
              <a:t>类</a:t>
            </a:r>
          </a:p>
          <a:p>
            <a:pPr indent="446088">
              <a:lnSpc>
                <a:spcPct val="150000"/>
              </a:lnSpc>
            </a:pPr>
            <a:r>
              <a:rPr lang="en-US" altLang="zh-CN" dirty="0" err="1"/>
              <a:t>QGraphicsView</a:t>
            </a:r>
            <a:r>
              <a:rPr lang="zh-CN" altLang="zh-CN" dirty="0"/>
              <a:t>是可滚动的窗口部件，可以提供滚动条来浏览大的场景。如果需要使用</a:t>
            </a:r>
            <a:r>
              <a:rPr lang="en-US" altLang="zh-CN" dirty="0"/>
              <a:t>OpenGL</a:t>
            </a:r>
            <a:r>
              <a:rPr lang="zh-CN" altLang="zh-CN" dirty="0"/>
              <a:t>，则可以使用</a:t>
            </a:r>
            <a:r>
              <a:rPr lang="en-US" altLang="zh-CN" dirty="0" err="1"/>
              <a:t>QGraphicsView</a:t>
            </a:r>
            <a:r>
              <a:rPr lang="en-US" altLang="zh-CN" dirty="0"/>
              <a:t>::</a:t>
            </a:r>
            <a:r>
              <a:rPr lang="en-US" altLang="zh-CN" dirty="0" err="1"/>
              <a:t>setViewport</a:t>
            </a:r>
            <a:r>
              <a:rPr lang="en-US" altLang="zh-CN" dirty="0"/>
              <a:t>()</a:t>
            </a:r>
            <a:r>
              <a:rPr lang="zh-CN" altLang="zh-CN" dirty="0"/>
              <a:t>将视图设置为</a:t>
            </a:r>
            <a:r>
              <a:rPr lang="en-US" altLang="zh-CN" dirty="0" err="1"/>
              <a:t>QGLWidget</a:t>
            </a:r>
            <a:r>
              <a:rPr lang="zh-CN" altLang="zh-CN" dirty="0"/>
              <a:t>。</a:t>
            </a:r>
          </a:p>
          <a:p>
            <a:pPr indent="446088">
              <a:lnSpc>
                <a:spcPct val="150000"/>
              </a:lnSpc>
            </a:pPr>
            <a:r>
              <a:rPr lang="zh-CN" altLang="zh-CN" dirty="0"/>
              <a:t>视图接收键盘和鼠标的输入事件，并将它们翻译为场景事件（将坐标转换为场景的坐标）。使用变换矩阵函数</a:t>
            </a:r>
            <a:r>
              <a:rPr lang="en-US" altLang="zh-CN" dirty="0" err="1"/>
              <a:t>QGraphicsView</a:t>
            </a:r>
            <a:r>
              <a:rPr lang="en-US" altLang="zh-CN" dirty="0"/>
              <a:t>::matrix()</a:t>
            </a:r>
            <a:r>
              <a:rPr lang="zh-CN" altLang="zh-CN" dirty="0"/>
              <a:t>可以变换场景的坐标，实现场景缩放和旋转。</a:t>
            </a:r>
            <a:r>
              <a:rPr lang="en-US" altLang="zh-CN" dirty="0" err="1"/>
              <a:t>QGraphicsView</a:t>
            </a:r>
            <a:r>
              <a:rPr lang="zh-CN" altLang="zh-CN" dirty="0"/>
              <a:t>提供</a:t>
            </a:r>
            <a:r>
              <a:rPr lang="en-US" altLang="zh-CN" dirty="0" err="1"/>
              <a:t>QGraphicsView</a:t>
            </a:r>
            <a:r>
              <a:rPr lang="en-US" altLang="zh-CN" dirty="0"/>
              <a:t>::</a:t>
            </a:r>
            <a:r>
              <a:rPr lang="en-US" altLang="zh-CN" dirty="0" err="1"/>
              <a:t>mapToScene</a:t>
            </a:r>
            <a:r>
              <a:rPr lang="en-US" altLang="zh-CN" dirty="0"/>
              <a:t>()</a:t>
            </a:r>
            <a:r>
              <a:rPr lang="zh-CN" altLang="zh-CN" dirty="0"/>
              <a:t>和</a:t>
            </a:r>
            <a:r>
              <a:rPr lang="en-US" altLang="zh-CN" dirty="0" err="1"/>
              <a:t>QGraphicsView</a:t>
            </a:r>
            <a:r>
              <a:rPr lang="en-US" altLang="zh-CN" dirty="0"/>
              <a:t>:: </a:t>
            </a:r>
            <a:r>
              <a:rPr lang="en-US" altLang="zh-CN" dirty="0" err="1"/>
              <a:t>mapFromScene</a:t>
            </a:r>
            <a:r>
              <a:rPr lang="en-US" altLang="zh-CN" dirty="0"/>
              <a:t>()</a:t>
            </a:r>
            <a:r>
              <a:rPr lang="zh-CN" altLang="zh-CN" dirty="0"/>
              <a:t>用于与场景的坐标进行转换。</a:t>
            </a:r>
          </a:p>
          <a:p>
            <a:pPr indent="446088">
              <a:lnSpc>
                <a:spcPct val="150000"/>
              </a:lnSpc>
            </a:pPr>
            <a:endParaRPr lang="zh-CN" altLang="en-US" dirty="0"/>
          </a:p>
        </p:txBody>
      </p:sp>
    </p:spTree>
    <p:extLst>
      <p:ext uri="{BB962C8B-B14F-4D97-AF65-F5344CB8AC3E}">
        <p14:creationId xmlns:p14="http://schemas.microsoft.com/office/powerpoint/2010/main" val="1461314315"/>
      </p:ext>
    </p:extLst>
  </p:cSld>
  <p:clrMapOvr>
    <a:masterClrMapping/>
  </p:clrMapOvr>
  <p:transition spd="slow">
    <p:randomBar dir="ver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467544" y="4437112"/>
            <a:ext cx="8352928" cy="351656"/>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4" name="矩形 3"/>
          <p:cNvSpPr/>
          <p:nvPr/>
        </p:nvSpPr>
        <p:spPr bwMode="auto">
          <a:xfrm>
            <a:off x="467544" y="2636912"/>
            <a:ext cx="8352928" cy="1368152"/>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7.2.4  </a:t>
            </a:r>
            <a:r>
              <a:rPr lang="zh-CN" altLang="zh-CN" dirty="0"/>
              <a:t>图元的旋转、缩放、切变和位移</a:t>
            </a:r>
            <a:endParaRPr lang="zh-CN" altLang="en-US" dirty="0"/>
          </a:p>
        </p:txBody>
      </p:sp>
      <p:sp>
        <p:nvSpPr>
          <p:cNvPr id="3" name="TextBox 2"/>
          <p:cNvSpPr txBox="1"/>
          <p:nvPr/>
        </p:nvSpPr>
        <p:spPr>
          <a:xfrm>
            <a:off x="323528" y="1340768"/>
            <a:ext cx="8496944" cy="3831818"/>
          </a:xfrm>
          <a:prstGeom prst="rect">
            <a:avLst/>
          </a:prstGeom>
          <a:noFill/>
        </p:spPr>
        <p:txBody>
          <a:bodyPr wrap="square" rtlCol="0">
            <a:spAutoFit/>
          </a:bodyPr>
          <a:lstStyle/>
          <a:p>
            <a:pPr indent="446088">
              <a:lnSpc>
                <a:spcPct val="150000"/>
              </a:lnSpc>
            </a:pPr>
            <a:r>
              <a:rPr lang="zh-CN" altLang="zh-CN" dirty="0"/>
              <a:t>上述内容只是完成了图元图片的加载显示。下面介绍实现图元的各种变形的实际功能。</a:t>
            </a:r>
          </a:p>
          <a:p>
            <a:pPr indent="446088">
              <a:lnSpc>
                <a:spcPct val="150000"/>
              </a:lnSpc>
            </a:pPr>
            <a:r>
              <a:rPr lang="zh-CN" altLang="zh-CN" dirty="0"/>
              <a:t>（</a:t>
            </a:r>
            <a:r>
              <a:rPr lang="en-US" altLang="zh-CN" dirty="0"/>
              <a:t>1</a:t>
            </a:r>
            <a:r>
              <a:rPr lang="zh-CN" altLang="zh-CN" dirty="0"/>
              <a:t>）在“</a:t>
            </a:r>
            <a:r>
              <a:rPr lang="en-US" altLang="zh-CN" dirty="0" err="1"/>
              <a:t>mainwidget.h</a:t>
            </a:r>
            <a:r>
              <a:rPr lang="zh-CN" altLang="zh-CN" dirty="0"/>
              <a:t>”文件中添加槽函数声明如下：</a:t>
            </a:r>
          </a:p>
          <a:p>
            <a:pPr indent="446088"/>
            <a:r>
              <a:rPr lang="en-US" altLang="zh-CN" dirty="0"/>
              <a:t>public slots:</a:t>
            </a:r>
            <a:endParaRPr lang="zh-CN" altLang="zh-CN" dirty="0"/>
          </a:p>
          <a:p>
            <a:pPr indent="446088"/>
            <a:r>
              <a:rPr lang="en-US" altLang="zh-CN" dirty="0"/>
              <a:t>    void </a:t>
            </a:r>
            <a:r>
              <a:rPr lang="en-US" altLang="zh-CN" dirty="0" err="1"/>
              <a:t>slotRotate</a:t>
            </a:r>
            <a:r>
              <a:rPr lang="en-US" altLang="zh-CN" dirty="0"/>
              <a:t>(</a:t>
            </a:r>
            <a:r>
              <a:rPr lang="en-US" altLang="zh-CN" dirty="0" err="1"/>
              <a:t>int</a:t>
            </a:r>
            <a:r>
              <a:rPr lang="en-US" altLang="zh-CN" dirty="0"/>
              <a:t>);</a:t>
            </a:r>
            <a:endParaRPr lang="zh-CN" altLang="zh-CN" dirty="0"/>
          </a:p>
          <a:p>
            <a:pPr indent="446088"/>
            <a:r>
              <a:rPr lang="en-US" altLang="zh-CN" dirty="0"/>
              <a:t>    void </a:t>
            </a:r>
            <a:r>
              <a:rPr lang="en-US" altLang="zh-CN" dirty="0" err="1"/>
              <a:t>slotScale</a:t>
            </a:r>
            <a:r>
              <a:rPr lang="en-US" altLang="zh-CN" dirty="0"/>
              <a:t>(</a:t>
            </a:r>
            <a:r>
              <a:rPr lang="en-US" altLang="zh-CN" dirty="0" err="1"/>
              <a:t>int</a:t>
            </a:r>
            <a:r>
              <a:rPr lang="en-US" altLang="zh-CN" dirty="0"/>
              <a:t>);</a:t>
            </a:r>
            <a:endParaRPr lang="zh-CN" altLang="zh-CN" dirty="0"/>
          </a:p>
          <a:p>
            <a:pPr indent="446088"/>
            <a:r>
              <a:rPr lang="en-US" altLang="zh-CN" dirty="0"/>
              <a:t>    void </a:t>
            </a:r>
            <a:r>
              <a:rPr lang="en-US" altLang="zh-CN" dirty="0" err="1"/>
              <a:t>slotShear</a:t>
            </a:r>
            <a:r>
              <a:rPr lang="en-US" altLang="zh-CN" dirty="0"/>
              <a:t>(</a:t>
            </a:r>
            <a:r>
              <a:rPr lang="en-US" altLang="zh-CN" dirty="0" err="1"/>
              <a:t>int</a:t>
            </a:r>
            <a:r>
              <a:rPr lang="en-US" altLang="zh-CN" dirty="0"/>
              <a:t>);</a:t>
            </a:r>
            <a:endParaRPr lang="zh-CN" altLang="zh-CN" dirty="0"/>
          </a:p>
          <a:p>
            <a:pPr indent="446088"/>
            <a:r>
              <a:rPr lang="en-US" altLang="zh-CN" dirty="0"/>
              <a:t>    void </a:t>
            </a:r>
            <a:r>
              <a:rPr lang="en-US" altLang="zh-CN" dirty="0" err="1"/>
              <a:t>slotTranslate</a:t>
            </a:r>
            <a:r>
              <a:rPr lang="en-US" altLang="zh-CN" dirty="0"/>
              <a:t>(</a:t>
            </a:r>
            <a:r>
              <a:rPr lang="en-US" altLang="zh-CN" dirty="0" err="1"/>
              <a:t>int</a:t>
            </a:r>
            <a:r>
              <a:rPr lang="en-US" altLang="zh-CN" dirty="0"/>
              <a:t>);</a:t>
            </a:r>
            <a:endParaRPr lang="zh-CN" altLang="zh-CN" dirty="0"/>
          </a:p>
          <a:p>
            <a:pPr indent="446088">
              <a:lnSpc>
                <a:spcPct val="150000"/>
              </a:lnSpc>
            </a:pPr>
            <a:r>
              <a:rPr lang="zh-CN" altLang="zh-CN" dirty="0"/>
              <a:t>（</a:t>
            </a:r>
            <a:r>
              <a:rPr lang="en-US" altLang="zh-CN" dirty="0"/>
              <a:t>2</a:t>
            </a:r>
            <a:r>
              <a:rPr lang="zh-CN" altLang="zh-CN" dirty="0"/>
              <a:t>）在“</a:t>
            </a:r>
            <a:r>
              <a:rPr lang="en-US" altLang="zh-CN" dirty="0"/>
              <a:t>mainwidget.cpp</a:t>
            </a:r>
            <a:r>
              <a:rPr lang="zh-CN" altLang="zh-CN" dirty="0"/>
              <a:t>”文件中添加头文件：</a:t>
            </a:r>
          </a:p>
          <a:p>
            <a:pPr indent="446088">
              <a:lnSpc>
                <a:spcPct val="150000"/>
              </a:lnSpc>
            </a:pPr>
            <a:r>
              <a:rPr lang="en-US" altLang="zh-CN" dirty="0"/>
              <a:t>#include &lt;</a:t>
            </a:r>
            <a:r>
              <a:rPr lang="en-US" altLang="zh-CN" dirty="0" err="1"/>
              <a:t>math.h</a:t>
            </a:r>
            <a:r>
              <a:rPr lang="en-US" altLang="zh-CN" dirty="0"/>
              <a:t>&gt;</a:t>
            </a:r>
            <a:endParaRPr lang="zh-CN" altLang="zh-CN" dirty="0"/>
          </a:p>
          <a:p>
            <a:pPr indent="446088"/>
            <a:endParaRPr lang="zh-CN" altLang="en-US" dirty="0"/>
          </a:p>
        </p:txBody>
      </p:sp>
    </p:spTree>
    <p:extLst>
      <p:ext uri="{BB962C8B-B14F-4D97-AF65-F5344CB8AC3E}">
        <p14:creationId xmlns:p14="http://schemas.microsoft.com/office/powerpoint/2010/main" val="392836845"/>
      </p:ext>
    </p:extLst>
  </p:cSld>
  <p:clrMapOvr>
    <a:masterClrMapping/>
  </p:clrMapOvr>
  <p:transition spd="slow">
    <p:randomBar dir="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683568" y="3933056"/>
            <a:ext cx="8208912" cy="1224136"/>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4" name="矩形 3"/>
          <p:cNvSpPr/>
          <p:nvPr/>
        </p:nvSpPr>
        <p:spPr bwMode="auto">
          <a:xfrm>
            <a:off x="683568" y="2060848"/>
            <a:ext cx="8208912" cy="1008112"/>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7.2.4  </a:t>
            </a:r>
            <a:r>
              <a:rPr lang="zh-CN" altLang="zh-CN" dirty="0"/>
              <a:t>图元的旋转、缩放、切变和位移</a:t>
            </a:r>
            <a:endParaRPr lang="zh-CN" altLang="en-US" dirty="0"/>
          </a:p>
        </p:txBody>
      </p:sp>
      <p:sp>
        <p:nvSpPr>
          <p:cNvPr id="3" name="TextBox 2"/>
          <p:cNvSpPr txBox="1"/>
          <p:nvPr/>
        </p:nvSpPr>
        <p:spPr>
          <a:xfrm>
            <a:off x="323528" y="1196752"/>
            <a:ext cx="8568952" cy="4247317"/>
          </a:xfrm>
          <a:prstGeom prst="rect">
            <a:avLst/>
          </a:prstGeom>
          <a:noFill/>
        </p:spPr>
        <p:txBody>
          <a:bodyPr wrap="square" rtlCol="0">
            <a:spAutoFit/>
          </a:bodyPr>
          <a:lstStyle/>
          <a:p>
            <a:pPr indent="446088">
              <a:lnSpc>
                <a:spcPct val="150000"/>
              </a:lnSpc>
            </a:pPr>
            <a:r>
              <a:rPr lang="zh-CN" altLang="zh-CN" b="1" dirty="0"/>
              <a:t>其中，</a:t>
            </a:r>
            <a:r>
              <a:rPr lang="zh-CN" altLang="zh-CN" dirty="0"/>
              <a:t>在</a:t>
            </a:r>
            <a:r>
              <a:rPr lang="en-US" altLang="zh-CN" dirty="0" err="1"/>
              <a:t>createControlFrame</a:t>
            </a:r>
            <a:r>
              <a:rPr lang="en-US" altLang="zh-CN" dirty="0"/>
              <a:t>()</a:t>
            </a:r>
            <a:r>
              <a:rPr lang="zh-CN" altLang="zh-CN" dirty="0"/>
              <a:t>函数中的</a:t>
            </a:r>
            <a:r>
              <a:rPr lang="en-US" altLang="zh-CN" dirty="0" err="1"/>
              <a:t>QVBoxLayout</a:t>
            </a:r>
            <a:r>
              <a:rPr lang="en-US" altLang="zh-CN" dirty="0"/>
              <a:t> *</a:t>
            </a:r>
            <a:r>
              <a:rPr lang="en-US" altLang="zh-CN" dirty="0" err="1"/>
              <a:t>frameLayout</a:t>
            </a:r>
            <a:r>
              <a:rPr lang="en-US" altLang="zh-CN" dirty="0"/>
              <a:t>=new </a:t>
            </a:r>
            <a:r>
              <a:rPr lang="en-US" altLang="zh-CN" dirty="0" err="1"/>
              <a:t>QVBoxLayout</a:t>
            </a:r>
            <a:r>
              <a:rPr lang="zh-CN" altLang="zh-CN" dirty="0"/>
              <a:t>语句之前添加以下代码：</a:t>
            </a:r>
          </a:p>
          <a:p>
            <a:pPr indent="446088"/>
            <a:r>
              <a:rPr lang="en-US" altLang="zh-CN" sz="1600" dirty="0"/>
              <a:t>connect(</a:t>
            </a:r>
            <a:r>
              <a:rPr lang="en-US" altLang="zh-CN" sz="1600" dirty="0" err="1"/>
              <a:t>rotateSlider,SIGNAL</a:t>
            </a:r>
            <a:r>
              <a:rPr lang="en-US" altLang="zh-CN" sz="1600" dirty="0"/>
              <a:t>(</a:t>
            </a:r>
            <a:r>
              <a:rPr lang="en-US" altLang="zh-CN" sz="1600" dirty="0" err="1"/>
              <a:t>valueChanged</a:t>
            </a:r>
            <a:r>
              <a:rPr lang="en-US" altLang="zh-CN" sz="1600" dirty="0"/>
              <a:t>(</a:t>
            </a:r>
            <a:r>
              <a:rPr lang="en-US" altLang="zh-CN" sz="1600" dirty="0" err="1"/>
              <a:t>int</a:t>
            </a:r>
            <a:r>
              <a:rPr lang="en-US" altLang="zh-CN" sz="1600" dirty="0"/>
              <a:t>)),</a:t>
            </a:r>
            <a:r>
              <a:rPr lang="en-US" altLang="zh-CN" sz="1600" dirty="0" err="1"/>
              <a:t>this,SLOT</a:t>
            </a:r>
            <a:r>
              <a:rPr lang="en-US" altLang="zh-CN" sz="1600" dirty="0"/>
              <a:t>(</a:t>
            </a:r>
            <a:r>
              <a:rPr lang="en-US" altLang="zh-CN" sz="1600" dirty="0" err="1"/>
              <a:t>slotRotate</a:t>
            </a:r>
            <a:r>
              <a:rPr lang="en-US" altLang="zh-CN" sz="1600" dirty="0"/>
              <a:t>(</a:t>
            </a:r>
            <a:r>
              <a:rPr lang="en-US" altLang="zh-CN" sz="1600" dirty="0" err="1"/>
              <a:t>int</a:t>
            </a:r>
            <a:r>
              <a:rPr lang="en-US" altLang="zh-CN" sz="1600" dirty="0"/>
              <a:t>)));</a:t>
            </a:r>
            <a:endParaRPr lang="zh-CN" altLang="zh-CN" sz="1600" dirty="0"/>
          </a:p>
          <a:p>
            <a:pPr indent="446088"/>
            <a:r>
              <a:rPr lang="en-US" altLang="zh-CN" sz="1600" dirty="0"/>
              <a:t>connect(</a:t>
            </a:r>
            <a:r>
              <a:rPr lang="en-US" altLang="zh-CN" sz="1600" dirty="0" err="1"/>
              <a:t>scaleSlider,SIGNAL</a:t>
            </a:r>
            <a:r>
              <a:rPr lang="en-US" altLang="zh-CN" sz="1600" dirty="0"/>
              <a:t>(</a:t>
            </a:r>
            <a:r>
              <a:rPr lang="en-US" altLang="zh-CN" sz="1600" dirty="0" err="1"/>
              <a:t>valueChanged</a:t>
            </a:r>
            <a:r>
              <a:rPr lang="en-US" altLang="zh-CN" sz="1600" dirty="0"/>
              <a:t>(</a:t>
            </a:r>
            <a:r>
              <a:rPr lang="en-US" altLang="zh-CN" sz="1600" dirty="0" err="1"/>
              <a:t>int</a:t>
            </a:r>
            <a:r>
              <a:rPr lang="en-US" altLang="zh-CN" sz="1600" dirty="0"/>
              <a:t>)),</a:t>
            </a:r>
            <a:r>
              <a:rPr lang="en-US" altLang="zh-CN" sz="1600" dirty="0" err="1"/>
              <a:t>this,SLOT</a:t>
            </a:r>
            <a:r>
              <a:rPr lang="en-US" altLang="zh-CN" sz="1600" dirty="0"/>
              <a:t>(</a:t>
            </a:r>
            <a:r>
              <a:rPr lang="en-US" altLang="zh-CN" sz="1600" dirty="0" err="1"/>
              <a:t>slotScale</a:t>
            </a:r>
            <a:r>
              <a:rPr lang="en-US" altLang="zh-CN" sz="1600" dirty="0"/>
              <a:t>(</a:t>
            </a:r>
            <a:r>
              <a:rPr lang="en-US" altLang="zh-CN" sz="1600" dirty="0" err="1"/>
              <a:t>int</a:t>
            </a:r>
            <a:r>
              <a:rPr lang="en-US" altLang="zh-CN" sz="1600" dirty="0"/>
              <a:t>)));</a:t>
            </a:r>
            <a:endParaRPr lang="zh-CN" altLang="zh-CN" sz="1600" dirty="0"/>
          </a:p>
          <a:p>
            <a:pPr indent="446088"/>
            <a:r>
              <a:rPr lang="en-US" altLang="zh-CN" sz="1600" dirty="0"/>
              <a:t>connect(</a:t>
            </a:r>
            <a:r>
              <a:rPr lang="en-US" altLang="zh-CN" sz="1600" dirty="0" err="1"/>
              <a:t>shearSlider,SIGNAL</a:t>
            </a:r>
            <a:r>
              <a:rPr lang="en-US" altLang="zh-CN" sz="1600" dirty="0"/>
              <a:t>(</a:t>
            </a:r>
            <a:r>
              <a:rPr lang="en-US" altLang="zh-CN" sz="1600" dirty="0" err="1"/>
              <a:t>valueChanged</a:t>
            </a:r>
            <a:r>
              <a:rPr lang="en-US" altLang="zh-CN" sz="1600" dirty="0"/>
              <a:t>(</a:t>
            </a:r>
            <a:r>
              <a:rPr lang="en-US" altLang="zh-CN" sz="1600" dirty="0" err="1"/>
              <a:t>int</a:t>
            </a:r>
            <a:r>
              <a:rPr lang="en-US" altLang="zh-CN" sz="1600" dirty="0"/>
              <a:t>)),</a:t>
            </a:r>
            <a:r>
              <a:rPr lang="en-US" altLang="zh-CN" sz="1600" dirty="0" err="1"/>
              <a:t>this,SLOT</a:t>
            </a:r>
            <a:r>
              <a:rPr lang="en-US" altLang="zh-CN" sz="1600" dirty="0"/>
              <a:t>(</a:t>
            </a:r>
            <a:r>
              <a:rPr lang="en-US" altLang="zh-CN" sz="1600" dirty="0" err="1"/>
              <a:t>slotShear</a:t>
            </a:r>
            <a:r>
              <a:rPr lang="en-US" altLang="zh-CN" sz="1600" dirty="0"/>
              <a:t>(</a:t>
            </a:r>
            <a:r>
              <a:rPr lang="en-US" altLang="zh-CN" sz="1600" dirty="0" err="1"/>
              <a:t>int</a:t>
            </a:r>
            <a:r>
              <a:rPr lang="en-US" altLang="zh-CN" sz="1600" dirty="0"/>
              <a:t>)));</a:t>
            </a:r>
            <a:endParaRPr lang="zh-CN" altLang="zh-CN" sz="1600" dirty="0"/>
          </a:p>
          <a:p>
            <a:pPr indent="446088"/>
            <a:r>
              <a:rPr lang="en-US" altLang="zh-CN" sz="1600" dirty="0"/>
              <a:t>connect(</a:t>
            </a:r>
            <a:r>
              <a:rPr lang="en-US" altLang="zh-CN" sz="1600" dirty="0" err="1"/>
              <a:t>translateSlider,SIGNAL</a:t>
            </a:r>
            <a:r>
              <a:rPr lang="en-US" altLang="zh-CN" sz="1600" dirty="0"/>
              <a:t>(</a:t>
            </a:r>
            <a:r>
              <a:rPr lang="en-US" altLang="zh-CN" sz="1600" dirty="0" err="1"/>
              <a:t>valueChanged</a:t>
            </a:r>
            <a:r>
              <a:rPr lang="en-US" altLang="zh-CN" sz="1600" dirty="0"/>
              <a:t>(</a:t>
            </a:r>
            <a:r>
              <a:rPr lang="en-US" altLang="zh-CN" sz="1600" dirty="0" err="1"/>
              <a:t>int</a:t>
            </a:r>
            <a:r>
              <a:rPr lang="en-US" altLang="zh-CN" sz="1600" dirty="0"/>
              <a:t>)),</a:t>
            </a:r>
            <a:r>
              <a:rPr lang="en-US" altLang="zh-CN" sz="1600" dirty="0" err="1"/>
              <a:t>this,SLOT</a:t>
            </a:r>
            <a:r>
              <a:rPr lang="en-US" altLang="zh-CN" sz="1600" dirty="0"/>
              <a:t>(</a:t>
            </a:r>
            <a:r>
              <a:rPr lang="en-US" altLang="zh-CN" sz="1600" dirty="0" err="1"/>
              <a:t>slotTranslate</a:t>
            </a:r>
            <a:r>
              <a:rPr lang="en-US" altLang="zh-CN" sz="1600" dirty="0"/>
              <a:t>(</a:t>
            </a:r>
            <a:r>
              <a:rPr lang="en-US" altLang="zh-CN" sz="1600" dirty="0" err="1"/>
              <a:t>int</a:t>
            </a:r>
            <a:r>
              <a:rPr lang="en-US" altLang="zh-CN" sz="1600" dirty="0"/>
              <a:t>)));</a:t>
            </a:r>
            <a:endParaRPr lang="zh-CN" altLang="zh-CN" sz="1600" dirty="0"/>
          </a:p>
          <a:p>
            <a:pPr indent="446088">
              <a:lnSpc>
                <a:spcPct val="150000"/>
              </a:lnSpc>
            </a:pPr>
            <a:r>
              <a:rPr lang="zh-CN" altLang="zh-CN" dirty="0"/>
              <a:t>实现图元的旋转功能函数</a:t>
            </a:r>
            <a:r>
              <a:rPr lang="en-US" altLang="zh-CN" dirty="0" err="1"/>
              <a:t>slotRotate</a:t>
            </a:r>
            <a:r>
              <a:rPr lang="en-US" altLang="zh-CN" dirty="0"/>
              <a:t>()</a:t>
            </a:r>
            <a:r>
              <a:rPr lang="zh-CN" altLang="zh-CN" dirty="0"/>
              <a:t>，主要是调用</a:t>
            </a:r>
            <a:r>
              <a:rPr lang="en-US" altLang="zh-CN" dirty="0" err="1"/>
              <a:t>QGraphicsView</a:t>
            </a:r>
            <a:r>
              <a:rPr lang="zh-CN" altLang="zh-CN" dirty="0"/>
              <a:t>类的</a:t>
            </a:r>
            <a:r>
              <a:rPr lang="en-US" altLang="zh-CN" dirty="0"/>
              <a:t>rotate()</a:t>
            </a:r>
            <a:r>
              <a:rPr lang="zh-CN" altLang="zh-CN" dirty="0"/>
              <a:t>函数实现的，它的参数为旋转角度的度数值，具体实现代码如下：</a:t>
            </a:r>
          </a:p>
          <a:p>
            <a:pPr indent="446088"/>
            <a:r>
              <a:rPr lang="en-US" altLang="zh-CN" sz="1600" dirty="0"/>
              <a:t>void </a:t>
            </a:r>
            <a:r>
              <a:rPr lang="en-US" altLang="zh-CN" sz="1600" dirty="0" err="1"/>
              <a:t>MainWidget</a:t>
            </a:r>
            <a:r>
              <a:rPr lang="en-US" altLang="zh-CN" sz="1600" dirty="0"/>
              <a:t>::</a:t>
            </a:r>
            <a:r>
              <a:rPr lang="en-US" altLang="zh-CN" sz="1600" dirty="0" err="1"/>
              <a:t>slotRotate</a:t>
            </a:r>
            <a:r>
              <a:rPr lang="en-US" altLang="zh-CN" sz="1600" dirty="0"/>
              <a:t>(</a:t>
            </a:r>
            <a:r>
              <a:rPr lang="en-US" altLang="zh-CN" sz="1600" dirty="0" err="1"/>
              <a:t>int</a:t>
            </a:r>
            <a:r>
              <a:rPr lang="en-US" altLang="zh-CN" sz="1600" dirty="0"/>
              <a:t> value)</a:t>
            </a:r>
            <a:endParaRPr lang="zh-CN" altLang="zh-CN" sz="1600" dirty="0"/>
          </a:p>
          <a:p>
            <a:pPr indent="446088"/>
            <a:r>
              <a:rPr lang="en-US" altLang="zh-CN" sz="1600" dirty="0"/>
              <a:t>{</a:t>
            </a:r>
            <a:endParaRPr lang="zh-CN" altLang="zh-CN" sz="1600" dirty="0"/>
          </a:p>
          <a:p>
            <a:pPr indent="446088"/>
            <a:r>
              <a:rPr lang="en-US" altLang="zh-CN" sz="1600" dirty="0"/>
              <a:t>    view-&gt;rotate(value-angle);</a:t>
            </a:r>
            <a:endParaRPr lang="zh-CN" altLang="zh-CN" sz="1600" dirty="0"/>
          </a:p>
          <a:p>
            <a:pPr indent="446088"/>
            <a:r>
              <a:rPr lang="en-US" altLang="zh-CN" sz="1600" dirty="0"/>
              <a:t>    angle = value;</a:t>
            </a:r>
            <a:endParaRPr lang="zh-CN" altLang="zh-CN" sz="1600" dirty="0"/>
          </a:p>
          <a:p>
            <a:pPr indent="446088"/>
            <a:r>
              <a:rPr lang="en-US" altLang="zh-CN" sz="1600" dirty="0"/>
              <a:t>}</a:t>
            </a:r>
            <a:endParaRPr lang="zh-CN" altLang="zh-CN" sz="1600" dirty="0"/>
          </a:p>
          <a:p>
            <a:pPr indent="446088"/>
            <a:endParaRPr lang="zh-CN" altLang="en-US" dirty="0"/>
          </a:p>
        </p:txBody>
      </p:sp>
    </p:spTree>
    <p:extLst>
      <p:ext uri="{BB962C8B-B14F-4D97-AF65-F5344CB8AC3E}">
        <p14:creationId xmlns:p14="http://schemas.microsoft.com/office/powerpoint/2010/main" val="2196329868"/>
      </p:ext>
    </p:extLst>
  </p:cSld>
  <p:clrMapOvr>
    <a:masterClrMapping/>
  </p:clrMapOvr>
  <p:transition spd="slow">
    <p:randomBar dir="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83568" y="2060848"/>
            <a:ext cx="8064896" cy="2880320"/>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7.2.4  </a:t>
            </a:r>
            <a:r>
              <a:rPr lang="zh-CN" altLang="zh-CN" dirty="0"/>
              <a:t>图元的旋转、缩放、切变和位移</a:t>
            </a:r>
            <a:endParaRPr lang="zh-CN" altLang="en-US" dirty="0"/>
          </a:p>
        </p:txBody>
      </p:sp>
      <p:sp>
        <p:nvSpPr>
          <p:cNvPr id="3" name="TextBox 2"/>
          <p:cNvSpPr txBox="1"/>
          <p:nvPr/>
        </p:nvSpPr>
        <p:spPr>
          <a:xfrm>
            <a:off x="323528" y="1196752"/>
            <a:ext cx="8424936" cy="3970318"/>
          </a:xfrm>
          <a:prstGeom prst="rect">
            <a:avLst/>
          </a:prstGeom>
          <a:noFill/>
        </p:spPr>
        <p:txBody>
          <a:bodyPr wrap="square" rtlCol="0">
            <a:spAutoFit/>
          </a:bodyPr>
          <a:lstStyle/>
          <a:p>
            <a:pPr indent="446088">
              <a:lnSpc>
                <a:spcPct val="150000"/>
              </a:lnSpc>
            </a:pPr>
            <a:r>
              <a:rPr lang="zh-CN" altLang="zh-CN" dirty="0"/>
              <a:t>实现图元的缩放功能函数</a:t>
            </a:r>
            <a:r>
              <a:rPr lang="en-US" altLang="zh-CN" dirty="0" err="1"/>
              <a:t>slotScale</a:t>
            </a:r>
            <a:r>
              <a:rPr lang="en-US" altLang="zh-CN" dirty="0"/>
              <a:t>()</a:t>
            </a:r>
            <a:r>
              <a:rPr lang="zh-CN" altLang="zh-CN" dirty="0"/>
              <a:t>，主要是调用</a:t>
            </a:r>
            <a:r>
              <a:rPr lang="en-US" altLang="zh-CN" dirty="0" err="1"/>
              <a:t>QGraphicsView</a:t>
            </a:r>
            <a:r>
              <a:rPr lang="zh-CN" altLang="zh-CN" dirty="0"/>
              <a:t>类的</a:t>
            </a:r>
            <a:r>
              <a:rPr lang="en-US" altLang="zh-CN" dirty="0"/>
              <a:t>scale()</a:t>
            </a:r>
            <a:r>
              <a:rPr lang="zh-CN" altLang="zh-CN" dirty="0"/>
              <a:t>函数实现的，它的参数为缩放的比例，具体实现代码如下：</a:t>
            </a:r>
          </a:p>
          <a:p>
            <a:pPr indent="446088"/>
            <a:r>
              <a:rPr lang="en-US" altLang="zh-CN" dirty="0"/>
              <a:t>void </a:t>
            </a:r>
            <a:r>
              <a:rPr lang="en-US" altLang="zh-CN" dirty="0" err="1"/>
              <a:t>MainWidget</a:t>
            </a:r>
            <a:r>
              <a:rPr lang="en-US" altLang="zh-CN" dirty="0"/>
              <a:t>::</a:t>
            </a:r>
            <a:r>
              <a:rPr lang="en-US" altLang="zh-CN" dirty="0" err="1"/>
              <a:t>slotScale</a:t>
            </a:r>
            <a:r>
              <a:rPr lang="en-US" altLang="zh-CN" dirty="0"/>
              <a:t>(</a:t>
            </a:r>
            <a:r>
              <a:rPr lang="en-US" altLang="zh-CN" dirty="0" err="1"/>
              <a:t>int</a:t>
            </a:r>
            <a:r>
              <a:rPr lang="en-US" altLang="zh-CN" dirty="0"/>
              <a:t> value)</a:t>
            </a:r>
            <a:endParaRPr lang="zh-CN" altLang="zh-CN" dirty="0"/>
          </a:p>
          <a:p>
            <a:pPr indent="446088"/>
            <a:r>
              <a:rPr lang="en-US" altLang="zh-CN" dirty="0"/>
              <a:t>{</a:t>
            </a:r>
            <a:endParaRPr lang="zh-CN" altLang="zh-CN" dirty="0"/>
          </a:p>
          <a:p>
            <a:pPr indent="446088"/>
            <a:r>
              <a:rPr lang="en-US" altLang="zh-CN" dirty="0"/>
              <a:t>    </a:t>
            </a:r>
            <a:r>
              <a:rPr lang="en-US" altLang="zh-CN" dirty="0" err="1"/>
              <a:t>qreal</a:t>
            </a:r>
            <a:r>
              <a:rPr lang="en-US" altLang="zh-CN" dirty="0"/>
              <a:t> s;</a:t>
            </a:r>
            <a:endParaRPr lang="zh-CN" altLang="zh-CN" dirty="0"/>
          </a:p>
          <a:p>
            <a:pPr indent="446088"/>
            <a:r>
              <a:rPr lang="en-US" altLang="zh-CN" dirty="0"/>
              <a:t>    if(value&gt;</a:t>
            </a:r>
            <a:r>
              <a:rPr lang="en-US" altLang="zh-CN" dirty="0" err="1"/>
              <a:t>scaleValue</a:t>
            </a:r>
            <a:r>
              <a:rPr lang="en-US" altLang="zh-CN" dirty="0"/>
              <a:t>)</a:t>
            </a:r>
            <a:endParaRPr lang="zh-CN" altLang="zh-CN" dirty="0"/>
          </a:p>
          <a:p>
            <a:pPr indent="446088"/>
            <a:r>
              <a:rPr lang="en-US" altLang="zh-CN" dirty="0"/>
              <a:t>        s=</a:t>
            </a:r>
            <a:r>
              <a:rPr lang="en-US" altLang="zh-CN" dirty="0" err="1"/>
              <a:t>pow</a:t>
            </a:r>
            <a:r>
              <a:rPr lang="en-US" altLang="zh-CN" dirty="0"/>
              <a:t>(1.1,(value-</a:t>
            </a:r>
            <a:r>
              <a:rPr lang="en-US" altLang="zh-CN" dirty="0" err="1"/>
              <a:t>scaleValue</a:t>
            </a:r>
            <a:r>
              <a:rPr lang="en-US" altLang="zh-CN" dirty="0"/>
              <a:t>));</a:t>
            </a:r>
            <a:endParaRPr lang="zh-CN" altLang="zh-CN" dirty="0"/>
          </a:p>
          <a:p>
            <a:pPr indent="446088"/>
            <a:r>
              <a:rPr lang="en-US" altLang="zh-CN" dirty="0"/>
              <a:t>    else</a:t>
            </a:r>
            <a:endParaRPr lang="zh-CN" altLang="zh-CN" dirty="0"/>
          </a:p>
          <a:p>
            <a:pPr indent="446088"/>
            <a:r>
              <a:rPr lang="en-US" altLang="zh-CN" dirty="0"/>
              <a:t>        s=</a:t>
            </a:r>
            <a:r>
              <a:rPr lang="en-US" altLang="zh-CN" dirty="0" err="1"/>
              <a:t>pow</a:t>
            </a:r>
            <a:r>
              <a:rPr lang="en-US" altLang="zh-CN" dirty="0"/>
              <a:t>(1/1.1,(</a:t>
            </a:r>
            <a:r>
              <a:rPr lang="en-US" altLang="zh-CN" dirty="0" err="1"/>
              <a:t>scaleValue</a:t>
            </a:r>
            <a:r>
              <a:rPr lang="en-US" altLang="zh-CN" dirty="0"/>
              <a:t>-value));</a:t>
            </a:r>
            <a:endParaRPr lang="zh-CN" altLang="zh-CN" dirty="0"/>
          </a:p>
          <a:p>
            <a:pPr indent="446088"/>
            <a:r>
              <a:rPr lang="en-US" altLang="zh-CN" dirty="0"/>
              <a:t>    view-&gt;scale(</a:t>
            </a:r>
            <a:r>
              <a:rPr lang="en-US" altLang="zh-CN" dirty="0" err="1"/>
              <a:t>s,s</a:t>
            </a:r>
            <a:r>
              <a:rPr lang="en-US" altLang="zh-CN" dirty="0"/>
              <a:t>);</a:t>
            </a:r>
            <a:endParaRPr lang="zh-CN" altLang="zh-CN" dirty="0"/>
          </a:p>
          <a:p>
            <a:pPr indent="446088"/>
            <a:r>
              <a:rPr lang="en-US" altLang="zh-CN" dirty="0"/>
              <a:t>    </a:t>
            </a:r>
            <a:r>
              <a:rPr lang="en-US" altLang="zh-CN" dirty="0" err="1"/>
              <a:t>scaleValue</a:t>
            </a:r>
            <a:r>
              <a:rPr lang="en-US" altLang="zh-CN" dirty="0"/>
              <a:t>=value;</a:t>
            </a:r>
            <a:endParaRPr lang="zh-CN" altLang="zh-CN" dirty="0"/>
          </a:p>
          <a:p>
            <a:pPr indent="446088"/>
            <a:r>
              <a:rPr lang="en-US" altLang="zh-CN" dirty="0"/>
              <a:t>}</a:t>
            </a:r>
            <a:endParaRPr lang="zh-CN" altLang="zh-CN" dirty="0"/>
          </a:p>
          <a:p>
            <a:pPr indent="446088"/>
            <a:endParaRPr lang="zh-CN" altLang="en-US" dirty="0"/>
          </a:p>
        </p:txBody>
      </p:sp>
    </p:spTree>
    <p:extLst>
      <p:ext uri="{BB962C8B-B14F-4D97-AF65-F5344CB8AC3E}">
        <p14:creationId xmlns:p14="http://schemas.microsoft.com/office/powerpoint/2010/main" val="3034224067"/>
      </p:ext>
    </p:extLst>
  </p:cSld>
  <p:clrMapOvr>
    <a:masterClrMapping/>
  </p:clrMapOvr>
  <p:transition spd="slow">
    <p:randomBar dir="ver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703784" y="3663900"/>
            <a:ext cx="8136904" cy="1368152"/>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4" name="矩形 3"/>
          <p:cNvSpPr/>
          <p:nvPr/>
        </p:nvSpPr>
        <p:spPr bwMode="auto">
          <a:xfrm>
            <a:off x="683568" y="1772816"/>
            <a:ext cx="8136904" cy="1368152"/>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7.2.4  </a:t>
            </a:r>
            <a:r>
              <a:rPr lang="zh-CN" altLang="zh-CN" dirty="0"/>
              <a:t>图元的旋转、缩放、切变和位移</a:t>
            </a:r>
            <a:endParaRPr lang="zh-CN" altLang="en-US" dirty="0"/>
          </a:p>
        </p:txBody>
      </p:sp>
      <p:sp>
        <p:nvSpPr>
          <p:cNvPr id="3" name="TextBox 2"/>
          <p:cNvSpPr txBox="1"/>
          <p:nvPr/>
        </p:nvSpPr>
        <p:spPr>
          <a:xfrm>
            <a:off x="395536" y="1124744"/>
            <a:ext cx="8424936" cy="5078313"/>
          </a:xfrm>
          <a:prstGeom prst="rect">
            <a:avLst/>
          </a:prstGeom>
          <a:noFill/>
        </p:spPr>
        <p:txBody>
          <a:bodyPr wrap="square" rtlCol="0">
            <a:spAutoFit/>
          </a:bodyPr>
          <a:lstStyle/>
          <a:p>
            <a:pPr indent="446088"/>
            <a:r>
              <a:rPr lang="zh-CN" altLang="zh-CN" dirty="0"/>
              <a:t>实现图元的切变功能函数</a:t>
            </a:r>
            <a:r>
              <a:rPr lang="en-US" altLang="zh-CN" dirty="0" err="1"/>
              <a:t>slotShear</a:t>
            </a:r>
            <a:r>
              <a:rPr lang="en-US" altLang="zh-CN" dirty="0"/>
              <a:t>()</a:t>
            </a:r>
            <a:r>
              <a:rPr lang="zh-CN" altLang="zh-CN" dirty="0"/>
              <a:t>，主要是调用</a:t>
            </a:r>
            <a:r>
              <a:rPr lang="en-US" altLang="zh-CN" dirty="0" err="1"/>
              <a:t>QGraphicsView</a:t>
            </a:r>
            <a:r>
              <a:rPr lang="zh-CN" altLang="zh-CN" dirty="0"/>
              <a:t>类的</a:t>
            </a:r>
            <a:r>
              <a:rPr lang="en-US" altLang="zh-CN" dirty="0"/>
              <a:t>shear()</a:t>
            </a:r>
            <a:r>
              <a:rPr lang="zh-CN" altLang="zh-CN" dirty="0"/>
              <a:t>函数实现的，它的参数为切变的比例，具体实现代码如下：</a:t>
            </a:r>
          </a:p>
          <a:p>
            <a:pPr indent="446088"/>
            <a:r>
              <a:rPr lang="en-US" altLang="zh-CN" dirty="0"/>
              <a:t>void </a:t>
            </a:r>
            <a:r>
              <a:rPr lang="en-US" altLang="zh-CN" dirty="0" err="1"/>
              <a:t>MainWidget</a:t>
            </a:r>
            <a:r>
              <a:rPr lang="en-US" altLang="zh-CN" dirty="0"/>
              <a:t>::</a:t>
            </a:r>
            <a:r>
              <a:rPr lang="en-US" altLang="zh-CN" dirty="0" err="1"/>
              <a:t>slotShear</a:t>
            </a:r>
            <a:r>
              <a:rPr lang="en-US" altLang="zh-CN" dirty="0"/>
              <a:t>(</a:t>
            </a:r>
            <a:r>
              <a:rPr lang="en-US" altLang="zh-CN" dirty="0" err="1"/>
              <a:t>int</a:t>
            </a:r>
            <a:r>
              <a:rPr lang="en-US" altLang="zh-CN" dirty="0"/>
              <a:t> value)</a:t>
            </a:r>
            <a:endParaRPr lang="zh-CN" altLang="zh-CN" dirty="0"/>
          </a:p>
          <a:p>
            <a:pPr indent="446088"/>
            <a:r>
              <a:rPr lang="en-US" altLang="zh-CN" dirty="0"/>
              <a:t>{</a:t>
            </a:r>
            <a:endParaRPr lang="zh-CN" altLang="zh-CN" dirty="0"/>
          </a:p>
          <a:p>
            <a:pPr indent="446088"/>
            <a:r>
              <a:rPr lang="en-US" altLang="zh-CN" dirty="0"/>
              <a:t>    view-&gt;shear((value-</a:t>
            </a:r>
            <a:r>
              <a:rPr lang="en-US" altLang="zh-CN" dirty="0" err="1"/>
              <a:t>shearValue</a:t>
            </a:r>
            <a:r>
              <a:rPr lang="en-US" altLang="zh-CN" dirty="0"/>
              <a:t>)/10.0,0);</a:t>
            </a:r>
            <a:endParaRPr lang="zh-CN" altLang="zh-CN" dirty="0"/>
          </a:p>
          <a:p>
            <a:pPr indent="446088"/>
            <a:r>
              <a:rPr lang="en-US" altLang="zh-CN" dirty="0"/>
              <a:t>    </a:t>
            </a:r>
            <a:r>
              <a:rPr lang="en-US" altLang="zh-CN" dirty="0" err="1"/>
              <a:t>shearValue</a:t>
            </a:r>
            <a:r>
              <a:rPr lang="en-US" altLang="zh-CN" dirty="0"/>
              <a:t>=value;</a:t>
            </a:r>
            <a:endParaRPr lang="zh-CN" altLang="zh-CN" dirty="0"/>
          </a:p>
          <a:p>
            <a:pPr indent="446088"/>
            <a:r>
              <a:rPr lang="en-US" altLang="zh-CN" dirty="0"/>
              <a:t>}</a:t>
            </a:r>
            <a:endParaRPr lang="zh-CN" altLang="zh-CN" dirty="0"/>
          </a:p>
          <a:p>
            <a:pPr indent="446088"/>
            <a:r>
              <a:rPr lang="zh-CN" altLang="zh-CN" dirty="0"/>
              <a:t>实现图元的位移功能函数</a:t>
            </a:r>
            <a:r>
              <a:rPr lang="en-US" altLang="zh-CN" dirty="0" err="1"/>
              <a:t>slotTranslate</a:t>
            </a:r>
            <a:r>
              <a:rPr lang="en-US" altLang="zh-CN" dirty="0"/>
              <a:t>()</a:t>
            </a:r>
            <a:r>
              <a:rPr lang="zh-CN" altLang="zh-CN" dirty="0"/>
              <a:t>，主要是调用</a:t>
            </a:r>
            <a:r>
              <a:rPr lang="en-US" altLang="zh-CN" dirty="0" err="1"/>
              <a:t>QGraphicsView</a:t>
            </a:r>
            <a:r>
              <a:rPr lang="zh-CN" altLang="zh-CN" dirty="0"/>
              <a:t>类的</a:t>
            </a:r>
            <a:r>
              <a:rPr lang="en-US" altLang="zh-CN" dirty="0"/>
              <a:t>translate()</a:t>
            </a:r>
            <a:r>
              <a:rPr lang="zh-CN" altLang="zh-CN" dirty="0"/>
              <a:t>函数实现的，它的参数为位移的大小，具体实现代码如下：</a:t>
            </a:r>
          </a:p>
          <a:p>
            <a:pPr indent="446088"/>
            <a:r>
              <a:rPr lang="en-US" altLang="zh-CN" dirty="0"/>
              <a:t>void </a:t>
            </a:r>
            <a:r>
              <a:rPr lang="en-US" altLang="zh-CN" dirty="0" err="1"/>
              <a:t>MainWidget</a:t>
            </a:r>
            <a:r>
              <a:rPr lang="en-US" altLang="zh-CN" dirty="0"/>
              <a:t>::</a:t>
            </a:r>
            <a:r>
              <a:rPr lang="en-US" altLang="zh-CN" dirty="0" err="1"/>
              <a:t>slotTranslate</a:t>
            </a:r>
            <a:r>
              <a:rPr lang="en-US" altLang="zh-CN" dirty="0"/>
              <a:t>(</a:t>
            </a:r>
            <a:r>
              <a:rPr lang="en-US" altLang="zh-CN" dirty="0" err="1"/>
              <a:t>int</a:t>
            </a:r>
            <a:r>
              <a:rPr lang="en-US" altLang="zh-CN" dirty="0"/>
              <a:t> value)</a:t>
            </a:r>
            <a:endParaRPr lang="zh-CN" altLang="zh-CN" dirty="0"/>
          </a:p>
          <a:p>
            <a:pPr indent="446088"/>
            <a:r>
              <a:rPr lang="en-US" altLang="zh-CN" dirty="0"/>
              <a:t>{</a:t>
            </a:r>
            <a:endParaRPr lang="zh-CN" altLang="zh-CN" dirty="0"/>
          </a:p>
          <a:p>
            <a:pPr indent="446088"/>
            <a:r>
              <a:rPr lang="en-US" altLang="zh-CN" dirty="0"/>
              <a:t>    view-&gt;translate(value-</a:t>
            </a:r>
            <a:r>
              <a:rPr lang="en-US" altLang="zh-CN" dirty="0" err="1"/>
              <a:t>translateValue,value</a:t>
            </a:r>
            <a:r>
              <a:rPr lang="en-US" altLang="zh-CN" dirty="0"/>
              <a:t>-</a:t>
            </a:r>
            <a:r>
              <a:rPr lang="en-US" altLang="zh-CN" dirty="0" err="1"/>
              <a:t>translateValue</a:t>
            </a:r>
            <a:r>
              <a:rPr lang="en-US" altLang="zh-CN" dirty="0"/>
              <a:t>);</a:t>
            </a:r>
            <a:endParaRPr lang="zh-CN" altLang="zh-CN" dirty="0"/>
          </a:p>
          <a:p>
            <a:pPr indent="446088"/>
            <a:r>
              <a:rPr lang="en-US" altLang="zh-CN" dirty="0"/>
              <a:t>    </a:t>
            </a:r>
            <a:r>
              <a:rPr lang="en-US" altLang="zh-CN" dirty="0" err="1"/>
              <a:t>translateValue</a:t>
            </a:r>
            <a:r>
              <a:rPr lang="en-US" altLang="zh-CN" dirty="0"/>
              <a:t>=value;</a:t>
            </a:r>
            <a:endParaRPr lang="zh-CN" altLang="zh-CN" dirty="0"/>
          </a:p>
          <a:p>
            <a:pPr indent="446088"/>
            <a:r>
              <a:rPr lang="en-US" altLang="zh-CN" dirty="0"/>
              <a:t>}</a:t>
            </a:r>
            <a:endParaRPr lang="zh-CN" altLang="zh-CN" dirty="0"/>
          </a:p>
          <a:p>
            <a:pPr indent="446088"/>
            <a:r>
              <a:rPr lang="zh-CN" altLang="zh-CN" dirty="0"/>
              <a:t>（</a:t>
            </a:r>
            <a:r>
              <a:rPr lang="en-US" altLang="zh-CN" dirty="0"/>
              <a:t>3</a:t>
            </a:r>
            <a:r>
              <a:rPr lang="zh-CN" altLang="zh-CN" dirty="0"/>
              <a:t>）最终运行结果如图</a:t>
            </a:r>
            <a:r>
              <a:rPr lang="en-US" altLang="zh-CN" dirty="0"/>
              <a:t>7.10</a:t>
            </a:r>
            <a:r>
              <a:rPr lang="zh-CN" altLang="zh-CN" dirty="0"/>
              <a:t>所示，读者可以试着拖曳滑块观看图形的各种变换效果。</a:t>
            </a:r>
          </a:p>
          <a:p>
            <a:pPr indent="446088"/>
            <a:r>
              <a:rPr lang="en-US" altLang="zh-CN" dirty="0"/>
              <a:t> </a:t>
            </a:r>
            <a:endParaRPr lang="zh-CN" altLang="zh-CN" dirty="0"/>
          </a:p>
          <a:p>
            <a:pPr indent="446088"/>
            <a:endParaRPr lang="zh-CN" altLang="en-US" dirty="0"/>
          </a:p>
        </p:txBody>
      </p:sp>
    </p:spTree>
    <p:extLst>
      <p:ext uri="{BB962C8B-B14F-4D97-AF65-F5344CB8AC3E}">
        <p14:creationId xmlns:p14="http://schemas.microsoft.com/office/powerpoint/2010/main" val="2924576372"/>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7.1.2  Graphics View</a:t>
            </a:r>
            <a:r>
              <a:rPr lang="zh-CN" altLang="zh-CN" dirty="0"/>
              <a:t>的三元素</a:t>
            </a:r>
            <a:endParaRPr lang="zh-CN" altLang="en-US" dirty="0"/>
          </a:p>
        </p:txBody>
      </p:sp>
      <p:sp>
        <p:nvSpPr>
          <p:cNvPr id="3" name="TextBox 2"/>
          <p:cNvSpPr txBox="1"/>
          <p:nvPr/>
        </p:nvSpPr>
        <p:spPr>
          <a:xfrm>
            <a:off x="323528" y="1196752"/>
            <a:ext cx="8496944" cy="4662815"/>
          </a:xfrm>
          <a:prstGeom prst="rect">
            <a:avLst/>
          </a:prstGeom>
          <a:noFill/>
        </p:spPr>
        <p:txBody>
          <a:bodyPr wrap="square" rtlCol="0">
            <a:spAutoFit/>
          </a:bodyPr>
          <a:lstStyle/>
          <a:p>
            <a:pPr indent="446088">
              <a:lnSpc>
                <a:spcPct val="150000"/>
              </a:lnSpc>
            </a:pPr>
            <a:r>
              <a:rPr lang="en-US" altLang="zh-CN" b="1" dirty="0">
                <a:solidFill>
                  <a:srgbClr val="00B0F0"/>
                </a:solidFill>
              </a:rPr>
              <a:t>3</a:t>
            </a:r>
            <a:r>
              <a:rPr lang="zh-CN" altLang="zh-CN" b="1" dirty="0">
                <a:solidFill>
                  <a:srgbClr val="00B0F0"/>
                </a:solidFill>
              </a:rPr>
              <a:t>．图元类：</a:t>
            </a:r>
            <a:r>
              <a:rPr lang="en-US" altLang="zh-CN" b="1" dirty="0" err="1">
                <a:solidFill>
                  <a:srgbClr val="00B0F0"/>
                </a:solidFill>
              </a:rPr>
              <a:t>QGraphicsItem</a:t>
            </a:r>
            <a:r>
              <a:rPr lang="zh-CN" altLang="zh-CN" b="1" dirty="0">
                <a:solidFill>
                  <a:srgbClr val="00B0F0"/>
                </a:solidFill>
              </a:rPr>
              <a:t>类</a:t>
            </a:r>
          </a:p>
          <a:p>
            <a:pPr indent="446088">
              <a:lnSpc>
                <a:spcPct val="150000"/>
              </a:lnSpc>
            </a:pPr>
            <a:r>
              <a:rPr lang="zh-CN" altLang="zh-CN" dirty="0"/>
              <a:t>它是场景中各个图元的基类，在它的基础上可以继承出各种图元类，</a:t>
            </a:r>
            <a:r>
              <a:rPr lang="en-US" altLang="zh-CN" dirty="0" err="1"/>
              <a:t>Qt</a:t>
            </a:r>
            <a:r>
              <a:rPr lang="zh-CN" altLang="zh-CN" dirty="0"/>
              <a:t>已经预置的包括直线（</a:t>
            </a:r>
            <a:r>
              <a:rPr lang="en-US" altLang="zh-CN" dirty="0" err="1"/>
              <a:t>QGraphicsLineItem</a:t>
            </a:r>
            <a:r>
              <a:rPr lang="zh-CN" altLang="zh-CN" dirty="0"/>
              <a:t>）、椭圆（</a:t>
            </a:r>
            <a:r>
              <a:rPr lang="en-US" altLang="zh-CN" dirty="0" err="1"/>
              <a:t>QGraphicsEllipseItem</a:t>
            </a:r>
            <a:r>
              <a:rPr lang="zh-CN" altLang="zh-CN" dirty="0"/>
              <a:t>）、文本图元（</a:t>
            </a:r>
            <a:r>
              <a:rPr lang="en-US" altLang="zh-CN" dirty="0" err="1"/>
              <a:t>QGraphicsTextItem</a:t>
            </a:r>
            <a:r>
              <a:rPr lang="zh-CN" altLang="zh-CN" dirty="0"/>
              <a:t>）、矩形（</a:t>
            </a:r>
            <a:r>
              <a:rPr lang="en-US" altLang="zh-CN" dirty="0" err="1"/>
              <a:t>QGraphicsRectItem</a:t>
            </a:r>
            <a:r>
              <a:rPr lang="zh-CN" altLang="zh-CN" dirty="0"/>
              <a:t>）等。</a:t>
            </a:r>
          </a:p>
          <a:p>
            <a:pPr indent="446088">
              <a:lnSpc>
                <a:spcPct val="150000"/>
              </a:lnSpc>
            </a:pPr>
            <a:r>
              <a:rPr lang="en-US" altLang="zh-CN" b="1" dirty="0" err="1">
                <a:solidFill>
                  <a:srgbClr val="00B050"/>
                </a:solidFill>
              </a:rPr>
              <a:t>QGraphicsItem</a:t>
            </a:r>
            <a:r>
              <a:rPr lang="zh-CN" altLang="zh-CN" b="1" dirty="0">
                <a:solidFill>
                  <a:srgbClr val="00B050"/>
                </a:solidFill>
              </a:rPr>
              <a:t>主要有以下功能。</a:t>
            </a:r>
          </a:p>
          <a:p>
            <a:pPr indent="446088">
              <a:lnSpc>
                <a:spcPct val="150000"/>
              </a:lnSpc>
            </a:pPr>
            <a:r>
              <a:rPr lang="en-US" altLang="zh-CN" dirty="0">
                <a:sym typeface="Wingdings"/>
              </a:rPr>
              <a:t></a:t>
            </a:r>
            <a:r>
              <a:rPr lang="en-US" altLang="zh-CN" dirty="0"/>
              <a:t> </a:t>
            </a:r>
            <a:r>
              <a:rPr lang="zh-CN" altLang="zh-CN" dirty="0"/>
              <a:t>处理鼠标按下、移动、释放、双击、悬停、滚轮和右键菜单事件。</a:t>
            </a:r>
          </a:p>
          <a:p>
            <a:pPr indent="446088">
              <a:lnSpc>
                <a:spcPct val="150000"/>
              </a:lnSpc>
            </a:pPr>
            <a:r>
              <a:rPr lang="en-US" altLang="zh-CN" dirty="0">
                <a:sym typeface="Wingdings"/>
              </a:rPr>
              <a:t></a:t>
            </a:r>
            <a:r>
              <a:rPr lang="en-US" altLang="zh-CN" dirty="0"/>
              <a:t> </a:t>
            </a:r>
            <a:r>
              <a:rPr lang="zh-CN" altLang="zh-CN" dirty="0"/>
              <a:t>处理键盘输入事件。</a:t>
            </a:r>
          </a:p>
          <a:p>
            <a:pPr indent="446088">
              <a:lnSpc>
                <a:spcPct val="150000"/>
              </a:lnSpc>
            </a:pPr>
            <a:r>
              <a:rPr lang="en-US" altLang="zh-CN" dirty="0">
                <a:sym typeface="Wingdings"/>
              </a:rPr>
              <a:t></a:t>
            </a:r>
            <a:r>
              <a:rPr lang="en-US" altLang="zh-CN" dirty="0"/>
              <a:t> </a:t>
            </a:r>
            <a:r>
              <a:rPr lang="zh-CN" altLang="zh-CN" dirty="0"/>
              <a:t>处理拖曳事件。</a:t>
            </a:r>
          </a:p>
          <a:p>
            <a:pPr indent="446088">
              <a:lnSpc>
                <a:spcPct val="150000"/>
              </a:lnSpc>
            </a:pPr>
            <a:r>
              <a:rPr lang="en-US" altLang="zh-CN" dirty="0">
                <a:sym typeface="Wingdings"/>
              </a:rPr>
              <a:t></a:t>
            </a:r>
            <a:r>
              <a:rPr lang="en-US" altLang="zh-CN" dirty="0"/>
              <a:t> </a:t>
            </a:r>
            <a:r>
              <a:rPr lang="zh-CN" altLang="zh-CN" dirty="0"/>
              <a:t>分组。</a:t>
            </a:r>
          </a:p>
          <a:p>
            <a:pPr indent="446088">
              <a:lnSpc>
                <a:spcPct val="150000"/>
              </a:lnSpc>
            </a:pPr>
            <a:r>
              <a:rPr lang="en-US" altLang="zh-CN" dirty="0">
                <a:sym typeface="Wingdings"/>
              </a:rPr>
              <a:t></a:t>
            </a:r>
            <a:r>
              <a:rPr lang="en-US" altLang="zh-CN" dirty="0"/>
              <a:t> </a:t>
            </a:r>
            <a:r>
              <a:rPr lang="zh-CN" altLang="zh-CN" dirty="0"/>
              <a:t>碰撞检测。</a:t>
            </a:r>
          </a:p>
          <a:p>
            <a:pPr indent="446088">
              <a:lnSpc>
                <a:spcPct val="150000"/>
              </a:lnSpc>
            </a:pPr>
            <a:endParaRPr lang="zh-CN" altLang="en-US" dirty="0"/>
          </a:p>
        </p:txBody>
      </p:sp>
    </p:spTree>
    <p:extLst>
      <p:ext uri="{BB962C8B-B14F-4D97-AF65-F5344CB8AC3E}">
        <p14:creationId xmlns:p14="http://schemas.microsoft.com/office/powerpoint/2010/main" val="2478284125"/>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7.1.3  GraphicsView</a:t>
            </a:r>
            <a:r>
              <a:rPr lang="zh-CN" altLang="zh-CN" dirty="0"/>
              <a:t>的坐标</a:t>
            </a:r>
            <a:r>
              <a:rPr lang="zh-CN" altLang="zh-CN" dirty="0" smtClean="0"/>
              <a:t>系统</a:t>
            </a:r>
            <a:endParaRPr lang="zh-CN" altLang="en-US" dirty="0"/>
          </a:p>
        </p:txBody>
      </p:sp>
      <p:sp>
        <p:nvSpPr>
          <p:cNvPr id="3" name="TextBox 2"/>
          <p:cNvSpPr txBox="1"/>
          <p:nvPr/>
        </p:nvSpPr>
        <p:spPr>
          <a:xfrm>
            <a:off x="323528" y="1628800"/>
            <a:ext cx="8424936" cy="1754326"/>
          </a:xfrm>
          <a:prstGeom prst="rect">
            <a:avLst/>
          </a:prstGeom>
          <a:noFill/>
        </p:spPr>
        <p:txBody>
          <a:bodyPr wrap="square" rtlCol="0">
            <a:spAutoFit/>
          </a:bodyPr>
          <a:lstStyle/>
          <a:p>
            <a:pPr indent="446088"/>
            <a:r>
              <a:rPr lang="en-US" altLang="zh-CN" b="1" dirty="0">
                <a:solidFill>
                  <a:srgbClr val="00B0F0"/>
                </a:solidFill>
              </a:rPr>
              <a:t>1</a:t>
            </a:r>
            <a:r>
              <a:rPr lang="zh-CN" altLang="zh-CN" b="1" dirty="0">
                <a:solidFill>
                  <a:srgbClr val="00B0F0"/>
                </a:solidFill>
              </a:rPr>
              <a:t>．场景坐标</a:t>
            </a:r>
          </a:p>
          <a:p>
            <a:pPr indent="446088"/>
            <a:r>
              <a:rPr lang="zh-CN" altLang="zh-CN" dirty="0"/>
              <a:t>场景坐标是所有图元的基础坐标系统。场景坐标系统描述了顶层的图元，每个图元都有场景坐标和相应的包容框。场景坐标的原点在场景中心，坐标原点是</a:t>
            </a:r>
            <a:r>
              <a:rPr lang="en-US" altLang="zh-CN" i="1" dirty="0"/>
              <a:t>x</a:t>
            </a:r>
            <a:r>
              <a:rPr lang="zh-CN" altLang="zh-CN" dirty="0"/>
              <a:t>轴正方向向右，</a:t>
            </a:r>
            <a:r>
              <a:rPr lang="en-US" altLang="zh-CN" i="1" dirty="0"/>
              <a:t>y</a:t>
            </a:r>
            <a:r>
              <a:rPr lang="zh-CN" altLang="zh-CN" dirty="0"/>
              <a:t>轴正方向向下。</a:t>
            </a:r>
          </a:p>
          <a:p>
            <a:pPr indent="446088"/>
            <a:r>
              <a:rPr lang="en-US" altLang="zh-CN" dirty="0" err="1"/>
              <a:t>QGraphicsScene</a:t>
            </a:r>
            <a:r>
              <a:rPr lang="zh-CN" altLang="zh-CN" dirty="0"/>
              <a:t>类的坐标系以中心为原点（</a:t>
            </a:r>
            <a:r>
              <a:rPr lang="en-US" altLang="zh-CN" dirty="0"/>
              <a:t>0,0</a:t>
            </a:r>
            <a:r>
              <a:rPr lang="zh-CN" altLang="zh-CN" dirty="0"/>
              <a:t>），如图</a:t>
            </a:r>
            <a:r>
              <a:rPr lang="en-US" altLang="zh-CN" dirty="0"/>
              <a:t>7.2</a:t>
            </a:r>
            <a:r>
              <a:rPr lang="zh-CN" altLang="zh-CN" dirty="0"/>
              <a:t>所示。</a:t>
            </a:r>
          </a:p>
          <a:p>
            <a:pPr indent="446088"/>
            <a:endParaRPr lang="zh-CN" altLang="en-US" dirty="0"/>
          </a:p>
        </p:txBody>
      </p:sp>
      <p:pic>
        <p:nvPicPr>
          <p:cNvPr id="2050" name="Picture 2" descr="7t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71800" y="3212976"/>
            <a:ext cx="2808312" cy="19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4979295"/>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7.1.3  </a:t>
            </a:r>
            <a:r>
              <a:rPr lang="en-US" altLang="zh-CN" dirty="0" err="1"/>
              <a:t>GraphicsView</a:t>
            </a:r>
            <a:r>
              <a:rPr lang="zh-CN" altLang="zh-CN" dirty="0"/>
              <a:t>的坐标系统</a:t>
            </a:r>
            <a:endParaRPr lang="zh-CN" altLang="en-US" dirty="0"/>
          </a:p>
        </p:txBody>
      </p:sp>
      <p:sp>
        <p:nvSpPr>
          <p:cNvPr id="3" name="TextBox 2"/>
          <p:cNvSpPr txBox="1"/>
          <p:nvPr/>
        </p:nvSpPr>
        <p:spPr>
          <a:xfrm>
            <a:off x="323528" y="1196752"/>
            <a:ext cx="8496944" cy="2949525"/>
          </a:xfrm>
          <a:prstGeom prst="rect">
            <a:avLst/>
          </a:prstGeom>
          <a:noFill/>
        </p:spPr>
        <p:txBody>
          <a:bodyPr wrap="square" rtlCol="0">
            <a:spAutoFit/>
          </a:bodyPr>
          <a:lstStyle/>
          <a:p>
            <a:pPr indent="446088">
              <a:lnSpc>
                <a:spcPct val="150000"/>
              </a:lnSpc>
            </a:pPr>
            <a:r>
              <a:rPr lang="en-US" altLang="zh-CN" b="1" dirty="0">
                <a:solidFill>
                  <a:srgbClr val="00B0F0"/>
                </a:solidFill>
              </a:rPr>
              <a:t>2</a:t>
            </a:r>
            <a:r>
              <a:rPr lang="zh-CN" altLang="zh-CN" b="1" dirty="0">
                <a:solidFill>
                  <a:srgbClr val="00B0F0"/>
                </a:solidFill>
              </a:rPr>
              <a:t>．视图坐标</a:t>
            </a:r>
          </a:p>
          <a:p>
            <a:pPr indent="446088">
              <a:lnSpc>
                <a:spcPct val="150000"/>
              </a:lnSpc>
            </a:pPr>
            <a:r>
              <a:rPr lang="zh-CN" altLang="zh-CN" dirty="0"/>
              <a:t>视图坐标是窗口部件的坐标。视图坐标的单位是像素。</a:t>
            </a:r>
            <a:r>
              <a:rPr lang="en-US" altLang="zh-CN" dirty="0" err="1"/>
              <a:t>QGraphicsView</a:t>
            </a:r>
            <a:r>
              <a:rPr lang="zh-CN" altLang="zh-CN" dirty="0"/>
              <a:t>视图的左上角是（</a:t>
            </a:r>
            <a:r>
              <a:rPr lang="en-US" altLang="zh-CN" dirty="0"/>
              <a:t>0,0</a:t>
            </a:r>
            <a:r>
              <a:rPr lang="zh-CN" altLang="zh-CN" dirty="0"/>
              <a:t>），</a:t>
            </a:r>
            <a:r>
              <a:rPr lang="en-US" altLang="zh-CN" i="1" dirty="0"/>
              <a:t>x</a:t>
            </a:r>
            <a:r>
              <a:rPr lang="zh-CN" altLang="zh-CN" dirty="0"/>
              <a:t>轴正方向向右，</a:t>
            </a:r>
            <a:r>
              <a:rPr lang="en-US" altLang="zh-CN" i="1" dirty="0"/>
              <a:t>y</a:t>
            </a:r>
            <a:r>
              <a:rPr lang="zh-CN" altLang="zh-CN" dirty="0"/>
              <a:t>轴正方向向下。所有的鼠标事件最开始都是使用视图坐标。</a:t>
            </a:r>
          </a:p>
          <a:p>
            <a:pPr indent="446088">
              <a:lnSpc>
                <a:spcPct val="150000"/>
              </a:lnSpc>
            </a:pPr>
            <a:r>
              <a:rPr lang="en-US" altLang="zh-CN" dirty="0" err="1"/>
              <a:t>QGraphicsView</a:t>
            </a:r>
            <a:r>
              <a:rPr lang="zh-CN" altLang="zh-CN" dirty="0"/>
              <a:t>类继承自</a:t>
            </a:r>
            <a:r>
              <a:rPr lang="en-US" altLang="zh-CN" dirty="0" err="1"/>
              <a:t>QWidget</a:t>
            </a:r>
            <a:r>
              <a:rPr lang="zh-CN" altLang="zh-CN" dirty="0"/>
              <a:t>类，因此它与其他的</a:t>
            </a:r>
            <a:r>
              <a:rPr lang="en-US" altLang="zh-CN" dirty="0" err="1"/>
              <a:t>QWidget</a:t>
            </a:r>
            <a:r>
              <a:rPr lang="zh-CN" altLang="zh-CN" dirty="0"/>
              <a:t>类一样，以窗口的左上角作为自己坐标系的原点，如图</a:t>
            </a:r>
            <a:r>
              <a:rPr lang="en-US" altLang="zh-CN" dirty="0"/>
              <a:t>7.3</a:t>
            </a:r>
            <a:r>
              <a:rPr lang="zh-CN" altLang="zh-CN" dirty="0"/>
              <a:t>所示。</a:t>
            </a:r>
          </a:p>
          <a:p>
            <a:pPr indent="446088">
              <a:lnSpc>
                <a:spcPct val="150000"/>
              </a:lnSpc>
            </a:pPr>
            <a:endParaRPr lang="zh-CN" altLang="en-US" dirty="0"/>
          </a:p>
        </p:txBody>
      </p:sp>
      <p:pic>
        <p:nvPicPr>
          <p:cNvPr id="3074" name="Picture 2" descr="7T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3848" y="3789040"/>
            <a:ext cx="3096344" cy="1995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2752222"/>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7.1.3  </a:t>
            </a:r>
            <a:r>
              <a:rPr lang="en-US" altLang="zh-CN" dirty="0" err="1"/>
              <a:t>GraphicsView</a:t>
            </a:r>
            <a:r>
              <a:rPr lang="zh-CN" altLang="zh-CN" dirty="0"/>
              <a:t>的坐标系统</a:t>
            </a:r>
            <a:endParaRPr lang="zh-CN" altLang="en-US" dirty="0"/>
          </a:p>
        </p:txBody>
      </p:sp>
      <p:sp>
        <p:nvSpPr>
          <p:cNvPr id="3" name="TextBox 2"/>
          <p:cNvSpPr txBox="1"/>
          <p:nvPr/>
        </p:nvSpPr>
        <p:spPr>
          <a:xfrm>
            <a:off x="323528" y="1124744"/>
            <a:ext cx="8496944" cy="2949525"/>
          </a:xfrm>
          <a:prstGeom prst="rect">
            <a:avLst/>
          </a:prstGeom>
          <a:noFill/>
        </p:spPr>
        <p:txBody>
          <a:bodyPr wrap="square" rtlCol="0">
            <a:spAutoFit/>
          </a:bodyPr>
          <a:lstStyle/>
          <a:p>
            <a:pPr indent="446088">
              <a:lnSpc>
                <a:spcPct val="150000"/>
              </a:lnSpc>
            </a:pPr>
            <a:r>
              <a:rPr lang="en-US" altLang="zh-CN" b="1" dirty="0">
                <a:solidFill>
                  <a:srgbClr val="00B0F0"/>
                </a:solidFill>
              </a:rPr>
              <a:t>3</a:t>
            </a:r>
            <a:r>
              <a:rPr lang="zh-CN" altLang="zh-CN" b="1" dirty="0">
                <a:solidFill>
                  <a:srgbClr val="00B0F0"/>
                </a:solidFill>
              </a:rPr>
              <a:t>．图元坐标</a:t>
            </a:r>
          </a:p>
          <a:p>
            <a:pPr indent="446088">
              <a:lnSpc>
                <a:spcPct val="150000"/>
              </a:lnSpc>
            </a:pPr>
            <a:r>
              <a:rPr lang="zh-CN" altLang="zh-CN" dirty="0"/>
              <a:t>图元使用自己的本地坐标，这个坐标系统通常以图元中心为原点，这也是所有变换的原点。图元坐标方向是</a:t>
            </a:r>
            <a:r>
              <a:rPr lang="en-US" altLang="zh-CN" i="1" dirty="0"/>
              <a:t>x</a:t>
            </a:r>
            <a:r>
              <a:rPr lang="zh-CN" altLang="zh-CN" dirty="0"/>
              <a:t>轴正方向向右，</a:t>
            </a:r>
            <a:r>
              <a:rPr lang="en-US" altLang="zh-CN" i="1" dirty="0"/>
              <a:t>y</a:t>
            </a:r>
            <a:r>
              <a:rPr lang="zh-CN" altLang="zh-CN" dirty="0"/>
              <a:t>轴正方向向下。创建图元后，只需注意图元坐标就可以了，</a:t>
            </a:r>
            <a:r>
              <a:rPr lang="en-US" altLang="zh-CN" dirty="0" err="1"/>
              <a:t>QGraphicsScene</a:t>
            </a:r>
            <a:r>
              <a:rPr lang="zh-CN" altLang="zh-CN" dirty="0"/>
              <a:t>和</a:t>
            </a:r>
            <a:r>
              <a:rPr lang="en-US" altLang="zh-CN" dirty="0" err="1"/>
              <a:t>QGraphicsView</a:t>
            </a:r>
            <a:r>
              <a:rPr lang="zh-CN" altLang="zh-CN" dirty="0"/>
              <a:t>会完成所有的变换。</a:t>
            </a:r>
          </a:p>
          <a:p>
            <a:pPr indent="446088">
              <a:lnSpc>
                <a:spcPct val="150000"/>
              </a:lnSpc>
            </a:pPr>
            <a:r>
              <a:rPr lang="en-US" altLang="zh-CN" dirty="0" err="1"/>
              <a:t>QGraphicsItem</a:t>
            </a:r>
            <a:r>
              <a:rPr lang="zh-CN" altLang="zh-CN" dirty="0"/>
              <a:t>类的坐标系，若在调用</a:t>
            </a:r>
            <a:r>
              <a:rPr lang="en-US" altLang="zh-CN" dirty="0" err="1"/>
              <a:t>QGraphicsItem</a:t>
            </a:r>
            <a:r>
              <a:rPr lang="zh-CN" altLang="zh-CN" dirty="0"/>
              <a:t>类的</a:t>
            </a:r>
            <a:r>
              <a:rPr lang="en-US" altLang="zh-CN" dirty="0"/>
              <a:t>paint()</a:t>
            </a:r>
            <a:r>
              <a:rPr lang="zh-CN" altLang="zh-CN" dirty="0"/>
              <a:t>函数重绘图元时，则以此坐标系为基准，如图</a:t>
            </a:r>
            <a:r>
              <a:rPr lang="en-US" altLang="zh-CN" dirty="0"/>
              <a:t>7.4</a:t>
            </a:r>
            <a:r>
              <a:rPr lang="zh-CN" altLang="zh-CN" dirty="0"/>
              <a:t>所示。</a:t>
            </a:r>
          </a:p>
          <a:p>
            <a:pPr indent="446088">
              <a:lnSpc>
                <a:spcPct val="150000"/>
              </a:lnSpc>
            </a:pPr>
            <a:endParaRPr lang="zh-CN" altLang="en-US" dirty="0"/>
          </a:p>
        </p:txBody>
      </p:sp>
      <p:pic>
        <p:nvPicPr>
          <p:cNvPr id="4098" name="Picture 2" descr="7T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720" y="3861048"/>
            <a:ext cx="4681646" cy="1749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7112493"/>
      </p:ext>
    </p:extLst>
  </p:cSld>
  <p:clrMapOvr>
    <a:masterClrMapping/>
  </p:clrMapOvr>
  <p:transition spd="slow">
    <p:randomBar dir="vert"/>
  </p:transition>
</p:sld>
</file>

<file path=ppt/theme/theme1.xml><?xml version="1.0" encoding="utf-8"?>
<a:theme xmlns:a="http://schemas.openxmlformats.org/drawingml/2006/main" name="主题1">
  <a:themeElements>
    <a:clrScheme name="自定义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C00000"/>
      </a:hlink>
      <a:folHlink>
        <a:srgbClr val="99CC00"/>
      </a:folHlink>
    </a:clrScheme>
    <a:fontScheme name="tdesignc">
      <a:majorFont>
        <a:latin typeface="Arial"/>
        <a:ea typeface="標楷體"/>
        <a:cs typeface=""/>
      </a:majorFont>
      <a:minorFont>
        <a:latin typeface="Arial"/>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Pct val="100000"/>
          <a:buFont typeface="Arial" charset="0"/>
          <a:buNone/>
          <a:tabLst/>
          <a:defRPr kumimoji="0" lang="zh-CN" altLang="en-US" sz="2400" b="0" i="0" u="none" strike="noStrike" cap="none" normalizeH="0" baseline="0" smtClean="0">
            <a:ln>
              <a:noFill/>
            </a:ln>
            <a:solidFill>
              <a:schemeClr val="tx1"/>
            </a:solidFill>
            <a:effectLst/>
            <a:latin typeface="Arial" charset="0"/>
            <a:ea typeface="標楷體" pitchFamily="65"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Pct val="100000"/>
          <a:buFont typeface="Arial" charset="0"/>
          <a:buNone/>
          <a:tabLst/>
          <a:defRPr kumimoji="0" lang="zh-CN" altLang="en-US" sz="2400" b="0" i="0" u="none" strike="noStrike" cap="none" normalizeH="0" baseline="0" smtClean="0">
            <a:ln>
              <a:noFill/>
            </a:ln>
            <a:solidFill>
              <a:schemeClr val="tx1"/>
            </a:solidFill>
            <a:effectLst/>
            <a:latin typeface="Arial" charset="0"/>
            <a:ea typeface="標楷體" pitchFamily="65" charset="-120"/>
          </a:defRPr>
        </a:defPPr>
      </a:lstStyle>
    </a:lnDef>
  </a:objectDefaults>
  <a:extraClrSchemeLst>
    <a:extraClrScheme>
      <a:clrScheme name="tdesignc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tdesignc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tdesignc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tdesignc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tdesignc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tdesignc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tdesignc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tdesignc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主题1</Template>
  <TotalTime>48</TotalTime>
  <Words>4521</Words>
  <Application>Microsoft Office PowerPoint</Application>
  <PresentationFormat>全屏显示(4:3)</PresentationFormat>
  <Paragraphs>532</Paragraphs>
  <Slides>53</Slides>
  <Notes>0</Notes>
  <HiddenSlides>0</HiddenSlides>
  <MMClips>0</MMClips>
  <ScaleCrop>false</ScaleCrop>
  <HeadingPairs>
    <vt:vector size="4" baseType="variant">
      <vt:variant>
        <vt:lpstr>主题</vt:lpstr>
      </vt:variant>
      <vt:variant>
        <vt:i4>1</vt:i4>
      </vt:variant>
      <vt:variant>
        <vt:lpstr>幻灯片标题</vt:lpstr>
      </vt:variant>
      <vt:variant>
        <vt:i4>53</vt:i4>
      </vt:variant>
    </vt:vector>
  </HeadingPairs>
  <TitlesOfParts>
    <vt:vector size="54" baseType="lpstr">
      <vt:lpstr>主题1</vt:lpstr>
      <vt:lpstr>第7章 Qt 5图形视图框架</vt:lpstr>
      <vt:lpstr>7.1  图形视图体系结构</vt:lpstr>
      <vt:lpstr>7.1.2  Graphics View的三元素</vt:lpstr>
      <vt:lpstr>7.1.2  Graphics View的三元素</vt:lpstr>
      <vt:lpstr>7.1.2  Graphics View的三元素</vt:lpstr>
      <vt:lpstr>7.1.2  Graphics View的三元素</vt:lpstr>
      <vt:lpstr>7.1.3  GraphicsView的坐标系统</vt:lpstr>
      <vt:lpstr>7.1.3  GraphicsView的坐标系统</vt:lpstr>
      <vt:lpstr>7.1.3  GraphicsView的坐标系统</vt:lpstr>
      <vt:lpstr>7.1.3  GraphicsView的坐标系统</vt:lpstr>
      <vt:lpstr>7.2 【实例】：图形视图</vt:lpstr>
      <vt:lpstr>7.2.1  飞舞的蝴蝶</vt:lpstr>
      <vt:lpstr>7.2.1  飞舞的蝴蝶</vt:lpstr>
      <vt:lpstr>7.2.1  飞舞的蝴蝶</vt:lpstr>
      <vt:lpstr>7.2.1  飞舞的蝴蝶</vt:lpstr>
      <vt:lpstr>7.2.1  飞舞的蝴蝶</vt:lpstr>
      <vt:lpstr>7.2.1  飞舞的蝴蝶</vt:lpstr>
      <vt:lpstr>7.2.2  地图浏览器</vt:lpstr>
      <vt:lpstr>7.2.2  地图浏览器</vt:lpstr>
      <vt:lpstr>7.2.2  地图浏览器</vt:lpstr>
      <vt:lpstr>7.2.2  地图浏览器</vt:lpstr>
      <vt:lpstr>7.2.2  地图浏览器</vt:lpstr>
      <vt:lpstr>7.2.2  地图浏览器</vt:lpstr>
      <vt:lpstr>7.2.2  地图浏览器</vt:lpstr>
      <vt:lpstr>7.2.2  地图浏览器</vt:lpstr>
      <vt:lpstr>7.2.2  地图浏览器</vt:lpstr>
      <vt:lpstr>7.2.3  图元创建</vt:lpstr>
      <vt:lpstr>7.2.3  图元创建</vt:lpstr>
      <vt:lpstr>7.2.3  图元创建</vt:lpstr>
      <vt:lpstr>7.2.3  图元创建</vt:lpstr>
      <vt:lpstr>7.2.3  图元创建</vt:lpstr>
      <vt:lpstr>7.2.3  图元创建</vt:lpstr>
      <vt:lpstr>7.2.3  图元创建</vt:lpstr>
      <vt:lpstr>7.2.3  图元创建</vt:lpstr>
      <vt:lpstr>7.2.3  图元创建</vt:lpstr>
      <vt:lpstr>7.2.3  图元创建</vt:lpstr>
      <vt:lpstr>7.2.3  图元创建</vt:lpstr>
      <vt:lpstr>7.2.3  图元创建</vt:lpstr>
      <vt:lpstr>7.2.3  图元创建</vt:lpstr>
      <vt:lpstr>7.2.3  图元创建</vt:lpstr>
      <vt:lpstr>7.2.4  图元的旋转、缩放、切变和位移</vt:lpstr>
      <vt:lpstr>7.2.4  图元的旋转、缩放、切变和位移</vt:lpstr>
      <vt:lpstr>7.2.4  图元的旋转、缩放、切变和位移</vt:lpstr>
      <vt:lpstr>7.2.4  图元的旋转、缩放、切变和位移</vt:lpstr>
      <vt:lpstr>7.2.4  图元的旋转、缩放、切变和位移</vt:lpstr>
      <vt:lpstr>7.2.4  图元的旋转、缩放、切变和位移</vt:lpstr>
      <vt:lpstr>7.2.4  图元的旋转、缩放、切变和位移</vt:lpstr>
      <vt:lpstr>7.2.4  图元的旋转、缩放、切变和位移</vt:lpstr>
      <vt:lpstr>7.2.4  图元的旋转、缩放、切变和位移</vt:lpstr>
      <vt:lpstr>7.2.4  图元的旋转、缩放、切变和位移</vt:lpstr>
      <vt:lpstr>7.2.4  图元的旋转、缩放、切变和位移</vt:lpstr>
      <vt:lpstr>7.2.4  图元的旋转、缩放、切变和位移</vt:lpstr>
      <vt:lpstr>7.2.4  图元的旋转、缩放、切变和位移</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第7章 Qt 5图形视图框架</dc:title>
  <dc:creator>User</dc:creator>
  <cp:lastModifiedBy>User</cp:lastModifiedBy>
  <cp:revision>8</cp:revision>
  <dcterms:created xsi:type="dcterms:W3CDTF">2017-05-18T09:04:34Z</dcterms:created>
  <dcterms:modified xsi:type="dcterms:W3CDTF">2017-05-22T01:12:25Z</dcterms:modified>
</cp:coreProperties>
</file>