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86" r:id="rId2"/>
  </p:sldMasterIdLst>
  <p:notesMasterIdLst>
    <p:notesMasterId r:id="rId7"/>
  </p:notesMasterIdLst>
  <p:handoutMasterIdLst>
    <p:handoutMasterId r:id="rId8"/>
  </p:handoutMasterIdLst>
  <p:sldIdLst>
    <p:sldId id="330" r:id="rId3"/>
    <p:sldId id="365" r:id="rId4"/>
    <p:sldId id="366" r:id="rId5"/>
    <p:sldId id="367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99"/>
    <a:srgbClr val="333333"/>
    <a:srgbClr val="000000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607" autoAdjust="0"/>
  </p:normalViewPr>
  <p:slideViewPr>
    <p:cSldViewPr>
      <p:cViewPr varScale="1">
        <p:scale>
          <a:sx n="68" d="100"/>
          <a:sy n="68" d="100"/>
        </p:scale>
        <p:origin x="142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7DA42B2-72C0-4B87-9FDB-AA129CD75C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5EEFF38-BEEA-4B05-9AB1-899644BFBA9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CA55BCCA-AC92-420F-9EC5-C863DBE421A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E7F8D9CE-A525-44B1-8397-7D662562293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fld id="{6213AF56-B0F0-4308-8F46-580C43F72F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C3F0B7F-7F8A-42ED-BFD6-618F1AFBC77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411DFBF-9799-46F9-8560-C524BEF6408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3772C2B-B5BE-4E2F-89D0-6F0880DD7C4D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784A7CAE-FC4C-46D8-9618-3A4AF95C924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82176DB0-240A-4311-B999-630A7C2B53D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1193E666-1707-4503-ACFE-AB2C48001D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fld id="{02D93C99-1FCD-4DC7-A6BB-6EF14B096F8D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883B434-CB5D-4D81-BFAE-4AAE60A7AE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E7BE7C5B-D144-47EA-ABF0-05662BC41C51}" type="slidenum">
              <a:rPr lang="zh-TW" altLang="en-US">
                <a:latin typeface="Times New Roman" panose="02020603050405020304" pitchFamily="18" charset="0"/>
              </a:rPr>
              <a:pPr/>
              <a:t>1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9CF2CECE-853E-4A73-971E-150FF8930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AA10078-0F23-498A-ADE4-8A6ED807CA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3CACEC83-B7C7-4252-8E38-BADB2551CFA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249859" name="Rectangle 3">
            <a:extLst>
              <a:ext uri="{FF2B5EF4-FFF2-40B4-BE49-F238E27FC236}">
                <a16:creationId xmlns:a16="http://schemas.microsoft.com/office/drawing/2014/main" id="{6D0830FB-DD2D-4B44-B0FF-52143A473F7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4217B1-A317-4C7D-BD40-5CC6207154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5E8E4A-5E32-424A-808D-731586F31F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16E8B38-8CF1-47F7-ABB8-A424496EA8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DE6FC7-2CA8-4BF6-AD8F-C6AAAA439EF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657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3B06D4-04BF-4FF3-AE9D-60BC0E904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12E0FF-5FD8-480B-9297-ABE65BE5E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D00518-727E-4B95-9084-2F69B6EFAC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B53F3D-9CDF-47FD-87C0-200863F17D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859469-C10C-4AEB-BE4D-94A9153151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CCFBBF-FBCC-48B4-BEF1-79DAF5C7432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782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A188709-AFAD-4FD2-B7CB-84586B28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6CA4189-4BFC-4A93-BE6B-98C2E78AA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B97018-4FB9-4FE9-A1DB-D2194D41AC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A393F1-2911-4A6F-ADF4-8FC26CE86C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1889CD-682A-4E3D-8B7D-F998F26DA1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D36990-D7DA-4B2B-9740-685B34ADA92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6277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BF6E977-4741-4E22-9EE9-5A97C0A27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58925640-EBA5-41C0-B5D0-8C37E3F375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252932" name="Rectangle 4">
            <a:extLst>
              <a:ext uri="{FF2B5EF4-FFF2-40B4-BE49-F238E27FC236}">
                <a16:creationId xmlns:a16="http://schemas.microsoft.com/office/drawing/2014/main" id="{10DAE9DC-0D8F-4004-BE0B-8DB75AF7115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A0D8B4-D4A1-4DB5-8526-810D8826C4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E27EAA0-D0F8-4C12-ADD1-F7B82E0FF4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99F381D-E92C-43B8-BB87-9827F1EB9E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505C2C-7DA1-4DDD-928B-2E76F8F1DC9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5702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B2A8EB-B22F-4871-9F90-293B14BC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179D44-F11B-45AE-AE79-003876C75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B698F3F-0F0D-4A4E-9AF7-8B1E3662D1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EA4951E-822A-47E9-977A-E1AB04D3F5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3AD09B3-7172-4E0B-A450-73836679C5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46EB1E-ED5B-45EA-BC2E-705BCFDCF9F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711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6CBAA7-CB2E-48FA-B5FB-B4D0072D2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70ACA2-B4B3-44A5-B301-B3236E9E1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97D90E2-FCB4-4B26-BD96-4530B55015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D6947A6-94AF-4B15-8BAB-F378DB9200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3A3B965-B944-4EED-94E5-5D1ED6AA29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6A2-D989-4F9A-9B9D-1826D966BB9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907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36C064-89F9-4891-9203-F6D6B58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8CAAE4-0C44-43CC-9B1B-552883F3A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4859DC-546C-4FEB-A1D9-0EA8683D9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CCBF1A-8609-427B-BE1A-CC8430E86F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1744FA-7945-4331-8F24-AEC3317F35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4F6C9D4-05E6-4AE9-BB5C-4AB54D70D1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43D174-EE4C-49EB-9EDA-D10432C21B3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9087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EA2ACB-A533-48F8-A7A6-B70356EA1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57AF3F-4E2C-4DDC-A108-9CC7D2AED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6FFCFAE-0820-4C67-8EA2-63BCEDD1D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0C082FF-EFBF-44FC-B8B8-D95D189E8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8E714A5-CFE0-428E-8C47-B8CB8E1DD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A2CEB5C-BAAE-41DB-90E2-7EECF8433F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21BF131-9878-4490-8C0E-B732A6EB90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E5BAAC53-B170-4DFD-928A-8E8F1555AB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63692E-FB5C-498D-85B6-0F1701A0C5B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1827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2DDFA2-029C-4589-AE92-366CAB14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2427A81-8A79-486F-87AA-72662B2E8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B4461F2-348B-419B-B938-82D1E7EEC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3F89B93-F334-44C7-8149-3C9163AB8F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53073-1773-4762-9974-2429733D6D1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6956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7FE52D9-7F1C-42BC-92B2-497278DA10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0EC1B5E-34A3-424A-B346-D819B7C750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54DFDA5-CBAA-4632-8980-BB3DE51D8A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96902D-B216-454A-900F-4B84CE620D5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2736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F079E0-67B1-4928-BFA2-8C16B622B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3A856A-AC81-4599-9E74-C489B4800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E4E2E3-A9DC-4AEC-AF62-370390140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D652B9-C8AD-49B7-AD44-76DF200422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6C9453-4A9D-4095-BB8C-988EEB1AA0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580D3D0-3B4F-4178-AA83-88DE814525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2FA831-A44D-4C52-8102-D2C5E06FB67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977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162F49-4DFD-4F3E-9367-5A5E38138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439334-8C02-4263-AD8D-121C5D359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0B723E-4386-4A07-8A25-72DCF23138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4098F9-96DF-4342-85E1-81437450B7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D6434F-B037-47B9-962E-6A61925336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A170C0-5C46-4376-BB60-3D00089A4BF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1780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BC2575-06A0-4D18-A027-99F77D65F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921CC3B-F120-48AF-89D8-7DBA976F5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390F680-AF4F-44C8-9279-79D22266D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8C88EF-9AD8-47A0-892B-067DFF7D2F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B58806-DD0C-45FE-AF9A-378F5B9B18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C5EC544-F967-42E3-9BBD-933B3C2A1A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AF4671-AC32-4C02-8E96-CBEAA6BB44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45574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31DC8B-EE3B-43FD-BCB8-451C6EA0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FACFB96-EDDE-402F-916A-27E653A8A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19A799F-AD07-4E95-A925-6CB2D7F45D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2C28E77-7E18-4097-9D43-BF2CCFB0C7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72E4C14-AA8D-4CBA-BA6D-3D59A59AE4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CE1EA3-E85F-4300-A60E-72264AF2048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1383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EC13ACC-EB7F-4C21-919E-34FB81151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F1DFCA1-34FC-4DD4-8AD8-845338BCA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8624D10-2274-493B-9F2D-41EF5B9A9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8EB25B3-AA32-4DDC-B059-E441E1DCC9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E2E4F7B-E8FB-47F0-A470-9D7AFCD2F2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46C297-CFEF-40CE-B089-4D32EFD3324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82260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85D4F7-7AE3-4216-B9E8-CD04D66B5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274638"/>
            <a:ext cx="8226425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>
            <a:extLst>
              <a:ext uri="{FF2B5EF4-FFF2-40B4-BE49-F238E27FC236}">
                <a16:creationId xmlns:a16="http://schemas.microsoft.com/office/drawing/2014/main" id="{83F2E1AA-2B18-4CE3-931E-EF62933BAF46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5613" y="1600200"/>
            <a:ext cx="8226425" cy="4525963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FB7AC47-7979-4731-A0BB-A8F220A786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6E3103B-3A73-459B-B95F-7CE953BE3F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5E42396-C948-4FAD-9A74-1B973BBF83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CB53D2-4070-4A58-AFD7-7B9B134275C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660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CC2807-D8A9-4033-93E7-38796E2DE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990CE8-8104-4998-B1FA-FD4A4399B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3D7688-4D6C-4421-9A09-66333D39E0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40516F-8A66-45A1-A09B-9625351D21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61DB12-F52C-40FA-A306-E6F7E25F34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A45E9B-CA4D-4835-971A-C88B08F0846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552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9842E2-F3DA-4140-B7B1-06BB4F2B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CBD938-6B4B-4F9F-852B-E1708CE30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287F1F-EE2A-4DB6-B7A6-6EE4C927D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C114E-BE50-472A-B67C-EF3A30FC9A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DDA5EC-7961-4B78-8EFC-BDF6FA3CE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1A0EB9-0B68-4BF8-A850-7F49A39948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D8F866-CFDF-42A1-96C9-34B3B903B39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145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D09E13-F288-43AA-BB3A-F2671A86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925BC4-7F77-41D0-AD0D-73F9E6558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7E1A44-2691-42F5-B1BA-BD35D2934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B9F2D5A-C0D6-4E65-BED5-E41DEB981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8AB1FD3-0A86-4D79-B58D-F49BE30F0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AAE456D-5FFD-40DB-87AD-52C27357CE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05DF529-0CC0-4785-81B1-C659B286DD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34D6A20-C59B-4691-897D-D10A78D970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122D25-06AD-44F9-8D67-C9C7037DCF2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13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142DEE-4986-47DC-94BB-115C0DF85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981BC8B-9C31-45F1-81DC-09F97503D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5ACBDB-C8DA-4C76-A3B3-7EBE6183A2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7EF06A5-0D91-4F31-A4D3-E464E65881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31FC5C-68E2-4A05-BB4A-F922059B1C1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389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AC0423F-4F3A-4F37-B414-AA6F3291B8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7057029-6057-41DF-BB75-C3F09A4F00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61E8C60-1997-4911-8361-4A13033A0A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26062-4404-4FD8-951A-5A589FC3AD4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440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64BA17-548E-449B-A3DC-D6A6581C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B1DC3F-B293-4B4D-A3CE-A7E9EA012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78AB87-DDF3-4BE4-BA11-7B97B9905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497A0-A695-4650-9E6D-DFCEDE9FF8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995415-5552-46C5-B010-54A5D2B5E1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EA678A-9278-4E19-AA9A-2AA9706F19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5C375-DC52-4EFE-AEC9-298BECDE909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869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73ECC4-6E8E-4867-B26A-5352246C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77457D3-A25C-4E30-9A95-8236F8783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817E877-0652-4EC0-AC70-8BBEA1453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5FD8C2-6B88-447E-AF98-822D9385C2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A977A-5225-4C23-8259-D45A9E7DCA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BB3973-CC18-481C-B754-3526D137DF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405750-4DAF-4597-B8AF-FE9A727A73A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703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18" Type="http://schemas.openxmlformats.org/officeDocument/2006/relationships/slide" Target="../slides/slide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178CABB-260A-4BB2-B84F-B65917C1B5E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706F05E-F7C9-48EC-9D00-CDC16014672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48836" name="Rectangle 4">
            <a:extLst>
              <a:ext uri="{FF2B5EF4-FFF2-40B4-BE49-F238E27FC236}">
                <a16:creationId xmlns:a16="http://schemas.microsoft.com/office/drawing/2014/main" id="{1FD61E11-5639-4FFC-AE68-A1ECC7F92F5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8837" name="Rectangle 5">
            <a:extLst>
              <a:ext uri="{FF2B5EF4-FFF2-40B4-BE49-F238E27FC236}">
                <a16:creationId xmlns:a16="http://schemas.microsoft.com/office/drawing/2014/main" id="{4F75607A-FDCD-4BFF-A185-0A92D9D1D95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8838" name="Rectangle 6">
            <a:extLst>
              <a:ext uri="{FF2B5EF4-FFF2-40B4-BE49-F238E27FC236}">
                <a16:creationId xmlns:a16="http://schemas.microsoft.com/office/drawing/2014/main" id="{F047D631-AD06-41D9-8B07-09CD60D66AF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BE71AF9F-8EBA-47C4-988E-6BED1C4D4E8F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3747AEE-1F46-48FE-8954-F53566C29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AAD0914-CB25-4A08-8FDF-28D3581B60A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75B4754-3A71-41B4-BCAF-C435AD8EAB1E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51909" name="Rectangle 5">
            <a:extLst>
              <a:ext uri="{FF2B5EF4-FFF2-40B4-BE49-F238E27FC236}">
                <a16:creationId xmlns:a16="http://schemas.microsoft.com/office/drawing/2014/main" id="{38FFBC0D-4637-456E-803C-7483CF93F9E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1910" name="Rectangle 6">
            <a:extLst>
              <a:ext uri="{FF2B5EF4-FFF2-40B4-BE49-F238E27FC236}">
                <a16:creationId xmlns:a16="http://schemas.microsoft.com/office/drawing/2014/main" id="{A1CAF226-C164-4228-A732-F61C23DC125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1911" name="Rectangle 7">
            <a:extLst>
              <a:ext uri="{FF2B5EF4-FFF2-40B4-BE49-F238E27FC236}">
                <a16:creationId xmlns:a16="http://schemas.microsoft.com/office/drawing/2014/main" id="{CA830FE4-E334-4C49-B247-D93D92FF6CB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DCB3735-2B96-4B39-B791-7A36A88119CF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2056" name="Rectangle 8" descr="白色大理石">
            <a:extLst>
              <a:ext uri="{FF2B5EF4-FFF2-40B4-BE49-F238E27FC236}">
                <a16:creationId xmlns:a16="http://schemas.microsoft.com/office/drawing/2014/main" id="{D339674C-68B9-479E-906F-F25C81A354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4625"/>
            <a:ext cx="9144000" cy="333375"/>
          </a:xfrm>
          <a:prstGeom prst="rect">
            <a:avLst/>
          </a:prstGeom>
          <a:blipFill dpi="0" rotWithShape="1">
            <a:blip r:embed="rId17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pic>
        <p:nvPicPr>
          <p:cNvPr id="2057" name="Picture 9" descr="MC900431627[1]">
            <a:hlinkClick r:id="rId18" action="ppaction://hlinksldjump"/>
            <a:extLst>
              <a:ext uri="{FF2B5EF4-FFF2-40B4-BE49-F238E27FC236}">
                <a16:creationId xmlns:a16="http://schemas.microsoft.com/office/drawing/2014/main" id="{5779618B-91E5-4171-AF5A-3A776E7014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0" y="188913"/>
            <a:ext cx="4254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CA840AE-D901-41B0-8844-663F60190D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chemeClr val="hlink"/>
                </a:solidFill>
                <a:ea typeface="新細明體" panose="02020500000000000000" pitchFamily="18" charset="-120"/>
              </a:rPr>
              <a:t>Python</a:t>
            </a:r>
            <a:r>
              <a:rPr lang="zh-HK" altLang="en-US" dirty="0">
                <a:solidFill>
                  <a:schemeClr val="hlink"/>
                </a:solidFill>
                <a:ea typeface="新細明體" panose="02020500000000000000" pitchFamily="18" charset="-120"/>
              </a:rPr>
              <a:t>海龜繪圖 </a:t>
            </a:r>
            <a:r>
              <a:rPr lang="en-US" altLang="zh-HK">
                <a:solidFill>
                  <a:schemeClr val="hlink"/>
                </a:solidFill>
                <a:ea typeface="新細明體" panose="02020500000000000000" pitchFamily="18" charset="-120"/>
              </a:rPr>
              <a:t>– turtle</a:t>
            </a:r>
            <a:r>
              <a:rPr lang="zh-TW" altLang="en-US" dirty="0">
                <a:solidFill>
                  <a:schemeClr val="hlink"/>
                </a:solidFill>
                <a:ea typeface="新細明體" panose="02020500000000000000" pitchFamily="18" charset="-120"/>
              </a:rPr>
              <a:t>模組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08CF1F5C-4F38-473B-9976-C82A0C451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>
                <a:ea typeface="新細明體" panose="02020500000000000000" pitchFamily="18" charset="-120"/>
                <a:hlinkClick r:id="rId3" action="ppaction://hlinksldjump"/>
              </a:rPr>
              <a:t>認識海龜繪圖</a:t>
            </a:r>
            <a:endParaRPr lang="zh-TW" altLang="en-US" dirty="0">
              <a:ea typeface="新細明體" panose="02020500000000000000" pitchFamily="18" charset="-120"/>
            </a:endParaRPr>
          </a:p>
          <a:p>
            <a:pPr eaLnBrk="1" hangingPunct="1"/>
            <a:endParaRPr lang="zh-TW" altLang="en-US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9CF85A0-7CA3-4FB5-A457-F8529589DC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HK" altLang="en-US" dirty="0">
                <a:solidFill>
                  <a:srgbClr val="0000FF"/>
                </a:solidFill>
                <a:ea typeface="新細明體" panose="02020500000000000000" pitchFamily="18" charset="-120"/>
              </a:rPr>
              <a:t>認識海龜繪圖 </a:t>
            </a:r>
            <a:r>
              <a:rPr lang="en-US" altLang="zh-HK" dirty="0">
                <a:solidFill>
                  <a:srgbClr val="0000FF"/>
                </a:solidFill>
                <a:ea typeface="新細明體" panose="02020500000000000000" pitchFamily="18" charset="-120"/>
              </a:rPr>
              <a:t>– </a:t>
            </a:r>
            <a:r>
              <a:rPr lang="en-US" altLang="zh-TW" dirty="0">
                <a:solidFill>
                  <a:srgbClr val="0000FF"/>
                </a:solidFill>
                <a:ea typeface="新細明體" panose="02020500000000000000" pitchFamily="18" charset="-120"/>
              </a:rPr>
              <a:t>1</a:t>
            </a:r>
            <a:endParaRPr lang="zh-TW" altLang="en-US" dirty="0">
              <a:solidFill>
                <a:srgbClr val="0000FF"/>
              </a:solidFill>
              <a:ea typeface="新細明體" panose="02020500000000000000" pitchFamily="18" charset="-12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1566DA8-724C-441B-871B-639C4F3EA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HK" altLang="en-US" dirty="0">
                <a:ea typeface="新細明體" panose="02020500000000000000" pitchFamily="18" charset="-120"/>
              </a:rPr>
              <a:t>海龜繪圖</a:t>
            </a:r>
            <a:r>
              <a:rPr lang="zh-TW" altLang="en-US" dirty="0">
                <a:ea typeface="新細明體" panose="02020500000000000000" pitchFamily="18" charset="-120"/>
              </a:rPr>
              <a:t>（</a:t>
            </a:r>
            <a:r>
              <a:rPr lang="en-US" altLang="zh-TW" dirty="0">
                <a:ea typeface="新細明體" panose="02020500000000000000" pitchFamily="18" charset="-120"/>
              </a:rPr>
              <a:t>Turtle Graphics</a:t>
            </a:r>
            <a:r>
              <a:rPr lang="zh-TW" altLang="en-US" dirty="0">
                <a:ea typeface="新細明體" panose="02020500000000000000" pitchFamily="18" charset="-120"/>
              </a:rPr>
              <a:t>）</a:t>
            </a:r>
            <a:r>
              <a:rPr lang="zh-HK" altLang="en-US" dirty="0">
                <a:ea typeface="新細明體" panose="02020500000000000000" pitchFamily="18" charset="-120"/>
              </a:rPr>
              <a:t>是一種入門</a:t>
            </a:r>
            <a:r>
              <a:rPr lang="zh-TW" altLang="en-US" dirty="0">
                <a:ea typeface="新細明體" panose="02020500000000000000" pitchFamily="18" charset="-120"/>
              </a:rPr>
              <a:t>級</a:t>
            </a:r>
            <a:r>
              <a:rPr lang="zh-HK" altLang="en-US" dirty="0">
                <a:ea typeface="新細明體" panose="02020500000000000000" pitchFamily="18" charset="-120"/>
              </a:rPr>
              <a:t>的電腦繪圖方法</a:t>
            </a:r>
            <a:r>
              <a:rPr lang="zh-TW" altLang="en-US" dirty="0">
                <a:ea typeface="新細明體" panose="02020500000000000000" pitchFamily="18" charset="-120"/>
              </a:rPr>
              <a:t>，</a:t>
            </a:r>
            <a:r>
              <a:rPr lang="zh-HK" altLang="en-US" dirty="0">
                <a:ea typeface="新細明體" panose="02020500000000000000" pitchFamily="18" charset="-120"/>
              </a:rPr>
              <a:t>你可</a:t>
            </a:r>
            <a:r>
              <a:rPr lang="zh-TW" altLang="en-US" dirty="0">
                <a:ea typeface="新細明體" panose="02020500000000000000" pitchFamily="18" charset="-120"/>
              </a:rPr>
              <a:t>以</a:t>
            </a:r>
            <a:r>
              <a:rPr lang="zh-HK" altLang="en-US" dirty="0">
                <a:ea typeface="新細明體" panose="02020500000000000000" pitchFamily="18" charset="-120"/>
              </a:rPr>
              <a:t>想</a:t>
            </a:r>
            <a:r>
              <a:rPr lang="zh-TW" altLang="en-US" dirty="0">
                <a:ea typeface="新細明體" panose="02020500000000000000" pitchFamily="18" charset="-120"/>
              </a:rPr>
              <a:t>像</a:t>
            </a:r>
            <a:r>
              <a:rPr lang="zh-HK" altLang="en-US" dirty="0">
                <a:ea typeface="新細明體" panose="02020500000000000000" pitchFamily="18" charset="-120"/>
              </a:rPr>
              <a:t>在沙灘上有一隻海龜在爬行</a:t>
            </a:r>
            <a:r>
              <a:rPr lang="zh-TW" altLang="en-US" dirty="0">
                <a:ea typeface="新細明體" panose="02020500000000000000" pitchFamily="18" charset="-120"/>
              </a:rPr>
              <a:t>，</a:t>
            </a:r>
            <a:r>
              <a:rPr lang="zh-HK" altLang="en-US" dirty="0">
                <a:ea typeface="新細明體" panose="02020500000000000000" pitchFamily="18" charset="-120"/>
              </a:rPr>
              <a:t>其爬行留下的足跡繪出了一幅精</a:t>
            </a:r>
            <a:r>
              <a:rPr lang="zh-TW" altLang="en-US" dirty="0">
                <a:ea typeface="新細明體" panose="02020500000000000000" pitchFamily="18" charset="-120"/>
              </a:rPr>
              <a:t>彩</a:t>
            </a:r>
            <a:r>
              <a:rPr lang="zh-HK" altLang="en-US" dirty="0">
                <a:ea typeface="新細明體" panose="02020500000000000000" pitchFamily="18" charset="-120"/>
              </a:rPr>
              <a:t>的圖形</a:t>
            </a:r>
            <a:r>
              <a:rPr lang="zh-TW" altLang="en-US" dirty="0">
                <a:ea typeface="新細明體" panose="02020500000000000000" pitchFamily="18" charset="-120"/>
              </a:rPr>
              <a:t>，</a:t>
            </a:r>
            <a:r>
              <a:rPr lang="zh-HK" altLang="en-US" dirty="0">
                <a:ea typeface="新細明體" panose="02020500000000000000" pitchFamily="18" charset="-120"/>
              </a:rPr>
              <a:t>這就是海龜繪圖</a:t>
            </a:r>
            <a:r>
              <a:rPr lang="zh-TW" altLang="en-US" dirty="0">
                <a:ea typeface="新細明體" panose="02020500000000000000" pitchFamily="18" charset="-120"/>
              </a:rPr>
              <a:t>。</a:t>
            </a:r>
            <a:endParaRPr lang="zh-HK" altLang="en-US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9CF85A0-7CA3-4FB5-A457-F8529589DC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HK" altLang="en-US" dirty="0">
                <a:solidFill>
                  <a:srgbClr val="0000FF"/>
                </a:solidFill>
                <a:ea typeface="新細明體" panose="02020500000000000000" pitchFamily="18" charset="-120"/>
              </a:rPr>
              <a:t>認識海龜繪圖 </a:t>
            </a:r>
            <a:r>
              <a:rPr lang="en-US" altLang="zh-HK" dirty="0">
                <a:solidFill>
                  <a:srgbClr val="0000FF"/>
                </a:solidFill>
                <a:ea typeface="新細明體" panose="02020500000000000000" pitchFamily="18" charset="-120"/>
              </a:rPr>
              <a:t>– </a:t>
            </a:r>
            <a:r>
              <a:rPr lang="en-US" altLang="zh-TW" dirty="0">
                <a:solidFill>
                  <a:srgbClr val="0000FF"/>
                </a:solidFill>
                <a:ea typeface="新細明體" panose="02020500000000000000" pitchFamily="18" charset="-120"/>
              </a:rPr>
              <a:t>2</a:t>
            </a:r>
            <a:endParaRPr lang="zh-TW" altLang="en-US" dirty="0">
              <a:solidFill>
                <a:srgbClr val="0000FF"/>
              </a:solidFill>
              <a:ea typeface="新細明體" panose="02020500000000000000" pitchFamily="18" charset="-12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1566DA8-724C-441B-871B-639C4F3EA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HK" altLang="en-US" dirty="0">
                <a:ea typeface="新細明體" panose="02020500000000000000" pitchFamily="18" charset="-120"/>
              </a:rPr>
              <a:t>海龜繪圖是使用電腦程式來模擬這隻在沙灘上爬行的海龜</a:t>
            </a:r>
            <a:r>
              <a:rPr lang="zh-TW" altLang="en-US" dirty="0">
                <a:ea typeface="新細明體" panose="02020500000000000000" pitchFamily="18" charset="-120"/>
              </a:rPr>
              <a:t>，</a:t>
            </a:r>
            <a:r>
              <a:rPr lang="zh-HK" altLang="en-US" dirty="0">
                <a:ea typeface="新細明體" panose="02020500000000000000" pitchFamily="18" charset="-120"/>
              </a:rPr>
              <a:t>海龜使用相對位</a:t>
            </a:r>
            <a:r>
              <a:rPr lang="zh-TW" altLang="en-US" dirty="0">
                <a:ea typeface="新細明體" panose="02020500000000000000" pitchFamily="18" charset="-120"/>
              </a:rPr>
              <a:t>置</a:t>
            </a:r>
            <a:r>
              <a:rPr lang="zh-HK" altLang="en-US" dirty="0">
                <a:ea typeface="新細明體" panose="02020500000000000000" pitchFamily="18" charset="-120"/>
              </a:rPr>
              <a:t>的前進和旋轉命令來</a:t>
            </a:r>
            <a:r>
              <a:rPr lang="zh-TW" altLang="en-US" dirty="0">
                <a:ea typeface="新細明體" panose="02020500000000000000" pitchFamily="18" charset="-120"/>
              </a:rPr>
              <a:t>移</a:t>
            </a:r>
            <a:r>
              <a:rPr lang="zh-HK" altLang="en-US" dirty="0">
                <a:ea typeface="新細明體" panose="02020500000000000000" pitchFamily="18" charset="-120"/>
              </a:rPr>
              <a:t>動位置和更改方向</a:t>
            </a:r>
            <a:r>
              <a:rPr lang="zh-TW" altLang="en-US" dirty="0">
                <a:ea typeface="新細明體" panose="02020500000000000000" pitchFamily="18" charset="-120"/>
              </a:rPr>
              <a:t>，</a:t>
            </a:r>
            <a:r>
              <a:rPr lang="zh-HK" altLang="en-US" dirty="0">
                <a:ea typeface="新細明體" panose="02020500000000000000" pitchFamily="18" charset="-120"/>
              </a:rPr>
              <a:t>我</a:t>
            </a:r>
            <a:r>
              <a:rPr lang="zh-TW" altLang="en-US" dirty="0">
                <a:ea typeface="新細明體" panose="02020500000000000000" pitchFamily="18" charset="-120"/>
              </a:rPr>
              <a:t>們</a:t>
            </a:r>
            <a:r>
              <a:rPr lang="zh-HK" altLang="en-US" dirty="0">
                <a:ea typeface="新細明體" panose="02020500000000000000" pitchFamily="18" charset="-120"/>
              </a:rPr>
              <a:t>只需重複執行這些操</a:t>
            </a:r>
            <a:r>
              <a:rPr lang="zh-TW" altLang="en-US" dirty="0">
                <a:ea typeface="新細明體" panose="02020500000000000000" pitchFamily="18" charset="-120"/>
              </a:rPr>
              <a:t>作，</a:t>
            </a:r>
            <a:r>
              <a:rPr lang="zh-HK" altLang="en-US" dirty="0">
                <a:ea typeface="新細明體" panose="02020500000000000000" pitchFamily="18" charset="-120"/>
              </a:rPr>
              <a:t>就可</a:t>
            </a:r>
            <a:r>
              <a:rPr lang="zh-TW" altLang="en-US" dirty="0">
                <a:ea typeface="新細明體" panose="02020500000000000000" pitchFamily="18" charset="-120"/>
              </a:rPr>
              <a:t>以</a:t>
            </a:r>
            <a:r>
              <a:rPr lang="zh-HK" altLang="en-US" dirty="0">
                <a:ea typeface="新細明體" panose="02020500000000000000" pitchFamily="18" charset="-120"/>
              </a:rPr>
              <a:t>使用海龜經過的足跡來繪出幾何圖形</a:t>
            </a:r>
            <a:r>
              <a:rPr lang="zh-TW" altLang="en-US" dirty="0">
                <a:ea typeface="新細明體" panose="02020500000000000000" pitchFamily="18" charset="-120"/>
              </a:rPr>
              <a:t>。</a:t>
            </a:r>
            <a:endParaRPr lang="zh-HK" altLang="en-US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52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9CF85A0-7CA3-4FB5-A457-F8529589DC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HK" altLang="en-US" dirty="0">
                <a:solidFill>
                  <a:srgbClr val="0000FF"/>
                </a:solidFill>
                <a:ea typeface="新細明體" panose="02020500000000000000" pitchFamily="18" charset="-120"/>
              </a:rPr>
              <a:t>認識海龜繪圖 </a:t>
            </a:r>
            <a:r>
              <a:rPr lang="en-US" altLang="zh-HK" dirty="0">
                <a:solidFill>
                  <a:srgbClr val="0000FF"/>
                </a:solidFill>
                <a:ea typeface="新細明體" panose="02020500000000000000" pitchFamily="18" charset="-120"/>
              </a:rPr>
              <a:t>– </a:t>
            </a:r>
            <a:r>
              <a:rPr lang="en-US" altLang="zh-TW" dirty="0">
                <a:solidFill>
                  <a:srgbClr val="0000FF"/>
                </a:solidFill>
                <a:ea typeface="新細明體" panose="02020500000000000000" pitchFamily="18" charset="-120"/>
              </a:rPr>
              <a:t>3</a:t>
            </a:r>
            <a:endParaRPr lang="zh-TW" altLang="en-US" dirty="0">
              <a:solidFill>
                <a:srgbClr val="0000FF"/>
              </a:solidFill>
              <a:ea typeface="新細明體" panose="02020500000000000000" pitchFamily="18" charset="-12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1566DA8-724C-441B-871B-639C4F3EA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HK" altLang="en-US" dirty="0">
                <a:ea typeface="新細明體" panose="02020500000000000000" pitchFamily="18" charset="-120"/>
              </a:rPr>
              <a:t>海龜繪圖</a:t>
            </a:r>
            <a:r>
              <a:rPr lang="zh-TW" altLang="en-US" dirty="0">
                <a:ea typeface="新細明體" panose="02020500000000000000" pitchFamily="18" charset="-120"/>
              </a:rPr>
              <a:t>（</a:t>
            </a:r>
            <a:r>
              <a:rPr lang="en-US" altLang="zh-TW" dirty="0">
                <a:ea typeface="新細明體" panose="02020500000000000000" pitchFamily="18" charset="-120"/>
              </a:rPr>
              <a:t>Turtle Graphics</a:t>
            </a:r>
            <a:r>
              <a:rPr lang="zh-TW" altLang="en-US" dirty="0">
                <a:ea typeface="新細明體" panose="02020500000000000000" pitchFamily="18" charset="-120"/>
              </a:rPr>
              <a:t>）就</a:t>
            </a:r>
            <a:r>
              <a:rPr lang="zh-HK" altLang="en-US" dirty="0">
                <a:ea typeface="新細明體" panose="02020500000000000000" pitchFamily="18" charset="-120"/>
              </a:rPr>
              <a:t>是</a:t>
            </a:r>
            <a:r>
              <a:rPr lang="zh-TW" altLang="en-US" dirty="0">
                <a:ea typeface="新細明體" panose="02020500000000000000" pitchFamily="18" charset="-120"/>
              </a:rPr>
              <a:t>著名的入門程式語言</a:t>
            </a:r>
            <a:r>
              <a:rPr lang="en-US" altLang="zh-TW" dirty="0">
                <a:ea typeface="新細明體" panose="02020500000000000000" pitchFamily="18" charset="-120"/>
              </a:rPr>
              <a:t>LOGO</a:t>
            </a:r>
            <a:r>
              <a:rPr lang="zh-TW" altLang="en-US" dirty="0">
                <a:ea typeface="新細明體" panose="02020500000000000000" pitchFamily="18" charset="-120"/>
              </a:rPr>
              <a:t>語言的核心功能。</a:t>
            </a:r>
            <a:endParaRPr lang="zh-HK" altLang="en-US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68357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heme/theme1.xml><?xml version="1.0" encoding="utf-8"?>
<a:theme xmlns:a="http://schemas.openxmlformats.org/drawingml/2006/main" name="ind_0720_slide">
  <a:themeElements>
    <a:clrScheme name="ind_0720_slide 2">
      <a:dk1>
        <a:srgbClr val="000000"/>
      </a:dk1>
      <a:lt1>
        <a:srgbClr val="FFFFFF"/>
      </a:lt1>
      <a:dk2>
        <a:srgbClr val="000000"/>
      </a:dk2>
      <a:lt2>
        <a:srgbClr val="828282"/>
      </a:lt2>
      <a:accent1>
        <a:srgbClr val="A14D1D"/>
      </a:accent1>
      <a:accent2>
        <a:srgbClr val="85416B"/>
      </a:accent2>
      <a:accent3>
        <a:srgbClr val="FFFFFF"/>
      </a:accent3>
      <a:accent4>
        <a:srgbClr val="000000"/>
      </a:accent4>
      <a:accent5>
        <a:srgbClr val="CDB2AB"/>
      </a:accent5>
      <a:accent6>
        <a:srgbClr val="783A60"/>
      </a:accent6>
      <a:hlink>
        <a:srgbClr val="862D2D"/>
      </a:hlink>
      <a:folHlink>
        <a:srgbClr val="735427"/>
      </a:folHlink>
    </a:clrScheme>
    <a:fontScheme name="ind_0720_slid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Arial" panose="020B0604020202020204" pitchFamily="34" charset="0"/>
          </a:defRPr>
        </a:defPPr>
      </a:lstStyle>
    </a:lnDef>
  </a:objectDefaults>
  <a:extraClrSchemeLst>
    <a:extraClrScheme>
      <a:clrScheme name="ind_0720_slide 1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A62121"/>
        </a:accent1>
        <a:accent2>
          <a:srgbClr val="99001E"/>
        </a:accent2>
        <a:accent3>
          <a:srgbClr val="FFFFFF"/>
        </a:accent3>
        <a:accent4>
          <a:srgbClr val="000000"/>
        </a:accent4>
        <a:accent5>
          <a:srgbClr val="D0ABAB"/>
        </a:accent5>
        <a:accent6>
          <a:srgbClr val="8A001A"/>
        </a:accent6>
        <a:hlink>
          <a:srgbClr val="8C0000"/>
        </a:hlink>
        <a:folHlink>
          <a:srgbClr val="800F2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0720_slide 2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A14D1D"/>
        </a:accent1>
        <a:accent2>
          <a:srgbClr val="85416B"/>
        </a:accent2>
        <a:accent3>
          <a:srgbClr val="FFFFFF"/>
        </a:accent3>
        <a:accent4>
          <a:srgbClr val="000000"/>
        </a:accent4>
        <a:accent5>
          <a:srgbClr val="CDB2AB"/>
        </a:accent5>
        <a:accent6>
          <a:srgbClr val="783A60"/>
        </a:accent6>
        <a:hlink>
          <a:srgbClr val="862D2D"/>
        </a:hlink>
        <a:folHlink>
          <a:srgbClr val="73542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0720_slide 3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396C80"/>
        </a:accent1>
        <a:accent2>
          <a:srgbClr val="943E3E"/>
        </a:accent2>
        <a:accent3>
          <a:srgbClr val="FFFFFF"/>
        </a:accent3>
        <a:accent4>
          <a:srgbClr val="000000"/>
        </a:accent4>
        <a:accent5>
          <a:srgbClr val="AEBAC0"/>
        </a:accent5>
        <a:accent6>
          <a:srgbClr val="863737"/>
        </a:accent6>
        <a:hlink>
          <a:srgbClr val="3A3474"/>
        </a:hlink>
        <a:folHlink>
          <a:srgbClr val="48542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0720_slide 4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806F2B"/>
        </a:accent1>
        <a:accent2>
          <a:srgbClr val="3C7331"/>
        </a:accent2>
        <a:accent3>
          <a:srgbClr val="FFFFFF"/>
        </a:accent3>
        <a:accent4>
          <a:srgbClr val="000000"/>
        </a:accent4>
        <a:accent5>
          <a:srgbClr val="C0BBAC"/>
        </a:accent5>
        <a:accent6>
          <a:srgbClr val="35682B"/>
        </a:accent6>
        <a:hlink>
          <a:srgbClr val="862D2D"/>
        </a:hlink>
        <a:folHlink>
          <a:srgbClr val="4039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0720_slide 5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CC8500"/>
        </a:accent1>
        <a:accent2>
          <a:srgbClr val="C2940A"/>
        </a:accent2>
        <a:accent3>
          <a:srgbClr val="FFFFFF"/>
        </a:accent3>
        <a:accent4>
          <a:srgbClr val="000000"/>
        </a:accent4>
        <a:accent5>
          <a:srgbClr val="E2C2AA"/>
        </a:accent5>
        <a:accent6>
          <a:srgbClr val="B08608"/>
        </a:accent6>
        <a:hlink>
          <a:srgbClr val="A66C00"/>
        </a:hlink>
        <a:folHlink>
          <a:srgbClr val="997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0720_slide 6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B29800"/>
        </a:accent1>
        <a:accent2>
          <a:srgbClr val="C97C3C"/>
        </a:accent2>
        <a:accent3>
          <a:srgbClr val="FFFFFF"/>
        </a:accent3>
        <a:accent4>
          <a:srgbClr val="000000"/>
        </a:accent4>
        <a:accent5>
          <a:srgbClr val="D5CAAA"/>
        </a:accent5>
        <a:accent6>
          <a:srgbClr val="B67035"/>
        </a:accent6>
        <a:hlink>
          <a:srgbClr val="A66C00"/>
        </a:hlink>
        <a:folHlink>
          <a:srgbClr val="BF4F4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0720_slide 7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2B9FD9"/>
        </a:accent1>
        <a:accent2>
          <a:srgbClr val="CC8500"/>
        </a:accent2>
        <a:accent3>
          <a:srgbClr val="FFFFFF"/>
        </a:accent3>
        <a:accent4>
          <a:srgbClr val="000000"/>
        </a:accent4>
        <a:accent5>
          <a:srgbClr val="ACCDE9"/>
        </a:accent5>
        <a:accent6>
          <a:srgbClr val="B97800"/>
        </a:accent6>
        <a:hlink>
          <a:srgbClr val="8A73BF"/>
        </a:hlink>
        <a:folHlink>
          <a:srgbClr val="2E994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0720_slide 8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7AB236"/>
        </a:accent1>
        <a:accent2>
          <a:srgbClr val="CC527E"/>
        </a:accent2>
        <a:accent3>
          <a:srgbClr val="FFFFFF"/>
        </a:accent3>
        <a:accent4>
          <a:srgbClr val="000000"/>
        </a:accent4>
        <a:accent5>
          <a:srgbClr val="BED5AE"/>
        </a:accent5>
        <a:accent6>
          <a:srgbClr val="B94972"/>
        </a:accent6>
        <a:hlink>
          <a:srgbClr val="4D6BBF"/>
        </a:hlink>
        <a:folHlink>
          <a:srgbClr val="A66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0720_slide 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009905"/>
        </a:accent1>
        <a:accent2>
          <a:srgbClr val="4D8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457E00"/>
        </a:accent6>
        <a:hlink>
          <a:srgbClr val="008004"/>
        </a:hlink>
        <a:folHlink>
          <a:srgbClr val="3F7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0720_slide 10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00678C"/>
        </a:accent1>
        <a:accent2>
          <a:srgbClr val="5E8000"/>
        </a:accent2>
        <a:accent3>
          <a:srgbClr val="FFFFFF"/>
        </a:accent3>
        <a:accent4>
          <a:srgbClr val="000000"/>
        </a:accent4>
        <a:accent5>
          <a:srgbClr val="AAB8C5"/>
        </a:accent5>
        <a:accent6>
          <a:srgbClr val="547300"/>
        </a:accent6>
        <a:hlink>
          <a:srgbClr val="006E04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0720_slide 1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A65821"/>
        </a:accent1>
        <a:accent2>
          <a:srgbClr val="008004"/>
        </a:accent2>
        <a:accent3>
          <a:srgbClr val="FFFFFF"/>
        </a:accent3>
        <a:accent4>
          <a:srgbClr val="000000"/>
        </a:accent4>
        <a:accent5>
          <a:srgbClr val="D0B4AB"/>
        </a:accent5>
        <a:accent6>
          <a:srgbClr val="007303"/>
        </a:accent6>
        <a:hlink>
          <a:srgbClr val="8C2A60"/>
        </a:hlink>
        <a:folHlink>
          <a:srgbClr val="6733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0720_slide 1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2403E"/>
        </a:accent1>
        <a:accent2>
          <a:srgbClr val="2D8064"/>
        </a:accent2>
        <a:accent3>
          <a:srgbClr val="FFFFFF"/>
        </a:accent3>
        <a:accent4>
          <a:srgbClr val="000000"/>
        </a:accent4>
        <a:accent5>
          <a:srgbClr val="D5AFAF"/>
        </a:accent5>
        <a:accent6>
          <a:srgbClr val="28735A"/>
        </a:accent6>
        <a:hlink>
          <a:srgbClr val="4D3F8C"/>
        </a:hlink>
        <a:folHlink>
          <a:srgbClr val="006E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0720_slide 13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0052C0"/>
        </a:accent1>
        <a:accent2>
          <a:srgbClr val="3239BF"/>
        </a:accent2>
        <a:accent3>
          <a:srgbClr val="FFFFFF"/>
        </a:accent3>
        <a:accent4>
          <a:srgbClr val="000000"/>
        </a:accent4>
        <a:accent5>
          <a:srgbClr val="AAB3DC"/>
        </a:accent5>
        <a:accent6>
          <a:srgbClr val="2C33AD"/>
        </a:accent6>
        <a:hlink>
          <a:srgbClr val="004299"/>
        </a:hlink>
        <a:folHlink>
          <a:srgbClr val="282D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0720_slide 14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6759B2"/>
        </a:accent1>
        <a:accent2>
          <a:srgbClr val="00708C"/>
        </a:accent2>
        <a:accent3>
          <a:srgbClr val="FFFFFF"/>
        </a:accent3>
        <a:accent4>
          <a:srgbClr val="000000"/>
        </a:accent4>
        <a:accent5>
          <a:srgbClr val="B8B5D5"/>
        </a:accent5>
        <a:accent6>
          <a:srgbClr val="00657E"/>
        </a:accent6>
        <a:hlink>
          <a:srgbClr val="0048A6"/>
        </a:hlink>
        <a:folHlink>
          <a:srgbClr val="742E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0720_slide 15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A68500"/>
        </a:accent1>
        <a:accent2>
          <a:srgbClr val="2462B2"/>
        </a:accent2>
        <a:accent3>
          <a:srgbClr val="FFFFFF"/>
        </a:accent3>
        <a:accent4>
          <a:srgbClr val="000000"/>
        </a:accent4>
        <a:accent5>
          <a:srgbClr val="D0C2AA"/>
        </a:accent5>
        <a:accent6>
          <a:srgbClr val="2058A1"/>
        </a:accent6>
        <a:hlink>
          <a:srgbClr val="546E00"/>
        </a:hlink>
        <a:folHlink>
          <a:srgbClr val="8031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0720_slide 16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628000"/>
        </a:accent1>
        <a:accent2>
          <a:srgbClr val="8C5200"/>
        </a:accent2>
        <a:accent3>
          <a:srgbClr val="FFFFFF"/>
        </a:accent3>
        <a:accent4>
          <a:srgbClr val="000000"/>
        </a:accent4>
        <a:accent5>
          <a:srgbClr val="B7C0AA"/>
        </a:accent5>
        <a:accent6>
          <a:srgbClr val="7E4900"/>
        </a:accent6>
        <a:hlink>
          <a:srgbClr val="911D65"/>
        </a:hlink>
        <a:folHlink>
          <a:srgbClr val="0045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Default Design">
  <a:themeElements>
    <a:clrScheme name="3_Default Design 2">
      <a:dk1>
        <a:srgbClr val="000000"/>
      </a:dk1>
      <a:lt1>
        <a:srgbClr val="FFFFFF"/>
      </a:lt1>
      <a:dk2>
        <a:srgbClr val="000000"/>
      </a:dk2>
      <a:lt2>
        <a:srgbClr val="828282"/>
      </a:lt2>
      <a:accent1>
        <a:srgbClr val="A14D1D"/>
      </a:accent1>
      <a:accent2>
        <a:srgbClr val="85416B"/>
      </a:accent2>
      <a:accent3>
        <a:srgbClr val="FFFFFF"/>
      </a:accent3>
      <a:accent4>
        <a:srgbClr val="000000"/>
      </a:accent4>
      <a:accent5>
        <a:srgbClr val="CDB2AB"/>
      </a:accent5>
      <a:accent6>
        <a:srgbClr val="783A60"/>
      </a:accent6>
      <a:hlink>
        <a:srgbClr val="862D2D"/>
      </a:hlink>
      <a:folHlink>
        <a:srgbClr val="735427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Arial" panose="020B0604020202020204" pitchFamily="34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A62121"/>
        </a:accent1>
        <a:accent2>
          <a:srgbClr val="99001E"/>
        </a:accent2>
        <a:accent3>
          <a:srgbClr val="FFFFFF"/>
        </a:accent3>
        <a:accent4>
          <a:srgbClr val="000000"/>
        </a:accent4>
        <a:accent5>
          <a:srgbClr val="D0ABAB"/>
        </a:accent5>
        <a:accent6>
          <a:srgbClr val="8A001A"/>
        </a:accent6>
        <a:hlink>
          <a:srgbClr val="8C0000"/>
        </a:hlink>
        <a:folHlink>
          <a:srgbClr val="800F2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A14D1D"/>
        </a:accent1>
        <a:accent2>
          <a:srgbClr val="85416B"/>
        </a:accent2>
        <a:accent3>
          <a:srgbClr val="FFFFFF"/>
        </a:accent3>
        <a:accent4>
          <a:srgbClr val="000000"/>
        </a:accent4>
        <a:accent5>
          <a:srgbClr val="CDB2AB"/>
        </a:accent5>
        <a:accent6>
          <a:srgbClr val="783A60"/>
        </a:accent6>
        <a:hlink>
          <a:srgbClr val="862D2D"/>
        </a:hlink>
        <a:folHlink>
          <a:srgbClr val="73542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396C80"/>
        </a:accent1>
        <a:accent2>
          <a:srgbClr val="943E3E"/>
        </a:accent2>
        <a:accent3>
          <a:srgbClr val="FFFFFF"/>
        </a:accent3>
        <a:accent4>
          <a:srgbClr val="000000"/>
        </a:accent4>
        <a:accent5>
          <a:srgbClr val="AEBAC0"/>
        </a:accent5>
        <a:accent6>
          <a:srgbClr val="863737"/>
        </a:accent6>
        <a:hlink>
          <a:srgbClr val="3A3474"/>
        </a:hlink>
        <a:folHlink>
          <a:srgbClr val="48542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806F2B"/>
        </a:accent1>
        <a:accent2>
          <a:srgbClr val="3C7331"/>
        </a:accent2>
        <a:accent3>
          <a:srgbClr val="FFFFFF"/>
        </a:accent3>
        <a:accent4>
          <a:srgbClr val="000000"/>
        </a:accent4>
        <a:accent5>
          <a:srgbClr val="C0BBAC"/>
        </a:accent5>
        <a:accent6>
          <a:srgbClr val="35682B"/>
        </a:accent6>
        <a:hlink>
          <a:srgbClr val="862D2D"/>
        </a:hlink>
        <a:folHlink>
          <a:srgbClr val="4039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CC8500"/>
        </a:accent1>
        <a:accent2>
          <a:srgbClr val="C2940A"/>
        </a:accent2>
        <a:accent3>
          <a:srgbClr val="FFFFFF"/>
        </a:accent3>
        <a:accent4>
          <a:srgbClr val="000000"/>
        </a:accent4>
        <a:accent5>
          <a:srgbClr val="E2C2AA"/>
        </a:accent5>
        <a:accent6>
          <a:srgbClr val="B08608"/>
        </a:accent6>
        <a:hlink>
          <a:srgbClr val="A66C00"/>
        </a:hlink>
        <a:folHlink>
          <a:srgbClr val="997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B29800"/>
        </a:accent1>
        <a:accent2>
          <a:srgbClr val="C97C3C"/>
        </a:accent2>
        <a:accent3>
          <a:srgbClr val="FFFFFF"/>
        </a:accent3>
        <a:accent4>
          <a:srgbClr val="000000"/>
        </a:accent4>
        <a:accent5>
          <a:srgbClr val="D5CAAA"/>
        </a:accent5>
        <a:accent6>
          <a:srgbClr val="B67035"/>
        </a:accent6>
        <a:hlink>
          <a:srgbClr val="A66C00"/>
        </a:hlink>
        <a:folHlink>
          <a:srgbClr val="BF4F4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2B9FD9"/>
        </a:accent1>
        <a:accent2>
          <a:srgbClr val="CC8500"/>
        </a:accent2>
        <a:accent3>
          <a:srgbClr val="FFFFFF"/>
        </a:accent3>
        <a:accent4>
          <a:srgbClr val="000000"/>
        </a:accent4>
        <a:accent5>
          <a:srgbClr val="ACCDE9"/>
        </a:accent5>
        <a:accent6>
          <a:srgbClr val="B97800"/>
        </a:accent6>
        <a:hlink>
          <a:srgbClr val="8A73BF"/>
        </a:hlink>
        <a:folHlink>
          <a:srgbClr val="2E994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7AB236"/>
        </a:accent1>
        <a:accent2>
          <a:srgbClr val="CC527E"/>
        </a:accent2>
        <a:accent3>
          <a:srgbClr val="FFFFFF"/>
        </a:accent3>
        <a:accent4>
          <a:srgbClr val="000000"/>
        </a:accent4>
        <a:accent5>
          <a:srgbClr val="BED5AE"/>
        </a:accent5>
        <a:accent6>
          <a:srgbClr val="B94972"/>
        </a:accent6>
        <a:hlink>
          <a:srgbClr val="4D6BBF"/>
        </a:hlink>
        <a:folHlink>
          <a:srgbClr val="A66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009905"/>
        </a:accent1>
        <a:accent2>
          <a:srgbClr val="4D8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457E00"/>
        </a:accent6>
        <a:hlink>
          <a:srgbClr val="008004"/>
        </a:hlink>
        <a:folHlink>
          <a:srgbClr val="3F7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00678C"/>
        </a:accent1>
        <a:accent2>
          <a:srgbClr val="5E8000"/>
        </a:accent2>
        <a:accent3>
          <a:srgbClr val="FFFFFF"/>
        </a:accent3>
        <a:accent4>
          <a:srgbClr val="000000"/>
        </a:accent4>
        <a:accent5>
          <a:srgbClr val="AAB8C5"/>
        </a:accent5>
        <a:accent6>
          <a:srgbClr val="547300"/>
        </a:accent6>
        <a:hlink>
          <a:srgbClr val="006E04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A65821"/>
        </a:accent1>
        <a:accent2>
          <a:srgbClr val="008004"/>
        </a:accent2>
        <a:accent3>
          <a:srgbClr val="FFFFFF"/>
        </a:accent3>
        <a:accent4>
          <a:srgbClr val="000000"/>
        </a:accent4>
        <a:accent5>
          <a:srgbClr val="D0B4AB"/>
        </a:accent5>
        <a:accent6>
          <a:srgbClr val="007303"/>
        </a:accent6>
        <a:hlink>
          <a:srgbClr val="8C2A60"/>
        </a:hlink>
        <a:folHlink>
          <a:srgbClr val="6733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2403E"/>
        </a:accent1>
        <a:accent2>
          <a:srgbClr val="2D8064"/>
        </a:accent2>
        <a:accent3>
          <a:srgbClr val="FFFFFF"/>
        </a:accent3>
        <a:accent4>
          <a:srgbClr val="000000"/>
        </a:accent4>
        <a:accent5>
          <a:srgbClr val="D5AFAF"/>
        </a:accent5>
        <a:accent6>
          <a:srgbClr val="28735A"/>
        </a:accent6>
        <a:hlink>
          <a:srgbClr val="4D3F8C"/>
        </a:hlink>
        <a:folHlink>
          <a:srgbClr val="006E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0052C0"/>
        </a:accent1>
        <a:accent2>
          <a:srgbClr val="3239BF"/>
        </a:accent2>
        <a:accent3>
          <a:srgbClr val="FFFFFF"/>
        </a:accent3>
        <a:accent4>
          <a:srgbClr val="000000"/>
        </a:accent4>
        <a:accent5>
          <a:srgbClr val="AAB3DC"/>
        </a:accent5>
        <a:accent6>
          <a:srgbClr val="2C33AD"/>
        </a:accent6>
        <a:hlink>
          <a:srgbClr val="004299"/>
        </a:hlink>
        <a:folHlink>
          <a:srgbClr val="282D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6759B2"/>
        </a:accent1>
        <a:accent2>
          <a:srgbClr val="00708C"/>
        </a:accent2>
        <a:accent3>
          <a:srgbClr val="FFFFFF"/>
        </a:accent3>
        <a:accent4>
          <a:srgbClr val="000000"/>
        </a:accent4>
        <a:accent5>
          <a:srgbClr val="B8B5D5"/>
        </a:accent5>
        <a:accent6>
          <a:srgbClr val="00657E"/>
        </a:accent6>
        <a:hlink>
          <a:srgbClr val="0048A6"/>
        </a:hlink>
        <a:folHlink>
          <a:srgbClr val="742E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5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A68500"/>
        </a:accent1>
        <a:accent2>
          <a:srgbClr val="2462B2"/>
        </a:accent2>
        <a:accent3>
          <a:srgbClr val="FFFFFF"/>
        </a:accent3>
        <a:accent4>
          <a:srgbClr val="000000"/>
        </a:accent4>
        <a:accent5>
          <a:srgbClr val="D0C2AA"/>
        </a:accent5>
        <a:accent6>
          <a:srgbClr val="2058A1"/>
        </a:accent6>
        <a:hlink>
          <a:srgbClr val="546E00"/>
        </a:hlink>
        <a:folHlink>
          <a:srgbClr val="8031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6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628000"/>
        </a:accent1>
        <a:accent2>
          <a:srgbClr val="8C5200"/>
        </a:accent2>
        <a:accent3>
          <a:srgbClr val="FFFFFF"/>
        </a:accent3>
        <a:accent4>
          <a:srgbClr val="000000"/>
        </a:accent4>
        <a:accent5>
          <a:srgbClr val="B7C0AA"/>
        </a:accent5>
        <a:accent6>
          <a:srgbClr val="7E4900"/>
        </a:accent6>
        <a:hlink>
          <a:srgbClr val="911D65"/>
        </a:hlink>
        <a:folHlink>
          <a:srgbClr val="0045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ind_3291_slide</Template>
  <TotalTime>1341</TotalTime>
  <Words>146</Words>
  <Application>Microsoft Office PowerPoint</Application>
  <PresentationFormat>如螢幕大小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Times New Roman</vt:lpstr>
      <vt:lpstr>ind_0720_slide</vt:lpstr>
      <vt:lpstr>3_Default Design</vt:lpstr>
      <vt:lpstr>Python海龜繪圖 – turtle模組 </vt:lpstr>
      <vt:lpstr>認識海龜繪圖 – 1</vt:lpstr>
      <vt:lpstr>認識海龜繪圖 – 2</vt:lpstr>
      <vt:lpstr>認識海龜繪圖 – 3</vt:lpstr>
    </vt:vector>
  </TitlesOfParts>
  <Company>ILS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Basic 程式設計範例教本</dc:title>
  <dc:creator>陳會安</dc:creator>
  <cp:lastModifiedBy>陳會安</cp:lastModifiedBy>
  <cp:revision>297</cp:revision>
  <dcterms:created xsi:type="dcterms:W3CDTF">2001-02-08T18:27:07Z</dcterms:created>
  <dcterms:modified xsi:type="dcterms:W3CDTF">2022-04-08T05:48:12Z</dcterms:modified>
</cp:coreProperties>
</file>