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1" r:id="rId1"/>
  </p:sldMasterIdLst>
  <p:notesMasterIdLst>
    <p:notesMasterId r:id="rId12"/>
  </p:notesMasterIdLst>
  <p:sldIdLst>
    <p:sldId id="391" r:id="rId2"/>
    <p:sldId id="259" r:id="rId3"/>
    <p:sldId id="260" r:id="rId4"/>
    <p:sldId id="257" r:id="rId5"/>
    <p:sldId id="277" r:id="rId6"/>
    <p:sldId id="258" r:id="rId7"/>
    <p:sldId id="393" r:id="rId8"/>
    <p:sldId id="256" r:id="rId9"/>
    <p:sldId id="394" r:id="rId10"/>
    <p:sldId id="3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18495927771462"/>
          <c:y val="7.0109081643500618E-2"/>
          <c:w val="0.81240636014539003"/>
          <c:h val="0.649312605128944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Why Do People Invest?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 think savings account interest rates are poor</c:v>
                </c:pt>
                <c:pt idx="1">
                  <c:v>I want to earn dividend income</c:v>
                </c:pt>
                <c:pt idx="2">
                  <c:v>I would invest if I saw that a company was doing well</c:v>
                </c:pt>
                <c:pt idx="3">
                  <c:v>I have easy access to investing platforms</c:v>
                </c:pt>
                <c:pt idx="4">
                  <c:v>I want to invest in ethical companies</c:v>
                </c:pt>
                <c:pt idx="5">
                  <c:v>I would invest if I saw that a company wasn't doing well</c:v>
                </c:pt>
                <c:pt idx="6">
                  <c:v>More people appear to be investing now and I want to get involved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0.54900000000000004</c:v>
                </c:pt>
                <c:pt idx="1">
                  <c:v>0.51380000000000003</c:v>
                </c:pt>
                <c:pt idx="2">
                  <c:v>0.33429999999999999</c:v>
                </c:pt>
                <c:pt idx="3">
                  <c:v>0.28870000000000001</c:v>
                </c:pt>
                <c:pt idx="4">
                  <c:v>0.27300000000000002</c:v>
                </c:pt>
                <c:pt idx="5">
                  <c:v>0.22209999999999999</c:v>
                </c:pt>
                <c:pt idx="6">
                  <c:v>0.1668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A6-480E-AC7C-B8ED48133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2508496"/>
        <c:axId val="562509152"/>
      </c:barChart>
      <c:catAx>
        <c:axId val="56250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9152"/>
        <c:crosses val="autoZero"/>
        <c:auto val="1"/>
        <c:lblAlgn val="ctr"/>
        <c:lblOffset val="100"/>
        <c:noMultiLvlLbl val="0"/>
      </c:catAx>
      <c:valAx>
        <c:axId val="56250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Percentage of people</a:t>
                </a:r>
                <a:r>
                  <a:rPr lang="en-GB" baseline="0" dirty="0"/>
                  <a:t> that agree with the statement(s)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F832-B134-4F1B-B4F8-5DF1B05AF28B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A47DF-B007-4639-AF2E-074269676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7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should only have a max of 80 words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47DF-B007-4639-AF2E-0742696768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8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should only have a max of 80 words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47DF-B007-4639-AF2E-0742696768F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9155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4997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DBA1B0FB-D917-4C8C-928F-313BD683BF3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B15A90-94D0-4B97-A829-D7B6BACDB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58F3F4-DF02-4E0B-BC0A-C1DD1368B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918A59-B692-4F60-9E4F-6F06A475730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1A4203-D54B-47AA-8C61-C571A40CE497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6330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14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5424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8366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2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5283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2659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77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2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09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38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394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der.com/uk/investment-statist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er.com/uk/investment-statistic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65064"/>
            <a:ext cx="11952287" cy="1997855"/>
          </a:xfrm>
        </p:spPr>
        <p:txBody>
          <a:bodyPr rtlCol="0"/>
          <a:lstStyle/>
          <a:p>
            <a:pPr algn="ctr" rtl="0"/>
            <a:r>
              <a:rPr lang="en-GB" sz="8000">
                <a:latin typeface="Arial" panose="020B0604020202020204" pitchFamily="34" charset="0"/>
                <a:cs typeface="Arial" panose="020B0604020202020204" pitchFamily="34" charset="0"/>
              </a:rPr>
              <a:t>MarketManager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2" y="2677306"/>
            <a:ext cx="11864975" cy="3415519"/>
          </a:xfrm>
        </p:spPr>
        <p:txBody>
          <a:bodyPr rtlCol="0"/>
          <a:lstStyle/>
          <a:p>
            <a:pPr algn="ctr"/>
            <a:r>
              <a:rPr lang="en-GB" sz="2000" dirty="0"/>
              <a:t>Group 21 Presentation</a:t>
            </a:r>
          </a:p>
          <a:p>
            <a:pPr algn="ctr"/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Herbert, Razmig Couligian, Jonathan Ash, Matthew Fisher, Simon Hutchinson and Owen Miller</a:t>
            </a:r>
          </a:p>
          <a:p>
            <a:pPr algn="ctr"/>
            <a:r>
              <a:rPr lang="en-GB" sz="2000" dirty="0"/>
              <a:t>[URL]</a:t>
            </a:r>
          </a:p>
          <a:p>
            <a:pPr rtl="0"/>
            <a:endParaRPr lang="en-GB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>
          <a:xfrm>
            <a:off x="9852024" y="53203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0475" y="3825367"/>
            <a:ext cx="1718183" cy="1718183"/>
          </a:xfrm>
        </p:spPr>
      </p:pic>
    </p:spTree>
    <p:extLst>
      <p:ext uri="{BB962C8B-B14F-4D97-AF65-F5344CB8AC3E}">
        <p14:creationId xmlns:p14="http://schemas.microsoft.com/office/powerpoint/2010/main" val="167203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8F58-D0FE-4D28-845F-52154FC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521D-DE73-4832-AA5B-503EC612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439187"/>
            <a:ext cx="11090274" cy="3979625"/>
          </a:xfrm>
        </p:spPr>
        <p:txBody>
          <a:bodyPr/>
          <a:lstStyle/>
          <a:p>
            <a:r>
              <a:rPr lang="en-GB" dirty="0"/>
              <a:t>[1] Finder.com UK Data (04/08/2021) </a:t>
            </a:r>
            <a:r>
              <a:rPr lang="en-GB" i="1" dirty="0">
                <a:effectLst/>
              </a:rPr>
              <a:t>Investment statistics:  What percentage of the UK population invests in the stock market? </a:t>
            </a:r>
            <a:r>
              <a:rPr lang="en-GB" dirty="0">
                <a:effectLst/>
              </a:rPr>
              <a:t>Available at: </a:t>
            </a:r>
            <a:r>
              <a:rPr lang="en-GB" dirty="0">
                <a:effectLst/>
                <a:hlinkClick r:id="rId2"/>
              </a:rPr>
              <a:t>https://www.finder.com/uk/investment-statistics</a:t>
            </a:r>
            <a:r>
              <a:rPr lang="en-GB" dirty="0">
                <a:effectLst/>
              </a:rPr>
              <a:t> (Accessed: 19 April 2022).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0AE03-0AC8-4635-BEF1-3781B142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89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286-D6E2-44CF-8123-9FBFB4E1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MarketManager?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053B-8654-489D-B356-5A3ED376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99" y="1559017"/>
            <a:ext cx="11090274" cy="3979625"/>
          </a:xfrm>
        </p:spPr>
        <p:txBody>
          <a:bodyPr/>
          <a:lstStyle/>
          <a:p>
            <a:r>
              <a:rPr lang="en-GB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MarketManager is an easy to use website, that offers a straightforward way to view the financial data for publicly traded companies on the stock market.</a:t>
            </a:r>
            <a:endParaRPr lang="en-GB" dirty="0">
              <a:latin typeface="Gill Sans MT (Body)"/>
            </a:endParaRPr>
          </a:p>
          <a:p>
            <a:r>
              <a:rPr lang="en-GB" dirty="0"/>
              <a:t>MarketManager is designed as a </a:t>
            </a:r>
            <a:r>
              <a:rPr lang="en-GB" dirty="0">
                <a:solidFill>
                  <a:schemeClr val="accent1"/>
                </a:solidFill>
              </a:rPr>
              <a:t>Progressive Web Application</a:t>
            </a:r>
            <a:r>
              <a:rPr lang="en-GB" dirty="0"/>
              <a:t>, for tracking the prices of companies on a single website.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6757-C64E-4FCF-ABD2-AB89054F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93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AB7A-44F4-4391-B1AF-4A14906E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Meet the Team behind MarketManager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CFE036-EC60-4653-97A7-0BAC686D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B233D-F364-44BF-BF44-CFD389C9D9A9}"/>
              </a:ext>
            </a:extLst>
          </p:cNvPr>
          <p:cNvSpPr txBox="1"/>
          <p:nvPr/>
        </p:nvSpPr>
        <p:spPr>
          <a:xfrm>
            <a:off x="838200" y="1533236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9BF98-DD14-4D8E-9865-9972D9C75CD4}"/>
              </a:ext>
            </a:extLst>
          </p:cNvPr>
          <p:cNvSpPr txBox="1"/>
          <p:nvPr/>
        </p:nvSpPr>
        <p:spPr>
          <a:xfrm>
            <a:off x="470939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Razmig “Raz” Couligian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3A94A-6C93-4959-8002-8AE10D5EDC60}"/>
              </a:ext>
            </a:extLst>
          </p:cNvPr>
          <p:cNvSpPr txBox="1"/>
          <p:nvPr/>
        </p:nvSpPr>
        <p:spPr>
          <a:xfrm>
            <a:off x="858058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Jonathan “Jon” Ash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6A136-CDEB-496C-8074-E1D1516CCD38}"/>
              </a:ext>
            </a:extLst>
          </p:cNvPr>
          <p:cNvSpPr txBox="1"/>
          <p:nvPr/>
        </p:nvSpPr>
        <p:spPr>
          <a:xfrm>
            <a:off x="4709391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Matthew “Matty” Fisher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E4E2F-625A-4362-B327-5F83400AD5BE}"/>
              </a:ext>
            </a:extLst>
          </p:cNvPr>
          <p:cNvSpPr txBox="1"/>
          <p:nvPr/>
        </p:nvSpPr>
        <p:spPr>
          <a:xfrm>
            <a:off x="838200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Simon Hutchinson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B0756-96CA-44E4-995F-2B9B0217AC54}"/>
              </a:ext>
            </a:extLst>
          </p:cNvPr>
          <p:cNvSpPr txBox="1"/>
          <p:nvPr/>
        </p:nvSpPr>
        <p:spPr>
          <a:xfrm>
            <a:off x="8580584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Owen Miller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79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E824-90B7-49C7-9F8D-8C01EE36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85" y="1326112"/>
            <a:ext cx="11319029" cy="2328170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We decided to create and develop MarketManager to give the average user, who may not have much experience in the stock market, the ability to search for a stock or company and view the related financial data.</a:t>
            </a:r>
          </a:p>
          <a:p>
            <a:r>
              <a:rPr lang="en-GB" sz="2000">
                <a:solidFill>
                  <a:srgbClr val="FFFFFF"/>
                </a:solidFill>
              </a:rPr>
              <a:t>We believe that there is a substantial gap in the market for a website that is simple to use that would allow a user to “tip their toes” into the world of asset management and trading.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F9AD-61F7-43F9-9815-55EEC93D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4</a:t>
            </a:fld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99F12B0-EE87-4572-8A37-6E63F886A0C2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Why Create MarketManager?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0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Invest in Assets in the First Place?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C376109-E458-4781-9428-741BFBF7E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861379"/>
              </p:ext>
            </p:extLst>
          </p:nvPr>
        </p:nvGraphicFramePr>
        <p:xfrm>
          <a:off x="101600" y="1242433"/>
          <a:ext cx="8737599" cy="492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588DB9-E58E-4349-9A5C-105D936FFB65}"/>
              </a:ext>
            </a:extLst>
          </p:cNvPr>
          <p:cNvSpPr txBox="1"/>
          <p:nvPr/>
        </p:nvSpPr>
        <p:spPr>
          <a:xfrm>
            <a:off x="228021" y="6168657"/>
            <a:ext cx="4094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Data from </a:t>
            </a:r>
            <a:r>
              <a:rPr lang="en-GB" sz="1000" dirty="0">
                <a:hlinkClick r:id="rId3"/>
              </a:rPr>
              <a:t>https://www.finder.com/uk/investment-statistics</a:t>
            </a:r>
            <a:endParaRPr lang="en-GB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98860-B9DD-4FA8-9272-50F9713A6A14}"/>
              </a:ext>
            </a:extLst>
          </p:cNvPr>
          <p:cNvSpPr txBox="1"/>
          <p:nvPr/>
        </p:nvSpPr>
        <p:spPr>
          <a:xfrm>
            <a:off x="8358909" y="1428428"/>
            <a:ext cx="3611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data collected from finder.com, it is clear that there is a significant interest in investing from the public in the UK.</a:t>
            </a:r>
          </a:p>
          <a:p>
            <a:endParaRPr lang="en-GB" dirty="0"/>
          </a:p>
          <a:p>
            <a:r>
              <a:rPr lang="en-GB" dirty="0"/>
              <a:t>67% of the population say that they would like to track and buy stocks and shares in the future [1].</a:t>
            </a:r>
          </a:p>
          <a:p>
            <a:endParaRPr lang="en-GB" dirty="0"/>
          </a:p>
          <a:p>
            <a:r>
              <a:rPr lang="en-GB" dirty="0"/>
              <a:t>MarketManager has been created to address this issue to allow the wider population to effortlessly track assets.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44E-EF56-4AB1-89A1-BD0326C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Who is MarketManager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C91-0F11-47D2-985B-B65EE3CF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1" y="1559017"/>
            <a:ext cx="11090274" cy="4749708"/>
          </a:xfrm>
        </p:spPr>
        <p:txBody>
          <a:bodyPr>
            <a:normAutofit/>
          </a:bodyPr>
          <a:lstStyle/>
          <a:p>
            <a:r>
              <a:rPr lang="en-GB" dirty="0"/>
              <a:t>MarketManager has been designed in such a way for any user to visit and immediately start using the website, without any complicated graphs or advertisements cluttering the screen.</a:t>
            </a:r>
          </a:p>
          <a:p>
            <a:r>
              <a:rPr lang="en-GB" dirty="0"/>
              <a:t>All website functionality and navigation has been written so that the website will change its interface based on the resolution of the screen looking at the website.</a:t>
            </a:r>
          </a:p>
          <a:p>
            <a:r>
              <a:rPr lang="en-GB" dirty="0"/>
              <a:t>On a mobile device, the buttons may be larger and slightly spaced out so they are easy to press with a finger instead of a mouse. </a:t>
            </a:r>
          </a:p>
          <a:p>
            <a:r>
              <a:rPr lang="en-GB" dirty="0"/>
              <a:t>However, on a desktop, all buttons are clearly visible to take advantage of the larger screen.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464-11D6-462F-B4CB-F4D24CB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41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44E-EF56-4AB1-89A1-BD0326C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How does MarketManager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C91-0F11-47D2-985B-B65EE3CF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1" y="1559017"/>
            <a:ext cx="11090274" cy="474970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MarketManager is a progressive web application, this means that the whole system runs on the server side with the client interacting with the website.</a:t>
            </a:r>
          </a:p>
          <a:p>
            <a:r>
              <a:rPr lang="en-GB" dirty="0"/>
              <a:t>For displaying the user interface for the MarketManager website, we have used a JavaScript library called ReactJS. This handles all of our frontend for the system.</a:t>
            </a:r>
          </a:p>
          <a:p>
            <a:r>
              <a:rPr lang="en-GB" dirty="0"/>
              <a:t>For managing the accounts and the functionality of the MarketManager website, we have used a open source Java framework called Spring Boot. This handles all of our backend data.</a:t>
            </a:r>
          </a:p>
          <a:p>
            <a:r>
              <a:rPr lang="en-GB" dirty="0"/>
              <a:t>For persistence storage of the user accounts, we have used a MySQL database. This stores all of our account data which is passed to the backend to be handled.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464-11D6-462F-B4CB-F4D24CB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61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F62571-F6DA-48D6-979E-BA7B962C6944}"/>
              </a:ext>
            </a:extLst>
          </p:cNvPr>
          <p:cNvSpPr/>
          <p:nvPr/>
        </p:nvSpPr>
        <p:spPr>
          <a:xfrm>
            <a:off x="4714614" y="1940956"/>
            <a:ext cx="7055141" cy="4753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71B19-1884-4BDA-B36B-D56B54D8876C}"/>
              </a:ext>
            </a:extLst>
          </p:cNvPr>
          <p:cNvSpPr/>
          <p:nvPr/>
        </p:nvSpPr>
        <p:spPr>
          <a:xfrm>
            <a:off x="4914550" y="4500380"/>
            <a:ext cx="6251197" cy="20384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Java Logo PNG Transparent &amp; SVG Vector - Freebie Supply">
            <a:extLst>
              <a:ext uri="{FF2B5EF4-FFF2-40B4-BE49-F238E27FC236}">
                <a16:creationId xmlns:a16="http://schemas.microsoft.com/office/drawing/2014/main" id="{27DA67AA-60AE-4C5E-927A-6A421330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00" y="5615827"/>
            <a:ext cx="839460" cy="83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93C72B7B-80FD-4E24-8CD7-66F7639A1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32" y="5745785"/>
            <a:ext cx="1707755" cy="7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B34962D6-5F5B-49CD-8FD8-3D41BF39866A}"/>
              </a:ext>
            </a:extLst>
          </p:cNvPr>
          <p:cNvSpPr/>
          <p:nvPr/>
        </p:nvSpPr>
        <p:spPr>
          <a:xfrm>
            <a:off x="9932147" y="4901493"/>
            <a:ext cx="838898" cy="1297688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GB" sz="1400" dirty="0"/>
              <a:t>Repository</a:t>
            </a:r>
            <a:endParaRPr lang="en-GB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181A00-1C8A-4C51-8477-91C5F3CF02FC}"/>
              </a:ext>
            </a:extLst>
          </p:cNvPr>
          <p:cNvSpPr/>
          <p:nvPr/>
        </p:nvSpPr>
        <p:spPr>
          <a:xfrm>
            <a:off x="5027574" y="4634193"/>
            <a:ext cx="2860197" cy="5140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Spring REST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19AD0-43B1-4F98-B5A6-82EC5C68BA7B}"/>
              </a:ext>
            </a:extLst>
          </p:cNvPr>
          <p:cNvSpPr/>
          <p:nvPr/>
        </p:nvSpPr>
        <p:spPr>
          <a:xfrm>
            <a:off x="7523527" y="5544756"/>
            <a:ext cx="2013918" cy="8759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Spring data JPA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2397E25A-1A8C-4C05-B533-F7B4D8A9BBF4}"/>
              </a:ext>
            </a:extLst>
          </p:cNvPr>
          <p:cNvSpPr/>
          <p:nvPr/>
        </p:nvSpPr>
        <p:spPr>
          <a:xfrm>
            <a:off x="9572881" y="2146141"/>
            <a:ext cx="1263962" cy="200963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just"/>
            <a:endParaRPr lang="en-GB" sz="1050" dirty="0"/>
          </a:p>
        </p:txBody>
      </p:sp>
      <p:pic>
        <p:nvPicPr>
          <p:cNvPr id="1030" name="Picture 6" descr="Download MySQL Logo in SVG Vector or PNG File Format - Logo.wine">
            <a:extLst>
              <a:ext uri="{FF2B5EF4-FFF2-40B4-BE49-F238E27FC236}">
                <a16:creationId xmlns:a16="http://schemas.microsoft.com/office/drawing/2014/main" id="{29D738B4-756B-42E6-994F-74A628695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7" t="18591" r="8954" b="17541"/>
          <a:stretch/>
        </p:blipFill>
        <p:spPr bwMode="auto">
          <a:xfrm>
            <a:off x="9691250" y="3089431"/>
            <a:ext cx="1027224" cy="53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D440F1-5CF9-4AB0-A3E1-91C3E4D0500F}"/>
              </a:ext>
            </a:extLst>
          </p:cNvPr>
          <p:cNvSpPr/>
          <p:nvPr/>
        </p:nvSpPr>
        <p:spPr>
          <a:xfrm>
            <a:off x="4914550" y="2151076"/>
            <a:ext cx="4014642" cy="1755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React – Logos Download">
            <a:extLst>
              <a:ext uri="{FF2B5EF4-FFF2-40B4-BE49-F238E27FC236}">
                <a16:creationId xmlns:a16="http://schemas.microsoft.com/office/drawing/2014/main" id="{7701AB04-989F-4F88-8C3B-5EF2391C5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66" y="2328608"/>
            <a:ext cx="1191237" cy="40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36F754B-133D-4517-BE1B-001CB66BF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94" y="2278274"/>
            <a:ext cx="471561" cy="4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9D9B70-AC8F-499E-8EE7-827F5C4BF964}"/>
              </a:ext>
            </a:extLst>
          </p:cNvPr>
          <p:cNvSpPr/>
          <p:nvPr/>
        </p:nvSpPr>
        <p:spPr>
          <a:xfrm>
            <a:off x="5006359" y="3343409"/>
            <a:ext cx="2392731" cy="4715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AXIOS API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0F731F5-3549-42F5-94C5-0A746EB65088}"/>
              </a:ext>
            </a:extLst>
          </p:cNvPr>
          <p:cNvSpPr/>
          <p:nvPr/>
        </p:nvSpPr>
        <p:spPr>
          <a:xfrm rot="5400000">
            <a:off x="5523280" y="4082373"/>
            <a:ext cx="861828" cy="2934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67012-FAB7-4381-9594-17BFBE54DF7F}"/>
              </a:ext>
            </a:extLst>
          </p:cNvPr>
          <p:cNvSpPr txBox="1"/>
          <p:nvPr/>
        </p:nvSpPr>
        <p:spPr>
          <a:xfrm>
            <a:off x="6135127" y="4098777"/>
            <a:ext cx="126396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GET/POST/DELETE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7EFA01-35F7-4267-9029-FADF1459EE32}"/>
              </a:ext>
            </a:extLst>
          </p:cNvPr>
          <p:cNvSpPr txBox="1"/>
          <p:nvPr/>
        </p:nvSpPr>
        <p:spPr>
          <a:xfrm>
            <a:off x="8709403" y="4621429"/>
            <a:ext cx="10029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.save/.delete/</a:t>
            </a:r>
          </a:p>
          <a:p>
            <a:pPr algn="ctr"/>
            <a:r>
              <a:rPr lang="en-GB" sz="900" dirty="0"/>
              <a:t>.findById etc.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F132F-32EA-41DE-84ED-5332C0236B7A}"/>
              </a:ext>
            </a:extLst>
          </p:cNvPr>
          <p:cNvSpPr txBox="1"/>
          <p:nvPr/>
        </p:nvSpPr>
        <p:spPr>
          <a:xfrm>
            <a:off x="10591160" y="4244597"/>
            <a:ext cx="978672" cy="5078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INSERT/UPDATE/DELETE/SELECT etc.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7FB5E4A8-5EB5-406A-8A39-0C5A0D1143B0}"/>
              </a:ext>
            </a:extLst>
          </p:cNvPr>
          <p:cNvSpPr/>
          <p:nvPr/>
        </p:nvSpPr>
        <p:spPr>
          <a:xfrm>
            <a:off x="8929192" y="5005374"/>
            <a:ext cx="1002955" cy="5393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B61C7825-6613-4686-A674-9D6313A4CBA9}"/>
              </a:ext>
            </a:extLst>
          </p:cNvPr>
          <p:cNvSpPr/>
          <p:nvPr/>
        </p:nvSpPr>
        <p:spPr>
          <a:xfrm rot="5400000">
            <a:off x="7479002" y="5249347"/>
            <a:ext cx="496060" cy="2129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CDA24427-357B-4F2F-B204-822CE108886A}"/>
              </a:ext>
            </a:extLst>
          </p:cNvPr>
          <p:cNvSpPr/>
          <p:nvPr/>
        </p:nvSpPr>
        <p:spPr>
          <a:xfrm rot="5400000">
            <a:off x="9920682" y="4383289"/>
            <a:ext cx="861828" cy="2934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38" name="Picture 14" descr="Download HD Anyone Can Completely Engage With Your Listing On Mobile - Pc  And Mobile Icon Transparent PNG Image - NicePNG.com">
            <a:extLst>
              <a:ext uri="{FF2B5EF4-FFF2-40B4-BE49-F238E27FC236}">
                <a16:creationId xmlns:a16="http://schemas.microsoft.com/office/drawing/2014/main" id="{5163918D-4414-4832-82A3-08F18CA7A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0" y="2290621"/>
            <a:ext cx="2478354" cy="146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6C03F478-A68C-4131-B589-4114BCCE56D5}"/>
              </a:ext>
            </a:extLst>
          </p:cNvPr>
          <p:cNvSpPr/>
          <p:nvPr/>
        </p:nvSpPr>
        <p:spPr>
          <a:xfrm>
            <a:off x="3178574" y="2705846"/>
            <a:ext cx="1745763" cy="6375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06979F-C925-496E-907B-7817950BA7A1}"/>
              </a:ext>
            </a:extLst>
          </p:cNvPr>
          <p:cNvSpPr txBox="1"/>
          <p:nvPr/>
        </p:nvSpPr>
        <p:spPr>
          <a:xfrm>
            <a:off x="3622037" y="2548418"/>
            <a:ext cx="126396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Index.html etc.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ABA407-6706-41C3-8231-E58B052FB4E9}"/>
              </a:ext>
            </a:extLst>
          </p:cNvPr>
          <p:cNvSpPr/>
          <p:nvPr/>
        </p:nvSpPr>
        <p:spPr>
          <a:xfrm>
            <a:off x="834953" y="1233070"/>
            <a:ext cx="15841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92815D-E22D-4945-958A-BC5A8CC6284A}"/>
              </a:ext>
            </a:extLst>
          </p:cNvPr>
          <p:cNvSpPr/>
          <p:nvPr/>
        </p:nvSpPr>
        <p:spPr>
          <a:xfrm>
            <a:off x="4714614" y="1178013"/>
            <a:ext cx="17279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C1162FC-0AE2-425A-82CE-2401F3F255A9}"/>
              </a:ext>
            </a:extLst>
          </p:cNvPr>
          <p:cNvSpPr txBox="1">
            <a:spLocks/>
          </p:cNvSpPr>
          <p:nvPr/>
        </p:nvSpPr>
        <p:spPr>
          <a:xfrm>
            <a:off x="-418379" y="293359"/>
            <a:ext cx="12451678" cy="625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An Overview of how MarketManager Works</a:t>
            </a:r>
          </a:p>
        </p:txBody>
      </p:sp>
    </p:spTree>
    <p:extLst>
      <p:ext uri="{BB962C8B-B14F-4D97-AF65-F5344CB8AC3E}">
        <p14:creationId xmlns:p14="http://schemas.microsoft.com/office/powerpoint/2010/main" val="111215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1605F-EE2F-4B82-85E5-9A233B9C74A8}"/>
              </a:ext>
            </a:extLst>
          </p:cNvPr>
          <p:cNvCxnSpPr>
            <a:cxnSpLocks/>
          </p:cNvCxnSpPr>
          <p:nvPr/>
        </p:nvCxnSpPr>
        <p:spPr>
          <a:xfrm>
            <a:off x="3540154" y="38073"/>
            <a:ext cx="0" cy="6908011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FF86FDE1-8075-41CC-A22D-D3B1FA4C107B}"/>
              </a:ext>
            </a:extLst>
          </p:cNvPr>
          <p:cNvSpPr/>
          <p:nvPr/>
        </p:nvSpPr>
        <p:spPr>
          <a:xfrm flipH="1" flipV="1">
            <a:off x="2541863" y="38072"/>
            <a:ext cx="998289" cy="343950"/>
          </a:xfrm>
          <a:prstGeom prst="round1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12A2B-4C12-442D-B1B3-F707B1500165}"/>
              </a:ext>
            </a:extLst>
          </p:cNvPr>
          <p:cNvSpPr txBox="1"/>
          <p:nvPr/>
        </p:nvSpPr>
        <p:spPr>
          <a:xfrm>
            <a:off x="2684479" y="21294"/>
            <a:ext cx="8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B5FF8-81A3-48A9-8E3E-D0AC108C15EF}"/>
              </a:ext>
            </a:extLst>
          </p:cNvPr>
          <p:cNvCxnSpPr>
            <a:cxnSpLocks/>
          </p:cNvCxnSpPr>
          <p:nvPr/>
        </p:nvCxnSpPr>
        <p:spPr>
          <a:xfrm>
            <a:off x="7199153" y="37858"/>
            <a:ext cx="0" cy="6908226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AAE6CCA1-A998-4290-82AB-53B4E4806030}"/>
              </a:ext>
            </a:extLst>
          </p:cNvPr>
          <p:cNvSpPr/>
          <p:nvPr/>
        </p:nvSpPr>
        <p:spPr>
          <a:xfrm flipV="1">
            <a:off x="7190753" y="37858"/>
            <a:ext cx="998289" cy="343950"/>
          </a:xfrm>
          <a:prstGeom prst="round1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FD380-B987-4AAE-969C-6C4AF5B76E09}"/>
              </a:ext>
            </a:extLst>
          </p:cNvPr>
          <p:cNvSpPr txBox="1"/>
          <p:nvPr/>
        </p:nvSpPr>
        <p:spPr>
          <a:xfrm>
            <a:off x="7306811" y="33556"/>
            <a:ext cx="8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D4982A-911A-49B2-83C8-3D2A410ECBC5}"/>
              </a:ext>
            </a:extLst>
          </p:cNvPr>
          <p:cNvCxnSpPr/>
          <p:nvPr/>
        </p:nvCxnSpPr>
        <p:spPr>
          <a:xfrm>
            <a:off x="3540163" y="717581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983ED5-E1CB-4332-B26B-5BECA2F3399C}"/>
              </a:ext>
            </a:extLst>
          </p:cNvPr>
          <p:cNvSpPr txBox="1"/>
          <p:nvPr/>
        </p:nvSpPr>
        <p:spPr>
          <a:xfrm>
            <a:off x="2568107" y="815179"/>
            <a:ext cx="85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 sign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7C196B-AE91-42F7-96BF-218110018C32}"/>
              </a:ext>
            </a:extLst>
          </p:cNvPr>
          <p:cNvSpPr txBox="1"/>
          <p:nvPr/>
        </p:nvSpPr>
        <p:spPr>
          <a:xfrm>
            <a:off x="3836568" y="357070"/>
            <a:ext cx="2136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POST 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api/signin </a:t>
            </a:r>
            <a:r>
              <a:rPr lang="en-GB" sz="1050" dirty="0"/>
              <a:t>{email, password</a:t>
            </a:r>
            <a:r>
              <a:rPr lang="en-GB" sz="1200" dirty="0"/>
              <a:t>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FBAF35-143B-4F5F-8B13-ACD9E11F68BA}"/>
              </a:ext>
            </a:extLst>
          </p:cNvPr>
          <p:cNvSpPr/>
          <p:nvPr/>
        </p:nvSpPr>
        <p:spPr>
          <a:xfrm>
            <a:off x="3619849" y="369330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50392D-EF64-41BE-92C1-7969999AE1CC}"/>
              </a:ext>
            </a:extLst>
          </p:cNvPr>
          <p:cNvCxnSpPr>
            <a:cxnSpLocks/>
          </p:cNvCxnSpPr>
          <p:nvPr/>
        </p:nvCxnSpPr>
        <p:spPr>
          <a:xfrm flipH="1">
            <a:off x="3548552" y="1196232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3C423F-3260-4DE3-A5FF-4CF0D526E75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207543" y="717581"/>
            <a:ext cx="981499" cy="2932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237644-7A79-48D8-A6C9-15FDD5F331DD}"/>
              </a:ext>
            </a:extLst>
          </p:cNvPr>
          <p:cNvSpPr txBox="1"/>
          <p:nvPr/>
        </p:nvSpPr>
        <p:spPr>
          <a:xfrm>
            <a:off x="7652496" y="1010871"/>
            <a:ext cx="1073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Is email/password correct?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BF11CD-6412-4F95-BEDB-98206D87035D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7190753" y="1195537"/>
            <a:ext cx="46174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1E12DD-5618-4974-A69A-2F213A1A8C85}"/>
              </a:ext>
            </a:extLst>
          </p:cNvPr>
          <p:cNvSpPr txBox="1"/>
          <p:nvPr/>
        </p:nvSpPr>
        <p:spPr>
          <a:xfrm>
            <a:off x="7271683" y="958254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Yes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70DA8-3E88-4DCA-A512-FA26C08C00AD}"/>
              </a:ext>
            </a:extLst>
          </p:cNvPr>
          <p:cNvSpPr/>
          <p:nvPr/>
        </p:nvSpPr>
        <p:spPr>
          <a:xfrm>
            <a:off x="8878689" y="1068409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36DEA4-B30F-4485-AB53-32442E38F4D6}"/>
              </a:ext>
            </a:extLst>
          </p:cNvPr>
          <p:cNvCxnSpPr>
            <a:cxnSpLocks/>
          </p:cNvCxnSpPr>
          <p:nvPr/>
        </p:nvCxnSpPr>
        <p:spPr>
          <a:xfrm flipH="1">
            <a:off x="3540164" y="1726136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1536CC4-59B5-4A09-9E8D-17E5FBC7EE3A}"/>
              </a:ext>
            </a:extLst>
          </p:cNvPr>
          <p:cNvCxnSpPr>
            <a:stCxn id="35" idx="2"/>
          </p:cNvCxnSpPr>
          <p:nvPr/>
        </p:nvCxnSpPr>
        <p:spPr>
          <a:xfrm rot="5400000">
            <a:off x="7525327" y="1062420"/>
            <a:ext cx="345933" cy="98149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24CAAA-3F10-4C67-8057-8048C7A49B54}"/>
              </a:ext>
            </a:extLst>
          </p:cNvPr>
          <p:cNvSpPr txBox="1"/>
          <p:nvPr/>
        </p:nvSpPr>
        <p:spPr>
          <a:xfrm>
            <a:off x="7509370" y="1472915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F354D9-AF9A-4440-9868-71BB3F221353}"/>
              </a:ext>
            </a:extLst>
          </p:cNvPr>
          <p:cNvSpPr txBox="1"/>
          <p:nvPr/>
        </p:nvSpPr>
        <p:spPr>
          <a:xfrm>
            <a:off x="5511566" y="861346"/>
            <a:ext cx="183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{email, tickers, </a:t>
            </a:r>
            <a:r>
              <a:rPr lang="en-GB" sz="1050" dirty="0">
                <a:solidFill>
                  <a:schemeClr val="accent6">
                    <a:lumMod val="75000"/>
                  </a:schemeClr>
                </a:solidFill>
              </a:rPr>
              <a:t>JWT</a:t>
            </a:r>
            <a:r>
              <a:rPr lang="en-GB" sz="1200" dirty="0"/>
              <a:t>}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4310A0-32A5-4334-AFA7-756D3117B039}"/>
              </a:ext>
            </a:extLst>
          </p:cNvPr>
          <p:cNvSpPr/>
          <p:nvPr/>
        </p:nvSpPr>
        <p:spPr>
          <a:xfrm>
            <a:off x="5297823" y="873606"/>
            <a:ext cx="251668" cy="2516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EEFED7-76EF-4D5F-B240-AED3C6991CF9}"/>
              </a:ext>
            </a:extLst>
          </p:cNvPr>
          <p:cNvSpPr txBox="1"/>
          <p:nvPr/>
        </p:nvSpPr>
        <p:spPr>
          <a:xfrm>
            <a:off x="4083149" y="1391249"/>
            <a:ext cx="317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</a:t>
            </a:r>
            <a:r>
              <a:rPr lang="en-GB" sz="1050" dirty="0">
                <a:solidFill>
                  <a:srgbClr val="FF0000"/>
                </a:solidFill>
              </a:rPr>
              <a:t>400 (missing field) /401 (incorrect field) error</a:t>
            </a:r>
            <a:r>
              <a:rPr lang="en-GB" sz="1200" dirty="0"/>
              <a:t>}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558C7E-48E0-49DB-AF6B-6485024ABE52}"/>
              </a:ext>
            </a:extLst>
          </p:cNvPr>
          <p:cNvSpPr/>
          <p:nvPr/>
        </p:nvSpPr>
        <p:spPr>
          <a:xfrm>
            <a:off x="3865215" y="1403914"/>
            <a:ext cx="251668" cy="2516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1AE892-4F9F-4EE1-AC66-87062567C13A}"/>
              </a:ext>
            </a:extLst>
          </p:cNvPr>
          <p:cNvCxnSpPr/>
          <p:nvPr/>
        </p:nvCxnSpPr>
        <p:spPr>
          <a:xfrm>
            <a:off x="3540163" y="2369777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4772E31-1DD6-4697-8FC3-63AC8854F439}"/>
              </a:ext>
            </a:extLst>
          </p:cNvPr>
          <p:cNvSpPr txBox="1"/>
          <p:nvPr/>
        </p:nvSpPr>
        <p:spPr>
          <a:xfrm>
            <a:off x="2568107" y="2467375"/>
            <a:ext cx="85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 sign 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1AC4CB-2789-4FE5-9BC9-69207C88E46A}"/>
              </a:ext>
            </a:extLst>
          </p:cNvPr>
          <p:cNvSpPr txBox="1"/>
          <p:nvPr/>
        </p:nvSpPr>
        <p:spPr>
          <a:xfrm>
            <a:off x="3836568" y="2009266"/>
            <a:ext cx="2136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POST 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api/signup </a:t>
            </a:r>
            <a:r>
              <a:rPr lang="en-GB" sz="1050" dirty="0"/>
              <a:t>{email, password</a:t>
            </a:r>
            <a:r>
              <a:rPr lang="en-GB" sz="1200" dirty="0"/>
              <a:t>}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61CB35-BF83-4A14-BF74-5F62935BF10B}"/>
              </a:ext>
            </a:extLst>
          </p:cNvPr>
          <p:cNvSpPr/>
          <p:nvPr/>
        </p:nvSpPr>
        <p:spPr>
          <a:xfrm>
            <a:off x="3619849" y="2021526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A2C4910-0E11-4E8A-B923-2A7A7167C0A3}"/>
              </a:ext>
            </a:extLst>
          </p:cNvPr>
          <p:cNvCxnSpPr>
            <a:cxnSpLocks/>
          </p:cNvCxnSpPr>
          <p:nvPr/>
        </p:nvCxnSpPr>
        <p:spPr>
          <a:xfrm flipH="1">
            <a:off x="3548552" y="2848428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07E344D-3B03-4371-8890-4B648BF3DD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207543" y="2369777"/>
            <a:ext cx="981499" cy="2932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F1BDAAA-ACC1-4E70-8E77-F4E435542B59}"/>
              </a:ext>
            </a:extLst>
          </p:cNvPr>
          <p:cNvSpPr txBox="1"/>
          <p:nvPr/>
        </p:nvSpPr>
        <p:spPr>
          <a:xfrm>
            <a:off x="7652496" y="2663067"/>
            <a:ext cx="1073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Is email already in use?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CB0315-0451-46E1-A77E-BC240085B721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7190753" y="2847733"/>
            <a:ext cx="46174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DF84BD-9F4B-4586-9106-BF543B6F3F02}"/>
              </a:ext>
            </a:extLst>
          </p:cNvPr>
          <p:cNvSpPr txBox="1"/>
          <p:nvPr/>
        </p:nvSpPr>
        <p:spPr>
          <a:xfrm>
            <a:off x="7271683" y="2610450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5BFFB04-F689-4952-AB3D-7CB66143447C}"/>
              </a:ext>
            </a:extLst>
          </p:cNvPr>
          <p:cNvSpPr/>
          <p:nvPr/>
        </p:nvSpPr>
        <p:spPr>
          <a:xfrm>
            <a:off x="8878689" y="2720605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F78F9E0-3D37-4815-9180-4DCC4AD127D2}"/>
              </a:ext>
            </a:extLst>
          </p:cNvPr>
          <p:cNvCxnSpPr>
            <a:cxnSpLocks/>
          </p:cNvCxnSpPr>
          <p:nvPr/>
        </p:nvCxnSpPr>
        <p:spPr>
          <a:xfrm flipH="1">
            <a:off x="3540164" y="3378332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95C4500-55A3-4FA3-9518-636B964A4D96}"/>
              </a:ext>
            </a:extLst>
          </p:cNvPr>
          <p:cNvCxnSpPr>
            <a:stCxn id="58" idx="2"/>
          </p:cNvCxnSpPr>
          <p:nvPr/>
        </p:nvCxnSpPr>
        <p:spPr>
          <a:xfrm rot="5400000">
            <a:off x="7525329" y="2714618"/>
            <a:ext cx="345933" cy="98149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AFA9F37-1B06-4113-A2AE-597C527214BE}"/>
              </a:ext>
            </a:extLst>
          </p:cNvPr>
          <p:cNvSpPr txBox="1"/>
          <p:nvPr/>
        </p:nvSpPr>
        <p:spPr>
          <a:xfrm>
            <a:off x="7509370" y="3125111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EC9F84-A18F-4E99-B5E4-9F687B66C733}"/>
              </a:ext>
            </a:extLst>
          </p:cNvPr>
          <p:cNvSpPr txBox="1"/>
          <p:nvPr/>
        </p:nvSpPr>
        <p:spPr>
          <a:xfrm>
            <a:off x="4903540" y="2513542"/>
            <a:ext cx="242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chemeClr val="accent6">
                    <a:lumMod val="75000"/>
                  </a:schemeClr>
                </a:solidFill>
              </a:rPr>
              <a:t>User registered successfully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2E1617-8DD2-4407-981D-B7D7AF6ECF80}"/>
              </a:ext>
            </a:extLst>
          </p:cNvPr>
          <p:cNvSpPr/>
          <p:nvPr/>
        </p:nvSpPr>
        <p:spPr>
          <a:xfrm>
            <a:off x="4685426" y="2525802"/>
            <a:ext cx="251668" cy="2516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E3B518-361E-4314-AE26-9978B1FA1417}"/>
              </a:ext>
            </a:extLst>
          </p:cNvPr>
          <p:cNvSpPr txBox="1"/>
          <p:nvPr/>
        </p:nvSpPr>
        <p:spPr>
          <a:xfrm>
            <a:off x="5339769" y="3051834"/>
            <a:ext cx="198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rgbClr val="FF0000"/>
                </a:solidFill>
              </a:rPr>
              <a:t>Email already in use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09AD908-2731-4454-99A2-2CD88BAF542A}"/>
              </a:ext>
            </a:extLst>
          </p:cNvPr>
          <p:cNvSpPr/>
          <p:nvPr/>
        </p:nvSpPr>
        <p:spPr>
          <a:xfrm>
            <a:off x="5123565" y="3056110"/>
            <a:ext cx="251668" cy="2516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0726BF-8C93-45EE-9CC5-75EC020BC9B5}"/>
              </a:ext>
            </a:extLst>
          </p:cNvPr>
          <p:cNvCxnSpPr/>
          <p:nvPr/>
        </p:nvCxnSpPr>
        <p:spPr>
          <a:xfrm>
            <a:off x="3540151" y="4063048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963C619-8561-4AE2-A383-E67E292EAFD1}"/>
              </a:ext>
            </a:extLst>
          </p:cNvPr>
          <p:cNvSpPr txBox="1"/>
          <p:nvPr/>
        </p:nvSpPr>
        <p:spPr>
          <a:xfrm>
            <a:off x="2072506" y="4015715"/>
            <a:ext cx="1467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Update User ‘tickers’ property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140929-06D9-4F35-BF1E-644169564631}"/>
              </a:ext>
            </a:extLst>
          </p:cNvPr>
          <p:cNvSpPr txBox="1"/>
          <p:nvPr/>
        </p:nvSpPr>
        <p:spPr>
          <a:xfrm>
            <a:off x="3836555" y="3702537"/>
            <a:ext cx="2834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POST 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api/updatetickers </a:t>
            </a:r>
            <a:r>
              <a:rPr lang="en-GB" sz="1050" dirty="0"/>
              <a:t>{</a:t>
            </a:r>
            <a:r>
              <a:rPr lang="en-GB" sz="1050" dirty="0">
                <a:solidFill>
                  <a:schemeClr val="accent4">
                    <a:lumMod val="75000"/>
                  </a:schemeClr>
                </a:solidFill>
              </a:rPr>
              <a:t>JWT</a:t>
            </a:r>
            <a:r>
              <a:rPr lang="en-GB" sz="1050" dirty="0"/>
              <a:t>, newValue</a:t>
            </a:r>
            <a:r>
              <a:rPr lang="en-GB" sz="1200" dirty="0"/>
              <a:t>}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EFBC653-DD53-4D4D-845D-4CA890BC30EA}"/>
              </a:ext>
            </a:extLst>
          </p:cNvPr>
          <p:cNvSpPr/>
          <p:nvPr/>
        </p:nvSpPr>
        <p:spPr>
          <a:xfrm>
            <a:off x="3619837" y="3714797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933A3BF-A5E5-4646-A541-E6763E6EEDD4}"/>
              </a:ext>
            </a:extLst>
          </p:cNvPr>
          <p:cNvCxnSpPr>
            <a:cxnSpLocks/>
          </p:cNvCxnSpPr>
          <p:nvPr/>
        </p:nvCxnSpPr>
        <p:spPr>
          <a:xfrm flipH="1">
            <a:off x="3548540" y="4541699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494FDFE-EC52-4AE1-A9D0-F684B5FFD8D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207531" y="4063048"/>
            <a:ext cx="981499" cy="2932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6A7F0E-B300-4BD6-A4D8-D86C0BE26A80}"/>
              </a:ext>
            </a:extLst>
          </p:cNvPr>
          <p:cNvSpPr txBox="1"/>
          <p:nvPr/>
        </p:nvSpPr>
        <p:spPr>
          <a:xfrm>
            <a:off x="7652484" y="4356338"/>
            <a:ext cx="1073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Is JWT valid?</a:t>
            </a:r>
          </a:p>
          <a:p>
            <a:pPr algn="ctr"/>
            <a:endParaRPr lang="en-GB" sz="9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BAEBD88-7AFD-4630-B49C-34A6BD035F32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7190741" y="4541004"/>
            <a:ext cx="46174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5031D7-3C17-483A-99AD-B13370F937DA}"/>
              </a:ext>
            </a:extLst>
          </p:cNvPr>
          <p:cNvSpPr txBox="1"/>
          <p:nvPr/>
        </p:nvSpPr>
        <p:spPr>
          <a:xfrm>
            <a:off x="7271671" y="4303721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Yes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7B66588-4E1C-480C-8147-51C54EAA630F}"/>
              </a:ext>
            </a:extLst>
          </p:cNvPr>
          <p:cNvSpPr/>
          <p:nvPr/>
        </p:nvSpPr>
        <p:spPr>
          <a:xfrm>
            <a:off x="8878677" y="4413876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42B8D8B-A0B9-4B7F-B8A4-40E142DC2462}"/>
              </a:ext>
            </a:extLst>
          </p:cNvPr>
          <p:cNvCxnSpPr>
            <a:cxnSpLocks/>
          </p:cNvCxnSpPr>
          <p:nvPr/>
        </p:nvCxnSpPr>
        <p:spPr>
          <a:xfrm flipH="1">
            <a:off x="3540152" y="5071603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D0179E2-7BFF-486E-A88E-6D3AEFF549C5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>
            <a:off x="7525321" y="4407893"/>
            <a:ext cx="345933" cy="9814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49C908-E2C9-4E7E-93A9-DD4EDF03F53C}"/>
              </a:ext>
            </a:extLst>
          </p:cNvPr>
          <p:cNvSpPr txBox="1"/>
          <p:nvPr/>
        </p:nvSpPr>
        <p:spPr>
          <a:xfrm>
            <a:off x="7509358" y="4818382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6E3C56-DBD1-435B-9F9D-49B5885462AD}"/>
              </a:ext>
            </a:extLst>
          </p:cNvPr>
          <p:cNvSpPr txBox="1"/>
          <p:nvPr/>
        </p:nvSpPr>
        <p:spPr>
          <a:xfrm>
            <a:off x="4769304" y="4206813"/>
            <a:ext cx="242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chemeClr val="accent6">
                    <a:lumMod val="75000"/>
                  </a:schemeClr>
                </a:solidFill>
              </a:rPr>
              <a:t>Tickers registered successfully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D86CB2-AFDD-40C0-9114-2E89205790B5}"/>
              </a:ext>
            </a:extLst>
          </p:cNvPr>
          <p:cNvSpPr/>
          <p:nvPr/>
        </p:nvSpPr>
        <p:spPr>
          <a:xfrm>
            <a:off x="4551190" y="4219073"/>
            <a:ext cx="251668" cy="2516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61480-3ADE-488B-B9E5-FE654944D276}"/>
              </a:ext>
            </a:extLst>
          </p:cNvPr>
          <p:cNvSpPr txBox="1"/>
          <p:nvPr/>
        </p:nvSpPr>
        <p:spPr>
          <a:xfrm>
            <a:off x="5792763" y="4745105"/>
            <a:ext cx="198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rgbClr val="FF0000"/>
                </a:solidFill>
              </a:rPr>
              <a:t>Invalid JWT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0127653-4B3D-4FF7-B9AD-DAEBB5EF1703}"/>
              </a:ext>
            </a:extLst>
          </p:cNvPr>
          <p:cNvSpPr/>
          <p:nvPr/>
        </p:nvSpPr>
        <p:spPr>
          <a:xfrm>
            <a:off x="5576559" y="4749381"/>
            <a:ext cx="251668" cy="2516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D1C28A-31D8-4B70-AD3D-C4301C0B84BA}"/>
              </a:ext>
            </a:extLst>
          </p:cNvPr>
          <p:cNvCxnSpPr/>
          <p:nvPr/>
        </p:nvCxnSpPr>
        <p:spPr>
          <a:xfrm>
            <a:off x="3541542" y="5708387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8E763C7-1052-4BDE-8CB3-28F9E9B3D692}"/>
              </a:ext>
            </a:extLst>
          </p:cNvPr>
          <p:cNvSpPr txBox="1"/>
          <p:nvPr/>
        </p:nvSpPr>
        <p:spPr>
          <a:xfrm>
            <a:off x="2052953" y="5889938"/>
            <a:ext cx="1467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Delete User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EDB7BC-A51B-4380-A876-CC1B26242E3F}"/>
              </a:ext>
            </a:extLst>
          </p:cNvPr>
          <p:cNvSpPr txBox="1"/>
          <p:nvPr/>
        </p:nvSpPr>
        <p:spPr>
          <a:xfrm>
            <a:off x="3846335" y="5347876"/>
            <a:ext cx="2834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POST 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api/deleteuser </a:t>
            </a:r>
            <a:r>
              <a:rPr lang="en-GB" sz="1050" dirty="0"/>
              <a:t>{</a:t>
            </a:r>
            <a:r>
              <a:rPr lang="en-GB" sz="1050" dirty="0">
                <a:solidFill>
                  <a:schemeClr val="accent4">
                    <a:lumMod val="75000"/>
                  </a:schemeClr>
                </a:solidFill>
              </a:rPr>
              <a:t>JWT</a:t>
            </a:r>
            <a:r>
              <a:rPr lang="en-GB" sz="1200" dirty="0"/>
              <a:t>}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9CB771-ADFA-45C7-A927-53BF70D6762D}"/>
              </a:ext>
            </a:extLst>
          </p:cNvPr>
          <p:cNvSpPr/>
          <p:nvPr/>
        </p:nvSpPr>
        <p:spPr>
          <a:xfrm>
            <a:off x="3621228" y="5360136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1F0BF6B-D87C-45D3-94A4-BB1803F231F6}"/>
              </a:ext>
            </a:extLst>
          </p:cNvPr>
          <p:cNvCxnSpPr>
            <a:cxnSpLocks/>
          </p:cNvCxnSpPr>
          <p:nvPr/>
        </p:nvCxnSpPr>
        <p:spPr>
          <a:xfrm flipH="1">
            <a:off x="3549931" y="6187038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61B6C9D2-0425-4E66-9787-864004646EC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7208922" y="5708387"/>
            <a:ext cx="981499" cy="2932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797CADB-2C86-44EB-9D4A-7F8CDEA31F88}"/>
              </a:ext>
            </a:extLst>
          </p:cNvPr>
          <p:cNvSpPr txBox="1"/>
          <p:nvPr/>
        </p:nvSpPr>
        <p:spPr>
          <a:xfrm>
            <a:off x="7653875" y="6001677"/>
            <a:ext cx="1073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Is JWT valid?</a:t>
            </a:r>
          </a:p>
          <a:p>
            <a:pPr algn="ctr"/>
            <a:endParaRPr lang="en-GB" sz="9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F3E7AE-F3F2-4669-B6E0-743F921E7FFB}"/>
              </a:ext>
            </a:extLst>
          </p:cNvPr>
          <p:cNvCxnSpPr>
            <a:cxnSpLocks/>
            <a:stCxn id="98" idx="1"/>
          </p:cNvCxnSpPr>
          <p:nvPr/>
        </p:nvCxnSpPr>
        <p:spPr>
          <a:xfrm flipH="1">
            <a:off x="7192132" y="6186343"/>
            <a:ext cx="46174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5488223-D602-4356-BB9F-D1FCDC4B84C1}"/>
              </a:ext>
            </a:extLst>
          </p:cNvPr>
          <p:cNvSpPr txBox="1"/>
          <p:nvPr/>
        </p:nvSpPr>
        <p:spPr>
          <a:xfrm>
            <a:off x="7273062" y="5949060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Yes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356D977-6EA9-46A5-BAF3-318EAC74345F}"/>
              </a:ext>
            </a:extLst>
          </p:cNvPr>
          <p:cNvSpPr/>
          <p:nvPr/>
        </p:nvSpPr>
        <p:spPr>
          <a:xfrm>
            <a:off x="8880068" y="6059215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BDA541-3522-472F-90D8-7A7A97D42036}"/>
              </a:ext>
            </a:extLst>
          </p:cNvPr>
          <p:cNvCxnSpPr>
            <a:cxnSpLocks/>
          </p:cNvCxnSpPr>
          <p:nvPr/>
        </p:nvCxnSpPr>
        <p:spPr>
          <a:xfrm flipH="1">
            <a:off x="3541543" y="6716942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971E644-B580-44B1-A574-AA15279781D3}"/>
              </a:ext>
            </a:extLst>
          </p:cNvPr>
          <p:cNvCxnSpPr>
            <a:cxnSpLocks/>
            <a:stCxn id="98" idx="2"/>
          </p:cNvCxnSpPr>
          <p:nvPr/>
        </p:nvCxnSpPr>
        <p:spPr>
          <a:xfrm rot="5400000">
            <a:off x="7526712" y="6053232"/>
            <a:ext cx="345933" cy="9814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9958AA-0C6C-43B4-AA35-DB89B115AF8D}"/>
              </a:ext>
            </a:extLst>
          </p:cNvPr>
          <p:cNvSpPr txBox="1"/>
          <p:nvPr/>
        </p:nvSpPr>
        <p:spPr>
          <a:xfrm>
            <a:off x="7510749" y="6463721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4D4D097-E5D6-4253-9D93-8A22EC162B3C}"/>
              </a:ext>
            </a:extLst>
          </p:cNvPr>
          <p:cNvSpPr txBox="1"/>
          <p:nvPr/>
        </p:nvSpPr>
        <p:spPr>
          <a:xfrm>
            <a:off x="5047532" y="5852152"/>
            <a:ext cx="242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chemeClr val="accent6">
                    <a:lumMod val="75000"/>
                  </a:schemeClr>
                </a:solidFill>
              </a:rPr>
              <a:t>User successfully deleted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8F1E6C0-5079-468C-BF95-F5F529E78331}"/>
              </a:ext>
            </a:extLst>
          </p:cNvPr>
          <p:cNvSpPr/>
          <p:nvPr/>
        </p:nvSpPr>
        <p:spPr>
          <a:xfrm>
            <a:off x="4829418" y="5864412"/>
            <a:ext cx="251668" cy="2516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DA0241D-AD2A-4916-A907-064C90A9CDC3}"/>
              </a:ext>
            </a:extLst>
          </p:cNvPr>
          <p:cNvSpPr txBox="1"/>
          <p:nvPr/>
        </p:nvSpPr>
        <p:spPr>
          <a:xfrm>
            <a:off x="5794154" y="6390444"/>
            <a:ext cx="198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rgbClr val="FF0000"/>
                </a:solidFill>
              </a:rPr>
              <a:t>Invalid JWT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CA57076-9728-4E95-8C5E-4EEDA99D5E8F}"/>
              </a:ext>
            </a:extLst>
          </p:cNvPr>
          <p:cNvSpPr/>
          <p:nvPr/>
        </p:nvSpPr>
        <p:spPr>
          <a:xfrm>
            <a:off x="5577950" y="6394720"/>
            <a:ext cx="251668" cy="2516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CB86C54-CA71-4898-AFD8-A8FF7E90D459}"/>
              </a:ext>
            </a:extLst>
          </p:cNvPr>
          <p:cNvCxnSpPr>
            <a:cxnSpLocks/>
          </p:cNvCxnSpPr>
          <p:nvPr/>
        </p:nvCxnSpPr>
        <p:spPr>
          <a:xfrm>
            <a:off x="0" y="1916987"/>
            <a:ext cx="12192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51FBE16-D428-4827-A767-2BCF73BEAEC7}"/>
              </a:ext>
            </a:extLst>
          </p:cNvPr>
          <p:cNvCxnSpPr>
            <a:cxnSpLocks/>
          </p:cNvCxnSpPr>
          <p:nvPr/>
        </p:nvCxnSpPr>
        <p:spPr>
          <a:xfrm>
            <a:off x="1398" y="3596185"/>
            <a:ext cx="12192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E068D17-AA91-44B2-A030-24683233E15E}"/>
              </a:ext>
            </a:extLst>
          </p:cNvPr>
          <p:cNvCxnSpPr>
            <a:cxnSpLocks/>
          </p:cNvCxnSpPr>
          <p:nvPr/>
        </p:nvCxnSpPr>
        <p:spPr>
          <a:xfrm>
            <a:off x="2796" y="5258605"/>
            <a:ext cx="12192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839</Words>
  <Application>Microsoft Office PowerPoint</Application>
  <PresentationFormat>Widescreen</PresentationFormat>
  <Paragraphs>107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 (Body)</vt:lpstr>
      <vt:lpstr>Office Theme</vt:lpstr>
      <vt:lpstr>MarketManager</vt:lpstr>
      <vt:lpstr>What is MarketManager?</vt:lpstr>
      <vt:lpstr>Meet the Team behind MarketManager</vt:lpstr>
      <vt:lpstr>PowerPoint Presentation</vt:lpstr>
      <vt:lpstr>Why Invest in Assets in the First Place?</vt:lpstr>
      <vt:lpstr>Who is MarketManager For?</vt:lpstr>
      <vt:lpstr>How does MarketManager Work?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MarketManager </dc:title>
  <dc:creator>Raz</dc:creator>
  <cp:lastModifiedBy>Raz</cp:lastModifiedBy>
  <cp:revision>19</cp:revision>
  <dcterms:created xsi:type="dcterms:W3CDTF">2022-04-19T14:43:52Z</dcterms:created>
  <dcterms:modified xsi:type="dcterms:W3CDTF">2022-04-21T11:29:42Z</dcterms:modified>
</cp:coreProperties>
</file>