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9"/>
  </p:notesMasterIdLst>
  <p:sldIdLst>
    <p:sldId id="391" r:id="rId2"/>
    <p:sldId id="259" r:id="rId3"/>
    <p:sldId id="260" r:id="rId4"/>
    <p:sldId id="257" r:id="rId5"/>
    <p:sldId id="277" r:id="rId6"/>
    <p:sldId id="258" r:id="rId7"/>
    <p:sldId id="392" r:id="rId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18495927771462"/>
          <c:y val="7.0109081643500618E-2"/>
          <c:w val="0.81240636014539003"/>
          <c:h val="0.649312605128944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Why Do People Invest?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 think savings account interest rates are poor</c:v>
                </c:pt>
                <c:pt idx="1">
                  <c:v>I want to earn dividend income</c:v>
                </c:pt>
                <c:pt idx="2">
                  <c:v>I would invest if I saw that a company was doing well</c:v>
                </c:pt>
                <c:pt idx="3">
                  <c:v>I have easy access to investing platforms</c:v>
                </c:pt>
                <c:pt idx="4">
                  <c:v>I want to invest in ethical companies</c:v>
                </c:pt>
                <c:pt idx="5">
                  <c:v>I would invest if I saw that a company wasn't doing well</c:v>
                </c:pt>
                <c:pt idx="6">
                  <c:v>More people appear to be investing now and I want to get involved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0.54900000000000004</c:v>
                </c:pt>
                <c:pt idx="1">
                  <c:v>0.51380000000000003</c:v>
                </c:pt>
                <c:pt idx="2">
                  <c:v>0.33429999999999999</c:v>
                </c:pt>
                <c:pt idx="3">
                  <c:v>0.28870000000000001</c:v>
                </c:pt>
                <c:pt idx="4">
                  <c:v>0.27300000000000002</c:v>
                </c:pt>
                <c:pt idx="5">
                  <c:v>0.22209999999999999</c:v>
                </c:pt>
                <c:pt idx="6">
                  <c:v>0.1668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A6-480E-AC7C-B8ED48133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2508496"/>
        <c:axId val="562509152"/>
      </c:barChart>
      <c:catAx>
        <c:axId val="56250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9152"/>
        <c:crosses val="autoZero"/>
        <c:auto val="1"/>
        <c:lblAlgn val="ctr"/>
        <c:lblOffset val="100"/>
        <c:noMultiLvlLbl val="0"/>
      </c:catAx>
      <c:valAx>
        <c:axId val="56250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Percentage of people</a:t>
                </a:r>
                <a:r>
                  <a:rPr lang="en-GB" baseline="0" dirty="0"/>
                  <a:t> that agree with the statements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F832-B134-4F1B-B4F8-5DF1B05AF28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A47DF-B007-4639-AF2E-074269676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7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Slides should only have a max of 80 words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47DF-B007-4639-AF2E-0742696768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8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945383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7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9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8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7912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78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051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8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14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DBA1B0FB-D917-4C8C-928F-313BD683BF3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BB15A90-94D0-4B97-A829-D7B6BACDB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58F3F4-DF02-4E0B-BC0A-C1DD1368B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918A59-B692-4F60-9E4F-6F06A475730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1A4203-D54B-47AA-8C61-C571A40CE497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099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3326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2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467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B4A60D6-FAEA-4227-8330-7D609FE71917}"/>
              </a:ext>
            </a:extLst>
          </p:cNvPr>
          <p:cNvSpPr txBox="1">
            <a:spLocks/>
          </p:cNvSpPr>
          <p:nvPr userDrawn="1"/>
        </p:nvSpPr>
        <p:spPr>
          <a:xfrm>
            <a:off x="21214" y="6507212"/>
            <a:ext cx="12007273" cy="2155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 rtl="0">
              <a:defRPr lang="en-GB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MarketManager COMP208 Group 21 2022</a:t>
            </a:r>
          </a:p>
        </p:txBody>
      </p:sp>
    </p:spTree>
    <p:extLst>
      <p:ext uri="{BB962C8B-B14F-4D97-AF65-F5344CB8AC3E}">
        <p14:creationId xmlns:p14="http://schemas.microsoft.com/office/powerpoint/2010/main" val="14048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7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73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9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717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394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er.com/uk/investment-statistic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nder.com/uk/investment-statistic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65064"/>
            <a:ext cx="11952287" cy="1997855"/>
          </a:xfrm>
        </p:spPr>
        <p:txBody>
          <a:bodyPr rtlCol="0"/>
          <a:lstStyle/>
          <a:p>
            <a:pPr algn="ctr" rtl="0"/>
            <a:r>
              <a:rPr lang="en-GB" sz="8000">
                <a:latin typeface="Arial" panose="020B0604020202020204" pitchFamily="34" charset="0"/>
                <a:cs typeface="Arial" panose="020B0604020202020204" pitchFamily="34" charset="0"/>
              </a:rPr>
              <a:t>MarketManager</a:t>
            </a:r>
            <a:endParaRPr lang="en-GB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2" y="2677306"/>
            <a:ext cx="11864975" cy="3415519"/>
          </a:xfrm>
        </p:spPr>
        <p:txBody>
          <a:bodyPr rtlCol="0"/>
          <a:lstStyle/>
          <a:p>
            <a:pPr algn="ctr"/>
            <a:r>
              <a:rPr lang="en-GB" sz="2000" dirty="0"/>
              <a:t>Group 21 Presentation</a:t>
            </a:r>
          </a:p>
          <a:p>
            <a:pPr algn="ctr"/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Herbert, Razmig Couligian, Jonathan Ash, Matthew Fisher, Simon Hutchinson and Owen Miller</a:t>
            </a:r>
          </a:p>
          <a:p>
            <a:pPr algn="ctr"/>
            <a:r>
              <a:rPr lang="en-GB" sz="2000" dirty="0"/>
              <a:t>[URL]</a:t>
            </a:r>
          </a:p>
          <a:p>
            <a:pPr rtl="0"/>
            <a:endParaRPr lang="en-GB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>
          <a:xfrm>
            <a:off x="9852024" y="53203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0475" y="3825367"/>
            <a:ext cx="1718183" cy="1718183"/>
          </a:xfrm>
        </p:spPr>
      </p:pic>
    </p:spTree>
    <p:extLst>
      <p:ext uri="{BB962C8B-B14F-4D97-AF65-F5344CB8AC3E}">
        <p14:creationId xmlns:p14="http://schemas.microsoft.com/office/powerpoint/2010/main" val="167203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286-D6E2-44CF-8123-9FBFB4E1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MarketManager?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053B-8654-489D-B356-5A3ED376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99" y="1559017"/>
            <a:ext cx="11090274" cy="3979625"/>
          </a:xfrm>
        </p:spPr>
        <p:txBody>
          <a:bodyPr/>
          <a:lstStyle/>
          <a:p>
            <a:r>
              <a:rPr lang="en-GB" dirty="0"/>
              <a:t>MarketManager is a </a:t>
            </a:r>
            <a:r>
              <a:rPr lang="en-GB" dirty="0">
                <a:solidFill>
                  <a:schemeClr val="accent1"/>
                </a:solidFill>
              </a:rPr>
              <a:t>Progressive Web Application </a:t>
            </a:r>
            <a:r>
              <a:rPr lang="en-GB" dirty="0"/>
              <a:t>for tracking financial assets on a single website.</a:t>
            </a:r>
          </a:p>
          <a:p>
            <a:r>
              <a:rPr lang="en-GB" dirty="0"/>
              <a:t>An financial asset could be a </a:t>
            </a:r>
            <a:r>
              <a:rPr lang="en-GB" dirty="0">
                <a:solidFill>
                  <a:schemeClr val="accent1"/>
                </a:solidFill>
              </a:rPr>
              <a:t>commodity</a:t>
            </a:r>
            <a:r>
              <a:rPr lang="en-GB" dirty="0"/>
              <a:t>, for example gold, or a </a:t>
            </a:r>
            <a:r>
              <a:rPr lang="en-GB" dirty="0">
                <a:solidFill>
                  <a:schemeClr val="accent1"/>
                </a:solidFill>
              </a:rPr>
              <a:t>equity fund</a:t>
            </a:r>
            <a:r>
              <a:rPr lang="en-GB" dirty="0"/>
              <a:t>, such as the S&amp;P 500.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6757-C64E-4FCF-ABD2-AB89054F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93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AB7A-44F4-4391-B1AF-4A14906E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Meet the Team behind MarketManager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CFE036-EC60-4653-97A7-0BAC686D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B233D-F364-44BF-BF44-CFD389C9D9A9}"/>
              </a:ext>
            </a:extLst>
          </p:cNvPr>
          <p:cNvSpPr txBox="1"/>
          <p:nvPr/>
        </p:nvSpPr>
        <p:spPr>
          <a:xfrm>
            <a:off x="838200" y="1533236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9BF98-DD14-4D8E-9865-9972D9C75CD4}"/>
              </a:ext>
            </a:extLst>
          </p:cNvPr>
          <p:cNvSpPr txBox="1"/>
          <p:nvPr/>
        </p:nvSpPr>
        <p:spPr>
          <a:xfrm>
            <a:off x="470939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Razmig “Raz” Couligian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3A94A-6C93-4959-8002-8AE10D5EDC60}"/>
              </a:ext>
            </a:extLst>
          </p:cNvPr>
          <p:cNvSpPr txBox="1"/>
          <p:nvPr/>
        </p:nvSpPr>
        <p:spPr>
          <a:xfrm>
            <a:off x="858058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Jonathan “Jon” Ash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6A136-CDEB-496C-8074-E1D1516CCD38}"/>
              </a:ext>
            </a:extLst>
          </p:cNvPr>
          <p:cNvSpPr txBox="1"/>
          <p:nvPr/>
        </p:nvSpPr>
        <p:spPr>
          <a:xfrm>
            <a:off x="4709391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Matthew “Matty” Fisher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E4E2F-625A-4362-B327-5F83400AD5BE}"/>
              </a:ext>
            </a:extLst>
          </p:cNvPr>
          <p:cNvSpPr txBox="1"/>
          <p:nvPr/>
        </p:nvSpPr>
        <p:spPr>
          <a:xfrm>
            <a:off x="838200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Simon Hutchinson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B0756-96CA-44E4-995F-2B9B0217AC54}"/>
              </a:ext>
            </a:extLst>
          </p:cNvPr>
          <p:cNvSpPr txBox="1"/>
          <p:nvPr/>
        </p:nvSpPr>
        <p:spPr>
          <a:xfrm>
            <a:off x="8580584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Owen Miller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79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E824-90B7-49C7-9F8D-8C01EE36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85" y="1326112"/>
            <a:ext cx="11319029" cy="2328170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We decided to create and develop MarketManager to give the average user, who may not have much experience in the stock market, the ability to search for a stock or company and view the related financial data.</a:t>
            </a:r>
          </a:p>
          <a:p>
            <a:r>
              <a:rPr lang="en-GB" sz="2000" dirty="0">
                <a:solidFill>
                  <a:srgbClr val="FFFFFF"/>
                </a:solidFill>
              </a:rPr>
              <a:t>We believe that there is a substantial gap in the market for a website that is simple to use that would allow a user to “tip their toes” into the world of asset management and trading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DF9AD-61F7-43F9-9815-55EEC93D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4</a:t>
            </a:fld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99F12B0-EE87-4572-8A37-6E63F886A0C2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Create MarketManager?</a:t>
            </a:r>
          </a:p>
        </p:txBody>
      </p:sp>
    </p:spTree>
    <p:extLst>
      <p:ext uri="{BB962C8B-B14F-4D97-AF65-F5344CB8AC3E}">
        <p14:creationId xmlns:p14="http://schemas.microsoft.com/office/powerpoint/2010/main" val="681800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Invest in Assets in the First Place?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5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C376109-E458-4781-9428-741BFBF7E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378195"/>
              </p:ext>
            </p:extLst>
          </p:nvPr>
        </p:nvGraphicFramePr>
        <p:xfrm>
          <a:off x="101600" y="1242433"/>
          <a:ext cx="8737599" cy="492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588DB9-E58E-4349-9A5C-105D936FFB65}"/>
              </a:ext>
            </a:extLst>
          </p:cNvPr>
          <p:cNvSpPr txBox="1"/>
          <p:nvPr/>
        </p:nvSpPr>
        <p:spPr>
          <a:xfrm>
            <a:off x="228021" y="6168657"/>
            <a:ext cx="4094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from </a:t>
            </a:r>
            <a:r>
              <a:rPr lang="en-GB" sz="1200" dirty="0">
                <a:hlinkClick r:id="rId3"/>
              </a:rPr>
              <a:t>https://www.finder.com/uk/investment-statistics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98860-B9DD-4FA8-9272-50F9713A6A14}"/>
              </a:ext>
            </a:extLst>
          </p:cNvPr>
          <p:cNvSpPr txBox="1"/>
          <p:nvPr/>
        </p:nvSpPr>
        <p:spPr>
          <a:xfrm>
            <a:off x="8358909" y="1428428"/>
            <a:ext cx="3611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data collected from finder.com, it is clear that there is a significant interest in investing from the public in the UK.</a:t>
            </a:r>
          </a:p>
          <a:p>
            <a:endParaRPr lang="en-GB" dirty="0"/>
          </a:p>
          <a:p>
            <a:r>
              <a:rPr lang="en-GB" dirty="0"/>
              <a:t>67% of the population say that they would like to track and buy stocks and shares in the future [1].</a:t>
            </a:r>
          </a:p>
          <a:p>
            <a:endParaRPr lang="en-GB" dirty="0"/>
          </a:p>
          <a:p>
            <a:r>
              <a:rPr lang="en-GB" dirty="0"/>
              <a:t>MarketManager has been created to address this issue to allow the wider population to effortlessly track assets.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44E-EF56-4AB1-89A1-BD0326C8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Who is MarketManager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AC91-0F11-47D2-985B-B65EE3CF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1" y="1559017"/>
            <a:ext cx="11090274" cy="4749708"/>
          </a:xfrm>
        </p:spPr>
        <p:txBody>
          <a:bodyPr>
            <a:normAutofit/>
          </a:bodyPr>
          <a:lstStyle/>
          <a:p>
            <a:r>
              <a:rPr lang="en-GB" dirty="0"/>
              <a:t>MarketManager has been designed in such a way for any user to visit and immediately start using the website, without any complicated graphs or advertisements cluttering the screen.</a:t>
            </a:r>
          </a:p>
          <a:p>
            <a:r>
              <a:rPr lang="en-GB" dirty="0"/>
              <a:t>All website functionality and navigation has been written so that the website will change its interface based on the resolution of the screen looking at the website.</a:t>
            </a:r>
          </a:p>
          <a:p>
            <a:r>
              <a:rPr lang="en-GB" dirty="0"/>
              <a:t>On a mobile device, the buttons may be larger and slightly spaced out. </a:t>
            </a:r>
          </a:p>
          <a:p>
            <a:r>
              <a:rPr lang="en-GB" dirty="0"/>
              <a:t>However, on a desktop, all buttons are clearly visible to take advantage of the larger screen.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8464-11D6-462F-B4CB-F4D24CB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41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8F58-D0FE-4D28-845F-52154FC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521D-DE73-4832-AA5B-503EC612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[1] Finder.com UK Data (04/08/2021) </a:t>
            </a:r>
            <a:r>
              <a:rPr lang="en-GB" i="1" dirty="0">
                <a:effectLst/>
              </a:rPr>
              <a:t>Investment statistics:  What percentage of the UK population invests in the stock market? </a:t>
            </a:r>
            <a:r>
              <a:rPr lang="en-GB" dirty="0">
                <a:effectLst/>
              </a:rPr>
              <a:t>Available at: </a:t>
            </a:r>
            <a:r>
              <a:rPr lang="en-GB" dirty="0">
                <a:effectLst/>
                <a:hlinkClick r:id="rId2"/>
              </a:rPr>
              <a:t>https://www.finder.com/uk/investment-statistics</a:t>
            </a:r>
            <a:r>
              <a:rPr lang="en-GB" dirty="0">
                <a:effectLst/>
              </a:rPr>
              <a:t> (Accessed: 19 April 2022).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0AE03-0AC8-4635-BEF1-3781B142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8931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48FE4DB-3A48-4A4D-9ABB-C6154DF43F1E}" vid="{0060682B-D48F-4AC7-8317-24A77097A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479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Theme1</vt:lpstr>
      <vt:lpstr>MarketManager</vt:lpstr>
      <vt:lpstr>What is MarketManager?</vt:lpstr>
      <vt:lpstr>Meet the Team behind MarketManager</vt:lpstr>
      <vt:lpstr>PowerPoint Presentation</vt:lpstr>
      <vt:lpstr>Why Invest in Assets in the First Place?</vt:lpstr>
      <vt:lpstr>Who is MarketManager For?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MarketManager </dc:title>
  <dc:creator>Raz</dc:creator>
  <cp:lastModifiedBy>Raz</cp:lastModifiedBy>
  <cp:revision>12</cp:revision>
  <dcterms:created xsi:type="dcterms:W3CDTF">2022-04-19T14:43:52Z</dcterms:created>
  <dcterms:modified xsi:type="dcterms:W3CDTF">2022-04-19T18:18:01Z</dcterms:modified>
</cp:coreProperties>
</file>