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1A5592-CC25-46DD-8D2E-1BD211CB6367}" v="1" dt="2024-11-29T04:57:29.3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47" autoAdjust="0"/>
  </p:normalViewPr>
  <p:slideViewPr>
    <p:cSldViewPr snapToGrid="0">
      <p:cViewPr>
        <p:scale>
          <a:sx n="67" d="100"/>
          <a:sy n="67" d="100"/>
        </p:scale>
        <p:origin x="572" y="1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vinder kamboj" userId="4111d219c76946ce" providerId="LiveId" clId="{1C1A5592-CC25-46DD-8D2E-1BD211CB6367}"/>
    <pc:docChg chg="undo custSel modSld">
      <pc:chgData name="ravinder kamboj" userId="4111d219c76946ce" providerId="LiveId" clId="{1C1A5592-CC25-46DD-8D2E-1BD211CB6367}" dt="2024-11-29T06:47:33.177" v="9" actId="20577"/>
      <pc:docMkLst>
        <pc:docMk/>
      </pc:docMkLst>
      <pc:sldChg chg="modSp mod">
        <pc:chgData name="ravinder kamboj" userId="4111d219c76946ce" providerId="LiveId" clId="{1C1A5592-CC25-46DD-8D2E-1BD211CB6367}" dt="2024-11-28T19:24:15.832" v="3" actId="1076"/>
        <pc:sldMkLst>
          <pc:docMk/>
          <pc:sldMk cId="3222228106" sldId="256"/>
        </pc:sldMkLst>
        <pc:spChg chg="mod">
          <ac:chgData name="ravinder kamboj" userId="4111d219c76946ce" providerId="LiveId" clId="{1C1A5592-CC25-46DD-8D2E-1BD211CB6367}" dt="2024-11-28T19:24:11.039" v="2" actId="1076"/>
          <ac:spMkLst>
            <pc:docMk/>
            <pc:sldMk cId="3222228106" sldId="256"/>
            <ac:spMk id="2" creationId="{C1570A13-1825-2705-C047-B6AA4E3ACE9E}"/>
          </ac:spMkLst>
        </pc:spChg>
        <pc:spChg chg="mod">
          <ac:chgData name="ravinder kamboj" userId="4111d219c76946ce" providerId="LiveId" clId="{1C1A5592-CC25-46DD-8D2E-1BD211CB6367}" dt="2024-11-28T19:24:15.832" v="3" actId="1076"/>
          <ac:spMkLst>
            <pc:docMk/>
            <pc:sldMk cId="3222228106" sldId="256"/>
            <ac:spMk id="3" creationId="{3D4F430B-0EDA-BF3A-D12A-F3BC0BB9439F}"/>
          </ac:spMkLst>
        </pc:spChg>
      </pc:sldChg>
      <pc:sldChg chg="addSp delSp modSp mod">
        <pc:chgData name="ravinder kamboj" userId="4111d219c76946ce" providerId="LiveId" clId="{1C1A5592-CC25-46DD-8D2E-1BD211CB6367}" dt="2024-11-29T06:47:33.177" v="9" actId="20577"/>
        <pc:sldMkLst>
          <pc:docMk/>
          <pc:sldMk cId="3493132555" sldId="264"/>
        </pc:sldMkLst>
        <pc:spChg chg="add del">
          <ac:chgData name="ravinder kamboj" userId="4111d219c76946ce" providerId="LiveId" clId="{1C1A5592-CC25-46DD-8D2E-1BD211CB6367}" dt="2024-11-29T04:57:20.340" v="5" actId="22"/>
          <ac:spMkLst>
            <pc:docMk/>
            <pc:sldMk cId="3493132555" sldId="264"/>
            <ac:spMk id="3" creationId="{160C2C9D-B97A-7E23-C2CE-C80DC63234ED}"/>
          </ac:spMkLst>
        </pc:spChg>
        <pc:spChg chg="mod">
          <ac:chgData name="ravinder kamboj" userId="4111d219c76946ce" providerId="LiveId" clId="{1C1A5592-CC25-46DD-8D2E-1BD211CB6367}" dt="2024-11-29T06:47:33.177" v="9" actId="20577"/>
          <ac:spMkLst>
            <pc:docMk/>
            <pc:sldMk cId="3493132555" sldId="264"/>
            <ac:spMk id="15" creationId="{ABE4C23E-71D2-DEF9-8081-320A50CF9B4B}"/>
          </ac:spMkLst>
        </pc:spChg>
        <pc:picChg chg="mod">
          <ac:chgData name="ravinder kamboj" userId="4111d219c76946ce" providerId="LiveId" clId="{1C1A5592-CC25-46DD-8D2E-1BD211CB6367}" dt="2024-11-29T04:57:33.769" v="7" actId="14100"/>
          <ac:picMkLst>
            <pc:docMk/>
            <pc:sldMk cId="3493132555" sldId="264"/>
            <ac:picMk id="5" creationId="{702FBBFF-A146-36E0-22BF-61E49EA2AA4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BE050-A4E3-441A-5D8F-61C56754B9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0E4ED5-4843-3653-960C-DFE7C917D0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770635-9934-1422-9A88-DCBEF1E3CEB3}"/>
              </a:ext>
            </a:extLst>
          </p:cNvPr>
          <p:cNvSpPr>
            <a:spLocks noGrp="1"/>
          </p:cNvSpPr>
          <p:nvPr>
            <p:ph type="dt" sz="half" idx="10"/>
          </p:nvPr>
        </p:nvSpPr>
        <p:spPr/>
        <p:txBody>
          <a:bodyPr/>
          <a:lstStyle/>
          <a:p>
            <a:fld id="{B41B55DA-DFD4-4851-8193-DD6B1C784A2E}" type="datetimeFigureOut">
              <a:rPr lang="en-IN" smtClean="0"/>
              <a:t>29-11-2024</a:t>
            </a:fld>
            <a:endParaRPr lang="en-IN"/>
          </a:p>
        </p:txBody>
      </p:sp>
      <p:sp>
        <p:nvSpPr>
          <p:cNvPr id="5" name="Footer Placeholder 4">
            <a:extLst>
              <a:ext uri="{FF2B5EF4-FFF2-40B4-BE49-F238E27FC236}">
                <a16:creationId xmlns:a16="http://schemas.microsoft.com/office/drawing/2014/main" id="{AA833359-4E2A-A8A1-548F-5359164EB3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D4BC16-7562-3B34-EA1B-19D4CD297A91}"/>
              </a:ext>
            </a:extLst>
          </p:cNvPr>
          <p:cNvSpPr>
            <a:spLocks noGrp="1"/>
          </p:cNvSpPr>
          <p:nvPr>
            <p:ph type="sldNum" sz="quarter" idx="12"/>
          </p:nvPr>
        </p:nvSpPr>
        <p:spPr/>
        <p:txBody>
          <a:bodyPr/>
          <a:lstStyle/>
          <a:p>
            <a:fld id="{79BCD133-045E-4CAC-BEDC-6A677B923FB4}" type="slidenum">
              <a:rPr lang="en-IN" smtClean="0"/>
              <a:t>‹#›</a:t>
            </a:fld>
            <a:endParaRPr lang="en-IN"/>
          </a:p>
        </p:txBody>
      </p:sp>
    </p:spTree>
    <p:extLst>
      <p:ext uri="{BB962C8B-B14F-4D97-AF65-F5344CB8AC3E}">
        <p14:creationId xmlns:p14="http://schemas.microsoft.com/office/powerpoint/2010/main" val="3524631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F76CD-30A1-2BDF-C75F-C6AFD7521D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A3B0E0-3A1E-20CE-12DE-041F392A38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0C7099-2017-4C0F-C170-933E42B7EF87}"/>
              </a:ext>
            </a:extLst>
          </p:cNvPr>
          <p:cNvSpPr>
            <a:spLocks noGrp="1"/>
          </p:cNvSpPr>
          <p:nvPr>
            <p:ph type="dt" sz="half" idx="10"/>
          </p:nvPr>
        </p:nvSpPr>
        <p:spPr/>
        <p:txBody>
          <a:bodyPr/>
          <a:lstStyle/>
          <a:p>
            <a:fld id="{B41B55DA-DFD4-4851-8193-DD6B1C784A2E}" type="datetimeFigureOut">
              <a:rPr lang="en-IN" smtClean="0"/>
              <a:t>29-11-2024</a:t>
            </a:fld>
            <a:endParaRPr lang="en-IN"/>
          </a:p>
        </p:txBody>
      </p:sp>
      <p:sp>
        <p:nvSpPr>
          <p:cNvPr id="5" name="Footer Placeholder 4">
            <a:extLst>
              <a:ext uri="{FF2B5EF4-FFF2-40B4-BE49-F238E27FC236}">
                <a16:creationId xmlns:a16="http://schemas.microsoft.com/office/drawing/2014/main" id="{0D774ECE-09F1-C33F-3564-81270AC219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4960DD-0977-A5DD-FFB7-B852D12D2B7B}"/>
              </a:ext>
            </a:extLst>
          </p:cNvPr>
          <p:cNvSpPr>
            <a:spLocks noGrp="1"/>
          </p:cNvSpPr>
          <p:nvPr>
            <p:ph type="sldNum" sz="quarter" idx="12"/>
          </p:nvPr>
        </p:nvSpPr>
        <p:spPr/>
        <p:txBody>
          <a:bodyPr/>
          <a:lstStyle/>
          <a:p>
            <a:fld id="{79BCD133-045E-4CAC-BEDC-6A677B923FB4}" type="slidenum">
              <a:rPr lang="en-IN" smtClean="0"/>
              <a:t>‹#›</a:t>
            </a:fld>
            <a:endParaRPr lang="en-IN"/>
          </a:p>
        </p:txBody>
      </p:sp>
    </p:spTree>
    <p:extLst>
      <p:ext uri="{BB962C8B-B14F-4D97-AF65-F5344CB8AC3E}">
        <p14:creationId xmlns:p14="http://schemas.microsoft.com/office/powerpoint/2010/main" val="1960305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B329A5-208D-F3C5-6F64-4FF7DA3A48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AB0D0A-6AE7-4A18-EC20-EEE35D0A05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300C82-ED44-1162-5F9D-7345C9463763}"/>
              </a:ext>
            </a:extLst>
          </p:cNvPr>
          <p:cNvSpPr>
            <a:spLocks noGrp="1"/>
          </p:cNvSpPr>
          <p:nvPr>
            <p:ph type="dt" sz="half" idx="10"/>
          </p:nvPr>
        </p:nvSpPr>
        <p:spPr/>
        <p:txBody>
          <a:bodyPr/>
          <a:lstStyle/>
          <a:p>
            <a:fld id="{B41B55DA-DFD4-4851-8193-DD6B1C784A2E}" type="datetimeFigureOut">
              <a:rPr lang="en-IN" smtClean="0"/>
              <a:t>29-11-2024</a:t>
            </a:fld>
            <a:endParaRPr lang="en-IN"/>
          </a:p>
        </p:txBody>
      </p:sp>
      <p:sp>
        <p:nvSpPr>
          <p:cNvPr id="5" name="Footer Placeholder 4">
            <a:extLst>
              <a:ext uri="{FF2B5EF4-FFF2-40B4-BE49-F238E27FC236}">
                <a16:creationId xmlns:a16="http://schemas.microsoft.com/office/drawing/2014/main" id="{ECF15772-B4DF-9E7E-D5D5-2DE0BD06DC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F444F9-FE21-1085-8621-89F5321EC541}"/>
              </a:ext>
            </a:extLst>
          </p:cNvPr>
          <p:cNvSpPr>
            <a:spLocks noGrp="1"/>
          </p:cNvSpPr>
          <p:nvPr>
            <p:ph type="sldNum" sz="quarter" idx="12"/>
          </p:nvPr>
        </p:nvSpPr>
        <p:spPr/>
        <p:txBody>
          <a:bodyPr/>
          <a:lstStyle/>
          <a:p>
            <a:fld id="{79BCD133-045E-4CAC-BEDC-6A677B923FB4}" type="slidenum">
              <a:rPr lang="en-IN" smtClean="0"/>
              <a:t>‹#›</a:t>
            </a:fld>
            <a:endParaRPr lang="en-IN"/>
          </a:p>
        </p:txBody>
      </p:sp>
    </p:spTree>
    <p:extLst>
      <p:ext uri="{BB962C8B-B14F-4D97-AF65-F5344CB8AC3E}">
        <p14:creationId xmlns:p14="http://schemas.microsoft.com/office/powerpoint/2010/main" val="463736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1FF51-1795-040C-D5A2-EC7CC05547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A077A9-9308-6712-47B3-696488EC95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596892-656F-44B6-9DD2-5EA447E8E6D6}"/>
              </a:ext>
            </a:extLst>
          </p:cNvPr>
          <p:cNvSpPr>
            <a:spLocks noGrp="1"/>
          </p:cNvSpPr>
          <p:nvPr>
            <p:ph type="dt" sz="half" idx="10"/>
          </p:nvPr>
        </p:nvSpPr>
        <p:spPr/>
        <p:txBody>
          <a:bodyPr/>
          <a:lstStyle/>
          <a:p>
            <a:fld id="{B41B55DA-DFD4-4851-8193-DD6B1C784A2E}" type="datetimeFigureOut">
              <a:rPr lang="en-IN" smtClean="0"/>
              <a:t>29-11-2024</a:t>
            </a:fld>
            <a:endParaRPr lang="en-IN"/>
          </a:p>
        </p:txBody>
      </p:sp>
      <p:sp>
        <p:nvSpPr>
          <p:cNvPr id="5" name="Footer Placeholder 4">
            <a:extLst>
              <a:ext uri="{FF2B5EF4-FFF2-40B4-BE49-F238E27FC236}">
                <a16:creationId xmlns:a16="http://schemas.microsoft.com/office/drawing/2014/main" id="{54C14CCA-CC4F-0BC3-9F08-DD4B90C540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346590-4D79-13E9-CC9C-3F16E75FE631}"/>
              </a:ext>
            </a:extLst>
          </p:cNvPr>
          <p:cNvSpPr>
            <a:spLocks noGrp="1"/>
          </p:cNvSpPr>
          <p:nvPr>
            <p:ph type="sldNum" sz="quarter" idx="12"/>
          </p:nvPr>
        </p:nvSpPr>
        <p:spPr/>
        <p:txBody>
          <a:bodyPr/>
          <a:lstStyle/>
          <a:p>
            <a:fld id="{79BCD133-045E-4CAC-BEDC-6A677B923FB4}" type="slidenum">
              <a:rPr lang="en-IN" smtClean="0"/>
              <a:t>‹#›</a:t>
            </a:fld>
            <a:endParaRPr lang="en-IN"/>
          </a:p>
        </p:txBody>
      </p:sp>
    </p:spTree>
    <p:extLst>
      <p:ext uri="{BB962C8B-B14F-4D97-AF65-F5344CB8AC3E}">
        <p14:creationId xmlns:p14="http://schemas.microsoft.com/office/powerpoint/2010/main" val="3398017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DEB49-4C1E-D55A-3462-65A3C57066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75A4EB-F741-3690-379F-C45DD32CE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E6B7B5-393E-A112-10F2-A59A9C6CC2CF}"/>
              </a:ext>
            </a:extLst>
          </p:cNvPr>
          <p:cNvSpPr>
            <a:spLocks noGrp="1"/>
          </p:cNvSpPr>
          <p:nvPr>
            <p:ph type="dt" sz="half" idx="10"/>
          </p:nvPr>
        </p:nvSpPr>
        <p:spPr/>
        <p:txBody>
          <a:bodyPr/>
          <a:lstStyle/>
          <a:p>
            <a:fld id="{B41B55DA-DFD4-4851-8193-DD6B1C784A2E}" type="datetimeFigureOut">
              <a:rPr lang="en-IN" smtClean="0"/>
              <a:t>29-11-2024</a:t>
            </a:fld>
            <a:endParaRPr lang="en-IN"/>
          </a:p>
        </p:txBody>
      </p:sp>
      <p:sp>
        <p:nvSpPr>
          <p:cNvPr id="5" name="Footer Placeholder 4">
            <a:extLst>
              <a:ext uri="{FF2B5EF4-FFF2-40B4-BE49-F238E27FC236}">
                <a16:creationId xmlns:a16="http://schemas.microsoft.com/office/drawing/2014/main" id="{7E0852EE-D6B3-53FA-E56B-F6A48502A1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D4C395-58FA-CE12-3453-CE30F981DB2E}"/>
              </a:ext>
            </a:extLst>
          </p:cNvPr>
          <p:cNvSpPr>
            <a:spLocks noGrp="1"/>
          </p:cNvSpPr>
          <p:nvPr>
            <p:ph type="sldNum" sz="quarter" idx="12"/>
          </p:nvPr>
        </p:nvSpPr>
        <p:spPr/>
        <p:txBody>
          <a:bodyPr/>
          <a:lstStyle/>
          <a:p>
            <a:fld id="{79BCD133-045E-4CAC-BEDC-6A677B923FB4}" type="slidenum">
              <a:rPr lang="en-IN" smtClean="0"/>
              <a:t>‹#›</a:t>
            </a:fld>
            <a:endParaRPr lang="en-IN"/>
          </a:p>
        </p:txBody>
      </p:sp>
    </p:spTree>
    <p:extLst>
      <p:ext uri="{BB962C8B-B14F-4D97-AF65-F5344CB8AC3E}">
        <p14:creationId xmlns:p14="http://schemas.microsoft.com/office/powerpoint/2010/main" val="2052770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BBD37-A687-281A-8F39-2A131296CD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06742D-A3D0-65CE-8A54-0C74E56849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EDB3D60-9079-378E-5692-269DB87988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841E752-DECB-702A-BC97-9A1627C2D0C3}"/>
              </a:ext>
            </a:extLst>
          </p:cNvPr>
          <p:cNvSpPr>
            <a:spLocks noGrp="1"/>
          </p:cNvSpPr>
          <p:nvPr>
            <p:ph type="dt" sz="half" idx="10"/>
          </p:nvPr>
        </p:nvSpPr>
        <p:spPr/>
        <p:txBody>
          <a:bodyPr/>
          <a:lstStyle/>
          <a:p>
            <a:fld id="{B41B55DA-DFD4-4851-8193-DD6B1C784A2E}" type="datetimeFigureOut">
              <a:rPr lang="en-IN" smtClean="0"/>
              <a:t>29-11-2024</a:t>
            </a:fld>
            <a:endParaRPr lang="en-IN"/>
          </a:p>
        </p:txBody>
      </p:sp>
      <p:sp>
        <p:nvSpPr>
          <p:cNvPr id="6" name="Footer Placeholder 5">
            <a:extLst>
              <a:ext uri="{FF2B5EF4-FFF2-40B4-BE49-F238E27FC236}">
                <a16:creationId xmlns:a16="http://schemas.microsoft.com/office/drawing/2014/main" id="{B3B79CA0-9305-5F89-F596-421020B773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04D9C0-7D32-CF61-2F46-FD369F9DFFA8}"/>
              </a:ext>
            </a:extLst>
          </p:cNvPr>
          <p:cNvSpPr>
            <a:spLocks noGrp="1"/>
          </p:cNvSpPr>
          <p:nvPr>
            <p:ph type="sldNum" sz="quarter" idx="12"/>
          </p:nvPr>
        </p:nvSpPr>
        <p:spPr/>
        <p:txBody>
          <a:bodyPr/>
          <a:lstStyle/>
          <a:p>
            <a:fld id="{79BCD133-045E-4CAC-BEDC-6A677B923FB4}" type="slidenum">
              <a:rPr lang="en-IN" smtClean="0"/>
              <a:t>‹#›</a:t>
            </a:fld>
            <a:endParaRPr lang="en-IN"/>
          </a:p>
        </p:txBody>
      </p:sp>
    </p:spTree>
    <p:extLst>
      <p:ext uri="{BB962C8B-B14F-4D97-AF65-F5344CB8AC3E}">
        <p14:creationId xmlns:p14="http://schemas.microsoft.com/office/powerpoint/2010/main" val="3061631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4AA33-CF26-7DF9-4F63-602C78462DE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EA6E10-3985-CA36-5C22-CC7324A005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3BDDC2-5275-5F02-0A22-3754751D7B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EEABE1E-DE50-0C6D-5DC1-9CBC930927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C3077C-963C-BFC6-7628-3A236145B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949E39-19AE-D044-D0FF-E8770FCC2BF2}"/>
              </a:ext>
            </a:extLst>
          </p:cNvPr>
          <p:cNvSpPr>
            <a:spLocks noGrp="1"/>
          </p:cNvSpPr>
          <p:nvPr>
            <p:ph type="dt" sz="half" idx="10"/>
          </p:nvPr>
        </p:nvSpPr>
        <p:spPr/>
        <p:txBody>
          <a:bodyPr/>
          <a:lstStyle/>
          <a:p>
            <a:fld id="{B41B55DA-DFD4-4851-8193-DD6B1C784A2E}" type="datetimeFigureOut">
              <a:rPr lang="en-IN" smtClean="0"/>
              <a:t>29-11-2024</a:t>
            </a:fld>
            <a:endParaRPr lang="en-IN"/>
          </a:p>
        </p:txBody>
      </p:sp>
      <p:sp>
        <p:nvSpPr>
          <p:cNvPr id="8" name="Footer Placeholder 7">
            <a:extLst>
              <a:ext uri="{FF2B5EF4-FFF2-40B4-BE49-F238E27FC236}">
                <a16:creationId xmlns:a16="http://schemas.microsoft.com/office/drawing/2014/main" id="{B1C2A5A3-F408-DC9F-5F5F-3531C5690C3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02FAA3-46DE-1711-911F-30689C634D84}"/>
              </a:ext>
            </a:extLst>
          </p:cNvPr>
          <p:cNvSpPr>
            <a:spLocks noGrp="1"/>
          </p:cNvSpPr>
          <p:nvPr>
            <p:ph type="sldNum" sz="quarter" idx="12"/>
          </p:nvPr>
        </p:nvSpPr>
        <p:spPr/>
        <p:txBody>
          <a:bodyPr/>
          <a:lstStyle/>
          <a:p>
            <a:fld id="{79BCD133-045E-4CAC-BEDC-6A677B923FB4}" type="slidenum">
              <a:rPr lang="en-IN" smtClean="0"/>
              <a:t>‹#›</a:t>
            </a:fld>
            <a:endParaRPr lang="en-IN"/>
          </a:p>
        </p:txBody>
      </p:sp>
    </p:spTree>
    <p:extLst>
      <p:ext uri="{BB962C8B-B14F-4D97-AF65-F5344CB8AC3E}">
        <p14:creationId xmlns:p14="http://schemas.microsoft.com/office/powerpoint/2010/main" val="982728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5965-1617-1425-815B-42B638F23AA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91BD3E9-CF04-CAB5-F820-0D8BCB96163F}"/>
              </a:ext>
            </a:extLst>
          </p:cNvPr>
          <p:cNvSpPr>
            <a:spLocks noGrp="1"/>
          </p:cNvSpPr>
          <p:nvPr>
            <p:ph type="dt" sz="half" idx="10"/>
          </p:nvPr>
        </p:nvSpPr>
        <p:spPr/>
        <p:txBody>
          <a:bodyPr/>
          <a:lstStyle/>
          <a:p>
            <a:fld id="{B41B55DA-DFD4-4851-8193-DD6B1C784A2E}" type="datetimeFigureOut">
              <a:rPr lang="en-IN" smtClean="0"/>
              <a:t>29-11-2024</a:t>
            </a:fld>
            <a:endParaRPr lang="en-IN"/>
          </a:p>
        </p:txBody>
      </p:sp>
      <p:sp>
        <p:nvSpPr>
          <p:cNvPr id="4" name="Footer Placeholder 3">
            <a:extLst>
              <a:ext uri="{FF2B5EF4-FFF2-40B4-BE49-F238E27FC236}">
                <a16:creationId xmlns:a16="http://schemas.microsoft.com/office/drawing/2014/main" id="{EF74E2DA-3A8E-554D-6527-2B57B32BB11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3F9B3C3-7DA2-7DD5-296B-C935780ACF2A}"/>
              </a:ext>
            </a:extLst>
          </p:cNvPr>
          <p:cNvSpPr>
            <a:spLocks noGrp="1"/>
          </p:cNvSpPr>
          <p:nvPr>
            <p:ph type="sldNum" sz="quarter" idx="12"/>
          </p:nvPr>
        </p:nvSpPr>
        <p:spPr/>
        <p:txBody>
          <a:bodyPr/>
          <a:lstStyle/>
          <a:p>
            <a:fld id="{79BCD133-045E-4CAC-BEDC-6A677B923FB4}" type="slidenum">
              <a:rPr lang="en-IN" smtClean="0"/>
              <a:t>‹#›</a:t>
            </a:fld>
            <a:endParaRPr lang="en-IN"/>
          </a:p>
        </p:txBody>
      </p:sp>
    </p:spTree>
    <p:extLst>
      <p:ext uri="{BB962C8B-B14F-4D97-AF65-F5344CB8AC3E}">
        <p14:creationId xmlns:p14="http://schemas.microsoft.com/office/powerpoint/2010/main" val="4088081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820911-3177-FE47-03B8-3952BBF7CC09}"/>
              </a:ext>
            </a:extLst>
          </p:cNvPr>
          <p:cNvSpPr>
            <a:spLocks noGrp="1"/>
          </p:cNvSpPr>
          <p:nvPr>
            <p:ph type="dt" sz="half" idx="10"/>
          </p:nvPr>
        </p:nvSpPr>
        <p:spPr/>
        <p:txBody>
          <a:bodyPr/>
          <a:lstStyle/>
          <a:p>
            <a:fld id="{B41B55DA-DFD4-4851-8193-DD6B1C784A2E}" type="datetimeFigureOut">
              <a:rPr lang="en-IN" smtClean="0"/>
              <a:t>29-11-2024</a:t>
            </a:fld>
            <a:endParaRPr lang="en-IN"/>
          </a:p>
        </p:txBody>
      </p:sp>
      <p:sp>
        <p:nvSpPr>
          <p:cNvPr id="3" name="Footer Placeholder 2">
            <a:extLst>
              <a:ext uri="{FF2B5EF4-FFF2-40B4-BE49-F238E27FC236}">
                <a16:creationId xmlns:a16="http://schemas.microsoft.com/office/drawing/2014/main" id="{438B41A3-DC91-8A93-ABC4-25D91B36BF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D6A961B-038D-F38E-EA26-F70C228EE5BD}"/>
              </a:ext>
            </a:extLst>
          </p:cNvPr>
          <p:cNvSpPr>
            <a:spLocks noGrp="1"/>
          </p:cNvSpPr>
          <p:nvPr>
            <p:ph type="sldNum" sz="quarter" idx="12"/>
          </p:nvPr>
        </p:nvSpPr>
        <p:spPr/>
        <p:txBody>
          <a:bodyPr/>
          <a:lstStyle/>
          <a:p>
            <a:fld id="{79BCD133-045E-4CAC-BEDC-6A677B923FB4}" type="slidenum">
              <a:rPr lang="en-IN" smtClean="0"/>
              <a:t>‹#›</a:t>
            </a:fld>
            <a:endParaRPr lang="en-IN"/>
          </a:p>
        </p:txBody>
      </p:sp>
    </p:spTree>
    <p:extLst>
      <p:ext uri="{BB962C8B-B14F-4D97-AF65-F5344CB8AC3E}">
        <p14:creationId xmlns:p14="http://schemas.microsoft.com/office/powerpoint/2010/main" val="3473938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D90B2-6469-1D7F-16C5-34AC7702D9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1B0EDD4-F3BF-EB29-7EF8-C99735A993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2E27EE-54D0-B5F9-2AD3-7CA35DEB0C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9E324B-ED32-7CB1-057F-23070C257345}"/>
              </a:ext>
            </a:extLst>
          </p:cNvPr>
          <p:cNvSpPr>
            <a:spLocks noGrp="1"/>
          </p:cNvSpPr>
          <p:nvPr>
            <p:ph type="dt" sz="half" idx="10"/>
          </p:nvPr>
        </p:nvSpPr>
        <p:spPr/>
        <p:txBody>
          <a:bodyPr/>
          <a:lstStyle/>
          <a:p>
            <a:fld id="{B41B55DA-DFD4-4851-8193-DD6B1C784A2E}" type="datetimeFigureOut">
              <a:rPr lang="en-IN" smtClean="0"/>
              <a:t>29-11-2024</a:t>
            </a:fld>
            <a:endParaRPr lang="en-IN"/>
          </a:p>
        </p:txBody>
      </p:sp>
      <p:sp>
        <p:nvSpPr>
          <p:cNvPr id="6" name="Footer Placeholder 5">
            <a:extLst>
              <a:ext uri="{FF2B5EF4-FFF2-40B4-BE49-F238E27FC236}">
                <a16:creationId xmlns:a16="http://schemas.microsoft.com/office/drawing/2014/main" id="{46728D6E-8B1C-9BB1-D47C-84D87553B7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EAB959-7A4A-FD4A-29D3-19019D8C7CD9}"/>
              </a:ext>
            </a:extLst>
          </p:cNvPr>
          <p:cNvSpPr>
            <a:spLocks noGrp="1"/>
          </p:cNvSpPr>
          <p:nvPr>
            <p:ph type="sldNum" sz="quarter" idx="12"/>
          </p:nvPr>
        </p:nvSpPr>
        <p:spPr/>
        <p:txBody>
          <a:bodyPr/>
          <a:lstStyle/>
          <a:p>
            <a:fld id="{79BCD133-045E-4CAC-BEDC-6A677B923FB4}" type="slidenum">
              <a:rPr lang="en-IN" smtClean="0"/>
              <a:t>‹#›</a:t>
            </a:fld>
            <a:endParaRPr lang="en-IN"/>
          </a:p>
        </p:txBody>
      </p:sp>
    </p:spTree>
    <p:extLst>
      <p:ext uri="{BB962C8B-B14F-4D97-AF65-F5344CB8AC3E}">
        <p14:creationId xmlns:p14="http://schemas.microsoft.com/office/powerpoint/2010/main" val="2065978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5CD59-5BB8-CCD9-C61E-7AA3A4363D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DC65828-BF64-CD3B-AD5C-3E83689A05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31DC9EE-4B75-5C5D-7917-F5DFD3436D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F19321-28C0-AB75-78BE-EEF609BF368F}"/>
              </a:ext>
            </a:extLst>
          </p:cNvPr>
          <p:cNvSpPr>
            <a:spLocks noGrp="1"/>
          </p:cNvSpPr>
          <p:nvPr>
            <p:ph type="dt" sz="half" idx="10"/>
          </p:nvPr>
        </p:nvSpPr>
        <p:spPr/>
        <p:txBody>
          <a:bodyPr/>
          <a:lstStyle/>
          <a:p>
            <a:fld id="{B41B55DA-DFD4-4851-8193-DD6B1C784A2E}" type="datetimeFigureOut">
              <a:rPr lang="en-IN" smtClean="0"/>
              <a:t>29-11-2024</a:t>
            </a:fld>
            <a:endParaRPr lang="en-IN"/>
          </a:p>
        </p:txBody>
      </p:sp>
      <p:sp>
        <p:nvSpPr>
          <p:cNvPr id="6" name="Footer Placeholder 5">
            <a:extLst>
              <a:ext uri="{FF2B5EF4-FFF2-40B4-BE49-F238E27FC236}">
                <a16:creationId xmlns:a16="http://schemas.microsoft.com/office/drawing/2014/main" id="{C01FAAF4-2F3E-BEC6-7065-0038BFD867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D69164-6D60-BD86-6A38-352BEC5C13F6}"/>
              </a:ext>
            </a:extLst>
          </p:cNvPr>
          <p:cNvSpPr>
            <a:spLocks noGrp="1"/>
          </p:cNvSpPr>
          <p:nvPr>
            <p:ph type="sldNum" sz="quarter" idx="12"/>
          </p:nvPr>
        </p:nvSpPr>
        <p:spPr/>
        <p:txBody>
          <a:bodyPr/>
          <a:lstStyle/>
          <a:p>
            <a:fld id="{79BCD133-045E-4CAC-BEDC-6A677B923FB4}" type="slidenum">
              <a:rPr lang="en-IN" smtClean="0"/>
              <a:t>‹#›</a:t>
            </a:fld>
            <a:endParaRPr lang="en-IN"/>
          </a:p>
        </p:txBody>
      </p:sp>
    </p:spTree>
    <p:extLst>
      <p:ext uri="{BB962C8B-B14F-4D97-AF65-F5344CB8AC3E}">
        <p14:creationId xmlns:p14="http://schemas.microsoft.com/office/powerpoint/2010/main" val="2950563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C9A5F7-3984-4B19-C552-F4A79F46B9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BCA879-8E04-F50C-FB6B-7C549CFDD0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E58119-3CB5-F8D0-0C75-8F08B31359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B55DA-DFD4-4851-8193-DD6B1C784A2E}" type="datetimeFigureOut">
              <a:rPr lang="en-IN" smtClean="0"/>
              <a:t>29-11-2024</a:t>
            </a:fld>
            <a:endParaRPr lang="en-IN"/>
          </a:p>
        </p:txBody>
      </p:sp>
      <p:sp>
        <p:nvSpPr>
          <p:cNvPr id="5" name="Footer Placeholder 4">
            <a:extLst>
              <a:ext uri="{FF2B5EF4-FFF2-40B4-BE49-F238E27FC236}">
                <a16:creationId xmlns:a16="http://schemas.microsoft.com/office/drawing/2014/main" id="{8E794DE4-4F23-E105-17A2-A1987D57D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FB7AAA-541F-4F90-E85F-BF5235C155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BCD133-045E-4CAC-BEDC-6A677B923FB4}" type="slidenum">
              <a:rPr lang="en-IN" smtClean="0"/>
              <a:t>‹#›</a:t>
            </a:fld>
            <a:endParaRPr lang="en-IN"/>
          </a:p>
        </p:txBody>
      </p:sp>
    </p:spTree>
    <p:extLst>
      <p:ext uri="{BB962C8B-B14F-4D97-AF65-F5344CB8AC3E}">
        <p14:creationId xmlns:p14="http://schemas.microsoft.com/office/powerpoint/2010/main" val="3553331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70A13-1825-2705-C047-B6AA4E3ACE9E}"/>
              </a:ext>
            </a:extLst>
          </p:cNvPr>
          <p:cNvSpPr>
            <a:spLocks noGrp="1"/>
          </p:cNvSpPr>
          <p:nvPr>
            <p:ph type="ctrTitle"/>
          </p:nvPr>
        </p:nvSpPr>
        <p:spPr>
          <a:xfrm>
            <a:off x="1524000" y="582930"/>
            <a:ext cx="9144000" cy="1211924"/>
          </a:xfrm>
          <a:solidFill>
            <a:schemeClr val="bg1">
              <a:lumMod val="95000"/>
            </a:schemeClr>
          </a:solidFill>
          <a:ln>
            <a:solidFill>
              <a:schemeClr val="tx1">
                <a:lumMod val="95000"/>
                <a:lumOff val="5000"/>
              </a:schemeClr>
            </a:solidFill>
          </a:ln>
        </p:spPr>
        <p:txBody>
          <a:bodyPr>
            <a:normAutofit/>
          </a:bodyPr>
          <a:lstStyle/>
          <a:p>
            <a:r>
              <a:rPr lang="en-GB" dirty="0">
                <a:highlight>
                  <a:srgbClr val="FFFF00"/>
                </a:highlight>
                <a:latin typeface="Times New Roman" panose="02020603050405020304" pitchFamily="18" charset="0"/>
                <a:cs typeface="Times New Roman" panose="02020603050405020304" pitchFamily="18" charset="0"/>
              </a:rPr>
              <a:t>Supply Chain Management</a:t>
            </a:r>
            <a:endParaRPr lang="en-IN" dirty="0">
              <a:highlight>
                <a:srgbClr val="FFFF00"/>
              </a:highligh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D4F430B-0EDA-BF3A-D12A-F3BC0BB9439F}"/>
              </a:ext>
            </a:extLst>
          </p:cNvPr>
          <p:cNvSpPr>
            <a:spLocks noGrp="1"/>
          </p:cNvSpPr>
          <p:nvPr>
            <p:ph type="subTitle" idx="1"/>
          </p:nvPr>
        </p:nvSpPr>
        <p:spPr>
          <a:xfrm>
            <a:off x="1359195" y="3030013"/>
            <a:ext cx="9473610" cy="3290777"/>
          </a:xfrm>
          <a:solidFill>
            <a:schemeClr val="bg1">
              <a:lumMod val="95000"/>
            </a:schemeClr>
          </a:solidFill>
          <a:ln>
            <a:solidFill>
              <a:schemeClr val="tx1">
                <a:lumMod val="95000"/>
                <a:lumOff val="5000"/>
              </a:schemeClr>
            </a:solidFill>
          </a:ln>
        </p:spPr>
        <p:txBody>
          <a:bodyPr>
            <a:noAutofit/>
          </a:bodyPr>
          <a:lstStyle/>
          <a:p>
            <a:endParaRPr lang="en-IN" sz="2200" b="1"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By Group – 7</a:t>
            </a:r>
          </a:p>
          <a:p>
            <a:endParaRPr lang="en-IN" sz="2200" b="1" dirty="0">
              <a:latin typeface="Times New Roman" panose="02020603050405020304" pitchFamily="18" charset="0"/>
              <a:cs typeface="Times New Roman" panose="02020603050405020304" pitchFamily="18" charset="0"/>
            </a:endParaRPr>
          </a:p>
          <a:p>
            <a:pPr>
              <a:lnSpc>
                <a:spcPct val="100000"/>
              </a:lnSpc>
            </a:pPr>
            <a:r>
              <a:rPr lang="en-IN" sz="2200" b="1" dirty="0">
                <a:latin typeface="Times New Roman" panose="02020603050405020304" pitchFamily="18" charset="0"/>
                <a:cs typeface="Times New Roman" panose="02020603050405020304" pitchFamily="18" charset="0"/>
              </a:rPr>
              <a:t>Jashan Kamboj</a:t>
            </a:r>
          </a:p>
          <a:p>
            <a:pPr>
              <a:lnSpc>
                <a:spcPct val="100000"/>
              </a:lnSpc>
            </a:pPr>
            <a:r>
              <a:rPr lang="en-IN" sz="2200" b="1" dirty="0">
                <a:latin typeface="Times New Roman" panose="02020603050405020304" pitchFamily="18" charset="0"/>
                <a:cs typeface="Times New Roman" panose="02020603050405020304" pitchFamily="18" charset="0"/>
              </a:rPr>
              <a:t>Priyanshu Garg </a:t>
            </a:r>
          </a:p>
          <a:p>
            <a:pPr>
              <a:lnSpc>
                <a:spcPct val="100000"/>
              </a:lnSpc>
            </a:pPr>
            <a:r>
              <a:rPr lang="en-IN" sz="2200" b="1" dirty="0">
                <a:latin typeface="Times New Roman" panose="02020603050405020304" pitchFamily="18" charset="0"/>
                <a:cs typeface="Times New Roman" panose="02020603050405020304" pitchFamily="18" charset="0"/>
              </a:rPr>
              <a:t>Jatin Singh</a:t>
            </a:r>
          </a:p>
          <a:p>
            <a:pPr>
              <a:lnSpc>
                <a:spcPct val="100000"/>
              </a:lnSpc>
            </a:pPr>
            <a:r>
              <a:rPr lang="en-IN" sz="2200" b="1" dirty="0">
                <a:latin typeface="Times New Roman" panose="02020603050405020304" pitchFamily="18" charset="0"/>
                <a:cs typeface="Times New Roman" panose="02020603050405020304" pitchFamily="18" charset="0"/>
              </a:rPr>
              <a:t>Sahil Merothia</a:t>
            </a:r>
          </a:p>
        </p:txBody>
      </p:sp>
    </p:spTree>
    <p:extLst>
      <p:ext uri="{BB962C8B-B14F-4D97-AF65-F5344CB8AC3E}">
        <p14:creationId xmlns:p14="http://schemas.microsoft.com/office/powerpoint/2010/main" val="3222228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22981-2B80-3B50-48F8-1670BF5C5AA9}"/>
              </a:ext>
            </a:extLst>
          </p:cNvPr>
          <p:cNvSpPr>
            <a:spLocks noGrp="1"/>
          </p:cNvSpPr>
          <p:nvPr>
            <p:ph type="title"/>
          </p:nvPr>
        </p:nvSpPr>
        <p:spPr>
          <a:xfrm>
            <a:off x="244550" y="252027"/>
            <a:ext cx="7327605" cy="1251024"/>
          </a:xfrm>
          <a:solidFill>
            <a:schemeClr val="bg1">
              <a:lumMod val="95000"/>
            </a:schemeClr>
          </a:solidFill>
          <a:ln>
            <a:solidFill>
              <a:schemeClr val="bg2">
                <a:lumMod val="10000"/>
              </a:schemeClr>
            </a:solidFill>
          </a:ln>
        </p:spPr>
        <p:txBody>
          <a:bodyPr>
            <a:normAutofit/>
          </a:bodyPr>
          <a:lstStyle/>
          <a:p>
            <a:r>
              <a:rPr lang="en-IN" sz="4000" dirty="0">
                <a:highlight>
                  <a:srgbClr val="FFFF00"/>
                </a:highlight>
                <a:latin typeface="Times New Roman" panose="02020603050405020304" pitchFamily="18" charset="0"/>
                <a:cs typeface="Times New Roman" panose="02020603050405020304" pitchFamily="18" charset="0"/>
              </a:rPr>
              <a:t>Time Series Plot: ARIMA And SARIMA</a:t>
            </a:r>
          </a:p>
        </p:txBody>
      </p:sp>
      <p:sp>
        <p:nvSpPr>
          <p:cNvPr id="4" name="Rectangle 1">
            <a:extLst>
              <a:ext uri="{FF2B5EF4-FFF2-40B4-BE49-F238E27FC236}">
                <a16:creationId xmlns:a16="http://schemas.microsoft.com/office/drawing/2014/main" id="{1E105179-DEB8-028B-6701-06DD29A369E1}"/>
              </a:ext>
            </a:extLst>
          </p:cNvPr>
          <p:cNvSpPr>
            <a:spLocks noGrp="1" noChangeArrowheads="1"/>
          </p:cNvSpPr>
          <p:nvPr>
            <p:ph idx="1"/>
          </p:nvPr>
        </p:nvSpPr>
        <p:spPr bwMode="auto">
          <a:xfrm>
            <a:off x="244550" y="1680651"/>
            <a:ext cx="6326371" cy="4939814"/>
          </a:xfrm>
          <a:prstGeom prst="rect">
            <a:avLst/>
          </a:prstGeom>
          <a:solidFill>
            <a:schemeClr val="bg1">
              <a:lumMod val="95000"/>
            </a:schemeClr>
          </a:solidFill>
          <a:ln>
            <a:solidFill>
              <a:schemeClr val="tx1">
                <a:lumMod val="95000"/>
                <a:lumOff val="5000"/>
              </a:schemeClr>
            </a:solid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None/>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ARIMA (Autoregressive Integrated Moving Average):</a:t>
            </a: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ARIMA is a statistical model used for time series forecasting. It captures patterns in the data by combining autoregression, differencing, and moving averages.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in the Project:</a:t>
            </a: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ARIMA was applied to sales data to identify trends and make future sales predictions.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Advantages:</a:t>
            </a: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Effective when data shows clear trends and patterns but doesn't have strong seasonality.</a:t>
            </a:r>
          </a:p>
          <a:p>
            <a:pPr marL="800100" marR="0" lvl="1"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None/>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SARIMA (Seasonal ARIMA):</a:t>
            </a: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SARIMA is an extension of ARIMA that also considers seasonality. It adds seasonal autoregressive and moving average components.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in the Project:</a:t>
            </a: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Given the seasonal nature of sales data (e.g., holiday seasons), SARIMA was used to improve accuracy in predictions by modeling both trends and seasonal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Advantages:</a:t>
            </a: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Better at handling seasonal trends and cyclical patterns.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289B220-46DB-A505-BD7C-0C0A06978C42}"/>
              </a:ext>
            </a:extLst>
          </p:cNvPr>
          <p:cNvSpPr txBox="1"/>
          <p:nvPr/>
        </p:nvSpPr>
        <p:spPr>
          <a:xfrm>
            <a:off x="8006317" y="1119227"/>
            <a:ext cx="474212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Graphs for ARIMA And SARIMA</a:t>
            </a:r>
          </a:p>
        </p:txBody>
      </p:sp>
      <p:pic>
        <p:nvPicPr>
          <p:cNvPr id="7" name="Picture 6">
            <a:extLst>
              <a:ext uri="{FF2B5EF4-FFF2-40B4-BE49-F238E27FC236}">
                <a16:creationId xmlns:a16="http://schemas.microsoft.com/office/drawing/2014/main" id="{2728CB6A-B424-312B-19BF-9C2868749EEF}"/>
              </a:ext>
            </a:extLst>
          </p:cNvPr>
          <p:cNvPicPr>
            <a:picLocks noChangeAspect="1"/>
          </p:cNvPicPr>
          <p:nvPr/>
        </p:nvPicPr>
        <p:blipFill>
          <a:blip r:embed="rId2"/>
          <a:stretch>
            <a:fillRect/>
          </a:stretch>
        </p:blipFill>
        <p:spPr>
          <a:xfrm>
            <a:off x="7500390" y="1802514"/>
            <a:ext cx="4447060" cy="2340558"/>
          </a:xfrm>
          <a:prstGeom prst="rect">
            <a:avLst/>
          </a:prstGeom>
        </p:spPr>
      </p:pic>
      <p:pic>
        <p:nvPicPr>
          <p:cNvPr id="9" name="Picture 8">
            <a:extLst>
              <a:ext uri="{FF2B5EF4-FFF2-40B4-BE49-F238E27FC236}">
                <a16:creationId xmlns:a16="http://schemas.microsoft.com/office/drawing/2014/main" id="{3BDC921C-AB5A-BA17-151F-21B1B9BA8F46}"/>
              </a:ext>
            </a:extLst>
          </p:cNvPr>
          <p:cNvPicPr>
            <a:picLocks noChangeAspect="1"/>
          </p:cNvPicPr>
          <p:nvPr/>
        </p:nvPicPr>
        <p:blipFill>
          <a:blip r:embed="rId3"/>
          <a:stretch>
            <a:fillRect/>
          </a:stretch>
        </p:blipFill>
        <p:spPr>
          <a:xfrm>
            <a:off x="7500390" y="4320672"/>
            <a:ext cx="4447060" cy="2359428"/>
          </a:xfrm>
          <a:prstGeom prst="rect">
            <a:avLst/>
          </a:prstGeom>
        </p:spPr>
      </p:pic>
    </p:spTree>
    <p:extLst>
      <p:ext uri="{BB962C8B-B14F-4D97-AF65-F5344CB8AC3E}">
        <p14:creationId xmlns:p14="http://schemas.microsoft.com/office/powerpoint/2010/main" val="3067480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FBE2C-E7C2-936F-8F2B-7EF02CB337CB}"/>
              </a:ext>
            </a:extLst>
          </p:cNvPr>
          <p:cNvSpPr>
            <a:spLocks noGrp="1"/>
          </p:cNvSpPr>
          <p:nvPr>
            <p:ph type="title"/>
          </p:nvPr>
        </p:nvSpPr>
        <p:spPr>
          <a:xfrm>
            <a:off x="625547" y="205638"/>
            <a:ext cx="7231913" cy="730028"/>
          </a:xfrm>
          <a:solidFill>
            <a:schemeClr val="bg1">
              <a:lumMod val="95000"/>
            </a:schemeClr>
          </a:solidFill>
          <a:ln>
            <a:solidFill>
              <a:schemeClr val="bg2">
                <a:lumMod val="10000"/>
              </a:schemeClr>
            </a:solidFill>
          </a:ln>
        </p:spPr>
        <p:txBody>
          <a:bodyPr>
            <a:normAutofit/>
          </a:bodyPr>
          <a:lstStyle/>
          <a:p>
            <a:r>
              <a:rPr lang="en-IN" sz="4000" dirty="0">
                <a:highlight>
                  <a:srgbClr val="FFFF00"/>
                </a:highlight>
                <a:latin typeface="Times New Roman" panose="02020603050405020304" pitchFamily="18" charset="0"/>
                <a:cs typeface="Times New Roman" panose="02020603050405020304" pitchFamily="18" charset="0"/>
              </a:rPr>
              <a:t>Future Outlook</a:t>
            </a:r>
          </a:p>
        </p:txBody>
      </p:sp>
      <p:sp>
        <p:nvSpPr>
          <p:cNvPr id="3" name="Content Placeholder 2">
            <a:extLst>
              <a:ext uri="{FF2B5EF4-FFF2-40B4-BE49-F238E27FC236}">
                <a16:creationId xmlns:a16="http://schemas.microsoft.com/office/drawing/2014/main" id="{06C9C13C-7F8F-0094-BED8-511941AB22AD}"/>
              </a:ext>
            </a:extLst>
          </p:cNvPr>
          <p:cNvSpPr>
            <a:spLocks noGrp="1"/>
          </p:cNvSpPr>
          <p:nvPr>
            <p:ph idx="1"/>
          </p:nvPr>
        </p:nvSpPr>
        <p:spPr>
          <a:xfrm>
            <a:off x="625547" y="1233377"/>
            <a:ext cx="11006472" cy="5418986"/>
          </a:xfrm>
          <a:solidFill>
            <a:schemeClr val="bg1">
              <a:lumMod val="95000"/>
            </a:schemeClr>
          </a:solidFill>
          <a:ln>
            <a:solidFill>
              <a:schemeClr val="tx1">
                <a:lumMod val="95000"/>
                <a:lumOff val="5000"/>
              </a:schemeClr>
            </a:solidFill>
          </a:ln>
        </p:spPr>
        <p:txBody>
          <a:bodyPr>
            <a:noAutofit/>
          </a:bodyPr>
          <a:lstStyle/>
          <a:p>
            <a:pPr>
              <a:buFont typeface="Arial" panose="020B0604020202020204" pitchFamily="34" charset="0"/>
              <a:buChar char="•"/>
            </a:pPr>
            <a:endParaRPr lang="en-GB" sz="17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1700" b="1" dirty="0">
                <a:latin typeface="Times New Roman" panose="02020603050405020304" pitchFamily="18" charset="0"/>
                <a:cs typeface="Times New Roman" panose="02020603050405020304" pitchFamily="18" charset="0"/>
              </a:rPr>
              <a:t>Sales Forecasting Integration:</a:t>
            </a:r>
            <a:r>
              <a:rPr lang="en-GB" sz="1700" dirty="0">
                <a:latin typeface="Times New Roman" panose="02020603050405020304" pitchFamily="18" charset="0"/>
                <a:cs typeface="Times New Roman" panose="02020603050405020304" pitchFamily="18" charset="0"/>
              </a:rPr>
              <a:t> The sales predictions made by the model can be used as inputs for </a:t>
            </a:r>
            <a:r>
              <a:rPr lang="en-GB" sz="1700" b="1" dirty="0">
                <a:latin typeface="Times New Roman" panose="02020603050405020304" pitchFamily="18" charset="0"/>
                <a:cs typeface="Times New Roman" panose="02020603050405020304" pitchFamily="18" charset="0"/>
              </a:rPr>
              <a:t>inventory management systems</a:t>
            </a:r>
            <a:r>
              <a:rPr lang="en-GB" sz="1700" dirty="0">
                <a:latin typeface="Times New Roman" panose="02020603050405020304" pitchFamily="18" charset="0"/>
                <a:cs typeface="Times New Roman" panose="02020603050405020304" pitchFamily="18" charset="0"/>
              </a:rPr>
              <a:t> to forecast demand and optimize stock levels. By predicting how much of a product will be sold in the coming weeks, businesses can adjust their inventory levels accordingly, ensuring they don’t overstock or understock products.</a:t>
            </a:r>
          </a:p>
          <a:p>
            <a:pPr>
              <a:buFont typeface="Arial" panose="020B0604020202020204" pitchFamily="34" charset="0"/>
              <a:buChar char="•"/>
            </a:pPr>
            <a:endParaRPr lang="en-GB" sz="1700" dirty="0">
              <a:latin typeface="Times New Roman" panose="02020603050405020304" pitchFamily="18" charset="0"/>
              <a:cs typeface="Times New Roman" panose="02020603050405020304" pitchFamily="18" charset="0"/>
            </a:endParaRPr>
          </a:p>
          <a:p>
            <a:r>
              <a:rPr lang="en-GB" sz="1700" b="1" dirty="0">
                <a:latin typeface="Times New Roman" panose="02020603050405020304" pitchFamily="18" charset="0"/>
                <a:cs typeface="Times New Roman" panose="02020603050405020304" pitchFamily="18" charset="0"/>
              </a:rPr>
              <a:t>Demand-Supply Matching:</a:t>
            </a:r>
            <a:r>
              <a:rPr lang="en-GB" sz="1700" dirty="0">
                <a:latin typeface="Times New Roman" panose="02020603050405020304" pitchFamily="18" charset="0"/>
                <a:cs typeface="Times New Roman" panose="02020603050405020304" pitchFamily="18" charset="0"/>
              </a:rPr>
              <a:t> By using accurate sales predictions, businesses can optimize their entire supply chain—from raw material procurement to production scheduling—based on expected demand.</a:t>
            </a:r>
          </a:p>
          <a:p>
            <a:endParaRPr lang="en-GB" sz="17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1700" b="1" dirty="0">
                <a:latin typeface="Times New Roman" panose="02020603050405020304" pitchFamily="18" charset="0"/>
                <a:cs typeface="Times New Roman" panose="02020603050405020304" pitchFamily="18" charset="0"/>
              </a:rPr>
              <a:t>Real-Time Data Streams:</a:t>
            </a:r>
            <a:r>
              <a:rPr lang="en-GB" sz="1700" dirty="0">
                <a:latin typeface="Times New Roman" panose="02020603050405020304" pitchFamily="18" charset="0"/>
                <a:cs typeface="Times New Roman" panose="02020603050405020304" pitchFamily="18" charset="0"/>
              </a:rPr>
              <a:t> Integrating real-time sales data (e.g., from e-commerce platforms, retail point-of-sale systems) could allow the model to provide dynamic, real-time predictions. This would help businesses make immediate adjustments to stock levels, pricing, and production plans.</a:t>
            </a:r>
          </a:p>
          <a:p>
            <a:pPr>
              <a:buFont typeface="Arial" panose="020B0604020202020204" pitchFamily="34" charset="0"/>
              <a:buChar char="•"/>
            </a:pPr>
            <a:endParaRPr lang="en-GB" sz="1700" dirty="0">
              <a:latin typeface="Times New Roman" panose="02020603050405020304" pitchFamily="18" charset="0"/>
              <a:cs typeface="Times New Roman" panose="02020603050405020304" pitchFamily="18" charset="0"/>
            </a:endParaRPr>
          </a:p>
          <a:p>
            <a:r>
              <a:rPr lang="en-GB" sz="1700" b="1" dirty="0">
                <a:latin typeface="Times New Roman" panose="02020603050405020304" pitchFamily="18" charset="0"/>
                <a:cs typeface="Times New Roman" panose="02020603050405020304" pitchFamily="18" charset="0"/>
              </a:rPr>
              <a:t>Automated Stock Replenishment:</a:t>
            </a:r>
            <a:r>
              <a:rPr lang="en-GB" sz="1700" dirty="0">
                <a:latin typeface="Times New Roman" panose="02020603050405020304" pitchFamily="18" charset="0"/>
                <a:cs typeface="Times New Roman" panose="02020603050405020304" pitchFamily="18" charset="0"/>
              </a:rPr>
              <a:t> The model can be linked with automated stock replenishment systems. Based on predicted sales, the system can automatically reorder products, reducing human intervention and improving efficiency.</a:t>
            </a:r>
          </a:p>
          <a:p>
            <a:pPr marL="0" indent="0">
              <a:buNone/>
            </a:pPr>
            <a:endParaRPr lang="en-GB" sz="1700" dirty="0">
              <a:latin typeface="Times New Roman" panose="02020603050405020304" pitchFamily="18" charset="0"/>
              <a:cs typeface="Times New Roman" panose="02020603050405020304" pitchFamily="18" charset="0"/>
            </a:endParaRPr>
          </a:p>
          <a:p>
            <a:r>
              <a:rPr lang="en-GB" sz="1700" b="1" dirty="0">
                <a:latin typeface="Times New Roman" panose="02020603050405020304" pitchFamily="18" charset="0"/>
                <a:cs typeface="Times New Roman" panose="02020603050405020304" pitchFamily="18" charset="0"/>
              </a:rPr>
              <a:t>Dynamic Pricing Models:</a:t>
            </a:r>
            <a:r>
              <a:rPr lang="en-GB" sz="1700" dirty="0">
                <a:latin typeface="Times New Roman" panose="02020603050405020304" pitchFamily="18" charset="0"/>
                <a:cs typeface="Times New Roman" panose="02020603050405020304" pitchFamily="18" charset="0"/>
              </a:rPr>
              <a:t> The model could also be expanded to predict the best pricing strategy based on expected demand and customer behaviour, optimizing both revenue and customer engagement. Ving efficiency.</a:t>
            </a: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3126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8C6EE-23BC-8D31-5CEF-D6EA637B8FA8}"/>
              </a:ext>
            </a:extLst>
          </p:cNvPr>
          <p:cNvSpPr>
            <a:spLocks noGrp="1"/>
          </p:cNvSpPr>
          <p:nvPr>
            <p:ph type="title"/>
          </p:nvPr>
        </p:nvSpPr>
        <p:spPr>
          <a:xfrm>
            <a:off x="487326" y="195004"/>
            <a:ext cx="9804990" cy="910781"/>
          </a:xfrm>
          <a:solidFill>
            <a:schemeClr val="bg1">
              <a:lumMod val="95000"/>
            </a:schemeClr>
          </a:solidFill>
          <a:ln>
            <a:solidFill>
              <a:schemeClr val="tx1">
                <a:lumMod val="95000"/>
                <a:lumOff val="5000"/>
              </a:schemeClr>
            </a:solidFill>
          </a:ln>
          <a:effectLst/>
        </p:spPr>
        <p:txBody>
          <a:bodyPr>
            <a:normAutofit/>
          </a:bodyPr>
          <a:lstStyle/>
          <a:p>
            <a:r>
              <a:rPr lang="en-IN" sz="4000" b="1" dirty="0">
                <a:highlight>
                  <a:srgbClr val="FFFF00"/>
                </a:highlight>
              </a:rPr>
              <a:t>Problem Statement</a:t>
            </a:r>
          </a:p>
        </p:txBody>
      </p:sp>
      <p:sp>
        <p:nvSpPr>
          <p:cNvPr id="6" name="Rectangle 2">
            <a:extLst>
              <a:ext uri="{FF2B5EF4-FFF2-40B4-BE49-F238E27FC236}">
                <a16:creationId xmlns:a16="http://schemas.microsoft.com/office/drawing/2014/main" id="{5B409F8A-2854-1971-71BF-E41456238C8C}"/>
              </a:ext>
            </a:extLst>
          </p:cNvPr>
          <p:cNvSpPr>
            <a:spLocks noGrp="1" noChangeArrowheads="1"/>
          </p:cNvSpPr>
          <p:nvPr>
            <p:ph idx="1"/>
          </p:nvPr>
        </p:nvSpPr>
        <p:spPr bwMode="auto">
          <a:xfrm>
            <a:off x="0" y="1337182"/>
            <a:ext cx="6096000" cy="5509200"/>
          </a:xfrm>
          <a:prstGeom prst="rect">
            <a:avLst/>
          </a:prstGeom>
          <a:ln>
            <a:headEnd/>
            <a:tailEnd/>
          </a:ln>
        </p:spPr>
        <p:style>
          <a:lnRef idx="2">
            <a:schemeClr val="accent4">
              <a:shade val="15000"/>
            </a:schemeClr>
          </a:lnRef>
          <a:fillRef idx="1">
            <a:schemeClr val="accent4"/>
          </a:fillRef>
          <a:effectRef idx="0">
            <a:schemeClr val="accent4"/>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Core Issue:</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Traditional supply chain management systems heavily rely on non-AI methods such as historical averages, moving averages, or manual forecasting techniques. While these approaches worked in simpler supply chains, modern-day complexities make them insufficient.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They fail to consider dynamic market changes, seasonality, customer preferences, and external disruptions like economic shifts or natural disasters.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 a result, businesses face critical issues such as overstocking, which increases storage costs, or understocking, which leads to revenue loss and poor customer satisfaction.</a:t>
            </a:r>
            <a:endParaRPr lang="en-US" altLang="en-US" sz="16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Limitations of Non-AI Methods: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Inflexibility: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Fixed statistical models cannot adjust to changing demand patterns.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Volume: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They struggle with large datasets and cannot process the complexity of multi-variable relationships.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 Accuracy: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Predictions are often imprecise, especially in volatile or uncertain market conditions.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Rectangle 10">
            <a:extLst>
              <a:ext uri="{FF2B5EF4-FFF2-40B4-BE49-F238E27FC236}">
                <a16:creationId xmlns:a16="http://schemas.microsoft.com/office/drawing/2014/main" id="{80B005E1-5078-4A32-B5C1-DB559EFD6F6E}"/>
              </a:ext>
            </a:extLst>
          </p:cNvPr>
          <p:cNvSpPr>
            <a:spLocks noChangeArrowheads="1"/>
          </p:cNvSpPr>
          <p:nvPr/>
        </p:nvSpPr>
        <p:spPr bwMode="auto">
          <a:xfrm>
            <a:off x="6096000" y="1348800"/>
            <a:ext cx="6096000" cy="5509200"/>
          </a:xfrm>
          <a:prstGeom prst="rect">
            <a:avLst/>
          </a:prstGeom>
          <a:solidFill>
            <a:schemeClr val="bg2">
              <a:lumMod val="90000"/>
            </a:schemeClr>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Why AI is the Solution:</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 and machine learning offer significant advantages: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Data-Driven Insights: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Machine learning models analyze large, multi-dimensional datasets to uncover hidden patterns and correlations that non-AI methods overlook.</a:t>
            </a:r>
          </a:p>
          <a:p>
            <a:pPr marL="0" marR="0" lvl="0" indent="0"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Adaptability: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 models can dynamically adjust to new data, ensuring predictions remain relevant as market conditions change.</a:t>
            </a:r>
          </a:p>
          <a:p>
            <a:pPr marL="0" marR="0" lvl="0" indent="0"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Automation and Speed:</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Reduces human intervention and accelerates decision-making processes.</a:t>
            </a:r>
          </a:p>
          <a:p>
            <a:pPr marL="0" marR="0" lvl="0" indent="0"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Problem We Are Solving:</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introducing AI into sales forecasting for supply chains, we address critical challenges such as: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Predicting sales with higher accuracy, reducing inefficiencies.</a:t>
            </a:r>
          </a:p>
          <a:p>
            <a:pPr marL="0" marR="0" lvl="0" indent="0"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Improving inventory management to strike a balance between supply and demand.</a:t>
            </a:r>
          </a:p>
          <a:p>
            <a:pPr marL="0" marR="0" lvl="0" indent="0"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lang="en-GB" sz="1600" dirty="0">
                <a:latin typeface="Times New Roman" panose="02020603050405020304" pitchFamily="18" charset="0"/>
                <a:cs typeface="Times New Roman" panose="02020603050405020304" pitchFamily="18" charset="0"/>
              </a:rPr>
              <a:t>Enabling businesses to respond proactively to market trends and consumer behaviour changes.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6139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13FA9-D2FF-8DA3-1146-FF0CFBCF05D8}"/>
              </a:ext>
            </a:extLst>
          </p:cNvPr>
          <p:cNvSpPr>
            <a:spLocks noGrp="1"/>
          </p:cNvSpPr>
          <p:nvPr>
            <p:ph type="title"/>
          </p:nvPr>
        </p:nvSpPr>
        <p:spPr>
          <a:xfrm>
            <a:off x="392430" y="177799"/>
            <a:ext cx="8797290" cy="1006475"/>
          </a:xfrm>
          <a:solidFill>
            <a:schemeClr val="bg1">
              <a:lumMod val="95000"/>
            </a:schemeClr>
          </a:solidFill>
          <a:ln>
            <a:solidFill>
              <a:schemeClr val="tx1">
                <a:lumMod val="95000"/>
                <a:lumOff val="5000"/>
              </a:schemeClr>
            </a:solidFill>
          </a:ln>
        </p:spPr>
        <p:txBody>
          <a:bodyPr>
            <a:normAutofit/>
          </a:bodyPr>
          <a:lstStyle/>
          <a:p>
            <a:r>
              <a:rPr lang="en-IN" sz="4000" dirty="0">
                <a:highlight>
                  <a:srgbClr val="FFFF00"/>
                </a:highlight>
                <a:latin typeface="Times New Roman" panose="02020603050405020304" pitchFamily="18" charset="0"/>
                <a:cs typeface="Times New Roman" panose="02020603050405020304" pitchFamily="18" charset="0"/>
              </a:rPr>
              <a:t>Objective</a:t>
            </a:r>
          </a:p>
        </p:txBody>
      </p:sp>
      <p:sp>
        <p:nvSpPr>
          <p:cNvPr id="4" name="Rectangle 1">
            <a:extLst>
              <a:ext uri="{FF2B5EF4-FFF2-40B4-BE49-F238E27FC236}">
                <a16:creationId xmlns:a16="http://schemas.microsoft.com/office/drawing/2014/main" id="{CD5B297B-22B3-50B0-42C3-74634FB22D29}"/>
              </a:ext>
            </a:extLst>
          </p:cNvPr>
          <p:cNvSpPr>
            <a:spLocks noGrp="1" noChangeArrowheads="1"/>
          </p:cNvSpPr>
          <p:nvPr>
            <p:ph idx="1"/>
          </p:nvPr>
        </p:nvSpPr>
        <p:spPr bwMode="auto">
          <a:xfrm>
            <a:off x="392430" y="1601888"/>
            <a:ext cx="11407140" cy="5078313"/>
          </a:xfrm>
          <a:prstGeom prst="rect">
            <a:avLst/>
          </a:prstGeom>
          <a:solidFill>
            <a:schemeClr val="bg1">
              <a:lumMod val="95000"/>
            </a:schemeClr>
          </a:solidFill>
          <a:ln>
            <a:solidFill>
              <a:schemeClr val="tx1"/>
            </a:solidFill>
          </a:ln>
          <a:effec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Primary Objective: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build a machine learning model that predicts sales accurately using historical data, addressing inefficiencies in supply chain management.</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Specific Goals:</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Forecasting Accuracy: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Leverage AI to improve prediction reliability compared to traditional methods.</a:t>
            </a:r>
          </a:p>
          <a:p>
            <a:pPr marL="457200" marR="0" lvl="1" indent="0"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Optimize Inventory Management: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 overstocking and understocking by aligning supply with demand.</a:t>
            </a:r>
          </a:p>
          <a:p>
            <a:pPr marL="457200" marR="0" lvl="1" indent="0"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Data-Driven Decisions: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actionable insights for businesses to respond proactively to market dynamics.</a:t>
            </a:r>
          </a:p>
          <a:p>
            <a:pPr marL="457200" marR="0" lvl="1" indent="0"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and Adaptability: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model that adapts to changing trends and works across different supply chain scenarios.</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3087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23C91-6962-A951-A6E5-05A775B63E31}"/>
              </a:ext>
            </a:extLst>
          </p:cNvPr>
          <p:cNvSpPr>
            <a:spLocks noGrp="1"/>
          </p:cNvSpPr>
          <p:nvPr>
            <p:ph type="title"/>
          </p:nvPr>
        </p:nvSpPr>
        <p:spPr>
          <a:xfrm>
            <a:off x="723013" y="102235"/>
            <a:ext cx="9025890" cy="823595"/>
          </a:xfrm>
          <a:solidFill>
            <a:schemeClr val="bg1">
              <a:lumMod val="95000"/>
            </a:schemeClr>
          </a:solidFill>
          <a:ln>
            <a:solidFill>
              <a:schemeClr val="tx1">
                <a:lumMod val="95000"/>
                <a:lumOff val="5000"/>
              </a:schemeClr>
            </a:solidFill>
          </a:ln>
        </p:spPr>
        <p:txBody>
          <a:bodyPr>
            <a:normAutofit/>
          </a:bodyPr>
          <a:lstStyle/>
          <a:p>
            <a:r>
              <a:rPr lang="en-IN" sz="4000" dirty="0">
                <a:highlight>
                  <a:srgbClr val="FFFF00"/>
                </a:highlight>
                <a:latin typeface="Times New Roman" panose="02020603050405020304" pitchFamily="18" charset="0"/>
                <a:cs typeface="Times New Roman" panose="02020603050405020304" pitchFamily="18" charset="0"/>
              </a:rPr>
              <a:t>Methodology</a:t>
            </a:r>
          </a:p>
        </p:txBody>
      </p:sp>
      <p:sp>
        <p:nvSpPr>
          <p:cNvPr id="21" name="Content Placeholder 20">
            <a:extLst>
              <a:ext uri="{FF2B5EF4-FFF2-40B4-BE49-F238E27FC236}">
                <a16:creationId xmlns:a16="http://schemas.microsoft.com/office/drawing/2014/main" id="{E15E6BFA-192B-448F-A838-1DCCE0E49162}"/>
              </a:ext>
            </a:extLst>
          </p:cNvPr>
          <p:cNvSpPr>
            <a:spLocks noGrp="1"/>
          </p:cNvSpPr>
          <p:nvPr>
            <p:ph idx="1"/>
          </p:nvPr>
        </p:nvSpPr>
        <p:spPr>
          <a:xfrm>
            <a:off x="723013" y="1193204"/>
            <a:ext cx="10898373" cy="5345819"/>
          </a:xfrm>
          <a:solidFill>
            <a:schemeClr val="bg1">
              <a:lumMod val="95000"/>
            </a:schemeClr>
          </a:solidFill>
          <a:ln>
            <a:solidFill>
              <a:schemeClr val="tx1">
                <a:lumMod val="95000"/>
                <a:lumOff val="5000"/>
              </a:schemeClr>
            </a:solidFill>
          </a:ln>
        </p:spPr>
        <p:txBody>
          <a:bodyPr numCol="2">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 &amp; Preprocessing:  </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Cleaning:</a:t>
            </a:r>
            <a:b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cleaned the data by fixing missing values, removing duplicates, and ensuring consistency across the dataset.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Visualization:</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Visualizing trends in the data helped understand key patterns , identify correlations , and detect outliers.</a:t>
            </a:r>
          </a:p>
          <a:p>
            <a:pPr lvl="1" eaLnBrk="0" fontAlgn="base" hangingPunct="0">
              <a:lnSpc>
                <a:spcPct val="100000"/>
              </a:lnSpc>
              <a:spcBef>
                <a:spcPct val="0"/>
              </a:spcBef>
              <a:spcAft>
                <a:spcPct val="0"/>
              </a:spcAft>
            </a:pPr>
            <a:r>
              <a:rPr lang="en-US" altLang="en-US" sz="1400" b="1" dirty="0">
                <a:latin typeface="Times New Roman" panose="02020603050405020304" pitchFamily="18" charset="0"/>
                <a:cs typeface="Times New Roman" panose="02020603050405020304" pitchFamily="18" charset="0"/>
              </a:rPr>
              <a:t>Sales distribution: </a:t>
            </a:r>
            <a:r>
              <a:rPr lang="en-US" altLang="en-US" sz="1400" dirty="0">
                <a:latin typeface="Times New Roman" panose="02020603050405020304" pitchFamily="18" charset="0"/>
                <a:cs typeface="Times New Roman" panose="02020603050405020304" pitchFamily="18" charset="0"/>
              </a:rPr>
              <a:t>Histogram and Box Plot.</a:t>
            </a:r>
          </a:p>
          <a:p>
            <a:pPr lvl="1" eaLnBrk="0" fontAlgn="base" hangingPunct="0">
              <a:lnSpc>
                <a:spcPct val="100000"/>
              </a:lnSpc>
              <a:spcBef>
                <a:spcPct val="0"/>
              </a:spcBef>
              <a:spcAft>
                <a:spcPct val="0"/>
              </a:spcAf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Correlation Heatmap: </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Visualizing correlations between numerical features.</a:t>
            </a:r>
          </a:p>
          <a:p>
            <a:pPr lvl="1" eaLnBrk="0" fontAlgn="base" hangingPunct="0">
              <a:lnSpc>
                <a:spcPct val="100000"/>
              </a:lnSpc>
              <a:spcBef>
                <a:spcPct val="0"/>
              </a:spcBef>
              <a:spcAft>
                <a:spcPct val="0"/>
              </a:spcAft>
            </a:pPr>
            <a:endPar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2.Model Selection &amp; Training:</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Models:</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Forest:</a:t>
            </a:r>
            <a:b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powerful model that uses multiple decision trees to predict sales by averaging their results.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Gradient Boosting:</a:t>
            </a:r>
            <a:b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model builds predictions step-by-step, focusing on fixing the errors made by previous steps.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Decision Tree:</a:t>
            </a:r>
            <a:b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simpler model used to compare how well the more complex models perform.</a:t>
            </a:r>
          </a:p>
          <a:p>
            <a:pPr marL="914400" marR="0" lvl="2"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 Series Models (ARIMA &amp; SARIMA):</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ARIMA (Autoregressive Integrated Moving Average):</a:t>
            </a:r>
            <a:b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ARIMA is a time series model that works well when the data shows trends or patterns over time. We used ARIMA to predict future sales based on past sales, considering how much the data changes over time.</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SARIMA (Seasonal ARIMA):</a:t>
            </a:r>
            <a:b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SARIMA is an advanced version of ARIMA that also considers seasonal patterns, like higher sales in certain months. We used SARIMA to capture these seasonal trends and improve predictions.</a:t>
            </a:r>
          </a:p>
          <a:p>
            <a:pPr marL="914400" marR="0" lvl="2"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3.Model Evaluation:</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Metrics:</a:t>
            </a:r>
            <a:b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measured how well the models predicted sales using metrics like:</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Mean Absolute Error (MAE):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Shows how far off our predictions were from the actual sales.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R² Score: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Tells us how well the model explains the variation in sales.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 Mean Squared Error (RMSE):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Measures the size of the errors in predictions.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indent="0">
              <a:buNone/>
            </a:pPr>
            <a:endParaRPr lang="en-IN" sz="1400" dirty="0"/>
          </a:p>
        </p:txBody>
      </p:sp>
    </p:spTree>
    <p:extLst>
      <p:ext uri="{BB962C8B-B14F-4D97-AF65-F5344CB8AC3E}">
        <p14:creationId xmlns:p14="http://schemas.microsoft.com/office/powerpoint/2010/main" val="2059952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C7129-4B3A-6FB2-97D6-852DAB12F9B1}"/>
              </a:ext>
            </a:extLst>
          </p:cNvPr>
          <p:cNvSpPr>
            <a:spLocks noGrp="1"/>
          </p:cNvSpPr>
          <p:nvPr>
            <p:ph type="title"/>
          </p:nvPr>
        </p:nvSpPr>
        <p:spPr>
          <a:xfrm>
            <a:off x="757177" y="163331"/>
            <a:ext cx="6812666" cy="1035412"/>
          </a:xfrm>
          <a:solidFill>
            <a:schemeClr val="bg1">
              <a:lumMod val="95000"/>
            </a:schemeClr>
          </a:solidFill>
          <a:ln>
            <a:solidFill>
              <a:schemeClr val="tx1">
                <a:lumMod val="95000"/>
                <a:lumOff val="5000"/>
              </a:schemeClr>
            </a:solidFill>
          </a:ln>
        </p:spPr>
        <p:txBody>
          <a:bodyPr>
            <a:normAutofit/>
          </a:bodyPr>
          <a:lstStyle/>
          <a:p>
            <a:r>
              <a:rPr lang="en-IN" sz="4000" dirty="0">
                <a:highlight>
                  <a:srgbClr val="FFFF00"/>
                </a:highlight>
                <a:latin typeface="Times New Roman" panose="02020603050405020304" pitchFamily="18" charset="0"/>
                <a:cs typeface="Times New Roman" panose="02020603050405020304" pitchFamily="18" charset="0"/>
              </a:rPr>
              <a:t>Data Visualization</a:t>
            </a:r>
          </a:p>
        </p:txBody>
      </p:sp>
      <p:pic>
        <p:nvPicPr>
          <p:cNvPr id="9" name="Picture 8">
            <a:extLst>
              <a:ext uri="{FF2B5EF4-FFF2-40B4-BE49-F238E27FC236}">
                <a16:creationId xmlns:a16="http://schemas.microsoft.com/office/drawing/2014/main" id="{9108F893-9DCC-A2BD-B280-6F1AE0966B27}"/>
              </a:ext>
            </a:extLst>
          </p:cNvPr>
          <p:cNvPicPr>
            <a:picLocks noChangeAspect="1"/>
          </p:cNvPicPr>
          <p:nvPr/>
        </p:nvPicPr>
        <p:blipFill>
          <a:blip r:embed="rId2"/>
          <a:stretch>
            <a:fillRect/>
          </a:stretch>
        </p:blipFill>
        <p:spPr>
          <a:xfrm>
            <a:off x="4661877" y="2407731"/>
            <a:ext cx="3161544" cy="2847175"/>
          </a:xfrm>
          <a:prstGeom prst="rect">
            <a:avLst/>
          </a:prstGeom>
          <a:ln>
            <a:solidFill>
              <a:schemeClr val="tx1">
                <a:lumMod val="95000"/>
                <a:lumOff val="5000"/>
              </a:schemeClr>
            </a:solidFill>
          </a:ln>
        </p:spPr>
      </p:pic>
      <p:sp>
        <p:nvSpPr>
          <p:cNvPr id="10" name="TextBox 9">
            <a:extLst>
              <a:ext uri="{FF2B5EF4-FFF2-40B4-BE49-F238E27FC236}">
                <a16:creationId xmlns:a16="http://schemas.microsoft.com/office/drawing/2014/main" id="{5AA8AFF6-8B7F-EED8-A1B0-0616B208B241}"/>
              </a:ext>
            </a:extLst>
          </p:cNvPr>
          <p:cNvSpPr txBox="1"/>
          <p:nvPr/>
        </p:nvSpPr>
        <p:spPr>
          <a:xfrm>
            <a:off x="108109" y="1375046"/>
            <a:ext cx="5802846"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Before Pre Processing of Data</a:t>
            </a:r>
          </a:p>
        </p:txBody>
      </p:sp>
      <p:pic>
        <p:nvPicPr>
          <p:cNvPr id="12" name="Picture 11">
            <a:extLst>
              <a:ext uri="{FF2B5EF4-FFF2-40B4-BE49-F238E27FC236}">
                <a16:creationId xmlns:a16="http://schemas.microsoft.com/office/drawing/2014/main" id="{2E21A0B0-5350-73E9-FE5C-85695E164CA4}"/>
              </a:ext>
            </a:extLst>
          </p:cNvPr>
          <p:cNvPicPr>
            <a:picLocks noChangeAspect="1"/>
          </p:cNvPicPr>
          <p:nvPr/>
        </p:nvPicPr>
        <p:blipFill>
          <a:blip r:embed="rId3"/>
          <a:stretch>
            <a:fillRect/>
          </a:stretch>
        </p:blipFill>
        <p:spPr>
          <a:xfrm>
            <a:off x="0" y="1840947"/>
            <a:ext cx="4504546" cy="4990110"/>
          </a:xfrm>
          <a:prstGeom prst="rect">
            <a:avLst/>
          </a:prstGeom>
          <a:ln>
            <a:solidFill>
              <a:schemeClr val="tx1">
                <a:lumMod val="95000"/>
                <a:lumOff val="5000"/>
              </a:schemeClr>
            </a:solidFill>
          </a:ln>
        </p:spPr>
      </p:pic>
      <p:pic>
        <p:nvPicPr>
          <p:cNvPr id="17" name="Content Placeholder 16">
            <a:extLst>
              <a:ext uri="{FF2B5EF4-FFF2-40B4-BE49-F238E27FC236}">
                <a16:creationId xmlns:a16="http://schemas.microsoft.com/office/drawing/2014/main" id="{B5EACCCE-A539-1448-9C9D-FBFF772648D4}"/>
              </a:ext>
            </a:extLst>
          </p:cNvPr>
          <p:cNvPicPr>
            <a:picLocks noGrp="1" noChangeAspect="1"/>
          </p:cNvPicPr>
          <p:nvPr>
            <p:ph idx="1"/>
          </p:nvPr>
        </p:nvPicPr>
        <p:blipFill>
          <a:blip r:embed="rId4"/>
          <a:stretch>
            <a:fillRect/>
          </a:stretch>
        </p:blipFill>
        <p:spPr>
          <a:xfrm>
            <a:off x="7980752" y="1850555"/>
            <a:ext cx="4211247" cy="4970895"/>
          </a:xfrm>
          <a:ln>
            <a:solidFill>
              <a:schemeClr val="bg2">
                <a:lumMod val="10000"/>
              </a:schemeClr>
            </a:solidFill>
          </a:ln>
        </p:spPr>
      </p:pic>
      <p:sp>
        <p:nvSpPr>
          <p:cNvPr id="15" name="TextBox 14">
            <a:extLst>
              <a:ext uri="{FF2B5EF4-FFF2-40B4-BE49-F238E27FC236}">
                <a16:creationId xmlns:a16="http://schemas.microsoft.com/office/drawing/2014/main" id="{B8FBA763-26C1-F90C-A464-1F79C9F25576}"/>
              </a:ext>
            </a:extLst>
          </p:cNvPr>
          <p:cNvSpPr txBox="1"/>
          <p:nvPr/>
        </p:nvSpPr>
        <p:spPr>
          <a:xfrm>
            <a:off x="8406637" y="1375046"/>
            <a:ext cx="3785363"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After Pre Processing of the Data</a:t>
            </a:r>
          </a:p>
        </p:txBody>
      </p:sp>
      <p:sp>
        <p:nvSpPr>
          <p:cNvPr id="18" name="TextBox 17">
            <a:extLst>
              <a:ext uri="{FF2B5EF4-FFF2-40B4-BE49-F238E27FC236}">
                <a16:creationId xmlns:a16="http://schemas.microsoft.com/office/drawing/2014/main" id="{56B994C1-AA07-FD34-A915-94F16B6AF1D3}"/>
              </a:ext>
            </a:extLst>
          </p:cNvPr>
          <p:cNvSpPr txBox="1"/>
          <p:nvPr/>
        </p:nvSpPr>
        <p:spPr>
          <a:xfrm>
            <a:off x="5085141" y="1481223"/>
            <a:ext cx="3414532"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Correlation Heatmap</a:t>
            </a:r>
          </a:p>
        </p:txBody>
      </p:sp>
    </p:spTree>
    <p:extLst>
      <p:ext uri="{BB962C8B-B14F-4D97-AF65-F5344CB8AC3E}">
        <p14:creationId xmlns:p14="http://schemas.microsoft.com/office/powerpoint/2010/main" val="259497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5FEF1-BA62-C0E9-70D2-38397B528819}"/>
              </a:ext>
            </a:extLst>
          </p:cNvPr>
          <p:cNvSpPr>
            <a:spLocks noGrp="1"/>
          </p:cNvSpPr>
          <p:nvPr>
            <p:ph type="title"/>
          </p:nvPr>
        </p:nvSpPr>
        <p:spPr>
          <a:xfrm>
            <a:off x="352063" y="98907"/>
            <a:ext cx="7530296" cy="850217"/>
          </a:xfrm>
          <a:solidFill>
            <a:schemeClr val="bg1">
              <a:lumMod val="95000"/>
            </a:schemeClr>
          </a:solidFill>
          <a:ln>
            <a:solidFill>
              <a:schemeClr val="tx1">
                <a:lumMod val="95000"/>
                <a:lumOff val="5000"/>
              </a:schemeClr>
            </a:solidFill>
          </a:ln>
        </p:spPr>
        <p:txBody>
          <a:bodyPr/>
          <a:lstStyle/>
          <a:p>
            <a:r>
              <a:rPr lang="en-IN" dirty="0">
                <a:highlight>
                  <a:srgbClr val="FFFF00"/>
                </a:highlight>
                <a:latin typeface="Times New Roman" panose="02020603050405020304" pitchFamily="18" charset="0"/>
                <a:cs typeface="Times New Roman" panose="02020603050405020304" pitchFamily="18" charset="0"/>
              </a:rPr>
              <a:t>Model Overview</a:t>
            </a:r>
          </a:p>
        </p:txBody>
      </p:sp>
      <p:sp>
        <p:nvSpPr>
          <p:cNvPr id="3" name="Content Placeholder 2">
            <a:extLst>
              <a:ext uri="{FF2B5EF4-FFF2-40B4-BE49-F238E27FC236}">
                <a16:creationId xmlns:a16="http://schemas.microsoft.com/office/drawing/2014/main" id="{2894B416-ED34-A418-7E41-3AB283CEB6DC}"/>
              </a:ext>
            </a:extLst>
          </p:cNvPr>
          <p:cNvSpPr>
            <a:spLocks noGrp="1"/>
          </p:cNvSpPr>
          <p:nvPr>
            <p:ph idx="1"/>
          </p:nvPr>
        </p:nvSpPr>
        <p:spPr>
          <a:xfrm>
            <a:off x="352063" y="1096419"/>
            <a:ext cx="11535137" cy="5662674"/>
          </a:xfrm>
          <a:solidFill>
            <a:schemeClr val="bg1">
              <a:lumMod val="95000"/>
            </a:schemeClr>
          </a:solidFill>
          <a:ln>
            <a:solidFill>
              <a:schemeClr val="tx1">
                <a:lumMod val="95000"/>
                <a:lumOff val="5000"/>
              </a:schemeClr>
            </a:solidFill>
          </a:ln>
        </p:spPr>
        <p:txBody>
          <a:bodyPr numCol="2">
            <a:noAutofit/>
          </a:bodyPr>
          <a:lstStyle/>
          <a:p>
            <a:pPr marL="800100" lvl="1" indent="-342900">
              <a:buFont typeface="+mj-lt"/>
              <a:buAutoNum type="arabicPeriod"/>
            </a:pPr>
            <a:r>
              <a:rPr lang="en-GB" sz="1500" b="1" dirty="0">
                <a:latin typeface="Times New Roman" panose="02020603050405020304" pitchFamily="18" charset="0"/>
                <a:cs typeface="Times New Roman" panose="02020603050405020304" pitchFamily="18" charset="0"/>
              </a:rPr>
              <a:t>Random Forest Regressor:</a:t>
            </a:r>
            <a:endParaRPr lang="en-GB" sz="1500" dirty="0">
              <a:latin typeface="Times New Roman" panose="02020603050405020304" pitchFamily="18" charset="0"/>
              <a:cs typeface="Times New Roman" panose="02020603050405020304" pitchFamily="18" charset="0"/>
            </a:endParaRPr>
          </a:p>
          <a:p>
            <a:pPr marL="1143000" lvl="2" indent="-228600">
              <a:buFont typeface="+mj-lt"/>
              <a:buAutoNum type="arabicPeriod"/>
            </a:pPr>
            <a:r>
              <a:rPr lang="en-GB" sz="1500" dirty="0">
                <a:latin typeface="Times New Roman" panose="02020603050405020304" pitchFamily="18" charset="0"/>
                <a:cs typeface="Times New Roman" panose="02020603050405020304" pitchFamily="18" charset="0"/>
              </a:rPr>
              <a:t>An ensemble method that uses multiple decision trees to make predictions. It works by averaging the outputs of several trees to reduce overfitting and improve accuracy.</a:t>
            </a:r>
          </a:p>
          <a:p>
            <a:pPr marL="1143000" lvl="2" indent="-228600">
              <a:buFont typeface="+mj-lt"/>
              <a:buAutoNum type="arabicPeriod"/>
            </a:pPr>
            <a:r>
              <a:rPr lang="en-GB" sz="1500" b="1" dirty="0">
                <a:latin typeface="Times New Roman" panose="02020603050405020304" pitchFamily="18" charset="0"/>
                <a:cs typeface="Times New Roman" panose="02020603050405020304" pitchFamily="18" charset="0"/>
              </a:rPr>
              <a:t>Use in the Project:</a:t>
            </a:r>
            <a:endParaRPr lang="en-GB" sz="1500" dirty="0">
              <a:latin typeface="Times New Roman" panose="02020603050405020304" pitchFamily="18" charset="0"/>
              <a:cs typeface="Times New Roman" panose="02020603050405020304" pitchFamily="18" charset="0"/>
            </a:endParaRPr>
          </a:p>
          <a:p>
            <a:pPr marL="1600200" lvl="3" indent="-228600">
              <a:buFont typeface="+mj-lt"/>
              <a:buAutoNum type="arabicPeriod"/>
            </a:pPr>
            <a:r>
              <a:rPr lang="en-GB" sz="1500" dirty="0">
                <a:latin typeface="Times New Roman" panose="02020603050405020304" pitchFamily="18" charset="0"/>
                <a:cs typeface="Times New Roman" panose="02020603050405020304" pitchFamily="18" charset="0"/>
              </a:rPr>
              <a:t>Random Forest was used to predict sales based on historical data, considering factors like product type, quantity, and pricing.</a:t>
            </a:r>
          </a:p>
          <a:p>
            <a:pPr marL="1143000" lvl="2" indent="-228600">
              <a:buFont typeface="+mj-lt"/>
              <a:buAutoNum type="arabicPeriod"/>
            </a:pPr>
            <a:r>
              <a:rPr lang="en-GB" sz="1500" b="1" dirty="0">
                <a:latin typeface="Times New Roman" panose="02020603050405020304" pitchFamily="18" charset="0"/>
                <a:cs typeface="Times New Roman" panose="02020603050405020304" pitchFamily="18" charset="0"/>
              </a:rPr>
              <a:t>Advantages:</a:t>
            </a:r>
            <a:endParaRPr lang="en-GB" sz="1500" dirty="0">
              <a:latin typeface="Times New Roman" panose="02020603050405020304" pitchFamily="18" charset="0"/>
              <a:cs typeface="Times New Roman" panose="02020603050405020304" pitchFamily="18" charset="0"/>
            </a:endParaRPr>
          </a:p>
          <a:p>
            <a:pPr marL="1600200" lvl="3" indent="-228600">
              <a:buFont typeface="+mj-lt"/>
              <a:buAutoNum type="arabicPeriod"/>
            </a:pPr>
            <a:r>
              <a:rPr lang="en-GB" sz="1500" dirty="0">
                <a:latin typeface="Times New Roman" panose="02020603050405020304" pitchFamily="18" charset="0"/>
                <a:cs typeface="Times New Roman" panose="02020603050405020304" pitchFamily="18" charset="0"/>
              </a:rPr>
              <a:t>Handles non-linear relationships well.</a:t>
            </a:r>
          </a:p>
          <a:p>
            <a:pPr marL="1600200" lvl="3" indent="-228600">
              <a:buFont typeface="+mj-lt"/>
              <a:buAutoNum type="arabicPeriod"/>
            </a:pPr>
            <a:r>
              <a:rPr lang="en-GB" sz="1500" dirty="0">
                <a:latin typeface="Times New Roman" panose="02020603050405020304" pitchFamily="18" charset="0"/>
                <a:cs typeface="Times New Roman" panose="02020603050405020304" pitchFamily="18" charset="0"/>
              </a:rPr>
              <a:t>Robust to outliers and noisy data.</a:t>
            </a:r>
          </a:p>
          <a:p>
            <a:pPr marL="1371600" lvl="3" indent="0">
              <a:buNone/>
            </a:pPr>
            <a:endParaRPr lang="en-GB" sz="15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GB" sz="1500" b="1" dirty="0">
                <a:latin typeface="Times New Roman" panose="02020603050405020304" pitchFamily="18" charset="0"/>
                <a:cs typeface="Times New Roman" panose="02020603050405020304" pitchFamily="18" charset="0"/>
              </a:rPr>
              <a:t>Gradient Boosting Regressor:</a:t>
            </a:r>
            <a:endParaRPr lang="en-GB" sz="1500" dirty="0">
              <a:latin typeface="Times New Roman" panose="02020603050405020304" pitchFamily="18" charset="0"/>
              <a:cs typeface="Times New Roman" panose="02020603050405020304" pitchFamily="18" charset="0"/>
            </a:endParaRPr>
          </a:p>
          <a:p>
            <a:pPr marL="1143000" lvl="2" indent="-228600">
              <a:buFont typeface="+mj-lt"/>
              <a:buAutoNum type="arabicPeriod"/>
            </a:pPr>
            <a:r>
              <a:rPr lang="en-GB" sz="1500" dirty="0">
                <a:latin typeface="Times New Roman" panose="02020603050405020304" pitchFamily="18" charset="0"/>
                <a:cs typeface="Times New Roman" panose="02020603050405020304" pitchFamily="18" charset="0"/>
              </a:rPr>
              <a:t>A boosting algorithm that builds models sequentially, where each model attempts to correct the errors of the previous one. This leads to better performance, especially for complex patterns.</a:t>
            </a:r>
          </a:p>
          <a:p>
            <a:pPr marL="1143000" lvl="2" indent="-228600">
              <a:buFont typeface="+mj-lt"/>
              <a:buAutoNum type="arabicPeriod"/>
            </a:pPr>
            <a:r>
              <a:rPr lang="en-GB" sz="1500" b="1" dirty="0">
                <a:latin typeface="Times New Roman" panose="02020603050405020304" pitchFamily="18" charset="0"/>
                <a:cs typeface="Times New Roman" panose="02020603050405020304" pitchFamily="18" charset="0"/>
              </a:rPr>
              <a:t>Use in the Project:</a:t>
            </a:r>
            <a:endParaRPr lang="en-GB" sz="1500" dirty="0">
              <a:latin typeface="Times New Roman" panose="02020603050405020304" pitchFamily="18" charset="0"/>
              <a:cs typeface="Times New Roman" panose="02020603050405020304" pitchFamily="18" charset="0"/>
            </a:endParaRPr>
          </a:p>
          <a:p>
            <a:pPr marL="1600200" lvl="3" indent="-228600">
              <a:buFont typeface="+mj-lt"/>
              <a:buAutoNum type="arabicPeriod"/>
            </a:pPr>
            <a:r>
              <a:rPr lang="en-GB" sz="1500" dirty="0">
                <a:latin typeface="Times New Roman" panose="02020603050405020304" pitchFamily="18" charset="0"/>
                <a:cs typeface="Times New Roman" panose="02020603050405020304" pitchFamily="18" charset="0"/>
              </a:rPr>
              <a:t>Used to capture more intricate relationships between sales data and other features (like customer demographics).</a:t>
            </a:r>
          </a:p>
          <a:p>
            <a:pPr marL="1143000" lvl="2" indent="-228600">
              <a:buFont typeface="+mj-lt"/>
              <a:buAutoNum type="arabicPeriod"/>
            </a:pPr>
            <a:r>
              <a:rPr lang="en-GB" sz="1500" b="1" dirty="0">
                <a:latin typeface="Times New Roman" panose="02020603050405020304" pitchFamily="18" charset="0"/>
                <a:cs typeface="Times New Roman" panose="02020603050405020304" pitchFamily="18" charset="0"/>
              </a:rPr>
              <a:t>Advantages:</a:t>
            </a:r>
            <a:endParaRPr lang="en-GB" sz="1500" dirty="0">
              <a:latin typeface="Times New Roman" panose="02020603050405020304" pitchFamily="18" charset="0"/>
              <a:cs typeface="Times New Roman" panose="02020603050405020304" pitchFamily="18" charset="0"/>
            </a:endParaRPr>
          </a:p>
          <a:p>
            <a:pPr marL="1600200" lvl="3" indent="-228600">
              <a:buFont typeface="+mj-lt"/>
              <a:buAutoNum type="arabicPeriod"/>
            </a:pPr>
            <a:r>
              <a:rPr lang="en-GB" sz="1500" dirty="0">
                <a:latin typeface="Times New Roman" panose="02020603050405020304" pitchFamily="18" charset="0"/>
                <a:cs typeface="Times New Roman" panose="02020603050405020304" pitchFamily="18" charset="0"/>
              </a:rPr>
              <a:t>High accuracy and effectiveness in predictive tasks.</a:t>
            </a:r>
          </a:p>
          <a:p>
            <a:pPr marL="800100" lvl="1" indent="-342900">
              <a:buFont typeface="+mj-lt"/>
              <a:buAutoNum type="arabicPeriod"/>
            </a:pPr>
            <a:r>
              <a:rPr lang="en-GB" sz="1500" b="1" dirty="0">
                <a:latin typeface="Times New Roman" panose="02020603050405020304" pitchFamily="18" charset="0"/>
                <a:cs typeface="Times New Roman" panose="02020603050405020304" pitchFamily="18" charset="0"/>
              </a:rPr>
              <a:t>Decision Tree Regressor:</a:t>
            </a:r>
            <a:endParaRPr lang="en-GB" sz="1500" dirty="0">
              <a:latin typeface="Times New Roman" panose="02020603050405020304" pitchFamily="18" charset="0"/>
              <a:cs typeface="Times New Roman" panose="02020603050405020304" pitchFamily="18" charset="0"/>
            </a:endParaRPr>
          </a:p>
          <a:p>
            <a:pPr marL="1143000" lvl="2" indent="-228600">
              <a:buFont typeface="+mj-lt"/>
              <a:buAutoNum type="arabicPeriod"/>
            </a:pPr>
            <a:r>
              <a:rPr lang="en-GB" sz="1500" dirty="0">
                <a:latin typeface="Times New Roman" panose="02020603050405020304" pitchFamily="18" charset="0"/>
                <a:cs typeface="Times New Roman" panose="02020603050405020304" pitchFamily="18" charset="0"/>
              </a:rPr>
              <a:t>A decision tree is a simple, interpretable model that splits the data into different branches based on feature values. Each decision node in the tree corresponds to a feature and a decision rule.</a:t>
            </a:r>
          </a:p>
          <a:p>
            <a:pPr marL="1143000" lvl="2" indent="-228600">
              <a:buFont typeface="+mj-lt"/>
              <a:buAutoNum type="arabicPeriod"/>
            </a:pPr>
            <a:r>
              <a:rPr lang="en-GB" sz="1500" b="1" dirty="0">
                <a:latin typeface="Times New Roman" panose="02020603050405020304" pitchFamily="18" charset="0"/>
                <a:cs typeface="Times New Roman" panose="02020603050405020304" pitchFamily="18" charset="0"/>
              </a:rPr>
              <a:t>Use in the Project:</a:t>
            </a:r>
            <a:endParaRPr lang="en-GB" sz="1500" dirty="0">
              <a:latin typeface="Times New Roman" panose="02020603050405020304" pitchFamily="18" charset="0"/>
              <a:cs typeface="Times New Roman" panose="02020603050405020304" pitchFamily="18" charset="0"/>
            </a:endParaRPr>
          </a:p>
          <a:p>
            <a:pPr marL="1600200" lvl="3" indent="-228600">
              <a:buFont typeface="+mj-lt"/>
              <a:buAutoNum type="arabicPeriod"/>
            </a:pPr>
            <a:r>
              <a:rPr lang="en-GB" sz="1500" dirty="0">
                <a:latin typeface="Times New Roman" panose="02020603050405020304" pitchFamily="18" charset="0"/>
                <a:cs typeface="Times New Roman" panose="02020603050405020304" pitchFamily="18" charset="0"/>
              </a:rPr>
              <a:t>Decision Tree was chosen because it is highly interpretable and can model complex, non-linear relationships. It was used to predict sales based on factors like price, quantity, and promotions.</a:t>
            </a:r>
          </a:p>
          <a:p>
            <a:pPr marL="1143000" lvl="2" indent="-228600">
              <a:buFont typeface="+mj-lt"/>
              <a:buAutoNum type="arabicPeriod"/>
            </a:pPr>
            <a:r>
              <a:rPr lang="en-GB" sz="1500" b="1" dirty="0">
                <a:latin typeface="Times New Roman" panose="02020603050405020304" pitchFamily="18" charset="0"/>
                <a:cs typeface="Times New Roman" panose="02020603050405020304" pitchFamily="18" charset="0"/>
              </a:rPr>
              <a:t>Why We Used It:</a:t>
            </a:r>
            <a:endParaRPr lang="en-GB" sz="1500" dirty="0">
              <a:latin typeface="Times New Roman" panose="02020603050405020304" pitchFamily="18" charset="0"/>
              <a:cs typeface="Times New Roman" panose="02020603050405020304" pitchFamily="18" charset="0"/>
            </a:endParaRPr>
          </a:p>
          <a:p>
            <a:pPr marL="1600200" lvl="3" indent="-228600">
              <a:buFont typeface="+mj-lt"/>
              <a:buAutoNum type="arabicPeriod"/>
            </a:pPr>
            <a:r>
              <a:rPr lang="en-GB" sz="1500" b="1" dirty="0">
                <a:latin typeface="Times New Roman" panose="02020603050405020304" pitchFamily="18" charset="0"/>
                <a:cs typeface="Times New Roman" panose="02020603050405020304" pitchFamily="18" charset="0"/>
              </a:rPr>
              <a:t>Interpretability:</a:t>
            </a:r>
            <a:r>
              <a:rPr lang="en-GB" sz="1500" dirty="0">
                <a:latin typeface="Times New Roman" panose="02020603050405020304" pitchFamily="18" charset="0"/>
                <a:cs typeface="Times New Roman" panose="02020603050405020304" pitchFamily="18" charset="0"/>
              </a:rPr>
              <a:t> Decision Trees are easy to understand and visualize, which helps to explain how the model makes predictions.</a:t>
            </a:r>
          </a:p>
          <a:p>
            <a:pPr marL="1600200" lvl="3" indent="-228600">
              <a:buFont typeface="+mj-lt"/>
              <a:buAutoNum type="arabicPeriod"/>
            </a:pPr>
            <a:r>
              <a:rPr lang="en-GB" sz="1500" b="1" dirty="0">
                <a:latin typeface="Times New Roman" panose="02020603050405020304" pitchFamily="18" charset="0"/>
                <a:cs typeface="Times New Roman" panose="02020603050405020304" pitchFamily="18" charset="0"/>
              </a:rPr>
              <a:t>Non-linearity:</a:t>
            </a:r>
            <a:r>
              <a:rPr lang="en-GB" sz="1500" dirty="0">
                <a:latin typeface="Times New Roman" panose="02020603050405020304" pitchFamily="18" charset="0"/>
                <a:cs typeface="Times New Roman" panose="02020603050405020304" pitchFamily="18" charset="0"/>
              </a:rPr>
              <a:t> They are good for capturing complex relationships between features that might not be linear, such as price and demand.</a:t>
            </a:r>
          </a:p>
          <a:p>
            <a:pPr marL="1143000" lvl="2" indent="-228600">
              <a:buFont typeface="+mj-lt"/>
              <a:buAutoNum type="arabicPeriod"/>
            </a:pPr>
            <a:r>
              <a:rPr lang="en-GB" sz="1500" b="1" dirty="0">
                <a:latin typeface="Times New Roman" panose="02020603050405020304" pitchFamily="18" charset="0"/>
                <a:cs typeface="Times New Roman" panose="02020603050405020304" pitchFamily="18" charset="0"/>
              </a:rPr>
              <a:t>Advantages:</a:t>
            </a:r>
            <a:endParaRPr lang="en-GB" sz="1500" dirty="0">
              <a:latin typeface="Times New Roman" panose="02020603050405020304" pitchFamily="18" charset="0"/>
              <a:cs typeface="Times New Roman" panose="02020603050405020304" pitchFamily="18" charset="0"/>
            </a:endParaRPr>
          </a:p>
          <a:p>
            <a:pPr marL="1600200" lvl="3" indent="-228600">
              <a:buFont typeface="+mj-lt"/>
              <a:buAutoNum type="arabicPeriod"/>
            </a:pPr>
            <a:r>
              <a:rPr lang="en-GB" sz="1500" dirty="0">
                <a:latin typeface="Times New Roman" panose="02020603050405020304" pitchFamily="18" charset="0"/>
                <a:cs typeface="Times New Roman" panose="02020603050405020304" pitchFamily="18" charset="0"/>
              </a:rPr>
              <a:t>Simple to understand and visualize.</a:t>
            </a:r>
          </a:p>
          <a:p>
            <a:pPr marL="1600200" lvl="3" indent="-228600">
              <a:buFont typeface="+mj-lt"/>
              <a:buAutoNum type="arabicPeriod"/>
            </a:pPr>
            <a:r>
              <a:rPr lang="en-GB" sz="1500" dirty="0">
                <a:latin typeface="Times New Roman" panose="02020603050405020304" pitchFamily="18" charset="0"/>
                <a:cs typeface="Times New Roman" panose="02020603050405020304" pitchFamily="18" charset="0"/>
              </a:rPr>
              <a:t>Handles both numerical and categorical data.</a:t>
            </a:r>
          </a:p>
        </p:txBody>
      </p:sp>
    </p:spTree>
    <p:extLst>
      <p:ext uri="{BB962C8B-B14F-4D97-AF65-F5344CB8AC3E}">
        <p14:creationId xmlns:p14="http://schemas.microsoft.com/office/powerpoint/2010/main" val="374577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5336-FF56-CA4E-15CF-4AC55F29EFCB}"/>
              </a:ext>
            </a:extLst>
          </p:cNvPr>
          <p:cNvSpPr>
            <a:spLocks noGrp="1"/>
          </p:cNvSpPr>
          <p:nvPr>
            <p:ph type="title"/>
          </p:nvPr>
        </p:nvSpPr>
        <p:spPr>
          <a:xfrm>
            <a:off x="612731" y="199721"/>
            <a:ext cx="5988485" cy="962634"/>
          </a:xfrm>
          <a:solidFill>
            <a:schemeClr val="bg1">
              <a:lumMod val="95000"/>
            </a:schemeClr>
          </a:solidFill>
          <a:ln>
            <a:solidFill>
              <a:schemeClr val="tx1">
                <a:lumMod val="95000"/>
                <a:lumOff val="5000"/>
              </a:schemeClr>
            </a:solidFill>
          </a:ln>
        </p:spPr>
        <p:txBody>
          <a:bodyPr/>
          <a:lstStyle/>
          <a:p>
            <a:r>
              <a:rPr lang="en-IN" dirty="0">
                <a:highlight>
                  <a:srgbClr val="FFFF00"/>
                </a:highlight>
                <a:latin typeface="Times New Roman" panose="02020603050405020304" pitchFamily="18" charset="0"/>
                <a:cs typeface="Times New Roman" panose="02020603050405020304" pitchFamily="18" charset="0"/>
              </a:rPr>
              <a:t>Time Series Models</a:t>
            </a:r>
          </a:p>
        </p:txBody>
      </p:sp>
      <p:sp>
        <p:nvSpPr>
          <p:cNvPr id="3" name="Content Placeholder 2">
            <a:extLst>
              <a:ext uri="{FF2B5EF4-FFF2-40B4-BE49-F238E27FC236}">
                <a16:creationId xmlns:a16="http://schemas.microsoft.com/office/drawing/2014/main" id="{786923EF-AB23-DDE8-40E6-237AF96DEE55}"/>
              </a:ext>
            </a:extLst>
          </p:cNvPr>
          <p:cNvSpPr>
            <a:spLocks noGrp="1"/>
          </p:cNvSpPr>
          <p:nvPr>
            <p:ph idx="1"/>
          </p:nvPr>
        </p:nvSpPr>
        <p:spPr>
          <a:xfrm>
            <a:off x="612731" y="1265129"/>
            <a:ext cx="10936266" cy="5393150"/>
          </a:xfrm>
          <a:solidFill>
            <a:schemeClr val="bg1">
              <a:lumMod val="95000"/>
            </a:schemeClr>
          </a:solidFill>
          <a:ln>
            <a:solidFill>
              <a:schemeClr val="tx1">
                <a:lumMod val="95000"/>
                <a:lumOff val="5000"/>
              </a:schemeClr>
            </a:solidFill>
          </a:ln>
        </p:spPr>
        <p:txBody>
          <a:bodyPr>
            <a:noAutofit/>
          </a:bodyPr>
          <a:lstStyle/>
          <a:p>
            <a:pPr>
              <a:buFont typeface="+mj-lt"/>
              <a:buAutoNum type="arabicPeriod" startAt="2"/>
            </a:pPr>
            <a:endParaRPr lang="en-GB" sz="1800"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GB" sz="1800" b="1" dirty="0">
                <a:latin typeface="Times New Roman" panose="02020603050405020304" pitchFamily="18" charset="0"/>
                <a:cs typeface="Times New Roman" panose="02020603050405020304" pitchFamily="18" charset="0"/>
              </a:rPr>
              <a:t>ARIMA (Autoregressive Integrated Moving Average):</a:t>
            </a:r>
            <a:endParaRPr lang="en-GB" sz="1800" dirty="0">
              <a:latin typeface="Times New Roman" panose="02020603050405020304" pitchFamily="18" charset="0"/>
              <a:cs typeface="Times New Roman" panose="02020603050405020304" pitchFamily="18" charset="0"/>
            </a:endParaRPr>
          </a:p>
          <a:p>
            <a:pPr marL="1257300" lvl="2" indent="-342900">
              <a:buFont typeface="+mj-lt"/>
              <a:buAutoNum type="arabicPeriod"/>
            </a:pPr>
            <a:r>
              <a:rPr lang="en-GB" sz="1800" dirty="0">
                <a:latin typeface="Times New Roman" panose="02020603050405020304" pitchFamily="18" charset="0"/>
                <a:cs typeface="Times New Roman" panose="02020603050405020304" pitchFamily="18" charset="0"/>
              </a:rPr>
              <a:t>ARIMA is a statistical model used for time series forecasting. It captures patterns in the data by combining autoregression, differencing, and moving averages.</a:t>
            </a:r>
          </a:p>
          <a:p>
            <a:pPr marL="1257300" lvl="2" indent="-342900">
              <a:buFont typeface="+mj-lt"/>
              <a:buAutoNum type="arabicPeriod"/>
            </a:pPr>
            <a:r>
              <a:rPr lang="en-GB" sz="1800" b="1" dirty="0">
                <a:latin typeface="Times New Roman" panose="02020603050405020304" pitchFamily="18" charset="0"/>
                <a:cs typeface="Times New Roman" panose="02020603050405020304" pitchFamily="18" charset="0"/>
              </a:rPr>
              <a:t>Use in the Project:</a:t>
            </a:r>
            <a:endParaRPr lang="en-GB" sz="1800" dirty="0">
              <a:latin typeface="Times New Roman" panose="02020603050405020304" pitchFamily="18" charset="0"/>
              <a:cs typeface="Times New Roman" panose="02020603050405020304" pitchFamily="18" charset="0"/>
            </a:endParaRPr>
          </a:p>
          <a:p>
            <a:pPr marL="1714500" lvl="3" indent="-342900">
              <a:buFont typeface="+mj-lt"/>
              <a:buAutoNum type="arabicPeriod"/>
            </a:pPr>
            <a:r>
              <a:rPr lang="en-GB" dirty="0">
                <a:latin typeface="Times New Roman" panose="02020603050405020304" pitchFamily="18" charset="0"/>
                <a:cs typeface="Times New Roman" panose="02020603050405020304" pitchFamily="18" charset="0"/>
              </a:rPr>
              <a:t>ARIMA was applied to sales data to identify trends and make future sales predictions.</a:t>
            </a:r>
          </a:p>
          <a:p>
            <a:pPr marL="1257300" lvl="2" indent="-342900">
              <a:buFont typeface="+mj-lt"/>
              <a:buAutoNum type="arabicPeriod"/>
            </a:pPr>
            <a:r>
              <a:rPr lang="en-GB" sz="1800" b="1" dirty="0">
                <a:latin typeface="Times New Roman" panose="02020603050405020304" pitchFamily="18" charset="0"/>
                <a:cs typeface="Times New Roman" panose="02020603050405020304" pitchFamily="18" charset="0"/>
              </a:rPr>
              <a:t>Advantages:</a:t>
            </a:r>
            <a:endParaRPr lang="en-GB" sz="1800" dirty="0">
              <a:latin typeface="Times New Roman" panose="02020603050405020304" pitchFamily="18" charset="0"/>
              <a:cs typeface="Times New Roman" panose="02020603050405020304" pitchFamily="18" charset="0"/>
            </a:endParaRPr>
          </a:p>
          <a:p>
            <a:pPr marL="1714500" lvl="3" indent="-342900">
              <a:buFont typeface="+mj-lt"/>
              <a:buAutoNum type="arabicPeriod"/>
            </a:pPr>
            <a:r>
              <a:rPr lang="en-GB" dirty="0">
                <a:latin typeface="Times New Roman" panose="02020603050405020304" pitchFamily="18" charset="0"/>
                <a:cs typeface="Times New Roman" panose="02020603050405020304" pitchFamily="18" charset="0"/>
              </a:rPr>
              <a:t>Effective when data shows clear trends and patterns but doesn't have strong seasonality.</a:t>
            </a:r>
          </a:p>
          <a:p>
            <a:pPr marL="1371600" lvl="3" indent="0">
              <a:buNone/>
            </a:pPr>
            <a:endParaRPr lang="en-GB"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en-GB" sz="1800" b="1" dirty="0">
                <a:latin typeface="Times New Roman" panose="02020603050405020304" pitchFamily="18" charset="0"/>
                <a:cs typeface="Times New Roman" panose="02020603050405020304" pitchFamily="18" charset="0"/>
              </a:rPr>
              <a:t>SARIMA (Seasonal ARIMA):</a:t>
            </a:r>
            <a:endParaRPr lang="en-GB" sz="1800" dirty="0">
              <a:latin typeface="Times New Roman" panose="02020603050405020304" pitchFamily="18" charset="0"/>
              <a:cs typeface="Times New Roman" panose="02020603050405020304" pitchFamily="18" charset="0"/>
            </a:endParaRPr>
          </a:p>
          <a:p>
            <a:pPr marL="1257300" lvl="2" indent="-342900">
              <a:buFont typeface="+mj-lt"/>
              <a:buAutoNum type="arabicPeriod"/>
            </a:pPr>
            <a:r>
              <a:rPr lang="en-GB" sz="1800" dirty="0">
                <a:latin typeface="Times New Roman" panose="02020603050405020304" pitchFamily="18" charset="0"/>
                <a:cs typeface="Times New Roman" panose="02020603050405020304" pitchFamily="18" charset="0"/>
              </a:rPr>
              <a:t>SARIMA is an extension of ARIMA that also considers seasonality. It adds seasonal autoregressive and moving average components.</a:t>
            </a:r>
          </a:p>
          <a:p>
            <a:pPr marL="1257300" lvl="2" indent="-342900">
              <a:buFont typeface="+mj-lt"/>
              <a:buAutoNum type="arabicPeriod"/>
            </a:pPr>
            <a:r>
              <a:rPr lang="en-GB" sz="1800" b="1" dirty="0">
                <a:latin typeface="Times New Roman" panose="02020603050405020304" pitchFamily="18" charset="0"/>
                <a:cs typeface="Times New Roman" panose="02020603050405020304" pitchFamily="18" charset="0"/>
              </a:rPr>
              <a:t>Use in the Project:</a:t>
            </a:r>
            <a:endParaRPr lang="en-GB" sz="1800" dirty="0">
              <a:latin typeface="Times New Roman" panose="02020603050405020304" pitchFamily="18" charset="0"/>
              <a:cs typeface="Times New Roman" panose="02020603050405020304" pitchFamily="18" charset="0"/>
            </a:endParaRPr>
          </a:p>
          <a:p>
            <a:pPr marL="1714500" lvl="3" indent="-342900">
              <a:buFont typeface="+mj-lt"/>
              <a:buAutoNum type="arabicPeriod"/>
            </a:pPr>
            <a:r>
              <a:rPr lang="en-GB" dirty="0">
                <a:latin typeface="Times New Roman" panose="02020603050405020304" pitchFamily="18" charset="0"/>
                <a:cs typeface="Times New Roman" panose="02020603050405020304" pitchFamily="18" charset="0"/>
              </a:rPr>
              <a:t>Given the seasonal nature of sales data (e.g., holiday seasons), SARIMA was used to improve accuracy in predictions by modelling both trends and seasonal patterns.</a:t>
            </a:r>
          </a:p>
          <a:p>
            <a:pPr marL="1257300" lvl="2" indent="-342900">
              <a:buFont typeface="+mj-lt"/>
              <a:buAutoNum type="arabicPeriod"/>
            </a:pPr>
            <a:r>
              <a:rPr lang="en-GB" sz="1800" b="1" dirty="0">
                <a:latin typeface="Times New Roman" panose="02020603050405020304" pitchFamily="18" charset="0"/>
                <a:cs typeface="Times New Roman" panose="02020603050405020304" pitchFamily="18" charset="0"/>
              </a:rPr>
              <a:t>Advantages:</a:t>
            </a:r>
            <a:endParaRPr lang="en-GB" sz="1800" dirty="0">
              <a:latin typeface="Times New Roman" panose="02020603050405020304" pitchFamily="18" charset="0"/>
              <a:cs typeface="Times New Roman" panose="02020603050405020304" pitchFamily="18" charset="0"/>
            </a:endParaRPr>
          </a:p>
          <a:p>
            <a:pPr marL="1714500" lvl="3" indent="-342900">
              <a:buFont typeface="+mj-lt"/>
              <a:buAutoNum type="arabicPeriod"/>
            </a:pPr>
            <a:r>
              <a:rPr lang="en-GB" dirty="0">
                <a:latin typeface="Times New Roman" panose="02020603050405020304" pitchFamily="18" charset="0"/>
                <a:cs typeface="Times New Roman" panose="02020603050405020304" pitchFamily="18" charset="0"/>
              </a:rPr>
              <a:t>Better at handling seasonal trends and cyclical patterns.</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8179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98E96-A4D7-A872-E429-1BA2F128216E}"/>
              </a:ext>
            </a:extLst>
          </p:cNvPr>
          <p:cNvSpPr>
            <a:spLocks noGrp="1"/>
          </p:cNvSpPr>
          <p:nvPr>
            <p:ph type="title"/>
          </p:nvPr>
        </p:nvSpPr>
        <p:spPr>
          <a:xfrm>
            <a:off x="647700" y="187325"/>
            <a:ext cx="7213600" cy="714375"/>
          </a:xfrm>
          <a:solidFill>
            <a:schemeClr val="bg1">
              <a:lumMod val="95000"/>
            </a:schemeClr>
          </a:solidFill>
          <a:ln>
            <a:solidFill>
              <a:schemeClr val="tx1">
                <a:lumMod val="95000"/>
                <a:lumOff val="5000"/>
              </a:schemeClr>
            </a:solidFill>
          </a:ln>
        </p:spPr>
        <p:txBody>
          <a:bodyPr>
            <a:normAutofit/>
          </a:bodyPr>
          <a:lstStyle/>
          <a:p>
            <a:r>
              <a:rPr lang="en-IN" sz="4000" dirty="0">
                <a:highlight>
                  <a:srgbClr val="FFFF00"/>
                </a:highlight>
                <a:latin typeface="Times New Roman" panose="02020603050405020304" pitchFamily="18" charset="0"/>
                <a:cs typeface="Times New Roman" panose="02020603050405020304" pitchFamily="18" charset="0"/>
              </a:rPr>
              <a:t>Results And Conclusion</a:t>
            </a:r>
          </a:p>
        </p:txBody>
      </p:sp>
      <p:sp>
        <p:nvSpPr>
          <p:cNvPr id="3" name="Content Placeholder 2">
            <a:extLst>
              <a:ext uri="{FF2B5EF4-FFF2-40B4-BE49-F238E27FC236}">
                <a16:creationId xmlns:a16="http://schemas.microsoft.com/office/drawing/2014/main" id="{21F64695-BB29-2F6F-274C-A5FC02727AE3}"/>
              </a:ext>
            </a:extLst>
          </p:cNvPr>
          <p:cNvSpPr>
            <a:spLocks noGrp="1"/>
          </p:cNvSpPr>
          <p:nvPr>
            <p:ph idx="1"/>
          </p:nvPr>
        </p:nvSpPr>
        <p:spPr>
          <a:xfrm>
            <a:off x="391456" y="1051495"/>
            <a:ext cx="11409088" cy="1508089"/>
          </a:xfrm>
        </p:spPr>
        <p:txBody>
          <a:bodyPr>
            <a:noAutofit/>
          </a:bodyPr>
          <a:lstStyle/>
          <a:p>
            <a:pPr marL="0" indent="0">
              <a:buNone/>
            </a:pPr>
            <a:r>
              <a:rPr lang="en-IN" sz="1500" b="1" dirty="0">
                <a:latin typeface="Times New Roman" panose="02020603050405020304" pitchFamily="18" charset="0"/>
                <a:cs typeface="Times New Roman" panose="02020603050405020304" pitchFamily="18" charset="0"/>
              </a:rPr>
              <a:t>Model Performance Comparison (Bar chat):</a:t>
            </a:r>
          </a:p>
          <a:p>
            <a:r>
              <a:rPr lang="en-GB" sz="1500" b="1" dirty="0">
                <a:latin typeface="Times New Roman" panose="02020603050405020304" pitchFamily="18" charset="0"/>
                <a:cs typeface="Times New Roman" panose="02020603050405020304" pitchFamily="18" charset="0"/>
              </a:rPr>
              <a:t>Lower MAE</a:t>
            </a:r>
            <a:r>
              <a:rPr lang="en-GB" sz="1500" dirty="0">
                <a:latin typeface="Times New Roman" panose="02020603050405020304" pitchFamily="18" charset="0"/>
                <a:cs typeface="Times New Roman" panose="02020603050405020304" pitchFamily="18" charset="0"/>
              </a:rPr>
              <a:t> values are better as they indicate that the model is making predictions closer to the actual values</a:t>
            </a:r>
          </a:p>
          <a:p>
            <a:r>
              <a:rPr lang="en-GB" sz="1500" b="1" dirty="0">
                <a:latin typeface="Times New Roman" panose="02020603050405020304" pitchFamily="18" charset="0"/>
                <a:cs typeface="Times New Roman" panose="02020603050405020304" pitchFamily="18" charset="0"/>
              </a:rPr>
              <a:t>Higher R²</a:t>
            </a:r>
            <a:r>
              <a:rPr lang="en-GB" sz="1500" dirty="0">
                <a:latin typeface="Times New Roman" panose="02020603050405020304" pitchFamily="18" charset="0"/>
                <a:cs typeface="Times New Roman" panose="02020603050405020304" pitchFamily="18" charset="0"/>
              </a:rPr>
              <a:t> values are better (closer to 1). A high R² means the model is able to explain a large portion of the variance in the data.</a:t>
            </a:r>
          </a:p>
          <a:p>
            <a:r>
              <a:rPr lang="en-GB" sz="1500" b="1" dirty="0">
                <a:latin typeface="Times New Roman" panose="02020603050405020304" pitchFamily="18" charset="0"/>
                <a:cs typeface="Times New Roman" panose="02020603050405020304" pitchFamily="18" charset="0"/>
              </a:rPr>
              <a:t>Higher F1 Score</a:t>
            </a:r>
            <a:r>
              <a:rPr lang="en-GB" sz="1500" dirty="0">
                <a:latin typeface="Times New Roman" panose="02020603050405020304" pitchFamily="18" charset="0"/>
                <a:cs typeface="Times New Roman" panose="02020603050405020304" pitchFamily="18" charset="0"/>
              </a:rPr>
              <a:t> values are better. The maximum value of the F1 score is 1 (perfect precision and recall), and the minimum value is 0 (no correct predictions).</a:t>
            </a:r>
          </a:p>
          <a:p>
            <a:pPr marL="0" indent="0">
              <a:buNone/>
            </a:pPr>
            <a:r>
              <a:rPr lang="en-GB" sz="1500" dirty="0">
                <a:latin typeface="Times New Roman" panose="02020603050405020304" pitchFamily="18" charset="0"/>
                <a:cs typeface="Times New Roman" panose="02020603050405020304" pitchFamily="18" charset="0"/>
              </a:rPr>
              <a:t>.</a:t>
            </a:r>
            <a:endParaRPr lang="en-IN" sz="1500" b="1" dirty="0">
              <a:latin typeface="Times New Roman" panose="02020603050405020304" pitchFamily="18" charset="0"/>
              <a:cs typeface="Times New Roman" panose="02020603050405020304" pitchFamily="18" charset="0"/>
            </a:endParaRPr>
          </a:p>
          <a:p>
            <a:endParaRPr lang="en-IN" sz="1500" dirty="0">
              <a:latin typeface="Times New Roman" panose="02020603050405020304" pitchFamily="18" charset="0"/>
              <a:cs typeface="Times New Roman" panose="02020603050405020304" pitchFamily="18" charset="0"/>
            </a:endParaRPr>
          </a:p>
          <a:p>
            <a:endParaRPr lang="en-IN" sz="15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7D2644C-C16C-577B-4AE9-268A2886EEA0}"/>
              </a:ext>
            </a:extLst>
          </p:cNvPr>
          <p:cNvPicPr>
            <a:picLocks noChangeAspect="1"/>
          </p:cNvPicPr>
          <p:nvPr/>
        </p:nvPicPr>
        <p:blipFill>
          <a:blip r:embed="rId2"/>
          <a:stretch>
            <a:fillRect/>
          </a:stretch>
        </p:blipFill>
        <p:spPr>
          <a:xfrm>
            <a:off x="647700" y="2780389"/>
            <a:ext cx="10614708" cy="3890286"/>
          </a:xfrm>
          <a:prstGeom prst="rect">
            <a:avLst/>
          </a:prstGeom>
        </p:spPr>
      </p:pic>
    </p:spTree>
    <p:extLst>
      <p:ext uri="{BB962C8B-B14F-4D97-AF65-F5344CB8AC3E}">
        <p14:creationId xmlns:p14="http://schemas.microsoft.com/office/powerpoint/2010/main" val="3334615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02FBBFF-A146-36E0-22BF-61E49EA2AA4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23361" y="1442342"/>
            <a:ext cx="2254506" cy="3797590"/>
          </a:xfrm>
        </p:spPr>
      </p:pic>
      <p:sp>
        <p:nvSpPr>
          <p:cNvPr id="6" name="TextBox 5">
            <a:extLst>
              <a:ext uri="{FF2B5EF4-FFF2-40B4-BE49-F238E27FC236}">
                <a16:creationId xmlns:a16="http://schemas.microsoft.com/office/drawing/2014/main" id="{43094F28-40B0-9A75-08D7-AC7477B28A28}"/>
              </a:ext>
            </a:extLst>
          </p:cNvPr>
          <p:cNvSpPr txBox="1"/>
          <p:nvPr/>
        </p:nvSpPr>
        <p:spPr>
          <a:xfrm>
            <a:off x="133995" y="249865"/>
            <a:ext cx="5736265" cy="923330"/>
          </a:xfrm>
          <a:prstGeom prst="rect">
            <a:avLst/>
          </a:prstGeom>
          <a:solidFill>
            <a:schemeClr val="bg1">
              <a:lumMod val="95000"/>
            </a:schemeClr>
          </a:solidFill>
          <a:ln>
            <a:solidFill>
              <a:schemeClr val="tx1">
                <a:lumMod val="95000"/>
                <a:lumOff val="5000"/>
              </a:schemeClr>
            </a:solidFill>
          </a:ln>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By looking at the graph and results we choose random forest model which was performing good overall with </a:t>
            </a:r>
            <a:r>
              <a:rPr lang="en-IN" b="1" dirty="0">
                <a:latin typeface="Times New Roman" panose="02020603050405020304" pitchFamily="18" charset="0"/>
                <a:cs typeface="Times New Roman" panose="02020603050405020304" pitchFamily="18" charset="0"/>
              </a:rPr>
              <a:t>accuracy: 89%</a:t>
            </a:r>
          </a:p>
        </p:txBody>
      </p:sp>
      <p:sp>
        <p:nvSpPr>
          <p:cNvPr id="7" name="TextBox 6">
            <a:extLst>
              <a:ext uri="{FF2B5EF4-FFF2-40B4-BE49-F238E27FC236}">
                <a16:creationId xmlns:a16="http://schemas.microsoft.com/office/drawing/2014/main" id="{021D83DA-9B6D-5191-DC4E-96794A50B913}"/>
              </a:ext>
            </a:extLst>
          </p:cNvPr>
          <p:cNvSpPr txBox="1"/>
          <p:nvPr/>
        </p:nvSpPr>
        <p:spPr>
          <a:xfrm>
            <a:off x="2787363" y="1472141"/>
            <a:ext cx="4358259" cy="923330"/>
          </a:xfrm>
          <a:prstGeom prst="rect">
            <a:avLst/>
          </a:prstGeom>
          <a:solidFill>
            <a:schemeClr val="bg1">
              <a:lumMod val="95000"/>
            </a:schemeClr>
          </a:solidFill>
          <a:ln>
            <a:solidFill>
              <a:schemeClr val="tx1">
                <a:lumMod val="95000"/>
                <a:lumOff val="5000"/>
              </a:schemeClr>
            </a:solidFill>
          </a:ln>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To increase the Performance Hyper Parameter tuning using </a:t>
            </a:r>
            <a:r>
              <a:rPr lang="en-IN" dirty="0" err="1">
                <a:latin typeface="Times New Roman" panose="02020603050405020304" pitchFamily="18" charset="0"/>
                <a:cs typeface="Times New Roman" panose="02020603050405020304" pitchFamily="18" charset="0"/>
              </a:rPr>
              <a:t>GridSearchCV</a:t>
            </a:r>
            <a:r>
              <a:rPr lang="en-IN" dirty="0">
                <a:latin typeface="Times New Roman" panose="02020603050405020304" pitchFamily="18" charset="0"/>
                <a:cs typeface="Times New Roman" panose="02020603050405020304" pitchFamily="18" charset="0"/>
              </a:rPr>
              <a:t> was done</a:t>
            </a:r>
          </a:p>
        </p:txBody>
      </p:sp>
      <p:sp>
        <p:nvSpPr>
          <p:cNvPr id="9" name="TextBox 8">
            <a:extLst>
              <a:ext uri="{FF2B5EF4-FFF2-40B4-BE49-F238E27FC236}">
                <a16:creationId xmlns:a16="http://schemas.microsoft.com/office/drawing/2014/main" id="{BDA5C276-FEC7-C23A-D0E2-AA63390537E8}"/>
              </a:ext>
            </a:extLst>
          </p:cNvPr>
          <p:cNvSpPr txBox="1"/>
          <p:nvPr/>
        </p:nvSpPr>
        <p:spPr>
          <a:xfrm>
            <a:off x="3002126" y="2694417"/>
            <a:ext cx="3928731" cy="646331"/>
          </a:xfrm>
          <a:prstGeom prst="rect">
            <a:avLst/>
          </a:prstGeom>
          <a:solidFill>
            <a:schemeClr val="bg1">
              <a:lumMod val="95000"/>
            </a:schemeClr>
          </a:solidFill>
          <a:ln>
            <a:solidFill>
              <a:schemeClr val="tx1">
                <a:lumMod val="95000"/>
                <a:lumOff val="5000"/>
              </a:schemeClr>
            </a:solidFill>
          </a:ln>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After Hyper Parameter Training </a:t>
            </a:r>
            <a:br>
              <a:rPr lang="en-IN"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Accuracy Increased by: 1%</a:t>
            </a:r>
          </a:p>
        </p:txBody>
      </p:sp>
      <p:pic>
        <p:nvPicPr>
          <p:cNvPr id="11" name="Picture 10">
            <a:extLst>
              <a:ext uri="{FF2B5EF4-FFF2-40B4-BE49-F238E27FC236}">
                <a16:creationId xmlns:a16="http://schemas.microsoft.com/office/drawing/2014/main" id="{B0147406-582D-F9DB-0938-6F5FF65E4A9B}"/>
              </a:ext>
            </a:extLst>
          </p:cNvPr>
          <p:cNvPicPr>
            <a:picLocks noChangeAspect="1"/>
          </p:cNvPicPr>
          <p:nvPr/>
        </p:nvPicPr>
        <p:blipFill>
          <a:blip r:embed="rId3"/>
          <a:stretch>
            <a:fillRect/>
          </a:stretch>
        </p:blipFill>
        <p:spPr>
          <a:xfrm>
            <a:off x="2884384" y="3854504"/>
            <a:ext cx="4164217" cy="1389734"/>
          </a:xfrm>
          <a:prstGeom prst="rect">
            <a:avLst/>
          </a:prstGeom>
        </p:spPr>
      </p:pic>
      <p:pic>
        <p:nvPicPr>
          <p:cNvPr id="13" name="Picture 12">
            <a:extLst>
              <a:ext uri="{FF2B5EF4-FFF2-40B4-BE49-F238E27FC236}">
                <a16:creationId xmlns:a16="http://schemas.microsoft.com/office/drawing/2014/main" id="{8A2408D1-C6E1-D815-25D8-18E625B97F90}"/>
              </a:ext>
            </a:extLst>
          </p:cNvPr>
          <p:cNvPicPr>
            <a:picLocks noChangeAspect="1"/>
          </p:cNvPicPr>
          <p:nvPr/>
        </p:nvPicPr>
        <p:blipFill>
          <a:blip r:embed="rId4"/>
          <a:stretch>
            <a:fillRect/>
          </a:stretch>
        </p:blipFill>
        <p:spPr>
          <a:xfrm>
            <a:off x="7455118" y="4212880"/>
            <a:ext cx="4536607" cy="2062717"/>
          </a:xfrm>
          <a:prstGeom prst="rect">
            <a:avLst/>
          </a:prstGeom>
        </p:spPr>
      </p:pic>
      <p:sp>
        <p:nvSpPr>
          <p:cNvPr id="15" name="TextBox 14">
            <a:extLst>
              <a:ext uri="{FF2B5EF4-FFF2-40B4-BE49-F238E27FC236}">
                <a16:creationId xmlns:a16="http://schemas.microsoft.com/office/drawing/2014/main" id="{ABE4C23E-71D2-DEF9-8081-320A50CF9B4B}"/>
              </a:ext>
            </a:extLst>
          </p:cNvPr>
          <p:cNvSpPr txBox="1"/>
          <p:nvPr/>
        </p:nvSpPr>
        <p:spPr>
          <a:xfrm>
            <a:off x="7455118" y="249865"/>
            <a:ext cx="4513521" cy="3693319"/>
          </a:xfrm>
          <a:prstGeom prst="rect">
            <a:avLst/>
          </a:prstGeom>
          <a:solidFill>
            <a:schemeClr val="bg1">
              <a:lumMod val="95000"/>
            </a:schemeClr>
          </a:solidFill>
          <a:ln>
            <a:solidFill>
              <a:schemeClr val="tx1">
                <a:lumMod val="95000"/>
                <a:lumOff val="5000"/>
              </a:schemeClr>
            </a:solidFill>
          </a:ln>
        </p:spPr>
        <p:txBody>
          <a:bodyPr wrap="square" rtlCol="0">
            <a:spAutoFit/>
          </a:bodyPr>
          <a:lstStyle/>
          <a:p>
            <a:r>
              <a:rPr lang="en-GB" b="1" dirty="0">
                <a:latin typeface="Times New Roman" panose="02020603050405020304" pitchFamily="18" charset="0"/>
                <a:cs typeface="Times New Roman" panose="02020603050405020304" pitchFamily="18" charset="0"/>
              </a:rPr>
              <a:t>Hyperparameter tuning</a:t>
            </a:r>
            <a:r>
              <a:rPr lang="en-GB" dirty="0">
                <a:latin typeface="Times New Roman" panose="02020603050405020304" pitchFamily="18" charset="0"/>
                <a:cs typeface="Times New Roman" panose="02020603050405020304" pitchFamily="18" charset="0"/>
              </a:rPr>
              <a:t> is the process of finding the best settings (called "hyperparameters") for a machine learning model. These hyperparameters control how the model learns and how it behaves during training. By adjusting these settings, we can improve the model's performance.</a:t>
            </a:r>
          </a:p>
          <a:p>
            <a:pPr marL="285750" indent="-285750">
              <a:buFont typeface="Arial" panose="020B0604020202020204" pitchFamily="34" charset="0"/>
              <a:buChar char="•"/>
            </a:pPr>
            <a:r>
              <a:rPr lang="en-GB" b="1" dirty="0" err="1">
                <a:latin typeface="Times New Roman" panose="02020603050405020304" pitchFamily="18" charset="0"/>
                <a:cs typeface="Times New Roman" panose="02020603050405020304" pitchFamily="18" charset="0"/>
              </a:rPr>
              <a:t>n_estimators</a:t>
            </a:r>
            <a:r>
              <a:rPr lang="en-GB" b="1" dirty="0">
                <a:latin typeface="Times New Roman" panose="02020603050405020304" pitchFamily="18" charset="0"/>
                <a:cs typeface="Times New Roman" panose="02020603050405020304" pitchFamily="18" charset="0"/>
              </a:rPr>
              <a:t> (Number of Trees): 300</a:t>
            </a:r>
          </a:p>
          <a:p>
            <a:pPr marL="285750" indent="-285750">
              <a:buFont typeface="Arial" panose="020B0604020202020204" pitchFamily="34" charset="0"/>
              <a:buChar char="•"/>
            </a:pPr>
            <a:r>
              <a:rPr lang="en-GB" b="1" dirty="0" err="1">
                <a:latin typeface="Times New Roman" panose="02020603050405020304" pitchFamily="18" charset="0"/>
                <a:cs typeface="Times New Roman" panose="02020603050405020304" pitchFamily="18" charset="0"/>
              </a:rPr>
              <a:t>max_depth</a:t>
            </a:r>
            <a:r>
              <a:rPr lang="en-GB" b="1" dirty="0">
                <a:latin typeface="Times New Roman" panose="02020603050405020304" pitchFamily="18" charset="0"/>
                <a:cs typeface="Times New Roman" panose="02020603050405020304" pitchFamily="18" charset="0"/>
              </a:rPr>
              <a:t> (Maximum Depth of Each Tree):30</a:t>
            </a:r>
          </a:p>
          <a:p>
            <a:pPr marL="285750" indent="-285750">
              <a:buFont typeface="Arial" panose="020B0604020202020204" pitchFamily="34" charset="0"/>
              <a:buChar char="•"/>
            </a:pPr>
            <a:r>
              <a:rPr lang="en-GB" b="1" dirty="0" err="1">
                <a:latin typeface="Times New Roman" panose="02020603050405020304" pitchFamily="18" charset="0"/>
                <a:cs typeface="Times New Roman" panose="02020603050405020304" pitchFamily="18" charset="0"/>
              </a:rPr>
              <a:t>min_samples_split</a:t>
            </a:r>
            <a:r>
              <a:rPr lang="en-GB" b="1" dirty="0">
                <a:latin typeface="Times New Roman" panose="02020603050405020304" pitchFamily="18" charset="0"/>
                <a:cs typeface="Times New Roman" panose="02020603050405020304" pitchFamily="18" charset="0"/>
              </a:rPr>
              <a:t> (Minimum Samples to Split a Node</a:t>
            </a:r>
            <a:r>
              <a:rPr lang="en-GB" b="1">
                <a:latin typeface="Times New Roman" panose="02020603050405020304" pitchFamily="18" charset="0"/>
                <a:cs typeface="Times New Roman" panose="02020603050405020304" pitchFamily="18" charset="0"/>
              </a:rPr>
              <a:t>): 2</a:t>
            </a:r>
            <a:endParaRPr lang="en-GB" b="1"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493132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1717</Words>
  <Application>Microsoft Office PowerPoint</Application>
  <PresentationFormat>Widescreen</PresentationFormat>
  <Paragraphs>155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Supply Chain Management</vt:lpstr>
      <vt:lpstr>Problem Statement</vt:lpstr>
      <vt:lpstr>Objective</vt:lpstr>
      <vt:lpstr>Methodology</vt:lpstr>
      <vt:lpstr>Data Visualization</vt:lpstr>
      <vt:lpstr>Model Overview</vt:lpstr>
      <vt:lpstr>Time Series Models</vt:lpstr>
      <vt:lpstr>Results And Conclusion</vt:lpstr>
      <vt:lpstr>PowerPoint Presentation</vt:lpstr>
      <vt:lpstr>Time Series Plot: ARIMA And SARIMA</vt:lpstr>
      <vt:lpstr>Future Outlook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ravinder kamboj</dc:creator>
  <cp:lastModifiedBy>ravinder kamboj</cp:lastModifiedBy>
  <cp:revision>1</cp:revision>
  <dcterms:created xsi:type="dcterms:W3CDTF">2024-11-28T19:14:12Z</dcterms:created>
  <dcterms:modified xsi:type="dcterms:W3CDTF">2024-11-29T06:47:42Z</dcterms:modified>
</cp:coreProperties>
</file>