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7" r:id="rId1"/>
  </p:sldMasterIdLst>
  <p:notesMasterIdLst>
    <p:notesMasterId r:id="rId14"/>
  </p:notesMasterIdLst>
  <p:sldIdLst>
    <p:sldId id="282" r:id="rId2"/>
    <p:sldId id="256" r:id="rId3"/>
    <p:sldId id="265" r:id="rId4"/>
    <p:sldId id="284" r:id="rId5"/>
    <p:sldId id="269" r:id="rId6"/>
    <p:sldId id="260" r:id="rId7"/>
    <p:sldId id="273" r:id="rId8"/>
    <p:sldId id="285" r:id="rId9"/>
    <p:sldId id="279" r:id="rId10"/>
    <p:sldId id="278" r:id="rId11"/>
    <p:sldId id="280" r:id="rId12"/>
    <p:sldId id="28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5"/>
    <p:restoredTop sz="94702"/>
  </p:normalViewPr>
  <p:slideViewPr>
    <p:cSldViewPr snapToGrid="0" snapToObjects="1">
      <p:cViewPr>
        <p:scale>
          <a:sx n="89" d="100"/>
          <a:sy n="89" d="100"/>
        </p:scale>
        <p:origin x="104" y="6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1D467-77A4-A44B-95B3-9ADF3423043D}" type="datetimeFigureOut">
              <a:rPr lang="en-US" smtClean="0"/>
              <a:t>6/1/19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9B44B-5D80-4941-88F9-8660DCC62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54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4002-C79D-B44C-9485-B1047F7F2483}" type="datetime1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4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1C1A-1C37-9D4A-9B75-05DBC0FC0130}" type="datetime1">
              <a:rPr lang="en-US" smtClean="0"/>
              <a:t>6/1/19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7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F5D2-7F51-7347-B5A5-E504200EA280}" type="datetime1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09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1D02-EC2B-E74E-9DC3-27DE8D33194A}" type="datetime1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19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26EA-2F5E-6F4C-8CC0-AC68711C95DE}" type="datetime1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80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85FF-8D0A-A149-86B5-04634AE3B4B8}" type="datetime1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07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80F4-4877-C04C-A3F7-C8BBBCB3F291}" type="datetime1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19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8C83-6DB8-CB47-A252-1608AE43E7E2}" type="datetime1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62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972A-7244-E646-B306-DC282D4AFB67}" type="datetime1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3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69B7-C364-5F4D-9ADB-5BBFAACB8DB7}" type="datetime1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1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BCAF-858F-2048-8442-BD9AF8BB2B13}" type="datetime1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9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8647-7684-2B45-8B4C-7867382EC7A2}" type="datetime1">
              <a:rPr lang="en-US" smtClean="0"/>
              <a:t>6/1/19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7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C2DE-A4F3-2F41-AFCE-D7E62AB2ACBB}" type="datetime1">
              <a:rPr lang="en-US" smtClean="0"/>
              <a:t>6/1/19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6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6FCD-FAD4-1942-AE19-1F5D4390C4E6}" type="datetime1">
              <a:rPr lang="en-US" smtClean="0"/>
              <a:t>6/1/19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4497-FD8E-BA49-9D95-0F7CA1167199}" type="datetime1">
              <a:rPr lang="en-US" smtClean="0"/>
              <a:t>6/1/19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7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CFA1-6AFE-DF40-A59D-90E5E77DBDFC}" type="datetime1">
              <a:rPr lang="en-US" smtClean="0"/>
              <a:t>6/1/19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EFC4F86B-D97E-E148-A436-6A21F0E8E5CC}" type="datetime1">
              <a:rPr lang="en-US" smtClean="0"/>
              <a:t>6/1/19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2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EDC1B8F-F10A-504D-8E66-160F892626AE}" type="datetime1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18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  <p:sldLayoutId id="214748388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D7A0-85D7-1340-840F-CEBBCC2BD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8" y="1679751"/>
            <a:ext cx="7511473" cy="1312480"/>
          </a:xfrm>
        </p:spPr>
        <p:txBody>
          <a:bodyPr/>
          <a:lstStyle/>
          <a:p>
            <a:r>
              <a:rPr lang="en-US" sz="4800" b="1" dirty="0"/>
              <a:t>CAPSTONE PROJECT 1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4571-3627-394B-88BE-1DAB64800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79" y="2245360"/>
            <a:ext cx="7511472" cy="2129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Predictive Modeling of D.C. Residential Housing Prices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Julia Sheriff</a:t>
            </a:r>
          </a:p>
          <a:p>
            <a:pPr marL="0" indent="0">
              <a:buNone/>
            </a:pPr>
            <a:r>
              <a:rPr lang="en-US" dirty="0"/>
              <a:t>Springboard | Data Science Career Track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5ECC7-1229-FB45-9F10-D3960BFF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z="1800" smtClean="0"/>
              <a:t>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4606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DAC6-A3EC-7E4C-B2EB-47BBA09E5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2" y="149255"/>
            <a:ext cx="7511473" cy="1312480"/>
          </a:xfrm>
        </p:spPr>
        <p:txBody>
          <a:bodyPr>
            <a:normAutofit/>
          </a:bodyPr>
          <a:lstStyle/>
          <a:p>
            <a:r>
              <a:rPr lang="en-US" sz="4000" b="1" dirty="0"/>
              <a:t>Random forest regressor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588C9C-FD38-344B-AB5C-06AEC585E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357297"/>
              </p:ext>
            </p:extLst>
          </p:nvPr>
        </p:nvGraphicFramePr>
        <p:xfrm>
          <a:off x="2137541" y="1847213"/>
          <a:ext cx="5081097" cy="91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304">
                  <a:extLst>
                    <a:ext uri="{9D8B030D-6E8A-4147-A177-3AD203B41FA5}">
                      <a16:colId xmlns:a16="http://schemas.microsoft.com/office/drawing/2014/main" val="4140943701"/>
                    </a:ext>
                  </a:extLst>
                </a:gridCol>
                <a:gridCol w="2426793">
                  <a:extLst>
                    <a:ext uri="{9D8B030D-6E8A-4147-A177-3AD203B41FA5}">
                      <a16:colId xmlns:a16="http://schemas.microsoft.com/office/drawing/2014/main" val="4191590330"/>
                    </a:ext>
                  </a:extLst>
                </a:gridCol>
              </a:tblGrid>
              <a:tr h="45847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745552"/>
                  </a:ext>
                </a:extLst>
              </a:tr>
              <a:tr h="458470">
                <a:tc>
                  <a:txBody>
                    <a:bodyPr/>
                    <a:lstStyle/>
                    <a:p>
                      <a:r>
                        <a:rPr lang="en-US" dirty="0"/>
                        <a:t>Log10(‘PRICE’)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031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246791B-8E24-DA4B-9920-8D2B0A31725F}"/>
              </a:ext>
            </a:extLst>
          </p:cNvPr>
          <p:cNvSpPr txBox="1"/>
          <p:nvPr/>
        </p:nvSpPr>
        <p:spPr>
          <a:xfrm>
            <a:off x="2209917" y="1192809"/>
            <a:ext cx="5195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the best performing model.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1FAE71-4724-6443-A1C1-8E8F34D6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7202" y="6178260"/>
            <a:ext cx="646935" cy="365125"/>
          </a:xfrm>
        </p:spPr>
        <p:txBody>
          <a:bodyPr/>
          <a:lstStyle/>
          <a:p>
            <a:fld id="{76B8EE70-2F4D-E044-BB90-162EC20DC6B7}" type="slidenum">
              <a:rPr lang="en-US" sz="1800" smtClean="0"/>
              <a:t>10</a:t>
            </a:fld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CA33B5-282E-6B41-B716-CA0F54DB9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908" y="2944522"/>
            <a:ext cx="3448542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99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36DE-ECB1-A546-9CDB-E9B2E9AC0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372" y="295980"/>
            <a:ext cx="9354353" cy="1312480"/>
          </a:xfrm>
        </p:spPr>
        <p:txBody>
          <a:bodyPr>
            <a:noAutofit/>
          </a:bodyPr>
          <a:lstStyle/>
          <a:p>
            <a:r>
              <a:rPr lang="en-US" sz="3200" b="1" dirty="0"/>
              <a:t>VARIATION IN PREDICTIVE ACCURACY DEPENDING ON PROPERTY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BC3F3D-C207-1E4E-9578-2D88CFA7C5FF}"/>
              </a:ext>
            </a:extLst>
          </p:cNvPr>
          <p:cNvSpPr txBox="1"/>
          <p:nvPr/>
        </p:nvSpPr>
        <p:spPr>
          <a:xfrm>
            <a:off x="210065" y="5815012"/>
            <a:ext cx="9181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Predictions tend to be too high for low-value properties, </a:t>
            </a:r>
          </a:p>
          <a:p>
            <a:r>
              <a:rPr lang="en-US" sz="2400" dirty="0"/>
              <a:t>and too low for high-value properties.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0752EE-ADA4-A94C-BC08-AD5AC942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7202" y="6178260"/>
            <a:ext cx="612643" cy="365125"/>
          </a:xfrm>
        </p:spPr>
        <p:txBody>
          <a:bodyPr/>
          <a:lstStyle/>
          <a:p>
            <a:fld id="{76B8EE70-2F4D-E044-BB90-162EC20DC6B7}" type="slidenum">
              <a:rPr lang="en-US" sz="1800" smtClean="0"/>
              <a:t>11</a:t>
            </a:fld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509710-F415-E84D-964C-B5E8DB765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45" y="1908497"/>
            <a:ext cx="3777055" cy="3606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1BCDF5-F5E0-C44E-A927-35D7D85A1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599" y="1908497"/>
            <a:ext cx="4007198" cy="360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98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5297-651B-4B47-BDDF-9A1D300F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02" y="126461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TAKEAWAYS: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269BF-3708-5D43-99A4-678E22C71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195"/>
            <a:ext cx="9144000" cy="458414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USEFUL ADDITIONAL DATA:</a:t>
            </a:r>
          </a:p>
          <a:p>
            <a:pPr lvl="1"/>
            <a:r>
              <a:rPr lang="en-US" sz="3000" dirty="0"/>
              <a:t>What type of sale (standard, short sale, foreclosure)?</a:t>
            </a:r>
          </a:p>
          <a:p>
            <a:pPr lvl="1"/>
            <a:r>
              <a:rPr lang="en-US" sz="3000" dirty="0"/>
              <a:t>Was this a private home sale? </a:t>
            </a:r>
            <a:endParaRPr lang="en-US" sz="2900" dirty="0"/>
          </a:p>
          <a:p>
            <a:pPr lvl="1"/>
            <a:endParaRPr lang="en-US" sz="2900" dirty="0"/>
          </a:p>
          <a:p>
            <a:pPr marL="0" indent="0">
              <a:buNone/>
            </a:pPr>
            <a:r>
              <a:rPr lang="en-US" sz="3600" dirty="0"/>
              <a:t>A more detailed model with a time series approach, subset by geographical location could improve predictive power.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551A3-2D4E-3046-B823-5640283F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7202" y="6178260"/>
            <a:ext cx="654369" cy="365125"/>
          </a:xfrm>
        </p:spPr>
        <p:txBody>
          <a:bodyPr/>
          <a:lstStyle/>
          <a:p>
            <a:fld id="{76B8EE70-2F4D-E044-BB90-162EC20DC6B7}" type="slidenum">
              <a:rPr lang="en-US" sz="1800" smtClean="0"/>
              <a:t>12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0175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766" y="315420"/>
            <a:ext cx="7849967" cy="689291"/>
          </a:xfrm>
        </p:spPr>
        <p:txBody>
          <a:bodyPr>
            <a:normAutofit/>
          </a:bodyPr>
          <a:lstStyle/>
          <a:p>
            <a:r>
              <a:rPr lang="en-US" sz="2800" b="1" dirty="0"/>
              <a:t>Real Estate Sale Locations, by WARD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8A0517-8A39-1243-B205-FF9456EC7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074" y="1222295"/>
            <a:ext cx="4929851" cy="46115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EF255F-AA26-EC45-9D59-2A81746B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7202" y="6178260"/>
            <a:ext cx="413483" cy="365125"/>
          </a:xfrm>
        </p:spPr>
        <p:txBody>
          <a:bodyPr/>
          <a:lstStyle/>
          <a:p>
            <a:fld id="{76B8EE70-2F4D-E044-BB90-162EC20DC6B7}" type="slidenum">
              <a:rPr lang="en-US" sz="1800" smtClean="0"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0497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4C9A-2B88-C84C-B155-039A77FDE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10" y="137179"/>
            <a:ext cx="8603779" cy="122144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RESIDENTIAL HOUSING DATA:</a:t>
            </a:r>
            <a:br>
              <a:rPr lang="en-US" dirty="0"/>
            </a:br>
            <a:r>
              <a:rPr lang="en-US" dirty="0"/>
              <a:t>158,957 observations, 49 FEATIRES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1A4DB-7709-6941-A2BD-1FD8815BD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657" y="3857674"/>
            <a:ext cx="5270241" cy="28529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CONTENTS:</a:t>
            </a:r>
          </a:p>
          <a:p>
            <a:pPr lvl="1"/>
            <a:r>
              <a:rPr lang="en-US" sz="2000" dirty="0"/>
              <a:t>PRICE</a:t>
            </a:r>
          </a:p>
          <a:p>
            <a:pPr lvl="1"/>
            <a:r>
              <a:rPr lang="en-US" sz="2000" dirty="0"/>
              <a:t>QUALITY AND SIZE FEATURES</a:t>
            </a:r>
          </a:p>
          <a:p>
            <a:pPr lvl="1"/>
            <a:r>
              <a:rPr lang="en-US" sz="2000" dirty="0"/>
              <a:t>GEOGRAPHICAL LOCATION</a:t>
            </a:r>
          </a:p>
          <a:p>
            <a:pPr lvl="1"/>
            <a:r>
              <a:rPr lang="en-US" sz="2000" dirty="0"/>
              <a:t>SALE 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A7C90-A3CF-774A-86FF-22D0870CC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57" y="1573842"/>
            <a:ext cx="7544686" cy="236777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8BD52-FE8E-904E-89C6-A23A11B7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z="1800" smtClean="0"/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7651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E203-AA45-D244-901E-38465EFB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43A9F-0C34-C843-9D5E-B769BFB58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315" y="2608702"/>
            <a:ext cx="7511472" cy="4041162"/>
          </a:xfrm>
        </p:spPr>
        <p:txBody>
          <a:bodyPr>
            <a:normAutofit/>
          </a:bodyPr>
          <a:lstStyle/>
          <a:p>
            <a:r>
              <a:rPr lang="en-US" sz="2400" dirty="0"/>
              <a:t>removed redundant columns.</a:t>
            </a:r>
          </a:p>
          <a:p>
            <a:r>
              <a:rPr lang="en-US" sz="2400" dirty="0"/>
              <a:t>used IQR to estimate outliers for nonparametric data</a:t>
            </a:r>
          </a:p>
          <a:p>
            <a:r>
              <a:rPr lang="en-US" sz="2400" dirty="0"/>
              <a:t>grouped by neighborhood to impute missing values with median and mode</a:t>
            </a:r>
          </a:p>
          <a:p>
            <a:r>
              <a:rPr lang="en-US" sz="2400" dirty="0"/>
              <a:t>concatenated housing data with census data to explore affordability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AEF9A-DCE8-7647-9467-F789410BD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EFA9C-0035-4049-8C7C-0CAE0DDFC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49" y="444510"/>
            <a:ext cx="3218438" cy="169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2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DE3D-82A5-B54A-BF3F-CA1E4324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-12993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Housing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1502F-DFD2-9144-B70F-B85D27CBC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2" y="4423178"/>
            <a:ext cx="8490856" cy="212020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does not follow a normal distribution</a:t>
            </a:r>
          </a:p>
          <a:p>
            <a:r>
              <a:rPr lang="en-US" sz="2400" dirty="0"/>
              <a:t>Some properties are sold under-value for personal reasons</a:t>
            </a:r>
          </a:p>
          <a:p>
            <a:r>
              <a:rPr lang="en-US" sz="2400" dirty="0"/>
              <a:t>This is time series data, so we face limitations with using a more generalized 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FF26D-3F6B-C24C-94A0-CD116ED99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1070378"/>
            <a:ext cx="5448300" cy="33528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24BBB-7AE6-BD49-9D23-50511FCA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z="1800" smtClean="0"/>
              <a:t>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347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2B78-82A3-7C4C-9115-0B5A043C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4313" y="-173677"/>
            <a:ext cx="9713625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PRICE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DE1F-B02D-2345-8436-34EDD0483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5249388"/>
            <a:ext cx="8763000" cy="1278577"/>
          </a:xfrm>
        </p:spPr>
        <p:txBody>
          <a:bodyPr>
            <a:noAutofit/>
          </a:bodyPr>
          <a:lstStyle/>
          <a:p>
            <a:r>
              <a:rPr lang="en-US" sz="2400" dirty="0"/>
              <a:t>Housing prices have approximately tripled in a span of 26 years.</a:t>
            </a:r>
          </a:p>
          <a:p>
            <a:r>
              <a:rPr lang="en-US" sz="2400" dirty="0"/>
              <a:t>The range of property values have increased.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BC7CBC-754A-CD4D-9682-04B7EBC38D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5" b="3494"/>
          <a:stretch/>
        </p:blipFill>
        <p:spPr>
          <a:xfrm>
            <a:off x="1534775" y="969323"/>
            <a:ext cx="6437650" cy="41115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0975B-8F8B-F64B-8BB9-8BBDEEF8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z="1800" smtClean="0"/>
              <a:t>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6122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3FE8-4B7C-8447-ABE7-1F77CD48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52" y="-35652"/>
            <a:ext cx="9072748" cy="1312480"/>
          </a:xfrm>
        </p:spPr>
        <p:txBody>
          <a:bodyPr/>
          <a:lstStyle/>
          <a:p>
            <a:pPr algn="ctr"/>
            <a:r>
              <a:rPr lang="en-US" b="1" dirty="0"/>
              <a:t>GEOGRAPHICAL LOCATON IMPACTS PRICE.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A4B80-AFA4-A646-AAE6-6FF3A1C24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415" y="914237"/>
            <a:ext cx="8484198" cy="5872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Example 2: </a:t>
            </a:r>
            <a:r>
              <a:rPr lang="en-US" sz="2400" dirty="0" err="1"/>
              <a:t>subneighborhoods</a:t>
            </a:r>
            <a:r>
              <a:rPr lang="en-US" sz="2400" dirty="0"/>
              <a:t> in ward 2 and ward 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04B1DF-BEA6-A144-8E03-AA11E67FA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15" y="1501536"/>
            <a:ext cx="7683335" cy="24608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1F5804-3BC3-E44B-86DE-B2C535A0E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98" y="4238859"/>
            <a:ext cx="7683335" cy="241030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ECBB4-4487-1B4C-859C-9E01F777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9502" y="6194830"/>
            <a:ext cx="413483" cy="365125"/>
          </a:xfrm>
        </p:spPr>
        <p:txBody>
          <a:bodyPr/>
          <a:lstStyle/>
          <a:p>
            <a:fld id="{76B8EE70-2F4D-E044-BB90-162EC20DC6B7}" type="slidenum">
              <a:rPr lang="en-US" sz="1800" smtClean="0"/>
              <a:t>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9954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ABAAA-A5DE-5A4A-909B-5D9072D12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3" y="-139828"/>
            <a:ext cx="7511473" cy="1312480"/>
          </a:xfrm>
        </p:spPr>
        <p:txBody>
          <a:bodyPr>
            <a:normAutofit/>
          </a:bodyPr>
          <a:lstStyle/>
          <a:p>
            <a:r>
              <a:rPr lang="en-US" sz="3200" b="1" dirty="0"/>
              <a:t>AFFORDABILITY FOR LOCAL </a:t>
            </a:r>
            <a:r>
              <a:rPr lang="en-US" sz="3200" b="1" dirty="0" err="1"/>
              <a:t>REsIDENTS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CBDC-1895-B14C-AEC9-1D02FA55B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76" y="5169549"/>
            <a:ext cx="8030648" cy="2017422"/>
          </a:xfrm>
        </p:spPr>
        <p:txBody>
          <a:bodyPr>
            <a:normAutofit fontScale="77500" lnSpcReduction="20000"/>
          </a:bodyPr>
          <a:lstStyle/>
          <a:p>
            <a:r>
              <a:rPr lang="en-US" sz="2900" dirty="0"/>
              <a:t>Housing is generally not affordable for local residents</a:t>
            </a:r>
          </a:p>
          <a:p>
            <a:r>
              <a:rPr lang="en-US" sz="2900" dirty="0"/>
              <a:t>Housing is most affordable for residents in southeast DC (Wards 7 and 8)</a:t>
            </a:r>
          </a:p>
          <a:p>
            <a:r>
              <a:rPr lang="en-US" sz="2900" dirty="0"/>
              <a:t>Housing is somewhat more affordable for local residents in northwest DC (Wards 2 and 3).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B0989-D1A1-D246-97E4-EFA6118C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5E09A2-357C-1E45-8EB5-296AF97EA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172" y="907049"/>
            <a:ext cx="4605655" cy="394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7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007E-D9EC-164A-8A52-65E3A05C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160" y="-77462"/>
            <a:ext cx="7511473" cy="1312480"/>
          </a:xfrm>
        </p:spPr>
        <p:txBody>
          <a:bodyPr>
            <a:normAutofit/>
          </a:bodyPr>
          <a:lstStyle/>
          <a:p>
            <a:r>
              <a:rPr lang="en-US" sz="4000" b="1" dirty="0"/>
              <a:t>Linear 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C4D53E-D7B2-C04F-BA14-B78FCCAD9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2273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94E01-3318-9A4B-9D24-1730253AA605}"/>
              </a:ext>
            </a:extLst>
          </p:cNvPr>
          <p:cNvSpPr txBox="1"/>
          <p:nvPr/>
        </p:nvSpPr>
        <p:spPr>
          <a:xfrm>
            <a:off x="428624" y="4003780"/>
            <a:ext cx="9905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Best models: ridge regression to predict log 10 (‘PRICE’) </a:t>
            </a:r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4284783-EF0E-A443-86FE-117ED62D9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300532"/>
              </p:ext>
            </p:extLst>
          </p:nvPr>
        </p:nvGraphicFramePr>
        <p:xfrm>
          <a:off x="522431" y="4603944"/>
          <a:ext cx="7850403" cy="1675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7223">
                  <a:extLst>
                    <a:ext uri="{9D8B030D-6E8A-4147-A177-3AD203B41FA5}">
                      <a16:colId xmlns:a16="http://schemas.microsoft.com/office/drawing/2014/main" val="4085974398"/>
                    </a:ext>
                  </a:extLst>
                </a:gridCol>
                <a:gridCol w="2066379">
                  <a:extLst>
                    <a:ext uri="{9D8B030D-6E8A-4147-A177-3AD203B41FA5}">
                      <a16:colId xmlns:a16="http://schemas.microsoft.com/office/drawing/2014/main" val="265855701"/>
                    </a:ext>
                  </a:extLst>
                </a:gridCol>
                <a:gridCol w="2616801">
                  <a:extLst>
                    <a:ext uri="{9D8B030D-6E8A-4147-A177-3AD203B41FA5}">
                      <a16:colId xmlns:a16="http://schemas.microsoft.com/office/drawing/2014/main" val="3089036206"/>
                    </a:ext>
                  </a:extLst>
                </a:gridCol>
              </a:tblGrid>
              <a:tr h="5175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 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Without Outliers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730047"/>
                  </a:ext>
                </a:extLst>
              </a:tr>
              <a:tr h="517599">
                <a:tc>
                  <a:txBody>
                    <a:bodyPr/>
                    <a:lstStyle/>
                    <a:p>
                      <a:r>
                        <a:rPr lang="en-US" dirty="0"/>
                        <a:t>Mean Absolute Percentage Error in dollars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23.73%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938065"/>
                  </a:ext>
                </a:extLst>
              </a:tr>
              <a:tr h="517599">
                <a:tc>
                  <a:txBody>
                    <a:bodyPr/>
                    <a:lstStyle/>
                    <a:p>
                      <a:r>
                        <a:rPr lang="en-US" dirty="0"/>
                        <a:t>R^2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52356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22D40A-7274-E344-882A-5FE439BE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9899" y="6146298"/>
            <a:ext cx="413483" cy="365125"/>
          </a:xfrm>
        </p:spPr>
        <p:txBody>
          <a:bodyPr/>
          <a:lstStyle/>
          <a:p>
            <a:fld id="{76B8EE70-2F4D-E044-BB90-162EC20DC6B7}" type="slidenum">
              <a:rPr lang="en-US" sz="1800" smtClean="0"/>
              <a:t>9</a:t>
            </a:fld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8F73DE-E5EE-B543-AD8F-0E288BEDB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60" y="1037566"/>
            <a:ext cx="3723043" cy="24714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2ED29B-713D-1544-B348-B1CAFE46D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520" y="1037565"/>
            <a:ext cx="3801862" cy="248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29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{AC573926-93B5-594C-AE01-222FA7BF4A24}tf10001063</Template>
  <TotalTime>15558</TotalTime>
  <Words>323</Words>
  <Application>Microsoft Macintosh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Mesh</vt:lpstr>
      <vt:lpstr>CAPSTONE PROJECT 1 </vt:lpstr>
      <vt:lpstr>Real Estate Sale Locations, by WARD</vt:lpstr>
      <vt:lpstr>RESIDENTIAL HOUSING DATA: 158,957 observations, 49 FEATIRES</vt:lpstr>
      <vt:lpstr>DATA WRANGLING</vt:lpstr>
      <vt:lpstr>Housing prices</vt:lpstr>
      <vt:lpstr>PRICE OVER TIME</vt:lpstr>
      <vt:lpstr>GEOGRAPHICAL LOCATON IMPACTS PRICE.</vt:lpstr>
      <vt:lpstr>AFFORDABILITY FOR LOCAL REsIDENTS</vt:lpstr>
      <vt:lpstr>Linear regression</vt:lpstr>
      <vt:lpstr>Random forest regressor</vt:lpstr>
      <vt:lpstr>VARIATION IN PREDICTIVE ACCURACY DEPENDING ON PROPERTY VALUE</vt:lpstr>
      <vt:lpstr>TAKEAWAYS: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D.C. Residential Housing Data</dc:title>
  <dc:creator>Julia Sheriff</dc:creator>
  <cp:lastModifiedBy>Julia Sheriff</cp:lastModifiedBy>
  <cp:revision>40</cp:revision>
  <dcterms:created xsi:type="dcterms:W3CDTF">2019-02-20T16:49:28Z</dcterms:created>
  <dcterms:modified xsi:type="dcterms:W3CDTF">2019-06-05T20:28:23Z</dcterms:modified>
</cp:coreProperties>
</file>