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DD74-4B41-8D4B-A1E5-55B72788C2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7332" y="-91310"/>
            <a:ext cx="10210800" cy="126047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D.C. Residential Housing Data</a:t>
            </a:r>
            <a:endParaRPr lang="en-US" sz="3200" b="1" dirty="0"/>
          </a:p>
        </p:txBody>
      </p:sp>
      <p:pic>
        <p:nvPicPr>
          <p:cNvPr id="6" name="Picture 5" descr="Screen Shot 2019-02-20 at 11.50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985"/>
            <a:ext cx="9144000" cy="21950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036" t="2074" r="-2036"/>
          <a:stretch/>
        </p:blipFill>
        <p:spPr>
          <a:xfrm>
            <a:off x="92956" y="1065665"/>
            <a:ext cx="4566156" cy="33311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5712" y="1388998"/>
            <a:ext cx="47345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D.C. housing prices have increased dramatically over the last 25 years.</a:t>
            </a:r>
          </a:p>
          <a:p>
            <a:r>
              <a:rPr lang="en-US" sz="1600" dirty="0" smtClean="0"/>
              <a:t>- The average four-bedroom unit has 	</a:t>
            </a:r>
          </a:p>
          <a:p>
            <a:r>
              <a:rPr lang="en-US" sz="1600" dirty="0" smtClean="0"/>
              <a:t>   quadrupled in price.</a:t>
            </a:r>
          </a:p>
          <a:p>
            <a:r>
              <a:rPr lang="en-US" sz="1600" dirty="0" smtClean="0"/>
              <a:t>- The average three-bedroom unit has  	</a:t>
            </a:r>
          </a:p>
          <a:p>
            <a:r>
              <a:rPr lang="en-US" sz="1600" dirty="0" smtClean="0"/>
              <a:t>   more than tripled in price.</a:t>
            </a:r>
          </a:p>
          <a:p>
            <a:r>
              <a:rPr lang="en-US" sz="1600" dirty="0" smtClean="0"/>
              <a:t>- Sales are growing fastest in the lower 	</a:t>
            </a:r>
          </a:p>
          <a:p>
            <a:r>
              <a:rPr lang="en-US" sz="1600" dirty="0" smtClean="0"/>
              <a:t>  south-east corner of the district (Wards 7 and 8)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7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9498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What can the average D.C. resident afford? 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90" y="5354592"/>
            <a:ext cx="4495710" cy="1503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6" y="567166"/>
            <a:ext cx="4506974" cy="3824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016" y="578165"/>
            <a:ext cx="4692984" cy="3824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824" y="4391781"/>
            <a:ext cx="7683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Most residents cannot afford to a two-bedroom unit in their neighborhood.</a:t>
            </a:r>
          </a:p>
          <a:p>
            <a:r>
              <a:rPr lang="en-US" dirty="0" smtClean="0"/>
              <a:t>- Aside from Ward 1, all wards became more unaffordable in the past five years.</a:t>
            </a:r>
          </a:p>
          <a:p>
            <a:r>
              <a:rPr lang="en-US" dirty="0" smtClean="0"/>
              <a:t>- Wards 7 and 8 saw the greatest change between local incomes and estimated </a:t>
            </a:r>
          </a:p>
          <a:p>
            <a:r>
              <a:rPr lang="en-US" dirty="0" smtClean="0"/>
              <a:t>mortgage payments over the past five years.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231" y="5706987"/>
            <a:ext cx="410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The wealthiest ward increased in affordability for its current residents, while the poorest wards decreased in affordability.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85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" y="3712376"/>
            <a:ext cx="3992499" cy="3145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3592" y="3735216"/>
            <a:ext cx="553602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Changes in housing prices in the past five years have particularly affected black communities.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50797" y="4935544"/>
            <a:ext cx="4095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D.C. is most segregated towards its NE and SW corners. </a:t>
            </a:r>
          </a:p>
          <a:p>
            <a:r>
              <a:rPr lang="en-US" dirty="0" smtClean="0"/>
              <a:t>- Census tracts with a </a:t>
            </a:r>
            <a:r>
              <a:rPr lang="en-US" dirty="0" err="1" smtClean="0"/>
              <a:t>hispanic</a:t>
            </a:r>
            <a:r>
              <a:rPr lang="en-US" dirty="0" smtClean="0"/>
              <a:t> population majority are in a less-segregated 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15" y="3365884"/>
            <a:ext cx="92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areas in Wards 7 and 8 that used to be affordable are now unaffordable to local residents.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97" y="27947"/>
            <a:ext cx="3879980" cy="3355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0"/>
            <a:ext cx="4171988" cy="33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4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169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D.C. Residential Housing Data</vt:lpstr>
      <vt:lpstr>What can the average D.C. resident afford?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D.C. Residential Housing Data</dc:title>
  <dc:creator>Julia Sheriff</dc:creator>
  <cp:lastModifiedBy>Julia Sheriff</cp:lastModifiedBy>
  <cp:revision>8</cp:revision>
  <dcterms:created xsi:type="dcterms:W3CDTF">2019-02-20T16:49:28Z</dcterms:created>
  <dcterms:modified xsi:type="dcterms:W3CDTF">2019-02-20T20:08:07Z</dcterms:modified>
</cp:coreProperties>
</file>