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61" r:id="rId3"/>
    <p:sldId id="265" r:id="rId4"/>
    <p:sldId id="260" r:id="rId5"/>
    <p:sldId id="257" r:id="rId6"/>
    <p:sldId id="259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77" r:id="rId20"/>
    <p:sldId id="271" r:id="rId21"/>
    <p:sldId id="274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6"/>
    <p:restoredTop sz="94752"/>
  </p:normalViewPr>
  <p:slideViewPr>
    <p:cSldViewPr snapToGrid="0" snapToObjects="1">
      <p:cViewPr varScale="1">
        <p:scale>
          <a:sx n="108" d="100"/>
          <a:sy n="108" d="100"/>
        </p:scale>
        <p:origin x="192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1DDD74-4B41-8D4B-A1E5-55B72788C25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766" y="315420"/>
            <a:ext cx="7849967" cy="792207"/>
          </a:xfrm>
        </p:spPr>
        <p:txBody>
          <a:bodyPr>
            <a:normAutofit/>
          </a:bodyPr>
          <a:lstStyle/>
          <a:p>
            <a:r>
              <a:rPr lang="en-US" sz="3200" b="1" dirty="0"/>
              <a:t>D.C. Residential Housing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A0517-8A39-1243-B205-FF9456EC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90" y="2012517"/>
            <a:ext cx="4929851" cy="4611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9D736-48D1-8842-9C97-43855C45F2F8}"/>
              </a:ext>
            </a:extLst>
          </p:cNvPr>
          <p:cNvSpPr txBox="1"/>
          <p:nvPr/>
        </p:nvSpPr>
        <p:spPr>
          <a:xfrm>
            <a:off x="1425040" y="1107627"/>
            <a:ext cx="631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predictive analysis of housing costs </a:t>
            </a:r>
          </a:p>
        </p:txBody>
      </p:sp>
    </p:spTree>
    <p:extLst>
      <p:ext uri="{BB962C8B-B14F-4D97-AF65-F5344CB8AC3E}">
        <p14:creationId xmlns:p14="http://schemas.microsoft.com/office/powerpoint/2010/main" val="160497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0FEF-B8B8-8E43-BC34-8E949C90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E983-969B-304B-AAF9-ED1A5348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1585885"/>
            <a:ext cx="8104189" cy="4041162"/>
          </a:xfrm>
        </p:spPr>
        <p:txBody>
          <a:bodyPr>
            <a:normAutofit/>
          </a:bodyPr>
          <a:lstStyle/>
          <a:p>
            <a:r>
              <a:rPr lang="en-US" sz="2000" dirty="0"/>
              <a:t>Removed all observations with missing price, since we are predicting price</a:t>
            </a:r>
          </a:p>
          <a:p>
            <a:r>
              <a:rPr lang="en-US" sz="2000" dirty="0"/>
              <a:t>Continuous variable treatment:</a:t>
            </a:r>
          </a:p>
          <a:p>
            <a:pPr lvl="1"/>
            <a:r>
              <a:rPr lang="en-US" sz="2000" dirty="0"/>
              <a:t>Grouped by ward and neighborhood</a:t>
            </a:r>
          </a:p>
          <a:p>
            <a:pPr lvl="1"/>
            <a:r>
              <a:rPr lang="en-US" sz="2000" dirty="0"/>
              <a:t>Filled with rolling mean </a:t>
            </a:r>
          </a:p>
          <a:p>
            <a:r>
              <a:rPr lang="en-US" sz="2000" dirty="0"/>
              <a:t>Categorical variable treatment:</a:t>
            </a:r>
          </a:p>
          <a:p>
            <a:pPr lvl="1"/>
            <a:r>
              <a:rPr lang="en-US" sz="2000" dirty="0"/>
              <a:t>Grouped by neighborhood</a:t>
            </a:r>
          </a:p>
          <a:p>
            <a:pPr lvl="1"/>
            <a:r>
              <a:rPr lang="en-US" sz="2000" dirty="0"/>
              <a:t>Filled with mode </a:t>
            </a:r>
          </a:p>
        </p:txBody>
      </p:sp>
    </p:spTree>
    <p:extLst>
      <p:ext uri="{BB962C8B-B14F-4D97-AF65-F5344CB8AC3E}">
        <p14:creationId xmlns:p14="http://schemas.microsoft.com/office/powerpoint/2010/main" val="85129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7761-095B-3F45-92A5-7AD77C3B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EAAE-82F9-4841-8E55-091956C7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1645261"/>
            <a:ext cx="7511472" cy="1489824"/>
          </a:xfrm>
        </p:spPr>
        <p:txBody>
          <a:bodyPr>
            <a:normAutofit/>
          </a:bodyPr>
          <a:lstStyle/>
          <a:p>
            <a:r>
              <a:rPr lang="en-US" sz="2400" dirty="0"/>
              <a:t>Concatenated with census data to study social issues of race and affordability surrounding dc housing costs.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5848E-54D7-DC43-9E07-7AB09188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3122"/>
            <a:ext cx="9144000" cy="21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1482-FD90-FA44-A514-3C086760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10AF-4FCC-C045-92B3-3EF3DC36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336503"/>
            <a:ext cx="7511472" cy="4041162"/>
          </a:xfrm>
        </p:spPr>
        <p:txBody>
          <a:bodyPr>
            <a:normAutofit/>
          </a:bodyPr>
          <a:lstStyle/>
          <a:p>
            <a:r>
              <a:rPr lang="en-US" sz="2000" dirty="0"/>
              <a:t>Distribution of housing prices</a:t>
            </a:r>
          </a:p>
          <a:p>
            <a:r>
              <a:rPr lang="en-US" sz="2000" dirty="0"/>
              <a:t>Tests applied</a:t>
            </a:r>
          </a:p>
          <a:p>
            <a:r>
              <a:rPr lang="en-US" sz="2000" dirty="0"/>
              <a:t>Significant variables</a:t>
            </a:r>
          </a:p>
          <a:p>
            <a:pPr lvl="1"/>
            <a:r>
              <a:rPr lang="en-US" sz="2000" dirty="0"/>
              <a:t>Geographical</a:t>
            </a:r>
          </a:p>
          <a:p>
            <a:pPr lvl="1"/>
            <a:r>
              <a:rPr lang="en-US" sz="2000" dirty="0"/>
              <a:t>Sale year</a:t>
            </a:r>
          </a:p>
          <a:p>
            <a:pPr lvl="1"/>
            <a:r>
              <a:rPr lang="en-US" sz="2000" dirty="0"/>
              <a:t>Other: rooms, stories, grade</a:t>
            </a:r>
          </a:p>
        </p:txBody>
      </p:sp>
    </p:spTree>
    <p:extLst>
      <p:ext uri="{BB962C8B-B14F-4D97-AF65-F5344CB8AC3E}">
        <p14:creationId xmlns:p14="http://schemas.microsoft.com/office/powerpoint/2010/main" val="99360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E3D-82A5-B54A-BF3F-CA1E43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502F-DFD2-9144-B70F-B85D27CB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1657137"/>
            <a:ext cx="7511472" cy="1204816"/>
          </a:xfrm>
        </p:spPr>
        <p:txBody>
          <a:bodyPr>
            <a:normAutofit/>
          </a:bodyPr>
          <a:lstStyle/>
          <a:p>
            <a:r>
              <a:rPr lang="en-US" sz="2400" dirty="0"/>
              <a:t>Housing prices do not follow a normal distribution, so we must use nonparametric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FF26D-3F6B-C24C-94A0-CD116ED9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23" y="2861953"/>
            <a:ext cx="5448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8092-C539-D441-9A00-BC89E99B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Categorical variable tests:</a:t>
            </a:r>
            <a:br>
              <a:rPr lang="en-US" dirty="0"/>
            </a:br>
            <a:r>
              <a:rPr lang="en-US" dirty="0"/>
              <a:t>does pricing data from various subsets follow the same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C3B3-4018-5A4D-8849-8F73354F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2060898"/>
            <a:ext cx="8325652" cy="4041162"/>
          </a:xfrm>
        </p:spPr>
        <p:txBody>
          <a:bodyPr/>
          <a:lstStyle/>
          <a:p>
            <a:r>
              <a:rPr lang="en-US" sz="2000" dirty="0"/>
              <a:t>SUBSET PRICE ACCORDING TO UNIQUE VALUES WITHIN A CATEGORICAL VARIABLE</a:t>
            </a:r>
          </a:p>
          <a:p>
            <a:r>
              <a:rPr lang="en-US" sz="2000" dirty="0"/>
              <a:t>APPLY TEST:</a:t>
            </a:r>
          </a:p>
          <a:p>
            <a:pPr lvl="1"/>
            <a:r>
              <a:rPr lang="en-US" sz="2000" dirty="0"/>
              <a:t>Mann </a:t>
            </a:r>
            <a:r>
              <a:rPr lang="en-US" sz="2000" dirty="0" err="1"/>
              <a:t>whitney</a:t>
            </a:r>
            <a:r>
              <a:rPr lang="en-US" sz="2000" dirty="0"/>
              <a:t> u test for variables with two unique values</a:t>
            </a:r>
          </a:p>
          <a:p>
            <a:pPr lvl="1"/>
            <a:r>
              <a:rPr lang="en-US" sz="2000" dirty="0" err="1"/>
              <a:t>Kruskall</a:t>
            </a:r>
            <a:r>
              <a:rPr lang="en-US" sz="2000" dirty="0"/>
              <a:t> </a:t>
            </a:r>
            <a:r>
              <a:rPr lang="en-US" sz="2000" dirty="0" err="1"/>
              <a:t>wallis</a:t>
            </a:r>
            <a:r>
              <a:rPr lang="en-US" sz="2000" dirty="0"/>
              <a:t> test for variables with multiple unique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3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89AD-7A0F-F045-A6CD-BB893920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5" y="92177"/>
            <a:ext cx="7961685" cy="1312480"/>
          </a:xfrm>
        </p:spPr>
        <p:txBody>
          <a:bodyPr/>
          <a:lstStyle/>
          <a:p>
            <a:r>
              <a:rPr lang="en-US" dirty="0"/>
              <a:t>GEOGRAPHICAL LOCATON IMPACTS PRICE.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FC6C-0C51-EF43-B203-A0473E05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88" y="977538"/>
            <a:ext cx="7511472" cy="527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1: WARDS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04F23-D084-DB4E-B24F-942C5D3F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33" y="2324858"/>
            <a:ext cx="6210300" cy="4116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591EB-AAF8-A74D-BAB6-6BD93E5BE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4" y="1505461"/>
            <a:ext cx="7302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2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3FE8-4B7C-8447-ABE7-1F77CD4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2" y="-35652"/>
            <a:ext cx="9072748" cy="1312480"/>
          </a:xfrm>
        </p:spPr>
        <p:txBody>
          <a:bodyPr/>
          <a:lstStyle/>
          <a:p>
            <a:pPr algn="ctr"/>
            <a:r>
              <a:rPr lang="en-US" dirty="0"/>
              <a:t>GEOGRAPHICAL LOCATON IMPACTS PRICE.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4B80-AFA4-A646-AAE6-6FF3A1C2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15" y="914237"/>
            <a:ext cx="8484198" cy="587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Example 2: </a:t>
            </a:r>
            <a:r>
              <a:rPr lang="en-US" sz="2400" dirty="0" err="1"/>
              <a:t>subneighborhoods</a:t>
            </a:r>
            <a:r>
              <a:rPr lang="en-US" sz="2400" dirty="0"/>
              <a:t> in ward 2 and ward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4B1DF-BEA6-A144-8E03-AA11E67F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5" y="1501536"/>
            <a:ext cx="7683335" cy="2460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F5804-3BC3-E44B-86DE-B2C535A0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98" y="4238859"/>
            <a:ext cx="7683335" cy="24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4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F1E3-C8A2-F447-B412-7FF3A75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STORIES IMPACTs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77FF8-7421-7942-A4C8-B0B9844CF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5" y="1908498"/>
            <a:ext cx="8032730" cy="36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C4C2-6E7C-6142-A9E8-70D2CD70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ROOMS IMPACTS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36752-6923-8A4B-ADD1-E38E0818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" y="1746847"/>
            <a:ext cx="9002612" cy="40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7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F16-B669-D145-8D7D-4EE4049B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GRADE IMPACTS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A2CCC-E717-5248-9198-44F293370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8498"/>
            <a:ext cx="8831341" cy="37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5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EBB4-96F0-0A4D-87BA-74F2A59C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Milestone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277B-7E9B-F847-9FDB-E03DE56D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932742"/>
            <a:ext cx="7511472" cy="4041162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Wrangling</a:t>
            </a:r>
          </a:p>
          <a:p>
            <a:r>
              <a:rPr lang="en-US" sz="2400" dirty="0"/>
              <a:t>Exploratory data analysis</a:t>
            </a:r>
          </a:p>
          <a:p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86901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8396-A25F-9E4D-9C03-7D87467B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continuous variable tests:</a:t>
            </a:r>
            <a:br>
              <a:rPr lang="en-US" dirty="0"/>
            </a:br>
            <a:r>
              <a:rPr lang="en-US" dirty="0"/>
              <a:t>does pricing data from various subsets follow the same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80C4-69C0-EB4A-901C-1DA09160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09" y="2060898"/>
            <a:ext cx="8444404" cy="4041162"/>
          </a:xfrm>
        </p:spPr>
        <p:txBody>
          <a:bodyPr>
            <a:normAutofit/>
          </a:bodyPr>
          <a:lstStyle/>
          <a:p>
            <a:r>
              <a:rPr lang="en-US" sz="2000" dirty="0"/>
              <a:t>Levine test for homogeneity in variance</a:t>
            </a:r>
          </a:p>
          <a:p>
            <a:r>
              <a:rPr lang="en-US" sz="2000" dirty="0"/>
              <a:t>If homogeneous:</a:t>
            </a:r>
          </a:p>
          <a:p>
            <a:pPr lvl="1"/>
            <a:r>
              <a:rPr lang="en-US" sz="2000" dirty="0"/>
              <a:t>Compute </a:t>
            </a:r>
            <a:r>
              <a:rPr lang="en-US" sz="2000" dirty="0" err="1"/>
              <a:t>pearson</a:t>
            </a:r>
            <a:r>
              <a:rPr lang="en-US" sz="2000" dirty="0"/>
              <a:t> correlation coefficient for linear relationship.</a:t>
            </a:r>
          </a:p>
          <a:p>
            <a:r>
              <a:rPr lang="en-US" sz="2000" dirty="0"/>
              <a:t>If not homogeneous:</a:t>
            </a:r>
          </a:p>
          <a:p>
            <a:pPr lvl="1"/>
            <a:r>
              <a:rPr lang="en-US" sz="2000" dirty="0"/>
              <a:t>compute spearman correlation coefficient for monotonic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27436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7EFB-90D3-B544-B19E-B449777E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8" y="0"/>
            <a:ext cx="7511473" cy="1312480"/>
          </a:xfrm>
        </p:spPr>
        <p:txBody>
          <a:bodyPr/>
          <a:lstStyle/>
          <a:p>
            <a:pPr algn="ctr"/>
            <a:r>
              <a:rPr lang="en-US" dirty="0"/>
              <a:t>SALE YEAR IMPACTS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9B6CB-DF17-FE4E-B99F-8724AD6F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4" y="988189"/>
            <a:ext cx="84709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BC54C-C6BE-B643-95EF-C62C3200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34" y="1799772"/>
            <a:ext cx="48387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99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DAC6-A3EC-7E4C-B2EB-47BBA09E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</a:t>
            </a:r>
            <a:r>
              <a:rPr lang="en-US" dirty="0"/>
              <a:t>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5EA1-DA6F-A540-9644-47402868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177577"/>
            <a:ext cx="7511472" cy="4041162"/>
          </a:xfrm>
        </p:spPr>
        <p:txBody>
          <a:bodyPr>
            <a:normAutofit/>
          </a:bodyPr>
          <a:lstStyle/>
          <a:p>
            <a:r>
              <a:rPr lang="en-US" sz="2000" dirty="0"/>
              <a:t>APPLY MACHINE LEARNING APPLICATIONS TO DEVELOP PRICE PREDICTION MODEL:</a:t>
            </a:r>
          </a:p>
          <a:p>
            <a:pPr lvl="1"/>
            <a:r>
              <a:rPr lang="en-US" sz="2000" dirty="0">
                <a:effectLst/>
              </a:rPr>
              <a:t>linear regression </a:t>
            </a:r>
          </a:p>
          <a:p>
            <a:pPr lvl="1"/>
            <a:r>
              <a:rPr lang="en-US" sz="2000" dirty="0">
                <a:effectLst/>
              </a:rPr>
              <a:t>logistic regression</a:t>
            </a:r>
          </a:p>
          <a:p>
            <a:pPr lvl="1"/>
            <a:r>
              <a:rPr lang="en-US" sz="2000" dirty="0">
                <a:effectLst/>
              </a:rPr>
              <a:t>Clustering</a:t>
            </a:r>
          </a:p>
          <a:p>
            <a:pPr lvl="1"/>
            <a:r>
              <a:rPr lang="en-US" sz="2000" dirty="0">
                <a:effectLst/>
              </a:rPr>
              <a:t> random forest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59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4C9A-2B88-C84C-B155-039A77FD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1" y="28322"/>
            <a:ext cx="7511473" cy="1312480"/>
          </a:xfrm>
        </p:spPr>
        <p:txBody>
          <a:bodyPr/>
          <a:lstStyle/>
          <a:p>
            <a:r>
              <a:rPr lang="en-US" dirty="0"/>
              <a:t>The data: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A4DB-7709-6941-A2BD-1FD8815B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21" y="3621973"/>
            <a:ext cx="8304707" cy="2848221"/>
          </a:xfrm>
        </p:spPr>
        <p:txBody>
          <a:bodyPr>
            <a:noAutofit/>
          </a:bodyPr>
          <a:lstStyle/>
          <a:p>
            <a:r>
              <a:rPr lang="en-US" sz="1600" dirty="0"/>
              <a:t>Dimensions: (158957, 49)</a:t>
            </a:r>
          </a:p>
          <a:p>
            <a:r>
              <a:rPr lang="en-US" sz="1600" dirty="0"/>
              <a:t>Columns describe the following: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Housing features</a:t>
            </a:r>
          </a:p>
          <a:p>
            <a:pPr lvl="1"/>
            <a:r>
              <a:rPr lang="en-US" dirty="0"/>
              <a:t>Geographical location</a:t>
            </a:r>
          </a:p>
          <a:p>
            <a:pPr lvl="1"/>
            <a:r>
              <a:rPr lang="en-US" dirty="0"/>
              <a:t>Housing quality</a:t>
            </a:r>
          </a:p>
          <a:p>
            <a:pPr lvl="1"/>
            <a:r>
              <a:rPr lang="en-US" dirty="0"/>
              <a:t>Housing history</a:t>
            </a:r>
          </a:p>
          <a:p>
            <a:pPr lvl="1"/>
            <a:r>
              <a:rPr lang="en-US" dirty="0"/>
              <a:t>Sale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A7C90-A3CF-774A-86FF-22D0870C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44" y="1073780"/>
            <a:ext cx="7544686" cy="23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2B78-82A3-7C4C-9115-0B5A043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084"/>
            <a:ext cx="9713625" cy="1143000"/>
          </a:xfrm>
        </p:spPr>
        <p:txBody>
          <a:bodyPr>
            <a:normAutofit/>
          </a:bodyPr>
          <a:lstStyle/>
          <a:p>
            <a:r>
              <a:rPr lang="en-US" b="1" dirty="0"/>
              <a:t>How have property prices changed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DE1F-B02D-2345-8436-34EDD048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181600"/>
            <a:ext cx="8763000" cy="1278577"/>
          </a:xfrm>
        </p:spPr>
        <p:txBody>
          <a:bodyPr>
            <a:noAutofit/>
          </a:bodyPr>
          <a:lstStyle/>
          <a:p>
            <a:r>
              <a:rPr lang="en-US" sz="2400" dirty="0"/>
              <a:t>Housing prices have approximately tripled in a span of 26 years.</a:t>
            </a:r>
          </a:p>
          <a:p>
            <a:r>
              <a:rPr lang="en-US" sz="2400" dirty="0"/>
              <a:t>The range of property values have increased.</a:t>
            </a:r>
          </a:p>
          <a:p>
            <a:r>
              <a:rPr lang="en-US" sz="2400" dirty="0"/>
              <a:t>There was a decrease in housing prices between 2006-2011.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C7CBC-754A-CD4D-9682-04B7EBC38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5" b="3494"/>
          <a:stretch/>
        </p:blipFill>
        <p:spPr>
          <a:xfrm>
            <a:off x="1132882" y="701040"/>
            <a:ext cx="6455450" cy="41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8CA234-D454-934E-9D7C-B103D192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939"/>
            <a:ext cx="9262753" cy="1143000"/>
          </a:xfrm>
        </p:spPr>
        <p:txBody>
          <a:bodyPr>
            <a:normAutofit/>
          </a:bodyPr>
          <a:lstStyle/>
          <a:p>
            <a:r>
              <a:rPr lang="en-US" sz="2400" dirty="0"/>
              <a:t>Which areas have the highest number of sales?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0F88F-319E-004F-BF4E-B08D5E598000}"/>
              </a:ext>
            </a:extLst>
          </p:cNvPr>
          <p:cNvSpPr txBox="1"/>
          <p:nvPr/>
        </p:nvSpPr>
        <p:spPr>
          <a:xfrm>
            <a:off x="266700" y="4484011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 Wards 7 and 8 have generally had the lowest number of sales, </a:t>
            </a:r>
          </a:p>
          <a:p>
            <a:r>
              <a:rPr lang="en-US" sz="2000" dirty="0"/>
              <a:t>- Wards 7 and 8 had a dramatic increase in sales in 2016-2018.</a:t>
            </a:r>
          </a:p>
          <a:p>
            <a:r>
              <a:rPr lang="en-US" sz="2000" dirty="0"/>
              <a:t>-  Ward 6 consistently has the highest number of sales.</a:t>
            </a:r>
          </a:p>
          <a:p>
            <a:r>
              <a:rPr lang="en-US" sz="2000" dirty="0"/>
              <a:t>-  Wards 1, 2, and 3 had a significant decrease in sales in 2014-2018.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D308C0-F5F2-F54F-9FF5-88E28F47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974"/>
            <a:ext cx="9088543" cy="26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C820-66D1-ED46-9011-D70A2F94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3916F-B3C9-2F4B-959C-07752D10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01" y="584775"/>
            <a:ext cx="5553710" cy="4760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1B869-E521-1049-AEAF-EE91D77B0A57}"/>
              </a:ext>
            </a:extLst>
          </p:cNvPr>
          <p:cNvSpPr txBox="1"/>
          <p:nvPr/>
        </p:nvSpPr>
        <p:spPr>
          <a:xfrm>
            <a:off x="222712" y="0"/>
            <a:ext cx="857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AREAS ARE AFFORDABLE FOR RESIDENTS?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6C8DE-234A-0D42-8DB2-0E60E60B3429}"/>
              </a:ext>
            </a:extLst>
          </p:cNvPr>
          <p:cNvSpPr/>
          <p:nvPr/>
        </p:nvSpPr>
        <p:spPr>
          <a:xfrm>
            <a:off x="-29177" y="5396260"/>
            <a:ext cx="9352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Housing is generally not affordable for local residents.</a:t>
            </a:r>
          </a:p>
          <a:p>
            <a:r>
              <a:rPr lang="en-US" sz="2000" dirty="0"/>
              <a:t>- Housing is most affordable for residents in southeast DC (Wards 7 and 8)</a:t>
            </a:r>
          </a:p>
          <a:p>
            <a:r>
              <a:rPr lang="en-US" sz="2000" dirty="0"/>
              <a:t>- Housing is somewhat more affordable for local residents in northwest DC </a:t>
            </a:r>
          </a:p>
          <a:p>
            <a:r>
              <a:rPr lang="en-US" sz="2000" dirty="0"/>
              <a:t>  (Wards 2 and 3).</a:t>
            </a:r>
          </a:p>
        </p:txBody>
      </p:sp>
    </p:spTree>
    <p:extLst>
      <p:ext uri="{BB962C8B-B14F-4D97-AF65-F5344CB8AC3E}">
        <p14:creationId xmlns:p14="http://schemas.microsoft.com/office/powerpoint/2010/main" val="302527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8EB6-46C7-714E-9570-94268A80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729-3CA7-1E4A-9D5B-FBB35A40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701174"/>
            <a:ext cx="9144000" cy="485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- cleaning</a:t>
            </a:r>
          </a:p>
          <a:p>
            <a:pPr marL="0" indent="0">
              <a:buNone/>
            </a:pPr>
            <a:r>
              <a:rPr lang="en-US" sz="3200" dirty="0"/>
              <a:t>- outlier treatment</a:t>
            </a:r>
          </a:p>
          <a:p>
            <a:pPr marL="0" indent="0">
              <a:buNone/>
            </a:pPr>
            <a:r>
              <a:rPr lang="en-US" sz="3200" dirty="0"/>
              <a:t>- missing values</a:t>
            </a:r>
          </a:p>
          <a:p>
            <a:pPr marL="0" indent="0">
              <a:buNone/>
            </a:pPr>
            <a:r>
              <a:rPr lang="en-US" sz="3200" dirty="0"/>
              <a:t>-concatenation</a:t>
            </a:r>
          </a:p>
        </p:txBody>
      </p:sp>
    </p:spTree>
    <p:extLst>
      <p:ext uri="{BB962C8B-B14F-4D97-AF65-F5344CB8AC3E}">
        <p14:creationId xmlns:p14="http://schemas.microsoft.com/office/powerpoint/2010/main" val="162929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C44A-CA03-574C-B439-B2192CBB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51A8-D09A-1645-A54B-BAACFDFDB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730861"/>
            <a:ext cx="7511472" cy="4041162"/>
          </a:xfrm>
        </p:spPr>
        <p:txBody>
          <a:bodyPr>
            <a:normAutofit/>
          </a:bodyPr>
          <a:lstStyle/>
          <a:p>
            <a:r>
              <a:rPr lang="en-US" sz="2000" dirty="0"/>
              <a:t>Removed redundant geographical columns</a:t>
            </a:r>
          </a:p>
          <a:p>
            <a:r>
              <a:rPr lang="en-US" sz="2000" dirty="0"/>
              <a:t>Removed “unnamed” column, index alias</a:t>
            </a:r>
          </a:p>
          <a:p>
            <a:r>
              <a:rPr lang="en-US" sz="2000" dirty="0"/>
              <a:t>Combined bathroom and half-bathroom columns</a:t>
            </a:r>
          </a:p>
          <a:p>
            <a:r>
              <a:rPr lang="en-US" sz="2000" dirty="0"/>
              <a:t>Corrected rounding errors in </a:t>
            </a:r>
            <a:r>
              <a:rPr lang="en-US" sz="2000" dirty="0" err="1"/>
              <a:t>categrocial</a:t>
            </a:r>
            <a:r>
              <a:rPr lang="en-US" sz="2000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215072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5568-2633-8B4F-86FD-0A730D7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0"/>
            <a:ext cx="7511473" cy="1312480"/>
          </a:xfrm>
        </p:spPr>
        <p:txBody>
          <a:bodyPr/>
          <a:lstStyle/>
          <a:p>
            <a:r>
              <a:rPr lang="en-US" dirty="0"/>
              <a:t>Outlier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9479-3058-574C-B1DE-D3131083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433978"/>
            <a:ext cx="7511472" cy="4041162"/>
          </a:xfrm>
        </p:spPr>
        <p:txBody>
          <a:bodyPr/>
          <a:lstStyle/>
          <a:p>
            <a:r>
              <a:rPr lang="en-US" dirty="0"/>
              <a:t>Found categorical outliers via </a:t>
            </a:r>
            <a:r>
              <a:rPr lang="en-US" dirty="0" err="1"/>
              <a:t>value_counts</a:t>
            </a:r>
            <a:r>
              <a:rPr lang="en-US" dirty="0"/>
              <a:t> and removed observations</a:t>
            </a:r>
          </a:p>
          <a:p>
            <a:r>
              <a:rPr lang="en-US" dirty="0"/>
              <a:t>Tested for normality in continuous variables:</a:t>
            </a:r>
          </a:p>
          <a:p>
            <a:pPr lvl="1"/>
            <a:r>
              <a:rPr lang="en-US" dirty="0"/>
              <a:t>GBA and GBBA_LIVING were normal, so I removed values outside q1+1.5*IQR and q3+1.5*</a:t>
            </a:r>
            <a:r>
              <a:rPr lang="en-US" dirty="0" err="1"/>
              <a:t>iqr</a:t>
            </a:r>
            <a:endParaRPr lang="en-US" dirty="0"/>
          </a:p>
          <a:p>
            <a:pPr lvl="1"/>
            <a:r>
              <a:rPr lang="en-US" dirty="0"/>
              <a:t>LANDAREA AND PRICE were not gaussian and skewed right, so I removed values    below q1-1.5*IQR   and   above   Q3+ 4.5*</a:t>
            </a:r>
            <a:r>
              <a:rPr lang="en-US" dirty="0" err="1"/>
              <a:t>iqr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DE4BC-4CC7-2C4A-BFB6-7A46538B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38" y="3877096"/>
            <a:ext cx="5085524" cy="26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4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{AC573926-93B5-594C-AE01-222FA7BF4A24}tf10001063</Template>
  <TotalTime>8678</TotalTime>
  <Words>530</Words>
  <Application>Microsoft Macintosh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Mesh</vt:lpstr>
      <vt:lpstr>D.C. Residential Housing Data</vt:lpstr>
      <vt:lpstr>Milestone Report</vt:lpstr>
      <vt:lpstr>The data: </vt:lpstr>
      <vt:lpstr>How have property prices changed over time?</vt:lpstr>
      <vt:lpstr>Which areas have the highest number of sales? </vt:lpstr>
      <vt:lpstr> </vt:lpstr>
      <vt:lpstr>Data Wrangling</vt:lpstr>
      <vt:lpstr>Cleaning</vt:lpstr>
      <vt:lpstr>Outlier treatment</vt:lpstr>
      <vt:lpstr>Missing values</vt:lpstr>
      <vt:lpstr>concatenation</vt:lpstr>
      <vt:lpstr>Exploratory data analysis</vt:lpstr>
      <vt:lpstr>Distribution of housing prices</vt:lpstr>
      <vt:lpstr>Categorical variable tests: does pricing data from various subsets follow the same distribution?</vt:lpstr>
      <vt:lpstr>GEOGRAPHICAL LOCATON IMPACTS PRICE.</vt:lpstr>
      <vt:lpstr>GEOGRAPHICAL LOCATON IMPACTS PRICE.</vt:lpstr>
      <vt:lpstr>NUMBER OF STORIES IMPACTs PRICE</vt:lpstr>
      <vt:lpstr>NUMBER OF ROOMS IMPACTS PRICE</vt:lpstr>
      <vt:lpstr>GRADE IMPACTS PRICE</vt:lpstr>
      <vt:lpstr>continuous variable tests: does pricing data from various subsets follow the same distribution?</vt:lpstr>
      <vt:lpstr>SALE YEAR IMPACTS PRICE</vt:lpstr>
      <vt:lpstr>NExT STEPS: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D.C. Residential Housing Data</dc:title>
  <dc:creator>Julia Sheriff</dc:creator>
  <cp:lastModifiedBy>Julia Sheriff</cp:lastModifiedBy>
  <cp:revision>25</cp:revision>
  <dcterms:created xsi:type="dcterms:W3CDTF">2019-02-20T16:49:28Z</dcterms:created>
  <dcterms:modified xsi:type="dcterms:W3CDTF">2019-04-06T17:32:13Z</dcterms:modified>
</cp:coreProperties>
</file>