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2" r:id="rId8"/>
    <p:sldId id="263" r:id="rId9"/>
    <p:sldId id="268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98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6D2C-52EC-204A-9F2D-CFA1D0995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Charges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4694A-D852-3648-AB2D-6027FA737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 Sheriff</a:t>
            </a:r>
          </a:p>
          <a:p>
            <a:r>
              <a:rPr lang="en-US" dirty="0"/>
              <a:t>November 12, 2018</a:t>
            </a:r>
          </a:p>
        </p:txBody>
      </p:sp>
    </p:spTree>
    <p:extLst>
      <p:ext uri="{BB962C8B-B14F-4D97-AF65-F5344CB8AC3E}">
        <p14:creationId xmlns:p14="http://schemas.microsoft.com/office/powerpoint/2010/main" val="491516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426A-F3D7-1548-A95E-18B3F220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9" y="309843"/>
            <a:ext cx="5411790" cy="1400530"/>
          </a:xfrm>
        </p:spPr>
        <p:txBody>
          <a:bodyPr/>
          <a:lstStyle/>
          <a:p>
            <a:r>
              <a:rPr lang="en-US" dirty="0"/>
              <a:t>General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6703C-7182-A94B-A825-13D383A7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43571"/>
            <a:ext cx="5557839" cy="4195481"/>
          </a:xfrm>
        </p:spPr>
        <p:txBody>
          <a:bodyPr/>
          <a:lstStyle/>
          <a:p>
            <a:r>
              <a:rPr lang="en-US" dirty="0"/>
              <a:t>No high collinearity between variables</a:t>
            </a:r>
          </a:p>
          <a:p>
            <a:r>
              <a:rPr lang="en-US" dirty="0"/>
              <a:t>Insignificant variable removed (sex)</a:t>
            </a:r>
          </a:p>
          <a:p>
            <a:r>
              <a:rPr lang="en-US" dirty="0"/>
              <a:t>Most significant variables were </a:t>
            </a:r>
          </a:p>
          <a:p>
            <a:pPr lvl="1"/>
            <a:r>
              <a:rPr lang="en-US" dirty="0"/>
              <a:t>Smoker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 err="1"/>
              <a:t>Bmi</a:t>
            </a:r>
            <a:endParaRPr lang="en-US" dirty="0"/>
          </a:p>
          <a:p>
            <a:pPr lvl="1"/>
            <a:r>
              <a:rPr lang="en-US" dirty="0"/>
              <a:t>Having two children</a:t>
            </a:r>
          </a:p>
          <a:p>
            <a:r>
              <a:rPr lang="en-US" dirty="0"/>
              <a:t>Three outliers removed from dataset </a:t>
            </a:r>
          </a:p>
          <a:p>
            <a:r>
              <a:rPr lang="en-US" dirty="0"/>
              <a:t>R^2 = .7536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932A4-4785-444A-B9D0-A99F6FC1E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839" y="0"/>
            <a:ext cx="6817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F7D7-97DF-844F-B97B-D2BF41CF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11" y="438430"/>
            <a:ext cx="5797552" cy="1452281"/>
          </a:xfrm>
        </p:spPr>
        <p:txBody>
          <a:bodyPr/>
          <a:lstStyle/>
          <a:p>
            <a:r>
              <a:rPr lang="en-US" sz="3600" dirty="0"/>
              <a:t>LINEAR REGRESSION OF “HIGH” CHARGES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D8E8-CEC6-F04A-9206-553537F91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27" y="1890711"/>
            <a:ext cx="5568952" cy="4745833"/>
          </a:xfrm>
        </p:spPr>
        <p:txBody>
          <a:bodyPr>
            <a:normAutofit/>
          </a:bodyPr>
          <a:lstStyle/>
          <a:p>
            <a:r>
              <a:rPr lang="en-US" dirty="0"/>
              <a:t> Smoker: stronger predictor for the general population than “high” charges population</a:t>
            </a:r>
          </a:p>
          <a:p>
            <a:pPr marL="0" indent="0">
              <a:buNone/>
            </a:pPr>
            <a:r>
              <a:rPr lang="en-US" dirty="0"/>
              <a:t>	*  Difference in charges: $23616.0 versus $9586.85</a:t>
            </a:r>
          </a:p>
          <a:p>
            <a:pPr marL="0" indent="0">
              <a:buNone/>
            </a:pPr>
            <a:r>
              <a:rPr lang="en-US" dirty="0"/>
              <a:t>	*  Difference in Rˆ2: 0.6195 versus 0.1342</a:t>
            </a:r>
          </a:p>
          <a:p>
            <a:r>
              <a:rPr lang="en-US" dirty="0"/>
              <a:t>–  </a:t>
            </a:r>
            <a:r>
              <a:rPr lang="en-US" dirty="0" err="1"/>
              <a:t>Bmi</a:t>
            </a:r>
            <a:r>
              <a:rPr lang="en-US" dirty="0"/>
              <a:t>: stronger predictor for population with “high” charges than general population</a:t>
            </a:r>
          </a:p>
          <a:p>
            <a:pPr marL="0" indent="0">
              <a:buNone/>
            </a:pPr>
            <a:r>
              <a:rPr lang="en-US" dirty="0"/>
              <a:t>	*  Difference in charges: $393.87 versus $1166.60</a:t>
            </a:r>
          </a:p>
          <a:p>
            <a:pPr marL="0" indent="0">
              <a:buNone/>
            </a:pPr>
            <a:r>
              <a:rPr lang="en-US" dirty="0"/>
              <a:t>	*  Difference in Rˆ2: 0.03862 versus 0.4016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1E889-297A-1649-839E-F219F2EF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79" y="1"/>
            <a:ext cx="6171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8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BF17-6071-D241-AB56-3D98BF20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DABBC-4171-AF45-A05E-964E2853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 on “high” versus “low” charges</a:t>
            </a:r>
          </a:p>
          <a:p>
            <a:r>
              <a:rPr lang="en-US" dirty="0"/>
              <a:t>-”High” = above 1.75 IQR</a:t>
            </a:r>
          </a:p>
          <a:p>
            <a:r>
              <a:rPr lang="en-US" dirty="0"/>
              <a:t>“Low” = below 1.75 IQR</a:t>
            </a:r>
          </a:p>
          <a:p>
            <a:r>
              <a:rPr lang="en-US" dirty="0"/>
              <a:t>Model predicts accurately at 93.02%</a:t>
            </a:r>
          </a:p>
          <a:p>
            <a:r>
              <a:rPr lang="en-US" dirty="0"/>
              <a:t>Sensitivity: true positive rate: 0.7380952</a:t>
            </a:r>
          </a:p>
          <a:p>
            <a:r>
              <a:rPr lang="en-US" dirty="0"/>
              <a:t>Specificity: false positive rate: 0.01992032 </a:t>
            </a:r>
          </a:p>
          <a:p>
            <a:r>
              <a:rPr lang="en-US" dirty="0"/>
              <a:t>AUC: 0.8706.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0170A-2F0A-704C-9275-2D713A0B5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169" y="5468"/>
            <a:ext cx="3469831" cy="1673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5DD612-9F28-2249-8776-75853D44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2300498"/>
            <a:ext cx="5619749" cy="455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6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3CD4-FF68-F340-B2B0-41CE8015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607" y="500099"/>
            <a:ext cx="9404723" cy="1400530"/>
          </a:xfrm>
        </p:spPr>
        <p:txBody>
          <a:bodyPr/>
          <a:lstStyle/>
          <a:p>
            <a:r>
              <a:rPr lang="en-US" dirty="0"/>
              <a:t>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9657E-7435-F242-BD2E-2BDD6866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410158"/>
            <a:ext cx="4268788" cy="419548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Heigharchial</a:t>
            </a:r>
            <a:r>
              <a:rPr lang="en-US" dirty="0"/>
              <a:t> clustering modeling</a:t>
            </a:r>
          </a:p>
          <a:p>
            <a:r>
              <a:rPr lang="en-US" dirty="0"/>
              <a:t>Only cluster correlated with high charges contained a high number of smokers. All other variables were insignificant within that cluster.</a:t>
            </a:r>
          </a:p>
          <a:p>
            <a:r>
              <a:rPr lang="en-US" dirty="0"/>
              <a:t>Percentage of high charges and smokers were practically identical within every cluster</a:t>
            </a:r>
          </a:p>
          <a:p>
            <a:r>
              <a:rPr lang="en-US" dirty="0"/>
              <a:t>Clustering model without smoker facet provided inconclusive results.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DB95D-CB4B-4340-80B7-513CD59BC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10515"/>
            <a:ext cx="6734175" cy="4140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EA2878-CD1B-F04A-A6C9-0721FD6D2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3207441"/>
            <a:ext cx="6734175" cy="365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4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51B5-9539-AE4F-8E1F-14DB45A0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974" y="109818"/>
            <a:ext cx="9404723" cy="1400530"/>
          </a:xfrm>
        </p:spPr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3EE8-A75B-3B44-9980-E2ECD240E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8" y="810083"/>
            <a:ext cx="11687175" cy="6190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Adjusted R-squared: .7536, so the 75% of the value of charges can be attributed to the variables in this data set.</a:t>
            </a:r>
          </a:p>
          <a:p>
            <a:r>
              <a:rPr lang="en-US" dirty="0"/>
              <a:t>Smoking significantly increases charges, at $23754.01</a:t>
            </a:r>
          </a:p>
          <a:p>
            <a:r>
              <a:rPr lang="en-US" dirty="0"/>
              <a:t>Significant variables for linear regression:</a:t>
            </a:r>
          </a:p>
          <a:p>
            <a:pPr lvl="1"/>
            <a:r>
              <a:rPr lang="en-US" dirty="0"/>
              <a:t>Having 2 children increases charges by 1633.53. </a:t>
            </a:r>
          </a:p>
          <a:p>
            <a:pPr lvl="1"/>
            <a:r>
              <a:rPr lang="en-US" dirty="0"/>
              <a:t>Having 3 children increases charges by 963.67. </a:t>
            </a:r>
          </a:p>
          <a:p>
            <a:pPr lvl="1"/>
            <a:r>
              <a:rPr lang="en-US" dirty="0"/>
              <a:t>higher </a:t>
            </a:r>
            <a:r>
              <a:rPr lang="en-US" dirty="0" err="1"/>
              <a:t>bmi</a:t>
            </a:r>
            <a:r>
              <a:rPr lang="en-US" dirty="0"/>
              <a:t> increases charges by $331.84</a:t>
            </a:r>
          </a:p>
          <a:p>
            <a:pPr lvl="1"/>
            <a:r>
              <a:rPr lang="en-US" dirty="0"/>
              <a:t>higher age increases charges by $257.43</a:t>
            </a:r>
          </a:p>
          <a:p>
            <a:pPr lvl="1"/>
            <a:r>
              <a:rPr lang="en-US" dirty="0"/>
              <a:t>region: </a:t>
            </a:r>
          </a:p>
          <a:p>
            <a:pPr lvl="2"/>
            <a:r>
              <a:rPr lang="en-US" dirty="0"/>
              <a:t>Living in the southeast decreased charges by $941.98. </a:t>
            </a:r>
          </a:p>
          <a:p>
            <a:pPr lvl="2"/>
            <a:r>
              <a:rPr lang="en-US" dirty="0"/>
              <a:t>Living in the southwest decreased charges by $809.73.</a:t>
            </a:r>
          </a:p>
          <a:p>
            <a:r>
              <a:rPr lang="en-US" dirty="0"/>
              <a:t>Accurate logistic regression for predicting “high” charges at 93.02%</a:t>
            </a:r>
          </a:p>
          <a:p>
            <a:pPr lvl="1"/>
            <a:r>
              <a:rPr lang="en-US" dirty="0"/>
              <a:t> This model will change depending on the definition of “high” charges</a:t>
            </a:r>
          </a:p>
          <a:p>
            <a:r>
              <a:rPr lang="en-US" dirty="0"/>
              <a:t>Clustering supported the conclusion that smoking has a high impact on charges</a:t>
            </a:r>
          </a:p>
          <a:p>
            <a:r>
              <a:rPr lang="en-US" dirty="0"/>
              <a:t>Bias in data collection could create discrepancies in the true impact of the variables discussed on health charges</a:t>
            </a:r>
          </a:p>
        </p:txBody>
      </p:sp>
    </p:spTree>
    <p:extLst>
      <p:ext uri="{BB962C8B-B14F-4D97-AF65-F5344CB8AC3E}">
        <p14:creationId xmlns:p14="http://schemas.microsoft.com/office/powerpoint/2010/main" val="62028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262B-7C9D-F941-AAA1-75606288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2C23-1CBD-F949-9EB9-11C6A84B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THE DATA</a:t>
            </a:r>
          </a:p>
          <a:p>
            <a:r>
              <a:rPr lang="en-US" dirty="0"/>
              <a:t>CAVEATS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PREDICTIVE MODELS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32689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3E24-CBA4-4D49-A920-806C0AC8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8EEDC-0D31-4C46-A34D-2007B219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of effects of various personal characteristics on health charges</a:t>
            </a:r>
          </a:p>
          <a:p>
            <a:r>
              <a:rPr lang="en-US" dirty="0"/>
              <a:t>Used to estimate health charges for varied populations</a:t>
            </a:r>
          </a:p>
          <a:p>
            <a:r>
              <a:rPr lang="en-US" dirty="0"/>
              <a:t>Estimates can be used in the design of insurance plans across varied populations</a:t>
            </a:r>
          </a:p>
        </p:txBody>
      </p:sp>
    </p:spTree>
    <p:extLst>
      <p:ext uri="{BB962C8B-B14F-4D97-AF65-F5344CB8AC3E}">
        <p14:creationId xmlns:p14="http://schemas.microsoft.com/office/powerpoint/2010/main" val="155673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5311-7A18-B047-AEB9-1CB790E9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AFFB7-43ED-0E4E-98E4-6F9CEB2BF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64248"/>
            <a:ext cx="8946541" cy="4195481"/>
          </a:xfrm>
        </p:spPr>
        <p:txBody>
          <a:bodyPr/>
          <a:lstStyle/>
          <a:p>
            <a:r>
              <a:rPr lang="en-US" dirty="0"/>
              <a:t>Health data collected from 1386 US adults ages 18-65 across the US</a:t>
            </a:r>
          </a:p>
          <a:p>
            <a:r>
              <a:rPr lang="en-US" dirty="0"/>
              <a:t>7 columns: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BMI</a:t>
            </a:r>
          </a:p>
          <a:p>
            <a:pPr lvl="1"/>
            <a:r>
              <a:rPr lang="en-US" dirty="0"/>
              <a:t>Number of Children</a:t>
            </a:r>
          </a:p>
          <a:p>
            <a:pPr lvl="1"/>
            <a:r>
              <a:rPr lang="en-US" dirty="0"/>
              <a:t>Smoking Status</a:t>
            </a:r>
          </a:p>
          <a:p>
            <a:pPr lvl="1"/>
            <a:r>
              <a:rPr lang="en-US" dirty="0"/>
              <a:t>Region</a:t>
            </a:r>
          </a:p>
          <a:p>
            <a:pPr lvl="1"/>
            <a:r>
              <a:rPr lang="en-US" dirty="0"/>
              <a:t>Charges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56E7E-0B19-3546-832B-77460B6F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16" y="2057400"/>
            <a:ext cx="8209784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0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4C57-83B6-F546-A540-D9D2206D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23DF3-1212-3E48-B899-10419953D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712" y="1652868"/>
            <a:ext cx="8946541" cy="4195481"/>
          </a:xfrm>
        </p:spPr>
        <p:txBody>
          <a:bodyPr/>
          <a:lstStyle/>
          <a:p>
            <a:r>
              <a:rPr lang="en-US" dirty="0"/>
              <a:t>How was the sampling done? Is the data biased?</a:t>
            </a:r>
          </a:p>
          <a:p>
            <a:pPr marL="0" indent="0">
              <a:buNone/>
            </a:pPr>
            <a:r>
              <a:rPr lang="en-US" dirty="0"/>
              <a:t>	-Different insurance providers may have different population makeups (ex: Medicaid versus private insurance)</a:t>
            </a:r>
          </a:p>
          <a:p>
            <a:pPr marL="0" indent="0">
              <a:buNone/>
            </a:pPr>
            <a:r>
              <a:rPr lang="en-US" dirty="0"/>
              <a:t>	-Different populations attend different health care organizations, which creates differences in the provision of services and charges per population</a:t>
            </a:r>
          </a:p>
          <a:p>
            <a:pPr marL="0" indent="0">
              <a:buNone/>
            </a:pPr>
            <a:r>
              <a:rPr lang="en-US" dirty="0"/>
              <a:t>	-While region was given, was data collected from both urban and rural populations?</a:t>
            </a:r>
          </a:p>
          <a:p>
            <a:r>
              <a:rPr lang="en-US" dirty="0"/>
              <a:t>A limited number of personal facets were studied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9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010E-5836-1E45-BEA5-BBA0894B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A2A58-C21E-B44E-A400-0C1E0D67F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50320"/>
            <a:ext cx="4468814" cy="51790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BMI and CHARGES</a:t>
            </a:r>
          </a:p>
          <a:p>
            <a:r>
              <a:rPr lang="en-US" dirty="0"/>
              <a:t>There appears to be a weak linear relationship between </a:t>
            </a:r>
            <a:r>
              <a:rPr lang="en-US" dirty="0" err="1"/>
              <a:t>bmi</a:t>
            </a:r>
            <a:r>
              <a:rPr lang="en-US" dirty="0"/>
              <a:t> and charges up to a </a:t>
            </a:r>
            <a:r>
              <a:rPr lang="en-US" dirty="0" err="1"/>
              <a:t>bmi</a:t>
            </a:r>
            <a:r>
              <a:rPr lang="en-US" dirty="0"/>
              <a:t> of 35. </a:t>
            </a:r>
          </a:p>
          <a:p>
            <a:r>
              <a:rPr lang="en-US" dirty="0"/>
              <a:t>There appears to be no linear relationship between charges and </a:t>
            </a:r>
            <a:r>
              <a:rPr lang="en-US" dirty="0" err="1"/>
              <a:t>bmi</a:t>
            </a:r>
            <a:r>
              <a:rPr lang="en-US" dirty="0"/>
              <a:t> above 35.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FC49B-F358-BF4D-8E3B-61CBD16A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1450320"/>
            <a:ext cx="6894479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9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2FED-9AB3-034F-A3E2-6CAEE236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7305-1DF7-034B-A3AF-75FBBD0C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8" y="1314450"/>
            <a:ext cx="3997326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SMOKERS DATA DISTRIBUTION</a:t>
            </a:r>
          </a:p>
          <a:p>
            <a:r>
              <a:rPr lang="en-US" dirty="0"/>
              <a:t>Charges for smokers are higher than for non-smokers.</a:t>
            </a:r>
          </a:p>
          <a:p>
            <a:r>
              <a:rPr lang="en-US" dirty="0"/>
              <a:t>There are no outliers for smokers. Smokers’ charges consistently fall within a predictable range.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BB079-8BE5-7349-9101-74D2CED9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413" y="1314450"/>
            <a:ext cx="7748587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2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3339-BF08-1042-AA04-B18D5BCF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96B9-328F-9F47-92A5-A85111F78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7186"/>
            <a:ext cx="4163206" cy="53350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TIMESERIES:</a:t>
            </a:r>
          </a:p>
          <a:p>
            <a:pPr marL="0" indent="0" algn="ctr">
              <a:buNone/>
            </a:pPr>
            <a:r>
              <a:rPr lang="en-US" dirty="0"/>
              <a:t>AGE and CHARGES</a:t>
            </a:r>
          </a:p>
          <a:p>
            <a:r>
              <a:rPr lang="en-US" dirty="0"/>
              <a:t>As age increases, charges increase.</a:t>
            </a:r>
          </a:p>
          <a:p>
            <a:r>
              <a:rPr lang="en-US" dirty="0"/>
              <a:t>The range of charges for smokers is greater than that of non-smokers.</a:t>
            </a:r>
          </a:p>
          <a:p>
            <a:r>
              <a:rPr lang="en-US" dirty="0"/>
              <a:t>There is a clear positive relationship between </a:t>
            </a:r>
            <a:r>
              <a:rPr lang="en-US" dirty="0" err="1"/>
              <a:t>bmi</a:t>
            </a:r>
            <a:r>
              <a:rPr lang="en-US" dirty="0"/>
              <a:t> and charges for smokers. The relationship is less clear for non-smokers.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2A4E5-EC5E-1D4A-B6B1-963C1F302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206" y="1337185"/>
            <a:ext cx="8028794" cy="549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91DB-EBD1-0843-8F32-EACA6B6B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53AD-DDDC-534A-9DA1-25539FA5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25" y="1481418"/>
            <a:ext cx="9533309" cy="4733645"/>
          </a:xfrm>
        </p:spPr>
        <p:txBody>
          <a:bodyPr>
            <a:normAutofit/>
          </a:bodyPr>
          <a:lstStyle/>
          <a:p>
            <a:r>
              <a:rPr lang="en-US" dirty="0"/>
              <a:t>CHECKED FOR MISSING / ERRONEOUS DATA</a:t>
            </a:r>
          </a:p>
          <a:p>
            <a:r>
              <a:rPr lang="en-US" dirty="0"/>
              <a:t>TRANSFORMED CONTINUOUS DATA TO CATEGORICAL DATA</a:t>
            </a:r>
          </a:p>
          <a:p>
            <a:pPr lvl="1"/>
            <a:r>
              <a:rPr lang="en-US" dirty="0"/>
              <a:t>CHARGES – HIGH / LOW (1.75 IQR)</a:t>
            </a:r>
          </a:p>
          <a:p>
            <a:pPr lvl="1"/>
            <a:r>
              <a:rPr lang="en-US" dirty="0"/>
              <a:t>AGE – 10 YEAR INTERVALS</a:t>
            </a:r>
          </a:p>
          <a:p>
            <a:pPr lvl="1"/>
            <a:r>
              <a:rPr lang="en-US" dirty="0"/>
              <a:t>BMI </a:t>
            </a:r>
          </a:p>
          <a:p>
            <a:pPr lvl="2"/>
            <a:r>
              <a:rPr lang="en-US" dirty="0"/>
              <a:t>UNDERWEIGHT</a:t>
            </a:r>
          </a:p>
          <a:p>
            <a:pPr lvl="2"/>
            <a:r>
              <a:rPr lang="en-US" dirty="0"/>
              <a:t>HEALTHYWEIGHT</a:t>
            </a:r>
          </a:p>
          <a:p>
            <a:pPr lvl="2"/>
            <a:r>
              <a:rPr lang="en-US" dirty="0"/>
              <a:t>OVERWEIGHT</a:t>
            </a:r>
          </a:p>
          <a:p>
            <a:pPr lvl="2"/>
            <a:r>
              <a:rPr lang="en-US" dirty="0"/>
              <a:t>OBESE 1</a:t>
            </a:r>
          </a:p>
          <a:p>
            <a:pPr lvl="2"/>
            <a:r>
              <a:rPr lang="en-US" dirty="0"/>
              <a:t>OBESE 2</a:t>
            </a:r>
          </a:p>
          <a:p>
            <a:pPr lvl="2"/>
            <a:r>
              <a:rPr lang="en-US" dirty="0"/>
              <a:t>OBESE 3</a:t>
            </a:r>
          </a:p>
          <a:p>
            <a:r>
              <a:rPr lang="en-US" dirty="0"/>
              <a:t>CREATED BINARY / DUMMY VARIABLES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82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1888</TotalTime>
  <Words>542</Words>
  <Application>Microsoft Macintosh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Health Charges</vt:lpstr>
      <vt:lpstr>APPROACH</vt:lpstr>
      <vt:lpstr>INTRODUCTION</vt:lpstr>
      <vt:lpstr>THE DATA</vt:lpstr>
      <vt:lpstr>CAVEATS</vt:lpstr>
      <vt:lpstr>EXPLORATORY ANALYSIS</vt:lpstr>
      <vt:lpstr>EXPLORATORY DATA ANALYSIS</vt:lpstr>
      <vt:lpstr>EXPLORATORY DATA ANALYSIS</vt:lpstr>
      <vt:lpstr>PREDICTIVE MODELS</vt:lpstr>
      <vt:lpstr>General Linear Regression</vt:lpstr>
      <vt:lpstr>LINEAR REGRESSION OF “HIGH” CHARGES DATA</vt:lpstr>
      <vt:lpstr>LOGISTIC REGRESSION</vt:lpstr>
      <vt:lpstr>CLUSTERING </vt:lpstr>
      <vt:lpstr>CONCLUSIONS: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Charges</dc:title>
  <dc:creator>Julia Sheriff</dc:creator>
  <cp:lastModifiedBy>Julia Sheriff</cp:lastModifiedBy>
  <cp:revision>12</cp:revision>
  <dcterms:created xsi:type="dcterms:W3CDTF">2018-11-12T19:41:31Z</dcterms:created>
  <dcterms:modified xsi:type="dcterms:W3CDTF">2018-11-14T03:09:46Z</dcterms:modified>
</cp:coreProperties>
</file>