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8" r:id="rId3"/>
    <p:sldId id="259" r:id="rId4"/>
    <p:sldId id="270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2" r:id="rId13"/>
    <p:sldId id="273" r:id="rId14"/>
    <p:sldId id="268" r:id="rId15"/>
    <p:sldId id="274" r:id="rId16"/>
    <p:sldId id="269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6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1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8D43-E30E-4A4A-ACE1-1C11EE422B30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53609AA-0382-8C47-99E6-66BE3840FC8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8D43-E30E-4A4A-ACE1-1C11EE422B30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9AA-0382-8C47-99E6-66BE3840F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8D43-E30E-4A4A-ACE1-1C11EE422B30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9AA-0382-8C47-99E6-66BE3840F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8D43-E30E-4A4A-ACE1-1C11EE422B30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9AA-0382-8C47-99E6-66BE3840FC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8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8D43-E30E-4A4A-ACE1-1C11EE422B30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9AA-0382-8C47-99E6-66BE3840F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8D43-E30E-4A4A-ACE1-1C11EE422B30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9AA-0382-8C47-99E6-66BE3840FC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78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8D43-E30E-4A4A-ACE1-1C11EE422B30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9AA-0382-8C47-99E6-66BE3840F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4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8D43-E30E-4A4A-ACE1-1C11EE422B30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9AA-0382-8C47-99E6-66BE3840FC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8D43-E30E-4A4A-ACE1-1C11EE422B30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9AA-0382-8C47-99E6-66BE3840F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7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8D43-E30E-4A4A-ACE1-1C11EE422B30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9AA-0382-8C47-99E6-66BE3840F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8D43-E30E-4A4A-ACE1-1C11EE422B30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9AA-0382-8C47-99E6-66BE3840F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6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BA18D43-E30E-4A4A-ACE1-1C11EE422B30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609AA-0382-8C47-99E6-66BE3840FC8F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0270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72CF-1BB1-0F41-9492-0785EFDE8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116C9-F647-B94A-9567-95EF4CE9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268786"/>
            <a:ext cx="8129874" cy="1160213"/>
          </a:xfrm>
        </p:spPr>
        <p:txBody>
          <a:bodyPr>
            <a:normAutofit/>
          </a:bodyPr>
          <a:lstStyle/>
          <a:p>
            <a:r>
              <a:rPr lang="en-US" sz="1600" dirty="0"/>
              <a:t>PREDICTIVE MODELING OF FRAUDULENT HEALTHCARE PROVIDERS</a:t>
            </a:r>
          </a:p>
          <a:p>
            <a:r>
              <a:rPr lang="en-US" sz="1600" dirty="0"/>
              <a:t>Julia Sheriff | Springboard, Data Science Career Track </a:t>
            </a:r>
          </a:p>
        </p:txBody>
      </p:sp>
    </p:spTree>
    <p:extLst>
      <p:ext uri="{BB962C8B-B14F-4D97-AF65-F5344CB8AC3E}">
        <p14:creationId xmlns:p14="http://schemas.microsoft.com/office/powerpoint/2010/main" val="214181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DA50-B5F2-854A-B27F-24C13AC6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FBDE5-7E4C-F241-BF7B-5FCC58F01A28}"/>
              </a:ext>
            </a:extLst>
          </p:cNvPr>
          <p:cNvSpPr txBox="1"/>
          <p:nvPr/>
        </p:nvSpPr>
        <p:spPr>
          <a:xfrm>
            <a:off x="6572250" y="525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140075-BBBF-BC4C-AE91-95A7B4C6B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3729302"/>
            <a:ext cx="7796540" cy="3997828"/>
          </a:xfrm>
        </p:spPr>
        <p:txBody>
          <a:bodyPr/>
          <a:lstStyle/>
          <a:p>
            <a:r>
              <a:rPr lang="en-US" dirty="0"/>
              <a:t>6% improvement in class 1 recall from the best logistic regression model. </a:t>
            </a:r>
          </a:p>
          <a:p>
            <a:r>
              <a:rPr lang="en-US" dirty="0"/>
              <a:t>3% decrease in accuracy from the best logistic regression model.</a:t>
            </a:r>
          </a:p>
          <a:p>
            <a:endParaRPr lang="en-US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321651D-B8D9-6544-9F84-B5E6911BF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80" b="27266"/>
          <a:stretch/>
        </p:blipFill>
        <p:spPr>
          <a:xfrm>
            <a:off x="2778584" y="1680932"/>
            <a:ext cx="7624063" cy="231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6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39D4-0A22-E044-803E-7295F567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71476"/>
            <a:ext cx="7958331" cy="1513810"/>
          </a:xfrm>
        </p:spPr>
        <p:txBody>
          <a:bodyPr>
            <a:normAutofit/>
          </a:bodyPr>
          <a:lstStyle/>
          <a:p>
            <a:r>
              <a:rPr lang="en-US" b="1" dirty="0"/>
              <a:t>TOP PERFORMING MODEL:</a:t>
            </a:r>
            <a:br>
              <a:rPr lang="en-US" b="1" dirty="0"/>
            </a:br>
            <a:r>
              <a:rPr lang="en-US" b="1" dirty="0"/>
              <a:t>EXTREME GRADIENT BOOSTED (XGB) TREE 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FC1-4327-0F4D-A945-AD8583EF8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4262307"/>
            <a:ext cx="8260980" cy="2352271"/>
          </a:xfrm>
        </p:spPr>
        <p:txBody>
          <a:bodyPr/>
          <a:lstStyle/>
          <a:p>
            <a:r>
              <a:rPr lang="en-US" dirty="0"/>
              <a:t>6% improvement in recall from the best random forest model.</a:t>
            </a:r>
          </a:p>
          <a:p>
            <a:r>
              <a:rPr lang="en-US" dirty="0"/>
              <a:t>2% decrease in accuracy from the best logistic regression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68C05-681A-4741-BCC3-0BF9FD478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52" b="22985"/>
          <a:stretch/>
        </p:blipFill>
        <p:spPr>
          <a:xfrm>
            <a:off x="2611808" y="2042981"/>
            <a:ext cx="7755666" cy="23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3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8A4D-1F18-BD40-8352-31813C26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NOTE:</a:t>
            </a:r>
            <a:br>
              <a:rPr lang="en-US" b="1" dirty="0"/>
            </a:br>
            <a:r>
              <a:rPr lang="en-US" b="1" dirty="0"/>
              <a:t>RANDOM UNDER-SAMPLING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85B7-57F5-E14C-942E-90FF8752F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works: The algorithm takes the minority class (potentially fraudulent providers) and resamples with replacement until the size of the resampled class matches the size of the majority class</a:t>
            </a:r>
          </a:p>
          <a:p>
            <a:r>
              <a:rPr lang="en-US" dirty="0"/>
              <a:t>Improved Class 1 recall across all models and decreased accuracy. </a:t>
            </a:r>
          </a:p>
          <a:p>
            <a:r>
              <a:rPr lang="en-US" dirty="0"/>
              <a:t>The large gains in recall were beneficial in identifying more fraudulent providers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5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5DD4-D08B-0941-9A13-C3E8EF92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98" y="891721"/>
            <a:ext cx="9970064" cy="1077229"/>
          </a:xfrm>
        </p:spPr>
        <p:txBody>
          <a:bodyPr/>
          <a:lstStyle/>
          <a:p>
            <a:r>
              <a:rPr lang="en-US" b="1" dirty="0"/>
              <a:t>EFFECT OF RANDOM UNDERSAMPLING: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2B80C-1744-4648-9A8F-54D87F89BE71}"/>
              </a:ext>
            </a:extLst>
          </p:cNvPr>
          <p:cNvSpPr txBox="1"/>
          <p:nvPr/>
        </p:nvSpPr>
        <p:spPr>
          <a:xfrm>
            <a:off x="1085851" y="5643110"/>
            <a:ext cx="102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is higher and accuracy is lower when implementing </a:t>
            </a:r>
            <a:r>
              <a:rPr lang="en-US" dirty="0" err="1"/>
              <a:t>undersampling</a:t>
            </a:r>
            <a:r>
              <a:rPr lang="en-US" dirty="0"/>
              <a:t> on the same models.</a:t>
            </a:r>
          </a:p>
          <a:p>
            <a:r>
              <a:rPr lang="en-US" dirty="0"/>
              <a:t>Accuracy-recall tradeoffs were greater in XGB and random forest models than in logistic models.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4DB943-3F51-2541-9AD8-89D31EDD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48" y="1454375"/>
            <a:ext cx="8845514" cy="39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0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B4CA-AABD-8648-AFBA-CDF2C5F0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1D33D9-772C-3C4C-8E94-7344A335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3151573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Mean Insurance Claim Amount Reimbursed was important in predicting potential fraud across all models</a:t>
            </a:r>
          </a:p>
          <a:p>
            <a:r>
              <a:rPr lang="en-US" dirty="0"/>
              <a:t>Mean duration was one of the most important features in random forest models and XGB models.</a:t>
            </a:r>
          </a:p>
          <a:p>
            <a:r>
              <a:rPr lang="en-US" dirty="0"/>
              <a:t>Counts of the following ICD-9 Diagnostic Codes indicated potential fraud in random forest and XGB models:</a:t>
            </a:r>
          </a:p>
          <a:p>
            <a:pPr lvl="1"/>
            <a:r>
              <a:rPr lang="en-US" dirty="0"/>
              <a:t>Coronary atherosclerosis of native coronary artery (41401)</a:t>
            </a:r>
          </a:p>
          <a:p>
            <a:pPr lvl="1"/>
            <a:r>
              <a:rPr lang="en-US" dirty="0"/>
              <a:t>Hypertensive chronic kidney disease, unspecified, with chronic kidney disease stage I through stage IV, or unspecified (40390)</a:t>
            </a:r>
          </a:p>
          <a:p>
            <a:pPr lvl="1"/>
            <a:r>
              <a:rPr lang="en-US" dirty="0"/>
              <a:t>Urinary tract infection, site not specified (5990)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AC8682A-C7BF-DE4C-B0F9-E0BED69D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808056"/>
            <a:ext cx="3124200" cy="2146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716D20-2A63-4249-BC68-ABD2187E6767}"/>
              </a:ext>
            </a:extLst>
          </p:cNvPr>
          <p:cNvSpPr txBox="1"/>
          <p:nvPr/>
        </p:nvSpPr>
        <p:spPr>
          <a:xfrm>
            <a:off x="2982686" y="261257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XGB Feature </a:t>
            </a:r>
            <a:r>
              <a:rPr lang="en-US" dirty="0" err="1"/>
              <a:t>Importances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6392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0CE4-9573-B848-8236-CE9B9C8A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8C1F-AAC3-E443-B8BD-72C44A972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top-performing model was an XGB Trees classifier with a Class 1 recall  of 87% and accuracy of 86% in predicting potential provider fraud. </a:t>
            </a:r>
          </a:p>
          <a:p>
            <a:r>
              <a:rPr lang="en-US" dirty="0"/>
              <a:t>The model with higher accuracy and the least comparative loss in recall was a Logistic Regressor with a recall of 75% and accuracy of 89%. </a:t>
            </a:r>
          </a:p>
          <a:p>
            <a:r>
              <a:rPr lang="en-US" dirty="0"/>
              <a:t>Both models significantly improve the ability to predict provider fraud.  A model using random selection to predict potential fraud has 9.31% Class 1 recall.</a:t>
            </a:r>
          </a:p>
        </p:txBody>
      </p:sp>
    </p:spTree>
    <p:extLst>
      <p:ext uri="{BB962C8B-B14F-4D97-AF65-F5344CB8AC3E}">
        <p14:creationId xmlns:p14="http://schemas.microsoft.com/office/powerpoint/2010/main" val="46019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22FC-3B3A-1740-A999-73E22AA1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7060-B45F-6040-A191-9C9FEE62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3755037"/>
            <a:ext cx="8694435" cy="3997828"/>
          </a:xfrm>
        </p:spPr>
        <p:txBody>
          <a:bodyPr>
            <a:normAutofit/>
          </a:bodyPr>
          <a:lstStyle/>
          <a:p>
            <a:r>
              <a:rPr lang="en-US" sz="1600" dirty="0"/>
              <a:t>Modeling inpatient providers and outpatient providers separately could lead to new insights.</a:t>
            </a:r>
          </a:p>
          <a:p>
            <a:r>
              <a:rPr lang="en-US" sz="1600" dirty="0"/>
              <a:t>Collapsing beneficiary and claims data to the provider level in different ways could yield alternative results due to different features.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CEF234-437C-704C-941B-EDDE1A707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997" y="1518353"/>
            <a:ext cx="5130966" cy="2720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851F18-849F-7F4E-A566-1135D4FAE928}"/>
              </a:ext>
            </a:extLst>
          </p:cNvPr>
          <p:cNvSpPr txBox="1"/>
          <p:nvPr/>
        </p:nvSpPr>
        <p:spPr>
          <a:xfrm>
            <a:off x="2671402" y="4238955"/>
            <a:ext cx="525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Inpatient versus Outpatient Providers</a:t>
            </a:r>
          </a:p>
        </p:txBody>
      </p:sp>
    </p:spTree>
    <p:extLst>
      <p:ext uri="{BB962C8B-B14F-4D97-AF65-F5344CB8AC3E}">
        <p14:creationId xmlns:p14="http://schemas.microsoft.com/office/powerpoint/2010/main" val="21412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3293-240F-FD4E-A93D-850095A5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  <a:br>
              <a:rPr lang="en-US" dirty="0"/>
            </a:br>
            <a:r>
              <a:rPr lang="en-US" dirty="0"/>
              <a:t>FOR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F34A-D6BF-8344-B128-E0988562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416" y="2052115"/>
            <a:ext cx="8156723" cy="44236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Having more data on inpatient claims and providers could assist in improving model performance with inpatient providers. </a:t>
            </a:r>
          </a:p>
          <a:p>
            <a:r>
              <a:rPr lang="en-US" dirty="0"/>
              <a:t>Having additional data about health claims, particularly on the provider level, would be helping in improving model performance. For example:</a:t>
            </a:r>
          </a:p>
          <a:p>
            <a:pPr lvl="1" fontAlgn="base"/>
            <a:r>
              <a:rPr lang="en-US" dirty="0"/>
              <a:t>Provider charges per claim</a:t>
            </a:r>
          </a:p>
          <a:p>
            <a:pPr lvl="1" fontAlgn="base"/>
            <a:r>
              <a:rPr lang="en-US" dirty="0"/>
              <a:t>Provider operational costs</a:t>
            </a:r>
          </a:p>
          <a:p>
            <a:pPr lvl="1" fontAlgn="base"/>
            <a:r>
              <a:rPr lang="en-US" dirty="0"/>
              <a:t>Provider date established</a:t>
            </a:r>
          </a:p>
          <a:p>
            <a:pPr lvl="1" fontAlgn="base"/>
            <a:r>
              <a:rPr lang="en-US" dirty="0"/>
              <a:t>Provider legal history </a:t>
            </a:r>
          </a:p>
          <a:p>
            <a:pPr lvl="1" fontAlgn="base"/>
            <a:r>
              <a:rPr lang="en-US" dirty="0"/>
              <a:t>Provider client reviews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2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432D-9C84-1646-9D19-971519E4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CAN WE PREDICT POTENTIALLY FRAUDULENT MEDICARE PROVIDERS?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2F09-A045-CA43-8D0A-04CA041B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Source: Medicare Data:</a:t>
            </a:r>
          </a:p>
          <a:p>
            <a:pPr lvl="1"/>
            <a:r>
              <a:rPr lang="en-US" sz="2600" dirty="0"/>
              <a:t>Beneficiary Claims</a:t>
            </a:r>
          </a:p>
          <a:p>
            <a:pPr lvl="1"/>
            <a:r>
              <a:rPr lang="en-US" sz="2600" dirty="0"/>
              <a:t>Outpatient Claims</a:t>
            </a:r>
          </a:p>
          <a:p>
            <a:pPr lvl="1"/>
            <a:r>
              <a:rPr lang="en-US" sz="2600" dirty="0"/>
              <a:t>Inpatient Claims</a:t>
            </a:r>
          </a:p>
          <a:p>
            <a:pPr lvl="1"/>
            <a:r>
              <a:rPr lang="en-US" sz="2600" dirty="0"/>
              <a:t>Provider Potential Fraud Status</a:t>
            </a:r>
          </a:p>
        </p:txBody>
      </p:sp>
    </p:spTree>
    <p:extLst>
      <p:ext uri="{BB962C8B-B14F-4D97-AF65-F5344CB8AC3E}">
        <p14:creationId xmlns:p14="http://schemas.microsoft.com/office/powerpoint/2010/main" val="77332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2B03-ABA8-5C40-A37A-C2504258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BENEFICIARY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F4B1-CABD-2147-A452-F72C7505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138,556 BENEFICIARIES</a:t>
            </a:r>
          </a:p>
          <a:p>
            <a:r>
              <a:rPr lang="en-US" dirty="0"/>
              <a:t>27 FEATURES:</a:t>
            </a:r>
          </a:p>
          <a:p>
            <a:pPr lvl="1"/>
            <a:r>
              <a:rPr lang="en-US" dirty="0"/>
              <a:t>Demographics</a:t>
            </a:r>
          </a:p>
          <a:p>
            <a:pPr lvl="1"/>
            <a:r>
              <a:rPr lang="en-US" dirty="0"/>
              <a:t>Chronic health conditions</a:t>
            </a:r>
          </a:p>
          <a:p>
            <a:pPr lvl="1"/>
            <a:r>
              <a:rPr lang="en-US" dirty="0"/>
              <a:t>Insurance </a:t>
            </a:r>
          </a:p>
          <a:p>
            <a:r>
              <a:rPr lang="en-US" dirty="0"/>
              <a:t>DATA WRANGLING:</a:t>
            </a:r>
          </a:p>
          <a:p>
            <a:pPr lvl="1"/>
            <a:r>
              <a:rPr lang="en-US" dirty="0"/>
              <a:t>Created binary variables for gender, death, and chronic health conditions</a:t>
            </a:r>
          </a:p>
          <a:p>
            <a:pPr lvl="1"/>
            <a:r>
              <a:rPr lang="en-US" dirty="0"/>
              <a:t>Removed strings from beneficiary id</a:t>
            </a:r>
          </a:p>
        </p:txBody>
      </p:sp>
    </p:spTree>
    <p:extLst>
      <p:ext uri="{BB962C8B-B14F-4D97-AF65-F5344CB8AC3E}">
        <p14:creationId xmlns:p14="http://schemas.microsoft.com/office/powerpoint/2010/main" val="230431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DAC3-DD10-8A46-983C-EC979328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OUTPATIENT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2D7B-158B-464B-9667-3E4433B9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5"/>
            <a:ext cx="7958331" cy="414865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517,737 OUTPATIENT CLAIMS</a:t>
            </a:r>
          </a:p>
          <a:p>
            <a:r>
              <a:rPr lang="en-US" dirty="0"/>
              <a:t>25 FEATURES:</a:t>
            </a:r>
          </a:p>
          <a:p>
            <a:pPr lvl="1"/>
            <a:r>
              <a:rPr lang="en-US" dirty="0"/>
              <a:t>Claim Information (Location, Date, Time, Beneficiary, Provider)</a:t>
            </a:r>
          </a:p>
          <a:p>
            <a:pPr lvl="1"/>
            <a:r>
              <a:rPr lang="en-US" dirty="0"/>
              <a:t>Charges and Payments</a:t>
            </a:r>
          </a:p>
          <a:p>
            <a:pPr lvl="1"/>
            <a:r>
              <a:rPr lang="en-US" dirty="0"/>
              <a:t>Diagnosis and Procedure Codes</a:t>
            </a:r>
          </a:p>
          <a:p>
            <a:pPr lvl="1"/>
            <a:r>
              <a:rPr lang="en-US" dirty="0"/>
              <a:t>Physicians </a:t>
            </a:r>
          </a:p>
          <a:p>
            <a:r>
              <a:rPr lang="en-US" dirty="0"/>
              <a:t>DATA WRANGLING:</a:t>
            </a:r>
          </a:p>
          <a:p>
            <a:pPr lvl="1"/>
            <a:r>
              <a:rPr lang="en-US" dirty="0"/>
              <a:t>Dropped procedure codes 4-6 due to missing data</a:t>
            </a:r>
          </a:p>
          <a:p>
            <a:pPr lvl="1"/>
            <a:r>
              <a:rPr lang="en-US" dirty="0"/>
              <a:t>Time variables converted to datetime objects</a:t>
            </a:r>
          </a:p>
          <a:p>
            <a:pPr lvl="1"/>
            <a:r>
              <a:rPr lang="en-US" dirty="0"/>
              <a:t>String parsing to remove redundant letters in provider id, beneficiary id, claim id,  and physician id.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4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0CFB-5DA7-8046-85AB-966C39F9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INPATIENT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2A5-4364-8848-A6AD-6919E942D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5"/>
            <a:ext cx="8070614" cy="43915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40,474 INPATIENT CLAIMS</a:t>
            </a:r>
          </a:p>
          <a:p>
            <a:r>
              <a:rPr lang="en-US" dirty="0"/>
              <a:t>29 FEATURES:</a:t>
            </a:r>
          </a:p>
          <a:p>
            <a:pPr lvl="1"/>
            <a:r>
              <a:rPr lang="en-US" dirty="0"/>
              <a:t>Included all features from outpatient claims</a:t>
            </a:r>
          </a:p>
          <a:p>
            <a:pPr lvl="1"/>
            <a:r>
              <a:rPr lang="en-US" dirty="0"/>
              <a:t>Additional features:</a:t>
            </a:r>
          </a:p>
          <a:p>
            <a:pPr lvl="2"/>
            <a:r>
              <a:rPr lang="en-US" dirty="0"/>
              <a:t>Admission and Discharge Date</a:t>
            </a:r>
          </a:p>
          <a:p>
            <a:pPr lvl="2"/>
            <a:r>
              <a:rPr lang="en-US" dirty="0"/>
              <a:t>Diagnosis Group Code</a:t>
            </a:r>
          </a:p>
          <a:p>
            <a:r>
              <a:rPr lang="en-US" dirty="0"/>
              <a:t>DATA WRANGLING:</a:t>
            </a:r>
          </a:p>
          <a:p>
            <a:pPr lvl="1"/>
            <a:r>
              <a:rPr lang="en-US" dirty="0"/>
              <a:t>New variable: duration</a:t>
            </a:r>
          </a:p>
          <a:p>
            <a:pPr lvl="1"/>
            <a:r>
              <a:rPr lang="en-US" dirty="0"/>
              <a:t>Dropped procedure codes 4-6 due to large quantities of missing data</a:t>
            </a:r>
          </a:p>
          <a:p>
            <a:pPr lvl="1"/>
            <a:r>
              <a:rPr lang="en-US" dirty="0"/>
              <a:t>Time variables converted to datetime objects</a:t>
            </a:r>
          </a:p>
          <a:p>
            <a:pPr lvl="1"/>
            <a:r>
              <a:rPr lang="en-US" dirty="0"/>
              <a:t>String parsing to remove redundant letters in provider id, beneficiary id, claim id,  and physician 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1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9B40-D609-8248-90E9-48607CE0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AGGREGATED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01DF-53D4-174A-AA95-2C397BAD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5,410 PROVIDERS</a:t>
            </a:r>
          </a:p>
          <a:p>
            <a:r>
              <a:rPr lang="en-US" dirty="0"/>
              <a:t>168,888 FEATURES:</a:t>
            </a:r>
          </a:p>
          <a:p>
            <a:pPr lvl="1"/>
            <a:r>
              <a:rPr lang="en-US" dirty="0"/>
              <a:t>Measures of central tendency of other variables</a:t>
            </a:r>
          </a:p>
          <a:p>
            <a:pPr lvl="1"/>
            <a:r>
              <a:rPr lang="en-US" dirty="0"/>
              <a:t>Distributions of demographic variables</a:t>
            </a:r>
          </a:p>
          <a:p>
            <a:pPr lvl="1"/>
            <a:r>
              <a:rPr lang="en-US" dirty="0"/>
              <a:t>Diversity in number of physicians per provider</a:t>
            </a:r>
          </a:p>
          <a:p>
            <a:pPr lvl="1"/>
            <a:r>
              <a:rPr lang="en-US" dirty="0"/>
              <a:t>Maximum mean insurance claim amount reimbursed for various diagnostic codes</a:t>
            </a:r>
          </a:p>
          <a:p>
            <a:pPr lvl="1"/>
            <a:r>
              <a:rPr lang="en-US" dirty="0"/>
              <a:t>Counts per procedure and diagnostic codes</a:t>
            </a:r>
          </a:p>
          <a:p>
            <a:r>
              <a:rPr lang="en-US" dirty="0"/>
              <a:t>Used beneficiary and provider to merge all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E9B6-3DDD-804F-8718-4ACD2BF5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 IMBALANCE: FRAUD ON THE PROVIDER AND CLAIMS LEVEL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9043C1-17CE-434C-88E7-875B1BF1B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556" y="2052638"/>
            <a:ext cx="6047826" cy="3997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139ADA-55B1-FE40-A73E-76996F5D8F50}"/>
              </a:ext>
            </a:extLst>
          </p:cNvPr>
          <p:cNvSpPr txBox="1"/>
          <p:nvPr/>
        </p:nvSpPr>
        <p:spPr>
          <a:xfrm>
            <a:off x="1146725" y="6217316"/>
            <a:ext cx="9423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few providers are responsible for the majority of fraudulent claims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47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2736-F269-414C-973D-B31D6769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IMBALANCE: INPATIENT VERSUS OUTPATIENT CLAIMS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80A672-B185-D743-92D4-8C9555FEC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637" y="2052638"/>
            <a:ext cx="6385663" cy="3997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6A2193-54EC-0844-8AED-09A5813CF563}"/>
              </a:ext>
            </a:extLst>
          </p:cNvPr>
          <p:cNvSpPr txBox="1"/>
          <p:nvPr/>
        </p:nvSpPr>
        <p:spPr>
          <a:xfrm>
            <a:off x="1676400" y="6237514"/>
            <a:ext cx="862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claims data used to describe providers is more influenced by outpatient claims.</a:t>
            </a:r>
          </a:p>
        </p:txBody>
      </p:sp>
    </p:spTree>
    <p:extLst>
      <p:ext uri="{BB962C8B-B14F-4D97-AF65-F5344CB8AC3E}">
        <p14:creationId xmlns:p14="http://schemas.microsoft.com/office/powerpoint/2010/main" val="403176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8FF0-DEF9-6D4D-AECE-D08FC49E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5BEA-7D02-6E45-8059-FAF52166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best model with ridge penalty and the best model with lasso penalty had the same class 1 recall and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8C46F-6B8E-CA4F-B900-8DFAF0C17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67" b="25753"/>
          <a:stretch/>
        </p:blipFill>
        <p:spPr>
          <a:xfrm>
            <a:off x="2773598" y="1752330"/>
            <a:ext cx="7838263" cy="24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{EBE5F5EC-699D-AE4F-B907-DDC3A8460844}tf16401378</Template>
  <TotalTime>5590</TotalTime>
  <Words>678</Words>
  <Application>Microsoft Macintosh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MS Shell Dlg 2</vt:lpstr>
      <vt:lpstr>Wingdings</vt:lpstr>
      <vt:lpstr>Wingdings 3</vt:lpstr>
      <vt:lpstr>Madison</vt:lpstr>
      <vt:lpstr>CAPSTONE PROJECT 2</vt:lpstr>
      <vt:lpstr>HOW CAN WE PREDICT POTENTIALLY FRAUDULENT MEDICARE PROVIDERS? </vt:lpstr>
      <vt:lpstr>BENEFICIARY DATA</vt:lpstr>
      <vt:lpstr>OUTPATIENT CLAIMS</vt:lpstr>
      <vt:lpstr>INPATIENT CLAIMS</vt:lpstr>
      <vt:lpstr>AGGREGATED DATAFRAME</vt:lpstr>
      <vt:lpstr>CLASS IMBALANCE: FRAUD ON THE PROVIDER AND CLAIMS LEVEL </vt:lpstr>
      <vt:lpstr>IMBALANCE: INPATIENT VERSUS OUTPATIENT CLAIMS</vt:lpstr>
      <vt:lpstr>LOGISTIC REGRESSOR</vt:lpstr>
      <vt:lpstr>RANDOM FOREST CLASSIFIER</vt:lpstr>
      <vt:lpstr>TOP PERFORMING MODEL: EXTREME GRADIENT BOOSTED (XGB) TREE  CLASSIFIER</vt:lpstr>
      <vt:lpstr>MODELING NOTE: RANDOM UNDER-SAMPLING</vt:lpstr>
      <vt:lpstr>EFFECT OF RANDOM UNDERSAMPLING: </vt:lpstr>
      <vt:lpstr>SUMMARY</vt:lpstr>
      <vt:lpstr>CONCLUSIONS</vt:lpstr>
      <vt:lpstr>FUTURE WORK</vt:lpstr>
      <vt:lpstr>RECOMMENDATIONS  FOR THE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2</dc:title>
  <dc:creator>Julia Sheriff</dc:creator>
  <cp:lastModifiedBy>Julia Sheriff</cp:lastModifiedBy>
  <cp:revision>14</cp:revision>
  <dcterms:created xsi:type="dcterms:W3CDTF">2019-09-03T04:16:47Z</dcterms:created>
  <dcterms:modified xsi:type="dcterms:W3CDTF">2019-09-07T01:33:48Z</dcterms:modified>
</cp:coreProperties>
</file>