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6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0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1" name="Shape 14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6" name="Shape 14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0" name="Shape 17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6" name="Shape 17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3" name="Shape 18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9" name="Shape 18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/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x="677333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1459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04469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5748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67639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67639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67639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67639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6764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6764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0" type="dt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1" type="ftr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and Caption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677335" y="609600"/>
            <a:ext cx="8596668" cy="3403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4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77335" y="4470400"/>
            <a:ext cx="8596668" cy="157096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3" name="Shape 93"/>
          <p:cNvSpPr txBox="1"/>
          <p:nvPr>
            <p:ph idx="10" type="dt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4" name="Shape 94"/>
          <p:cNvSpPr txBox="1"/>
          <p:nvPr>
            <p:ph idx="11" type="ftr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5" name="Shape 9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Quote with Caption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931333" y="609600"/>
            <a:ext cx="8094134" cy="302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4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1366138" y="3632200"/>
            <a:ext cx="7224524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67639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67639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6764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6764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9" name="Shape 99"/>
          <p:cNvSpPr txBox="1"/>
          <p:nvPr>
            <p:ph idx="2" type="body"/>
          </p:nvPr>
        </p:nvSpPr>
        <p:spPr>
          <a:xfrm>
            <a:off x="677335" y="4470400"/>
            <a:ext cx="8596668" cy="157096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0" name="Shape 100"/>
          <p:cNvSpPr txBox="1"/>
          <p:nvPr>
            <p:ph idx="10" type="dt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1" name="Shape 101"/>
          <p:cNvSpPr txBox="1"/>
          <p:nvPr>
            <p:ph idx="11" type="ftr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2" name="Shape 10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  <p:sp>
        <p:nvSpPr>
          <p:cNvPr id="103" name="Shape 103"/>
          <p:cNvSpPr txBox="1"/>
          <p:nvPr/>
        </p:nvSpPr>
        <p:spPr>
          <a:xfrm>
            <a:off x="541870" y="790377"/>
            <a:ext cx="609599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8000" u="none" cap="none" strike="noStrik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</a:p>
        </p:txBody>
      </p:sp>
      <p:sp>
        <p:nvSpPr>
          <p:cNvPr id="104" name="Shape 104"/>
          <p:cNvSpPr txBox="1"/>
          <p:nvPr/>
        </p:nvSpPr>
        <p:spPr>
          <a:xfrm>
            <a:off x="8893010" y="2886556"/>
            <a:ext cx="609599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8000" u="none" cap="none" strike="noStrik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Name Card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677335" y="1931988"/>
            <a:ext cx="8596668" cy="259545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4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8" name="Shape 108"/>
          <p:cNvSpPr txBox="1"/>
          <p:nvPr>
            <p:ph idx="10" type="dt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9" name="Shape 109"/>
          <p:cNvSpPr txBox="1"/>
          <p:nvPr>
            <p:ph idx="11" type="ftr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0" name="Shape 110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Quote Name Card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931333" y="609600"/>
            <a:ext cx="8094134" cy="302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4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77331" y="4013200"/>
            <a:ext cx="8596668" cy="51424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2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67639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67639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6764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6764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4" name="Shape 114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5" name="Shape 115"/>
          <p:cNvSpPr txBox="1"/>
          <p:nvPr>
            <p:ph idx="10" type="dt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6" name="Shape 116"/>
          <p:cNvSpPr txBox="1"/>
          <p:nvPr>
            <p:ph idx="11" type="ftr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7" name="Shape 117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  <p:sp>
        <p:nvSpPr>
          <p:cNvPr id="118" name="Shape 118"/>
          <p:cNvSpPr txBox="1"/>
          <p:nvPr/>
        </p:nvSpPr>
        <p:spPr>
          <a:xfrm>
            <a:off x="541870" y="790377"/>
            <a:ext cx="609599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8000" u="none" cap="none" strike="noStrik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</a:p>
        </p:txBody>
      </p:sp>
      <p:sp>
        <p:nvSpPr>
          <p:cNvPr id="119" name="Shape 119"/>
          <p:cNvSpPr txBox="1"/>
          <p:nvPr/>
        </p:nvSpPr>
        <p:spPr>
          <a:xfrm>
            <a:off x="8893010" y="2886556"/>
            <a:ext cx="609599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8000" u="none" cap="none" strike="noStrik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rue or False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685799" y="609600"/>
            <a:ext cx="8588202" cy="302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4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77331" y="4013200"/>
            <a:ext cx="8596668" cy="51424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2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67639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67639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6764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6764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23" name="Shape 123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24" name="Shape 124"/>
          <p:cNvSpPr txBox="1"/>
          <p:nvPr>
            <p:ph idx="10" type="dt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25" name="Shape 125"/>
          <p:cNvSpPr txBox="1"/>
          <p:nvPr>
            <p:ph idx="11" type="ftr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26" name="Shape 12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 rot="5400000">
            <a:off x="3035281" y="-197358"/>
            <a:ext cx="3880773" cy="85966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1459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04469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5748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67639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67639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67639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67639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6764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6764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0" name="Shape 130"/>
          <p:cNvSpPr txBox="1"/>
          <p:nvPr>
            <p:ph idx="10" type="dt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1" name="Shape 131"/>
          <p:cNvSpPr txBox="1"/>
          <p:nvPr>
            <p:ph idx="11" type="ftr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2" name="Shape 13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 rot="5400000">
            <a:off x="5994318" y="2582952"/>
            <a:ext cx="5251450" cy="130474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5" name="Shape 135"/>
          <p:cNvSpPr txBox="1"/>
          <p:nvPr>
            <p:ph idx="1" type="body"/>
          </p:nvPr>
        </p:nvSpPr>
        <p:spPr>
          <a:xfrm rot="5400000">
            <a:off x="1581685" y="-294750"/>
            <a:ext cx="5251449" cy="70601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1459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04469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5748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67639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67639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67639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67639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6764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6764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6" name="Shape 136"/>
          <p:cNvSpPr txBox="1"/>
          <p:nvPr>
            <p:ph idx="10" type="dt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7" name="Shape 137"/>
          <p:cNvSpPr txBox="1"/>
          <p:nvPr>
            <p:ph idx="11" type="ftr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8" name="Shape 138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Shape 29"/>
          <p:cNvGrpSpPr/>
          <p:nvPr/>
        </p:nvGrpSpPr>
        <p:grpSpPr>
          <a:xfrm>
            <a:off x="0" y="-8466"/>
            <a:ext cx="12192000" cy="6866467"/>
            <a:chOff x="0" y="-8466"/>
            <a:chExt cx="12192000" cy="6866467"/>
          </a:xfrm>
        </p:grpSpPr>
        <p:cxnSp>
          <p:nvCxnSpPr>
            <p:cNvPr id="30" name="Shape 30"/>
            <p:cNvCxnSpPr/>
            <p:nvPr/>
          </p:nvCxnSpPr>
          <p:spPr>
            <a:xfrm>
              <a:off x="9371011" y="0"/>
              <a:ext cx="1219199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" name="Shape 31"/>
            <p:cNvCxnSpPr/>
            <p:nvPr/>
          </p:nvCxnSpPr>
          <p:spPr>
            <a:xfrm flipH="1">
              <a:off x="7425266" y="3681412"/>
              <a:ext cx="4763558" cy="3176586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2" name="Shape 32"/>
            <p:cNvSpPr/>
            <p:nvPr/>
          </p:nvSpPr>
          <p:spPr>
            <a:xfrm>
              <a:off x="9181475" y="-8466"/>
              <a:ext cx="3007348" cy="6866467"/>
            </a:xfrm>
            <a:custGeom>
              <a:pathLst>
                <a:path extrusionOk="0" h="120000" w="120000">
                  <a:moveTo>
                    <a:pt x="81621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0" y="119999"/>
                  </a:lnTo>
                  <a:lnTo>
                    <a:pt x="81621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33" name="Shape 33"/>
            <p:cNvSpPr/>
            <p:nvPr/>
          </p:nvSpPr>
          <p:spPr>
            <a:xfrm>
              <a:off x="9603442" y="-8466"/>
              <a:ext cx="2588558" cy="6866467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56067" y="119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34" name="Shape 34"/>
            <p:cNvSpPr/>
            <p:nvPr/>
          </p:nvSpPr>
          <p:spPr>
            <a:xfrm>
              <a:off x="8932332" y="3048000"/>
              <a:ext cx="3259667" cy="3809999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>
              <a:off x="9334500" y="-8466"/>
              <a:ext cx="2854326" cy="6866467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103873" y="119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36" name="Shape 36"/>
            <p:cNvSpPr/>
            <p:nvPr/>
          </p:nvSpPr>
          <p:spPr>
            <a:xfrm>
              <a:off x="10898729" y="-8466"/>
              <a:ext cx="1290093" cy="6866467"/>
            </a:xfrm>
            <a:custGeom>
              <a:pathLst>
                <a:path extrusionOk="0" h="120000" w="120000">
                  <a:moveTo>
                    <a:pt x="94852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0" y="120000"/>
                  </a:lnTo>
                  <a:lnTo>
                    <a:pt x="94852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37" name="Shape 37"/>
            <p:cNvSpPr/>
            <p:nvPr/>
          </p:nvSpPr>
          <p:spPr>
            <a:xfrm>
              <a:off x="10938999" y="-8466"/>
              <a:ext cx="1249825" cy="6866467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106515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38" name="Shape 38"/>
            <p:cNvSpPr/>
            <p:nvPr/>
          </p:nvSpPr>
          <p:spPr>
            <a:xfrm>
              <a:off x="10371665" y="3589867"/>
              <a:ext cx="1817159" cy="3268132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" name="Shape 39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0" name="Shape 40"/>
          <p:cNvSpPr txBox="1"/>
          <p:nvPr>
            <p:ph type="ctrTitle"/>
          </p:nvPr>
        </p:nvSpPr>
        <p:spPr>
          <a:xfrm>
            <a:off x="1507066" y="2404533"/>
            <a:ext cx="7766936" cy="16463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r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5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" type="subTitle"/>
          </p:nvPr>
        </p:nvSpPr>
        <p:spPr>
          <a:xfrm>
            <a:off x="1507066" y="4050832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0" type="dt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1" type="ftr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677335" y="2700866"/>
            <a:ext cx="8596668" cy="182658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40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x="677335" y="4527448"/>
            <a:ext cx="8596668" cy="860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20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0" type="dt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1" type="ftr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/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677333" y="2160589"/>
            <a:ext cx="4184035" cy="388077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1459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04469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5748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67639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67639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67639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67639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6764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6764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2" type="body"/>
          </p:nvPr>
        </p:nvSpPr>
        <p:spPr>
          <a:xfrm>
            <a:off x="5089969" y="2160589"/>
            <a:ext cx="4184033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1459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04469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5748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67639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67639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67639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67639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6764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6764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0" type="dt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1" type="ftr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75745" y="2160983"/>
            <a:ext cx="4185622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2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2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2" type="body"/>
          </p:nvPr>
        </p:nvSpPr>
        <p:spPr>
          <a:xfrm>
            <a:off x="675745" y="2737244"/>
            <a:ext cx="4185622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1459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04469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5748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67639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67639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67639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67639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6764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6764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3" type="body"/>
          </p:nvPr>
        </p:nvSpPr>
        <p:spPr>
          <a:xfrm>
            <a:off x="5088382" y="2160983"/>
            <a:ext cx="4185617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2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2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4" type="body"/>
          </p:nvPr>
        </p:nvSpPr>
        <p:spPr>
          <a:xfrm>
            <a:off x="5088383" y="2737244"/>
            <a:ext cx="4185616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1459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04469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5748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67639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67639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67639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67639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6764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6764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0" type="dt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1" type="ftr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0" type="dt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1" type="ftr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idx="10" type="dt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1" type="ftr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677333" y="1498604"/>
            <a:ext cx="3854527" cy="127846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20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4760460" y="514924"/>
            <a:ext cx="4513540" cy="55264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1459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04469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5748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67639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67639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67639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67639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6764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6764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2" type="body"/>
          </p:nvPr>
        </p:nvSpPr>
        <p:spPr>
          <a:xfrm>
            <a:off x="677333" y="2777068"/>
            <a:ext cx="3854527" cy="258444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12562" lvl="1" marL="457063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2425" lvl="2" marL="914126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2288" lvl="3" marL="1371189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2151" lvl="4" marL="1828251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2013" lvl="5" marL="2285314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1876" lvl="6" marL="2742377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1739" lvl="7" marL="319944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1603" lvl="8" marL="3656503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0" type="dt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1" type="ftr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677333" y="4800600"/>
            <a:ext cx="8596667" cy="566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2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5" name="Shape 85"/>
          <p:cNvSpPr/>
          <p:nvPr>
            <p:ph idx="2" type="pic"/>
          </p:nvPr>
        </p:nvSpPr>
        <p:spPr>
          <a:xfrm>
            <a:off x="677333" y="609600"/>
            <a:ext cx="8596668" cy="38457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77333" y="5367337"/>
            <a:ext cx="8596667" cy="6740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7" name="Shape 87"/>
          <p:cNvSpPr txBox="1"/>
          <p:nvPr>
            <p:ph idx="10" type="dt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8" name="Shape 88"/>
          <p:cNvSpPr txBox="1"/>
          <p:nvPr>
            <p:ph idx="11" type="ftr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9" name="Shape 89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Shape 6"/>
          <p:cNvGrpSpPr/>
          <p:nvPr/>
        </p:nvGrpSpPr>
        <p:grpSpPr>
          <a:xfrm>
            <a:off x="0" y="-8466"/>
            <a:ext cx="12192000" cy="6866467"/>
            <a:chOff x="0" y="-8466"/>
            <a:chExt cx="12192000" cy="6866467"/>
          </a:xfrm>
        </p:grpSpPr>
        <p:cxnSp>
          <p:nvCxnSpPr>
            <p:cNvPr id="7" name="Shape 7"/>
            <p:cNvCxnSpPr/>
            <p:nvPr/>
          </p:nvCxnSpPr>
          <p:spPr>
            <a:xfrm>
              <a:off x="9371011" y="0"/>
              <a:ext cx="1219199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" name="Shape 8"/>
            <p:cNvCxnSpPr/>
            <p:nvPr/>
          </p:nvCxnSpPr>
          <p:spPr>
            <a:xfrm flipH="1">
              <a:off x="7425266" y="3681412"/>
              <a:ext cx="4763558" cy="3176586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9" name="Shape 9"/>
            <p:cNvSpPr/>
            <p:nvPr/>
          </p:nvSpPr>
          <p:spPr>
            <a:xfrm>
              <a:off x="9181475" y="-8466"/>
              <a:ext cx="3007348" cy="6866467"/>
            </a:xfrm>
            <a:custGeom>
              <a:pathLst>
                <a:path extrusionOk="0" h="120000" w="120000">
                  <a:moveTo>
                    <a:pt x="81621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0" y="119999"/>
                  </a:lnTo>
                  <a:lnTo>
                    <a:pt x="81621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10" name="Shape 10"/>
            <p:cNvSpPr/>
            <p:nvPr/>
          </p:nvSpPr>
          <p:spPr>
            <a:xfrm>
              <a:off x="9603442" y="-8466"/>
              <a:ext cx="2588558" cy="6866467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56067" y="119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1" name="Shape 11"/>
            <p:cNvSpPr/>
            <p:nvPr/>
          </p:nvSpPr>
          <p:spPr>
            <a:xfrm>
              <a:off x="8932332" y="3048000"/>
              <a:ext cx="3259667" cy="3809999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9334500" y="-8466"/>
              <a:ext cx="2854326" cy="6866467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103873" y="119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13" name="Shape 13"/>
            <p:cNvSpPr/>
            <p:nvPr/>
          </p:nvSpPr>
          <p:spPr>
            <a:xfrm>
              <a:off x="10898729" y="-8466"/>
              <a:ext cx="1290093" cy="6866467"/>
            </a:xfrm>
            <a:custGeom>
              <a:pathLst>
                <a:path extrusionOk="0" h="120000" w="120000">
                  <a:moveTo>
                    <a:pt x="94852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0" y="120000"/>
                  </a:lnTo>
                  <a:lnTo>
                    <a:pt x="94852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14" name="Shape 14"/>
            <p:cNvSpPr/>
            <p:nvPr/>
          </p:nvSpPr>
          <p:spPr>
            <a:xfrm>
              <a:off x="10938999" y="-8466"/>
              <a:ext cx="1249825" cy="6866467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106515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15" name="Shape 15"/>
            <p:cNvSpPr/>
            <p:nvPr/>
          </p:nvSpPr>
          <p:spPr>
            <a:xfrm>
              <a:off x="10371665" y="3589867"/>
              <a:ext cx="1817159" cy="3268132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x="0" y="4013200"/>
              <a:ext cx="448732" cy="2844800"/>
            </a:xfrm>
            <a:prstGeom prst="triangle">
              <a:avLst>
                <a:gd fmla="val 0" name="adj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7" name="Shape 17"/>
          <p:cNvSpPr txBox="1"/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677333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1459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04469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5748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67639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67639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67639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67639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6764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6764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0" type="dt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1" type="ftr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x="1168654" y="1965278"/>
            <a:ext cx="8596668" cy="20608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r>
              <a:rPr b="0" i="0" lang="en-US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HTML &amp; CSS Course Lecture No-7</a:t>
            </a:r>
            <a:br>
              <a:rPr b="0" i="0" lang="en-US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b="0" i="0" lang="en-US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By</a:t>
            </a:r>
            <a:br>
              <a:rPr b="0" i="0" lang="en-US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b="0" i="0" lang="en-US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Tariqul Islam Shuvo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type="ctrTitle"/>
          </p:nvPr>
        </p:nvSpPr>
        <p:spPr>
          <a:xfrm>
            <a:off x="1405719" y="1"/>
            <a:ext cx="8106770" cy="629390"/>
          </a:xfrm>
          <a:prstGeom prst="rect">
            <a:avLst/>
          </a:prstGeom>
          <a:gradFill>
            <a:gsLst>
              <a:gs pos="0">
                <a:srgbClr val="FAFDF1"/>
              </a:gs>
              <a:gs pos="74000">
                <a:srgbClr val="CEEA96"/>
              </a:gs>
              <a:gs pos="83000">
                <a:srgbClr val="CEEA96"/>
              </a:gs>
              <a:gs pos="100000">
                <a:srgbClr val="DFF1B8"/>
              </a:gs>
            </a:gsLst>
            <a:lin ang="5400000" scaled="0"/>
          </a:gradFill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r>
              <a:rPr b="0" i="0" lang="en-US" sz="28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CSS3 Animation</a:t>
            </a:r>
          </a:p>
        </p:txBody>
      </p:sp>
      <p:sp>
        <p:nvSpPr>
          <p:cNvPr id="149" name="Shape 149"/>
          <p:cNvSpPr txBox="1"/>
          <p:nvPr>
            <p:ph idx="1" type="subTitle"/>
          </p:nvPr>
        </p:nvSpPr>
        <p:spPr>
          <a:xfrm>
            <a:off x="1405719" y="740229"/>
            <a:ext cx="8106770" cy="59653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1" i="0" lang="en-US" sz="2400" u="none" cap="none" strike="noStrike">
                <a:solidFill>
                  <a:schemeClr val="accent4"/>
                </a:solidFill>
                <a:latin typeface="Trebuchet MS"/>
                <a:ea typeface="Trebuchet MS"/>
                <a:cs typeface="Trebuchet MS"/>
                <a:sym typeface="Trebuchet MS"/>
              </a:rPr>
              <a:t>Let’s Practice</a:t>
            </a:r>
          </a:p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1" i="0" lang="en-US" sz="2000" u="none" cap="none" strike="noStrike">
                <a:solidFill>
                  <a:schemeClr val="accent4"/>
                </a:solidFill>
                <a:latin typeface="Trebuchet MS"/>
                <a:ea typeface="Trebuchet MS"/>
                <a:cs typeface="Trebuchet MS"/>
                <a:sym typeface="Trebuchet MS"/>
              </a:rPr>
              <a:t>Create a simple animation using CSS3.</a:t>
            </a:r>
          </a:p>
          <a:p>
            <a:pPr indent="0" lvl="0" marL="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n-US" sz="18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In the example above we have specified when the style will change by using the keywords "from" and "to" (which represents 0% (start) and 100% (complete)).</a:t>
            </a:r>
          </a:p>
          <a:p>
            <a:pPr indent="0" lvl="0" marL="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1" i="0" lang="en-US" sz="18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Common Structure:</a:t>
            </a: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n-US" sz="18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@keyframes animation_name{</a:t>
            </a:r>
            <a:br>
              <a:rPr b="0" i="0" lang="en-US" sz="18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b="0" i="0" lang="en-US" sz="18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    0%   {property name : value;}</a:t>
            </a:r>
            <a:br>
              <a:rPr b="0" i="0" lang="en-US" sz="18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b="0" i="0" lang="en-US" sz="18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    25%  {property name : value;}</a:t>
            </a:r>
            <a:br>
              <a:rPr b="0" i="0" lang="en-US" sz="18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b="0" i="0" lang="en-US" sz="18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    50%  {property name : value;}</a:t>
            </a:r>
            <a:br>
              <a:rPr b="0" i="0" lang="en-US" sz="18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b="0" i="0" lang="en-US" sz="18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    100% {property name : value;}</a:t>
            </a:r>
            <a:br>
              <a:rPr b="0" i="0" lang="en-US" sz="18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b="0" i="0" lang="en-US" sz="18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}</a:t>
            </a: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n-US" sz="18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animation: example 5s linear 2s infinite alternate;</a:t>
            </a:r>
          </a:p>
        </p:txBody>
      </p:sp>
      <p:sp>
        <p:nvSpPr>
          <p:cNvPr id="150" name="Shape 150"/>
          <p:cNvSpPr/>
          <p:nvPr/>
        </p:nvSpPr>
        <p:spPr>
          <a:xfrm>
            <a:off x="2600696" y="5937662"/>
            <a:ext cx="961901" cy="336529"/>
          </a:xfrm>
          <a:prstGeom prst="rect">
            <a:avLst/>
          </a:prstGeom>
          <a:noFill/>
          <a:ln cap="rnd" cmpd="sng" w="19050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1" name="Shape 151"/>
          <p:cNvSpPr/>
          <p:nvPr/>
        </p:nvSpPr>
        <p:spPr>
          <a:xfrm>
            <a:off x="4856048" y="5938757"/>
            <a:ext cx="813232" cy="336529"/>
          </a:xfrm>
          <a:prstGeom prst="rect">
            <a:avLst/>
          </a:prstGeom>
          <a:noFill/>
          <a:ln cap="rnd" cmpd="sng" w="19050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2" name="Shape 152"/>
          <p:cNvSpPr/>
          <p:nvPr/>
        </p:nvSpPr>
        <p:spPr>
          <a:xfrm>
            <a:off x="5669278" y="5937662"/>
            <a:ext cx="942535" cy="336529"/>
          </a:xfrm>
          <a:prstGeom prst="rect">
            <a:avLst/>
          </a:prstGeom>
          <a:noFill/>
          <a:ln cap="rnd" cmpd="sng" w="19050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3" name="Shape 153"/>
          <p:cNvSpPr/>
          <p:nvPr/>
        </p:nvSpPr>
        <p:spPr>
          <a:xfrm>
            <a:off x="4543864" y="5937662"/>
            <a:ext cx="287361" cy="336529"/>
          </a:xfrm>
          <a:prstGeom prst="rect">
            <a:avLst/>
          </a:prstGeom>
          <a:noFill/>
          <a:ln cap="rnd" cmpd="sng" w="19050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4" name="Shape 154"/>
          <p:cNvSpPr/>
          <p:nvPr/>
        </p:nvSpPr>
        <p:spPr>
          <a:xfrm>
            <a:off x="3562132" y="5937662"/>
            <a:ext cx="287361" cy="336529"/>
          </a:xfrm>
          <a:prstGeom prst="rect">
            <a:avLst/>
          </a:prstGeom>
          <a:noFill/>
          <a:ln cap="rnd" cmpd="sng" w="19050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5" name="Shape 155"/>
          <p:cNvSpPr/>
          <p:nvPr/>
        </p:nvSpPr>
        <p:spPr>
          <a:xfrm>
            <a:off x="3849494" y="5937662"/>
            <a:ext cx="694370" cy="336528"/>
          </a:xfrm>
          <a:prstGeom prst="rect">
            <a:avLst/>
          </a:prstGeom>
          <a:noFill/>
          <a:ln cap="rnd" cmpd="sng" w="19050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6" name="Shape 156"/>
          <p:cNvSpPr txBox="1"/>
          <p:nvPr/>
        </p:nvSpPr>
        <p:spPr>
          <a:xfrm>
            <a:off x="653429" y="6468337"/>
            <a:ext cx="3038661" cy="3434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7F7F7F"/>
              </a:buClr>
              <a:buSzPct val="25000"/>
              <a:buFont typeface="Trebuchet MS"/>
              <a:buNone/>
            </a:pPr>
            <a:r>
              <a:rPr b="0" i="0" lang="en-US" sz="18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animation-name:example;</a:t>
            </a:r>
          </a:p>
        </p:txBody>
      </p:sp>
      <p:cxnSp>
        <p:nvCxnSpPr>
          <p:cNvPr id="157" name="Shape 157"/>
          <p:cNvCxnSpPr>
            <a:stCxn id="150" idx="2"/>
            <a:endCxn id="156" idx="0"/>
          </p:cNvCxnSpPr>
          <p:nvPr/>
        </p:nvCxnSpPr>
        <p:spPr>
          <a:xfrm flipH="1">
            <a:off x="2172646" y="6274191"/>
            <a:ext cx="909000" cy="194100"/>
          </a:xfrm>
          <a:prstGeom prst="straightConnector1">
            <a:avLst/>
          </a:prstGeom>
          <a:noFill/>
          <a:ln cap="rnd" cmpd="sng" w="12700">
            <a:solidFill>
              <a:schemeClr val="accent1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158" name="Shape 158"/>
          <p:cNvSpPr txBox="1"/>
          <p:nvPr/>
        </p:nvSpPr>
        <p:spPr>
          <a:xfrm>
            <a:off x="7319275" y="6481544"/>
            <a:ext cx="3564828" cy="3434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7F7F7F"/>
              </a:buClr>
              <a:buSzPct val="25000"/>
              <a:buFont typeface="Trebuchet MS"/>
              <a:buNone/>
            </a:pPr>
            <a:r>
              <a:rPr b="0" i="0" lang="en-US" sz="18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animation-direction:value;</a:t>
            </a:r>
          </a:p>
        </p:txBody>
      </p:sp>
      <p:cxnSp>
        <p:nvCxnSpPr>
          <p:cNvPr id="159" name="Shape 159"/>
          <p:cNvCxnSpPr/>
          <p:nvPr/>
        </p:nvCxnSpPr>
        <p:spPr>
          <a:xfrm>
            <a:off x="6605628" y="6181621"/>
            <a:ext cx="1004994" cy="299924"/>
          </a:xfrm>
          <a:prstGeom prst="straightConnector1">
            <a:avLst/>
          </a:prstGeom>
          <a:noFill/>
          <a:ln cap="rnd" cmpd="sng" w="12700">
            <a:solidFill>
              <a:schemeClr val="accent1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160" name="Shape 160"/>
          <p:cNvSpPr txBox="1"/>
          <p:nvPr/>
        </p:nvSpPr>
        <p:spPr>
          <a:xfrm>
            <a:off x="653429" y="5135803"/>
            <a:ext cx="3074507" cy="3434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7F7F7F"/>
              </a:buClr>
              <a:buSzPct val="25000"/>
              <a:buFont typeface="Trebuchet MS"/>
              <a:buNone/>
            </a:pPr>
            <a:r>
              <a:rPr b="0" i="0" lang="en-US" sz="18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animation-duration:second;</a:t>
            </a:r>
          </a:p>
        </p:txBody>
      </p:sp>
      <p:cxnSp>
        <p:nvCxnSpPr>
          <p:cNvPr id="161" name="Shape 161"/>
          <p:cNvCxnSpPr>
            <a:stCxn id="154" idx="0"/>
          </p:cNvCxnSpPr>
          <p:nvPr/>
        </p:nvCxnSpPr>
        <p:spPr>
          <a:xfrm rot="10800000">
            <a:off x="2701113" y="5486462"/>
            <a:ext cx="1004700" cy="451200"/>
          </a:xfrm>
          <a:prstGeom prst="straightConnector1">
            <a:avLst/>
          </a:prstGeom>
          <a:noFill/>
          <a:ln cap="rnd" cmpd="sng" w="12700">
            <a:solidFill>
              <a:schemeClr val="accent1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162" name="Shape 162"/>
          <p:cNvSpPr txBox="1"/>
          <p:nvPr/>
        </p:nvSpPr>
        <p:spPr>
          <a:xfrm>
            <a:off x="3705812" y="5142442"/>
            <a:ext cx="3778198" cy="3434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7F7F7F"/>
              </a:buClr>
              <a:buSzPct val="25000"/>
              <a:buFont typeface="Trebuchet MS"/>
              <a:buNone/>
            </a:pPr>
            <a:r>
              <a:rPr b="0" i="0" lang="en-US" sz="18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animation-timing-function: linear;</a:t>
            </a:r>
          </a:p>
        </p:txBody>
      </p:sp>
      <p:sp>
        <p:nvSpPr>
          <p:cNvPr id="163" name="Shape 163"/>
          <p:cNvSpPr txBox="1"/>
          <p:nvPr/>
        </p:nvSpPr>
        <p:spPr>
          <a:xfrm>
            <a:off x="7484010" y="5135803"/>
            <a:ext cx="3778198" cy="3434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7F7F7F"/>
              </a:buClr>
              <a:buSzPct val="25000"/>
              <a:buFont typeface="Trebuchet MS"/>
              <a:buNone/>
            </a:pPr>
            <a:r>
              <a:rPr b="0" i="0" lang="en-US" sz="18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animation-delay:second;</a:t>
            </a:r>
          </a:p>
        </p:txBody>
      </p:sp>
      <p:cxnSp>
        <p:nvCxnSpPr>
          <p:cNvPr id="164" name="Shape 164"/>
          <p:cNvCxnSpPr/>
          <p:nvPr/>
        </p:nvCxnSpPr>
        <p:spPr>
          <a:xfrm flipH="1" rot="10800000">
            <a:off x="4196678" y="5492490"/>
            <a:ext cx="659369" cy="445171"/>
          </a:xfrm>
          <a:prstGeom prst="straightConnector1">
            <a:avLst/>
          </a:prstGeom>
          <a:noFill/>
          <a:ln cap="rnd" cmpd="sng" w="12700">
            <a:solidFill>
              <a:schemeClr val="accent1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165" name="Shape 165"/>
          <p:cNvCxnSpPr/>
          <p:nvPr/>
        </p:nvCxnSpPr>
        <p:spPr>
          <a:xfrm flipH="1" rot="10800000">
            <a:off x="4667248" y="5478423"/>
            <a:ext cx="2943373" cy="416883"/>
          </a:xfrm>
          <a:prstGeom prst="straightConnector1">
            <a:avLst/>
          </a:prstGeom>
          <a:noFill/>
          <a:ln cap="rnd" cmpd="sng" w="12700">
            <a:solidFill>
              <a:schemeClr val="accent1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166" name="Shape 166"/>
          <p:cNvSpPr txBox="1"/>
          <p:nvPr/>
        </p:nvSpPr>
        <p:spPr>
          <a:xfrm>
            <a:off x="3420055" y="6457694"/>
            <a:ext cx="3899219" cy="3434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7F7F7F"/>
              </a:buClr>
              <a:buSzPct val="25000"/>
              <a:buFont typeface="Trebuchet MS"/>
              <a:buNone/>
            </a:pPr>
            <a:r>
              <a:rPr b="0" i="0" lang="en-US" sz="18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animation-iteration-count: infinite;</a:t>
            </a:r>
          </a:p>
        </p:txBody>
      </p:sp>
      <p:cxnSp>
        <p:nvCxnSpPr>
          <p:cNvPr id="167" name="Shape 167"/>
          <p:cNvCxnSpPr>
            <a:stCxn id="151" idx="2"/>
            <a:endCxn id="166" idx="0"/>
          </p:cNvCxnSpPr>
          <p:nvPr/>
        </p:nvCxnSpPr>
        <p:spPr>
          <a:xfrm>
            <a:off x="5262664" y="6275286"/>
            <a:ext cx="107100" cy="182400"/>
          </a:xfrm>
          <a:prstGeom prst="straightConnector1">
            <a:avLst/>
          </a:prstGeom>
          <a:noFill/>
          <a:ln cap="rnd" cmpd="sng" w="12700">
            <a:solidFill>
              <a:schemeClr val="accent1"/>
            </a:solidFill>
            <a:prstDash val="solid"/>
            <a:round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type="ctrTitle"/>
          </p:nvPr>
        </p:nvSpPr>
        <p:spPr>
          <a:xfrm>
            <a:off x="1405719" y="1"/>
            <a:ext cx="8106770" cy="629390"/>
          </a:xfrm>
          <a:prstGeom prst="rect">
            <a:avLst/>
          </a:prstGeom>
          <a:gradFill>
            <a:gsLst>
              <a:gs pos="0">
                <a:srgbClr val="FAFDF1"/>
              </a:gs>
              <a:gs pos="74000">
                <a:srgbClr val="CEEA96"/>
              </a:gs>
              <a:gs pos="83000">
                <a:srgbClr val="CEEA96"/>
              </a:gs>
              <a:gs pos="100000">
                <a:srgbClr val="DFF1B8"/>
              </a:gs>
            </a:gsLst>
            <a:lin ang="5400000" scaled="0"/>
          </a:gradFill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r>
              <a:rPr b="0" i="0" lang="en-US" sz="28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CSS3 Animation</a:t>
            </a:r>
          </a:p>
        </p:txBody>
      </p:sp>
      <p:sp>
        <p:nvSpPr>
          <p:cNvPr id="173" name="Shape 173"/>
          <p:cNvSpPr txBox="1"/>
          <p:nvPr>
            <p:ph idx="1" type="subTitle"/>
          </p:nvPr>
        </p:nvSpPr>
        <p:spPr>
          <a:xfrm>
            <a:off x="1405719" y="740229"/>
            <a:ext cx="8106770" cy="59653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n-US" sz="148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CSS3 animations allows animation of most HTML elements without using JavaScript or Flash!</a:t>
            </a:r>
          </a:p>
          <a:p>
            <a:pPr indent="-285750" lvl="0" marL="2857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8933"/>
              <a:buFont typeface="Noto Sans Symbols"/>
              <a:buChar char="➢"/>
            </a:pPr>
            <a:r>
              <a:rPr b="0" i="0" lang="en-US" sz="148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An animation lets an element gradually change from one style to another.</a:t>
            </a:r>
          </a:p>
          <a:p>
            <a:pPr indent="-285750" lvl="0" marL="2857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8933"/>
              <a:buFont typeface="Noto Sans Symbols"/>
              <a:buChar char="➢"/>
            </a:pPr>
            <a:r>
              <a:rPr b="0" i="0" lang="en-US" sz="148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You can change as many CSS properties you want, as many times you want.</a:t>
            </a:r>
          </a:p>
          <a:p>
            <a:pPr indent="-285750" lvl="0" marL="2857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8933"/>
              <a:buFont typeface="Noto Sans Symbols"/>
              <a:buChar char="➢"/>
            </a:pPr>
            <a:r>
              <a:rPr b="0" i="0" lang="en-US" sz="148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To use CSS3 animation, you must first specify some keyframes for the animation.</a:t>
            </a:r>
          </a:p>
          <a:p>
            <a:pPr indent="-285750" lvl="0" marL="2857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8933"/>
              <a:buFont typeface="Noto Sans Symbols"/>
              <a:buChar char="➢"/>
            </a:pPr>
            <a:r>
              <a:rPr b="0" i="0" lang="en-US" sz="148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Keyframes hold what styles the element will have at certain times.</a:t>
            </a: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1" i="0" lang="en-US" sz="148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Common Structure:</a:t>
            </a: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n-US" sz="148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@keyframes animation_name{</a:t>
            </a:r>
            <a:br>
              <a:rPr b="0" i="0" lang="en-US" sz="148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b="0" i="0" lang="en-US" sz="148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    from {property name : value;}</a:t>
            </a:r>
            <a:br>
              <a:rPr b="0" i="0" lang="en-US" sz="148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b="0" i="0" lang="en-US" sz="148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    to {property name : value;}</a:t>
            </a:r>
            <a:br>
              <a:rPr b="0" i="0" lang="en-US" sz="148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b="0" i="0" lang="en-US" sz="148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}</a:t>
            </a: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n-US" sz="148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/* Chrome, Safari, Opera */</a:t>
            </a: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n-US" sz="148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@-webkit-keyframes animation_name{</a:t>
            </a:r>
            <a:br>
              <a:rPr b="0" i="0" lang="en-US" sz="148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b="0" i="0" lang="en-US" sz="148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    from {property name : value;}</a:t>
            </a:r>
            <a:br>
              <a:rPr b="0" i="0" lang="en-US" sz="148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b="0" i="0" lang="en-US" sz="148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    to {property name : value;}</a:t>
            </a:r>
            <a:br>
              <a:rPr b="0" i="0" lang="en-US" sz="148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b="0" i="0" lang="en-US" sz="148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}</a:t>
            </a: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n-US" sz="148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Selector Declaration</a:t>
            </a: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n-US" sz="148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{</a:t>
            </a:r>
            <a:br>
              <a:rPr b="0" i="0" lang="en-US" sz="148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b="0" i="0" lang="en-US" sz="148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    animation-name: animation_name;</a:t>
            </a:r>
            <a:br>
              <a:rPr b="0" i="0" lang="en-US" sz="148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b="0" i="0" lang="en-US" sz="148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    animation-duration: 4s;</a:t>
            </a:r>
            <a:br>
              <a:rPr b="0" i="0" lang="en-US" sz="148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b="0" i="0" lang="en-US" sz="148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}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type="ctrTitle"/>
          </p:nvPr>
        </p:nvSpPr>
        <p:spPr>
          <a:xfrm>
            <a:off x="1405719" y="1"/>
            <a:ext cx="8106770" cy="629390"/>
          </a:xfrm>
          <a:prstGeom prst="rect">
            <a:avLst/>
          </a:prstGeom>
          <a:gradFill>
            <a:gsLst>
              <a:gs pos="0">
                <a:srgbClr val="FAFDF1"/>
              </a:gs>
              <a:gs pos="74000">
                <a:srgbClr val="CEEA96"/>
              </a:gs>
              <a:gs pos="83000">
                <a:srgbClr val="CEEA96"/>
              </a:gs>
              <a:gs pos="100000">
                <a:srgbClr val="DFF1B8"/>
              </a:gs>
            </a:gsLst>
            <a:lin ang="5400000" scaled="0"/>
          </a:gradFill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r>
              <a:rPr b="0" i="0" lang="en-US" sz="28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CSS3 Animation</a:t>
            </a:r>
          </a:p>
        </p:txBody>
      </p:sp>
      <p:sp>
        <p:nvSpPr>
          <p:cNvPr id="179" name="Shape 179"/>
          <p:cNvSpPr txBox="1"/>
          <p:nvPr>
            <p:ph idx="1" type="subTitle"/>
          </p:nvPr>
        </p:nvSpPr>
        <p:spPr>
          <a:xfrm>
            <a:off x="1405719" y="740229"/>
            <a:ext cx="8106770" cy="59653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1" i="0" lang="en-US" sz="20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CSS3 Animation Properties</a:t>
            </a:r>
          </a:p>
          <a:p>
            <a:pPr indent="0" lvl="0" marL="0" marR="0" rtl="0" algn="just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t/>
            </a:r>
            <a:endParaRPr b="1" i="0" sz="2000" u="none" cap="none" strike="noStrike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just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t/>
            </a:r>
            <a:endParaRPr b="0" i="0" sz="1600" u="none" cap="none" strike="noStrike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80" name="Shape 18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05720" y="1183329"/>
            <a:ext cx="8106770" cy="54144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>
            <p:ph type="ctrTitle"/>
          </p:nvPr>
        </p:nvSpPr>
        <p:spPr>
          <a:xfrm>
            <a:off x="1405719" y="1"/>
            <a:ext cx="8106770" cy="629390"/>
          </a:xfrm>
          <a:prstGeom prst="rect">
            <a:avLst/>
          </a:prstGeom>
          <a:gradFill>
            <a:gsLst>
              <a:gs pos="0">
                <a:srgbClr val="FAFDF1"/>
              </a:gs>
              <a:gs pos="74000">
                <a:srgbClr val="CEEA96"/>
              </a:gs>
              <a:gs pos="83000">
                <a:srgbClr val="CEEA96"/>
              </a:gs>
              <a:gs pos="100000">
                <a:srgbClr val="DFF1B8"/>
              </a:gs>
            </a:gsLst>
            <a:lin ang="5400000" scaled="0"/>
          </a:gradFill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r>
              <a:rPr b="0" i="0" lang="en-US" sz="28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CSS3 Animation</a:t>
            </a:r>
          </a:p>
        </p:txBody>
      </p:sp>
      <p:sp>
        <p:nvSpPr>
          <p:cNvPr id="186" name="Shape 186"/>
          <p:cNvSpPr txBox="1"/>
          <p:nvPr>
            <p:ph idx="1" type="subTitle"/>
          </p:nvPr>
        </p:nvSpPr>
        <p:spPr>
          <a:xfrm>
            <a:off x="1405719" y="740229"/>
            <a:ext cx="8106770" cy="59653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t/>
            </a:r>
            <a:endParaRPr b="1" i="0" sz="2800" u="none" cap="none" strike="noStrike">
              <a:solidFill>
                <a:schemeClr val="accent4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t/>
            </a:r>
            <a:endParaRPr b="1" i="0" sz="2800" u="none" cap="none" strike="noStrike">
              <a:solidFill>
                <a:schemeClr val="accent4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t/>
            </a:r>
            <a:endParaRPr b="1" i="0" sz="2800" u="none" cap="none" strike="noStrike">
              <a:solidFill>
                <a:schemeClr val="accent4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t/>
            </a:r>
            <a:endParaRPr b="1" i="0" sz="2800" u="none" cap="none" strike="noStrike">
              <a:solidFill>
                <a:schemeClr val="accent4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1" i="0" lang="en-US" sz="3600" u="none" cap="none" strike="noStrike">
                <a:solidFill>
                  <a:schemeClr val="accent4"/>
                </a:solidFill>
                <a:latin typeface="Trebuchet MS"/>
                <a:ea typeface="Trebuchet MS"/>
                <a:cs typeface="Trebuchet MS"/>
                <a:sym typeface="Trebuchet MS"/>
              </a:rPr>
              <a:t>Let’s Practice Again</a:t>
            </a:r>
          </a:p>
          <a:p>
            <a:pPr indent="0" lvl="0" marL="0" marR="0" rtl="0" algn="just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t/>
            </a:r>
            <a:endParaRPr b="0" i="0" sz="1600" u="none" cap="none" strike="noStrike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>
            <p:ph type="ctrTitle"/>
          </p:nvPr>
        </p:nvSpPr>
        <p:spPr>
          <a:xfrm>
            <a:off x="1405719" y="1"/>
            <a:ext cx="8106770" cy="629390"/>
          </a:xfrm>
          <a:prstGeom prst="rect">
            <a:avLst/>
          </a:prstGeom>
          <a:gradFill>
            <a:gsLst>
              <a:gs pos="0">
                <a:srgbClr val="FAFDF1"/>
              </a:gs>
              <a:gs pos="74000">
                <a:srgbClr val="CEEA96"/>
              </a:gs>
              <a:gs pos="83000">
                <a:srgbClr val="CEEA96"/>
              </a:gs>
              <a:gs pos="100000">
                <a:srgbClr val="DFF1B8"/>
              </a:gs>
            </a:gsLst>
            <a:lin ang="5400000" scaled="0"/>
          </a:gradFill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r>
              <a:rPr b="0" i="0" lang="en-US" sz="28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How to Use Photoshop(PSD to HTML)</a:t>
            </a:r>
          </a:p>
        </p:txBody>
      </p:sp>
      <p:sp>
        <p:nvSpPr>
          <p:cNvPr id="192" name="Shape 192"/>
          <p:cNvSpPr txBox="1"/>
          <p:nvPr>
            <p:ph idx="1" type="subTitle"/>
          </p:nvPr>
        </p:nvSpPr>
        <p:spPr>
          <a:xfrm>
            <a:off x="1405719" y="740229"/>
            <a:ext cx="8106770" cy="59653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85750" lvl="0" marL="285750" marR="0" rtl="0" algn="just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85750" lvl="0" marL="285750" marR="0" rtl="0" algn="just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➢"/>
            </a:pPr>
            <a:r>
              <a:rPr b="0" i="0" lang="en-US" sz="2400" u="none" cap="none" strike="noStrike">
                <a:solidFill>
                  <a:schemeClr val="accent4"/>
                </a:solidFill>
                <a:latin typeface="Trebuchet MS"/>
                <a:ea typeface="Trebuchet MS"/>
                <a:cs typeface="Trebuchet MS"/>
                <a:sym typeface="Trebuchet MS"/>
              </a:rPr>
              <a:t>Introduction of photoshop.</a:t>
            </a:r>
          </a:p>
          <a:p>
            <a:pPr indent="-285750" lvl="0" marL="285750" marR="0" rtl="0" algn="just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➢"/>
            </a:pPr>
            <a:r>
              <a:rPr b="0" i="0" lang="en-US" sz="2400" u="none" cap="none" strike="noStrike">
                <a:solidFill>
                  <a:schemeClr val="accent4"/>
                </a:solidFill>
                <a:latin typeface="Trebuchet MS"/>
                <a:ea typeface="Trebuchet MS"/>
                <a:cs typeface="Trebuchet MS"/>
                <a:sym typeface="Trebuchet MS"/>
              </a:rPr>
              <a:t>How to use photoshop for cropping PSD file for html conversion?</a:t>
            </a:r>
          </a:p>
          <a:p>
            <a:pPr indent="-285750" lvl="0" marL="285750" marR="0" rtl="0" algn="just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➢"/>
            </a:pPr>
            <a:r>
              <a:rPr b="0" i="0" lang="en-US" sz="2400" u="none" cap="none" strike="noStrike">
                <a:solidFill>
                  <a:schemeClr val="accent4"/>
                </a:solidFill>
                <a:latin typeface="Trebuchet MS"/>
                <a:ea typeface="Trebuchet MS"/>
                <a:cs typeface="Trebuchet MS"/>
                <a:sym typeface="Trebuchet MS"/>
              </a:rPr>
              <a:t>How to select transparent layer using photo shop?</a:t>
            </a:r>
          </a:p>
          <a:p>
            <a:pPr indent="-285750" lvl="0" marL="285750" marR="0" rtl="0" algn="just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➢"/>
            </a:pPr>
            <a:r>
              <a:rPr b="0" i="0" lang="en-US" sz="2400" u="none" cap="none" strike="noStrike">
                <a:solidFill>
                  <a:schemeClr val="accent4"/>
                </a:solidFill>
                <a:latin typeface="Trebuchet MS"/>
                <a:ea typeface="Trebuchet MS"/>
                <a:cs typeface="Trebuchet MS"/>
                <a:sym typeface="Trebuchet MS"/>
              </a:rPr>
              <a:t>Some basic short cut key of photoshop.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