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8"/>
  </p:notesMasterIdLst>
  <p:handoutMasterIdLst>
    <p:handoutMasterId r:id="rId9"/>
  </p:handoutMasterIdLst>
  <p:sldIdLst>
    <p:sldId id="362" r:id="rId2"/>
    <p:sldId id="313" r:id="rId3"/>
    <p:sldId id="363" r:id="rId4"/>
    <p:sldId id="361" r:id="rId5"/>
    <p:sldId id="364" r:id="rId6"/>
    <p:sldId id="365" r:id="rId7"/>
  </p:sldIdLst>
  <p:sldSz cx="9144000" cy="6858000" type="screen4x3"/>
  <p:notesSz cx="7313613" cy="9599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accent2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accent2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accent2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accent2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b="1" kern="1200">
        <a:solidFill>
          <a:schemeClr val="accent2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b="1" kern="1200">
        <a:solidFill>
          <a:schemeClr val="accent2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200" b="1" kern="1200">
        <a:solidFill>
          <a:schemeClr val="accent2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200" b="1" kern="1200">
        <a:solidFill>
          <a:schemeClr val="accent2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200" b="1" kern="1200">
        <a:solidFill>
          <a:schemeClr val="accent2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pos="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CC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07A095-C7A0-7E5C-8F49-EA010C802E40}" v="296" dt="2019-03-28T20:54:59.547"/>
    <p1510:client id="{539BE3DF-2DCE-4D20-92B8-AA596502BCD6}" v="28" dt="2019-03-28T20:50:08.081"/>
    <p1510:client id="{6A28858A-7AF2-3FE6-5694-C7A0AF5AB786}" v="369" dt="2019-03-28T21:13:35.169"/>
    <p1510:client id="{9A64B1E5-D7B6-0ED9-3DB8-1DD9F6285569}" v="209" dt="2019-03-28T21:16:28.5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5"/>
  </p:normalViewPr>
  <p:slideViewPr>
    <p:cSldViewPr snapToGrid="0">
      <p:cViewPr varScale="1">
        <p:scale>
          <a:sx n="107" d="100"/>
          <a:sy n="107" d="100"/>
        </p:scale>
        <p:origin x="1760" y="168"/>
      </p:cViewPr>
      <p:guideLst>
        <p:guide orient="horz" pos="781"/>
        <p:guide pos="7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>
            <a:extLst>
              <a:ext uri="{FF2B5EF4-FFF2-40B4-BE49-F238E27FC236}">
                <a16:creationId xmlns:a16="http://schemas.microsoft.com/office/drawing/2014/main" id="{A2679E51-E188-46F8-8D0E-9D373DE3C2E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03" tIns="48301" rIns="96603" bIns="4830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31427" name="Rectangle 3">
            <a:extLst>
              <a:ext uri="{FF2B5EF4-FFF2-40B4-BE49-F238E27FC236}">
                <a16:creationId xmlns:a16="http://schemas.microsoft.com/office/drawing/2014/main" id="{F8CECD3D-A2DA-4E15-B87B-C50140BB2E7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6865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03" tIns="48301" rIns="96603" bIns="4830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31428" name="Rectangle 4">
            <a:extLst>
              <a:ext uri="{FF2B5EF4-FFF2-40B4-BE49-F238E27FC236}">
                <a16:creationId xmlns:a16="http://schemas.microsoft.com/office/drawing/2014/main" id="{647697E7-2B00-4497-AF5C-CBD9A89B3A9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6865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03" tIns="48301" rIns="96603" bIns="4830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31429" name="Rectangle 5">
            <a:extLst>
              <a:ext uri="{FF2B5EF4-FFF2-40B4-BE49-F238E27FC236}">
                <a16:creationId xmlns:a16="http://schemas.microsoft.com/office/drawing/2014/main" id="{FC2B1661-930E-4C9A-B359-69B7BE61BC0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03" tIns="48301" rIns="96603" bIns="4830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300" b="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85EC846-1732-4EA8-ADDB-18463E1899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7B778EB8-CFD4-4A5F-991D-E900AF050F4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03" tIns="48301" rIns="96603" bIns="48301" numCol="1" anchor="t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B34DA7D9-8913-42FE-BE5C-54668EA1C14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6865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03" tIns="48301" rIns="96603" bIns="4830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7174FBDF-C103-463E-85B6-838AD2EE5B2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10CCEBEA-84F6-4E61-8EFC-40F335E7E4E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59300"/>
            <a:ext cx="5360987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03" tIns="48301" rIns="96603" bIns="483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87A4F5BD-E1A1-4533-8857-51E4BAFFB1C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6865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03" tIns="48301" rIns="96603" bIns="48301" numCol="1" anchor="b" anchorCtr="0" compatLnSpc="1">
            <a:prstTxWarp prst="textNoShape">
              <a:avLst/>
            </a:prstTxWarp>
          </a:bodyPr>
          <a:lstStyle>
            <a:lvl1pPr defTabSz="966788">
              <a:spcBef>
                <a:spcPct val="0"/>
              </a:spcBef>
              <a:buFontTx/>
              <a:buNone/>
              <a:defRPr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9FFE8C59-0012-4CF6-BF62-3630FBF0F6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03" tIns="48301" rIns="96603" bIns="4830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buFontTx/>
              <a:buNone/>
              <a:defRPr sz="1300" b="0" smtClean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411657A-DBDD-40D5-A80B-DF54C1FFF3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6B70F-1964-4781-A093-D76F916F7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356ECD-A05D-48C7-87C8-197208E8D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5019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DF6BE-5D3F-4696-9124-B3ECF8D10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E89397-AB59-429B-8FEC-A94A5EDD2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3636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BB6270-AAC5-4515-9255-41F98F2038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990600"/>
            <a:ext cx="1943100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F4BD05-6060-495E-ADD8-FEF5FA892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990600"/>
            <a:ext cx="5676900" cy="5105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080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CFC95-8D90-4847-8C14-9F2F45C54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F4C33-7FEF-4CE7-96E4-DFE745E4F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65465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05AFE-DC5E-42BB-81C0-F9B493B01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2CEBD-DCD7-49BE-9F02-A744E68B5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619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237EA-E290-4D34-948D-47A247391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07E5B-A47D-4FF6-BDAA-84314579A7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F8250-844B-45BF-A173-CE19050F2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397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DACCF-9342-431E-B55D-020925906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6C75B-DD8A-4E96-9950-4F572053B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5B9643-AC83-4387-8E42-B95D20EB0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7FCB26-E996-4668-A72C-B73E062C6F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170A3E-3623-441B-B58E-E2B2C6FE41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1096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7ED0-7F71-4FC9-A0B6-AAB55C508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3613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8922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3C5FE-9176-4221-A738-A99FE1E2D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4BCB8-4EEE-469F-A578-CE237EAB2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A3BA62-11B2-4EE2-BA30-327CF7815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7456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01F7-0822-454C-B4BD-484634E63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433095-207E-4253-BBB3-5FBF18A0D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FA76CB-27BA-486A-B809-5AA5219C7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605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5A845EE-195D-4F27-B796-91B5F076DE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06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Line 4">
            <a:extLst>
              <a:ext uri="{FF2B5EF4-FFF2-40B4-BE49-F238E27FC236}">
                <a16:creationId xmlns:a16="http://schemas.microsoft.com/office/drawing/2014/main" id="{DCF98491-34D9-4E84-BDF4-9BC67C20B8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400" y="381000"/>
            <a:ext cx="8763000" cy="0"/>
          </a:xfrm>
          <a:prstGeom prst="line">
            <a:avLst/>
          </a:prstGeom>
          <a:noFill/>
          <a:ln w="57150" cmpd="thickThin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Line 5">
            <a:extLst>
              <a:ext uri="{FF2B5EF4-FFF2-40B4-BE49-F238E27FC236}">
                <a16:creationId xmlns:a16="http://schemas.microsoft.com/office/drawing/2014/main" id="{605F18A1-F1C4-4611-AC14-3A4FC81B6AF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6477000"/>
            <a:ext cx="8382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Text Box 6">
            <a:extLst>
              <a:ext uri="{FF2B5EF4-FFF2-40B4-BE49-F238E27FC236}">
                <a16:creationId xmlns:a16="http://schemas.microsoft.com/office/drawing/2014/main" id="{38E2AD7B-F3FB-4A6B-93C8-E14EB6E92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4875" y="12700"/>
            <a:ext cx="17716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1600" i="1">
                <a:solidFill>
                  <a:srgbClr val="FF0000"/>
                </a:solidFill>
              </a:rPr>
              <a:t>Advanced VLSI</a:t>
            </a:r>
          </a:p>
        </p:txBody>
      </p:sp>
      <p:sp>
        <p:nvSpPr>
          <p:cNvPr id="1030" name="Text Box 7">
            <a:extLst>
              <a:ext uri="{FF2B5EF4-FFF2-40B4-BE49-F238E27FC236}">
                <a16:creationId xmlns:a16="http://schemas.microsoft.com/office/drawing/2014/main" id="{0B4399C7-1588-4557-B412-2CD3C3D23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3" y="6553200"/>
            <a:ext cx="83343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000" b="0" i="1">
                <a:solidFill>
                  <a:srgbClr val="FF0000"/>
                </a:solidFill>
              </a:rPr>
              <a:t>Billy Cody Hacker,  Camden Penn, University of Kentucky  </a:t>
            </a:r>
            <a:fld id="{664E298B-0FCA-41AB-B981-A268A4339BF5}" type="datetime2">
              <a:rPr lang="en-US" altLang="en-US" sz="1000" b="0" i="1">
                <a:solidFill>
                  <a:srgbClr val="FF0000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Monday, November 18, 2019</a:t>
            </a:fld>
            <a:endParaRPr lang="en-US" altLang="en-US" sz="1000" b="0" i="1">
              <a:solidFill>
                <a:srgbClr val="FF0000"/>
              </a:solidFill>
            </a:endParaRPr>
          </a:p>
        </p:txBody>
      </p:sp>
      <p:sp>
        <p:nvSpPr>
          <p:cNvPr id="1031" name="Rectangle 9">
            <a:extLst>
              <a:ext uri="{FF2B5EF4-FFF2-40B4-BE49-F238E27FC236}">
                <a16:creationId xmlns:a16="http://schemas.microsoft.com/office/drawing/2014/main" id="{EB8CDD83-0ED1-4878-9897-B02C153AA5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2" name="Text Box 10">
            <a:extLst>
              <a:ext uri="{FF2B5EF4-FFF2-40B4-BE49-F238E27FC236}">
                <a16:creationId xmlns:a16="http://schemas.microsoft.com/office/drawing/2014/main" id="{5EA9CBC9-106A-44A0-89B3-B9AB320D1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91288"/>
            <a:ext cx="9064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F1BDE79C-AB18-43DB-9E66-EFF21E10BF38}" type="slidenum">
              <a:rPr lang="en-US" altLang="en-US" sz="1800"/>
              <a:pPr algn="r">
                <a:spcBef>
                  <a:spcPct val="0"/>
                </a:spcBef>
                <a:buFontTx/>
                <a:buNone/>
              </a:pPr>
              <a:t>‹#›</a:t>
            </a:fld>
            <a:endParaRPr lang="en-US" altLang="en-US" sz="1800"/>
          </a:p>
        </p:txBody>
      </p:sp>
      <p:sp>
        <p:nvSpPr>
          <p:cNvPr id="1033" name="Text Box 12">
            <a:extLst>
              <a:ext uri="{FF2B5EF4-FFF2-40B4-BE49-F238E27FC236}">
                <a16:creationId xmlns:a16="http://schemas.microsoft.com/office/drawing/2014/main" id="{254FF5A7-1A5C-4299-8A3A-BC3FAA6EA5A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0638"/>
            <a:ext cx="9144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 sz="1200" b="1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i="1">
                <a:solidFill>
                  <a:srgbClr val="FF0000"/>
                </a:solidFill>
              </a:rPr>
              <a:t>LEF Comparison Tool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m"/>
        <a:defRPr sz="2400" b="1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ern="1200">
          <a:solidFill>
            <a:schemeClr val="accent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B39A0-2682-4D74-A041-403A122D00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>
                <a:cs typeface="Arial"/>
              </a:rPr>
              <a:t>LEF Comparison Tool</a:t>
            </a:r>
            <a:endParaRPr lang="en-US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8D695-D7C0-4B0F-9AC4-94C866161E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Matthew Miller</a:t>
            </a:r>
          </a:p>
          <a:p>
            <a:r>
              <a:rPr lang="en-US" dirty="0">
                <a:cs typeface="Arial"/>
              </a:rPr>
              <a:t>James </a:t>
            </a:r>
            <a:r>
              <a:rPr lang="en-US" dirty="0" err="1">
                <a:cs typeface="Arial"/>
              </a:rPr>
              <a:t>Exterkamp</a:t>
            </a:r>
            <a:endParaRPr lang="en-US" dirty="0">
              <a:cs typeface="Arial"/>
            </a:endParaRPr>
          </a:p>
          <a:p>
            <a:r>
              <a:rPr lang="en-US" dirty="0">
                <a:cs typeface="Arial"/>
              </a:rPr>
              <a:t>Joshua Ashley</a:t>
            </a:r>
          </a:p>
          <a:p>
            <a:r>
              <a:rPr lang="en-US" dirty="0">
                <a:cs typeface="Arial"/>
              </a:rPr>
              <a:t>EE 584</a:t>
            </a:r>
          </a:p>
        </p:txBody>
      </p:sp>
    </p:spTree>
    <p:extLst>
      <p:ext uri="{BB962C8B-B14F-4D97-AF65-F5344CB8AC3E}">
        <p14:creationId xmlns:p14="http://schemas.microsoft.com/office/powerpoint/2010/main" val="1583032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C17C8FF-11A8-4C69-9231-059ED0996F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533400"/>
            <a:ext cx="7772400" cy="5715000"/>
          </a:xfrm>
        </p:spPr>
        <p:txBody>
          <a:bodyPr/>
          <a:lstStyle/>
          <a:p>
            <a:pPr marL="457200" indent="-457200" defTabSz="5489575"/>
            <a:r>
              <a:rPr lang="en-US" altLang="en-US"/>
              <a:t>LEF Comparison Tool	</a:t>
            </a:r>
          </a:p>
          <a:p>
            <a:pPr marL="838200" lvl="1" indent="-381000" defTabSz="5489575"/>
            <a:r>
              <a:rPr lang="en-US" altLang="en-US">
                <a:cs typeface="Arial"/>
              </a:rPr>
              <a:t>LEF data is generated in a random order</a:t>
            </a:r>
          </a:p>
          <a:p>
            <a:pPr marL="1257300" lvl="2" indent="-342900" defTabSz="5489575"/>
            <a:r>
              <a:rPr lang="en-US" altLang="en-US">
                <a:cs typeface="Arial"/>
              </a:rPr>
              <a:t>Makes diffs between LEF files practically useless</a:t>
            </a:r>
          </a:p>
          <a:p>
            <a:pPr marL="1257300" lvl="2" indent="-342900" defTabSz="5489575"/>
            <a:r>
              <a:rPr lang="en-US" altLang="en-US"/>
              <a:t>Identical source files can generate very different LEF files</a:t>
            </a:r>
            <a:endParaRPr lang="en-US" altLang="en-US">
              <a:cs typeface="Arial"/>
            </a:endParaRPr>
          </a:p>
          <a:p>
            <a:pPr marL="838200" lvl="1" indent="-381000" defTabSz="5489575"/>
            <a:r>
              <a:rPr lang="en-US" altLang="en-US">
                <a:cs typeface="Arial"/>
              </a:rPr>
              <a:t>LEF files can be sorted</a:t>
            </a:r>
          </a:p>
          <a:p>
            <a:pPr marL="1257300" lvl="2" indent="-342900" defTabSz="5489575"/>
            <a:r>
              <a:rPr lang="en-US" altLang="en-US">
                <a:cs typeface="Arial"/>
              </a:rPr>
              <a:t>No effect on data stored</a:t>
            </a:r>
          </a:p>
          <a:p>
            <a:pPr marL="1257300" lvl="2" indent="-342900" defTabSz="5489575"/>
            <a:r>
              <a:rPr lang="en-US" altLang="en-US"/>
              <a:t>Sorted LEF files can be diffed</a:t>
            </a:r>
            <a:endParaRPr lang="en-US" altLang="en-US">
              <a:cs typeface="Arial"/>
            </a:endParaRPr>
          </a:p>
          <a:p>
            <a:pPr marL="1676400" lvl="3" indent="-304800" defTabSz="5489575"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5D93C-E9CF-48E9-AA64-67745EADD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LEF Files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FC10B-04FF-41DD-ACA1-57D95C197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>
                <a:cs typeface="Arial"/>
              </a:rPr>
              <a:t>Library Exchange Format (LEF)</a:t>
            </a:r>
          </a:p>
          <a:p>
            <a:r>
              <a:rPr lang="en-US" sz="1800">
                <a:cs typeface="Arial"/>
              </a:rPr>
              <a:t>LEF files are files used to store the physical layout of an integrated circuit</a:t>
            </a:r>
          </a:p>
          <a:p>
            <a:pPr lvl="1"/>
            <a:r>
              <a:rPr lang="en-US" sz="1600">
                <a:cs typeface="Arial"/>
              </a:rPr>
              <a:t>It is analogous to the layout view</a:t>
            </a:r>
          </a:p>
          <a:p>
            <a:pPr lvl="1"/>
            <a:r>
              <a:rPr lang="en-US" sz="1600">
                <a:cs typeface="Arial"/>
              </a:rPr>
              <a:t>It only stores the </a:t>
            </a:r>
          </a:p>
          <a:p>
            <a:r>
              <a:rPr lang="en-US" sz="1800">
                <a:cs typeface="Arial"/>
              </a:rPr>
              <a:t>The file is organized into the following hierarchy</a:t>
            </a:r>
          </a:p>
          <a:p>
            <a:pPr lvl="1"/>
            <a:r>
              <a:rPr lang="en-US" sz="1600">
                <a:cs typeface="Arial"/>
              </a:rPr>
              <a:t>Cell</a:t>
            </a:r>
          </a:p>
          <a:p>
            <a:pPr lvl="2"/>
            <a:r>
              <a:rPr lang="en-US" sz="1100">
                <a:cs typeface="Arial"/>
              </a:rPr>
              <a:t>Cell Properties</a:t>
            </a:r>
          </a:p>
          <a:p>
            <a:pPr lvl="2"/>
            <a:r>
              <a:rPr lang="en-US" sz="1100">
                <a:cs typeface="Arial"/>
              </a:rPr>
              <a:t>Pins</a:t>
            </a:r>
          </a:p>
          <a:p>
            <a:pPr lvl="3"/>
            <a:r>
              <a:rPr lang="en-US" sz="1100">
                <a:cs typeface="Arial"/>
              </a:rPr>
              <a:t>Pin Properties</a:t>
            </a:r>
          </a:p>
          <a:p>
            <a:pPr lvl="3"/>
            <a:r>
              <a:rPr lang="en-US" sz="1100">
                <a:cs typeface="Arial"/>
              </a:rPr>
              <a:t>Port</a:t>
            </a:r>
          </a:p>
          <a:p>
            <a:pPr lvl="4"/>
            <a:r>
              <a:rPr lang="en-US" sz="1050">
                <a:cs typeface="Arial"/>
              </a:rPr>
              <a:t>Layers</a:t>
            </a:r>
          </a:p>
          <a:p>
            <a:pPr lvl="5"/>
            <a:r>
              <a:rPr lang="en-US" sz="1050">
                <a:solidFill>
                  <a:srgbClr val="3333CC"/>
                </a:solidFill>
                <a:cs typeface="Arial"/>
              </a:rPr>
              <a:t>Coordinates of Layers</a:t>
            </a:r>
          </a:p>
          <a:p>
            <a:pPr lvl="2"/>
            <a:r>
              <a:rPr lang="en-US" sz="1100">
                <a:cs typeface="Arial"/>
              </a:rPr>
              <a:t>Obstructions</a:t>
            </a:r>
          </a:p>
          <a:p>
            <a:pPr lvl="3"/>
            <a:r>
              <a:rPr lang="en-US" sz="1100">
                <a:cs typeface="Arial"/>
              </a:rPr>
              <a:t>Layers</a:t>
            </a:r>
          </a:p>
          <a:p>
            <a:pPr lvl="4"/>
            <a:r>
              <a:rPr lang="en-US" sz="1050">
                <a:cs typeface="Arial"/>
              </a:rPr>
              <a:t>Coordinates of Layer Obstructions</a:t>
            </a:r>
          </a:p>
        </p:txBody>
      </p:sp>
    </p:spTree>
    <p:extLst>
      <p:ext uri="{BB962C8B-B14F-4D97-AF65-F5344CB8AC3E}">
        <p14:creationId xmlns:p14="http://schemas.microsoft.com/office/powerpoint/2010/main" val="2950683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C8CE7C0-5774-43F5-AA69-B8E12663CA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533400"/>
            <a:ext cx="3386138" cy="398463"/>
          </a:xfrm>
          <a:noFill/>
        </p:spPr>
        <p:txBody>
          <a:bodyPr/>
          <a:lstStyle/>
          <a:p>
            <a:pPr marL="457200" indent="-457200" defTabSz="5489575"/>
            <a:r>
              <a:rPr lang="en-US" altLang="en-US" sz="2000">
                <a:cs typeface="Arial"/>
              </a:rPr>
              <a:t>Starting Point</a:t>
            </a:r>
          </a:p>
          <a:p>
            <a:pPr marL="838200" lvl="1" indent="-381000" defTabSz="5489575"/>
            <a:endParaRPr lang="en-US" altLang="en-US" sz="1800">
              <a:cs typeface="Arial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2640E5C9-0F30-4EF6-BEB1-A651B8976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33400"/>
            <a:ext cx="44958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457200" indent="-457200" defTabSz="5489575">
              <a:spcBef>
                <a:spcPct val="20000"/>
              </a:spcBef>
              <a:buFont typeface="Wingdings" panose="05000000000000000000" pitchFamily="2" charset="2"/>
              <a:buChar char="m"/>
              <a:defRPr sz="2400" b="1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838200" indent="-381000" defTabSz="5489575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257300" indent="-342900" defTabSz="5489575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76400" indent="-304800" defTabSz="5489575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95500" indent="-266700" defTabSz="5489575">
              <a:spcBef>
                <a:spcPct val="20000"/>
              </a:spcBef>
              <a:buChar char="»"/>
              <a:defRPr sz="14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52700" indent="-266700" defTabSz="5489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3009900" indent="-266700" defTabSz="5489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67100" indent="-266700" defTabSz="5489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924300" indent="-266700" defTabSz="5489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sz="1800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8DAC3163-FEFD-4646-95C2-8C1294F4F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014663"/>
            <a:ext cx="8458200" cy="5386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t"/>
          <a:lstStyle>
            <a:lvl1pPr marL="457200" indent="-457200" defTabSz="5489575">
              <a:spcBef>
                <a:spcPct val="20000"/>
              </a:spcBef>
              <a:buFont typeface="Wingdings" panose="05000000000000000000" pitchFamily="2" charset="2"/>
              <a:buChar char="m"/>
              <a:defRPr sz="2400" b="1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838200" indent="-381000" defTabSz="5489575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257300" indent="-342900" defTabSz="5489575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76400" indent="-304800" defTabSz="5489575">
              <a:spcBef>
                <a:spcPct val="20000"/>
              </a:spcBef>
              <a:buChar char="–"/>
              <a:defRPr sz="1600"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95500" indent="-266700" defTabSz="5489575">
              <a:spcBef>
                <a:spcPct val="20000"/>
              </a:spcBef>
              <a:buChar char="»"/>
              <a:defRPr sz="1400"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52700" indent="-266700" defTabSz="5489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3009900" indent="-266700" defTabSz="5489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67100" indent="-266700" defTabSz="5489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924300" indent="-266700" defTabSz="548957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800">
                <a:latin typeface="Arial"/>
                <a:cs typeface="Arial"/>
              </a:rPr>
              <a:t>First, a definition</a:t>
            </a:r>
            <a:endParaRPr lang="en-US" altLang="en-US" sz="1800">
              <a:cs typeface="Arial"/>
            </a:endParaRPr>
          </a:p>
          <a:p>
            <a:pPr lvl="1">
              <a:lnSpc>
                <a:spcPct val="90000"/>
              </a:lnSpc>
            </a:pPr>
            <a:r>
              <a:rPr lang="en-US" altLang="en-US" sz="1400">
                <a:latin typeface="Arial"/>
                <a:cs typeface="Arial"/>
              </a:rPr>
              <a:t>In this presentation, 'Tier' refers to any one Cell, Pin, Layer, or Obstruction.</a:t>
            </a:r>
          </a:p>
          <a:p>
            <a:pPr>
              <a:lnSpc>
                <a:spcPct val="90000"/>
              </a:lnSpc>
            </a:pPr>
            <a:r>
              <a:rPr lang="en-US" altLang="en-US" sz="1800">
                <a:latin typeface="Arial"/>
                <a:cs typeface="Arial"/>
              </a:rPr>
              <a:t>Ruby script provided</a:t>
            </a:r>
            <a:endParaRPr lang="en-US" altLang="en-US" sz="1800">
              <a:cs typeface="Arial"/>
            </a:endParaRPr>
          </a:p>
          <a:p>
            <a:pPr lvl="1">
              <a:lnSpc>
                <a:spcPct val="90000"/>
              </a:lnSpc>
            </a:pPr>
            <a:r>
              <a:rPr lang="en-US" altLang="en-US" sz="1600" b="0">
                <a:latin typeface="Arial"/>
                <a:cs typeface="Arial"/>
              </a:rPr>
              <a:t>Sorts within each Layer in the LEF file</a:t>
            </a:r>
            <a:endParaRPr lang="en-US" altLang="en-US" sz="1600" b="0">
              <a:cs typeface="Arial"/>
            </a:endParaRPr>
          </a:p>
          <a:p>
            <a:pPr lvl="1">
              <a:lnSpc>
                <a:spcPct val="90000"/>
              </a:lnSpc>
            </a:pPr>
            <a:r>
              <a:rPr lang="en-US" altLang="en-US" sz="1600" b="0">
                <a:latin typeface="Arial"/>
                <a:cs typeface="Arial"/>
              </a:rPr>
              <a:t>Other tiers of data are left unsorted</a:t>
            </a:r>
          </a:p>
          <a:p>
            <a:pPr>
              <a:lnSpc>
                <a:spcPct val="90000"/>
              </a:lnSpc>
              <a:buFont typeface="Wingdings"/>
              <a:buChar char="m"/>
            </a:pPr>
            <a:r>
              <a:rPr lang="en-US" sz="1600">
                <a:latin typeface="Arial"/>
                <a:cs typeface="Arial"/>
              </a:rPr>
              <a:t>Intended object-oriented structure</a:t>
            </a:r>
            <a:endParaRPr lang="en-US" sz="1600" b="0">
              <a:cs typeface="Arial"/>
            </a:endParaRPr>
          </a:p>
          <a:p>
            <a:pPr lvl="1">
              <a:lnSpc>
                <a:spcPct val="90000"/>
              </a:lnSpc>
            </a:pPr>
            <a:r>
              <a:rPr lang="en-US" sz="1600" b="0">
                <a:latin typeface="Arial"/>
                <a:cs typeface="Arial"/>
              </a:rPr>
              <a:t>Each Tier is described by a class.</a:t>
            </a:r>
          </a:p>
          <a:p>
            <a:pPr lvl="1">
              <a:lnSpc>
                <a:spcPct val="90000"/>
              </a:lnSpc>
            </a:pPr>
            <a:r>
              <a:rPr lang="en-US" sz="1600" b="0">
                <a:latin typeface="Arial"/>
                <a:cs typeface="Arial"/>
              </a:rPr>
              <a:t>These classes all have the following functions defined:</a:t>
            </a:r>
          </a:p>
          <a:p>
            <a:pPr lvl="2">
              <a:lnSpc>
                <a:spcPct val="90000"/>
              </a:lnSpc>
            </a:pPr>
            <a:r>
              <a:rPr lang="en-US" sz="1400" b="0" err="1">
                <a:latin typeface="Arial"/>
                <a:cs typeface="Arial"/>
              </a:rPr>
              <a:t>is_start_line</a:t>
            </a:r>
            <a:endParaRPr lang="en-US" sz="1400" b="0">
              <a:latin typeface="Arial"/>
              <a:cs typeface="Arial"/>
            </a:endParaRPr>
          </a:p>
          <a:p>
            <a:pPr lvl="2">
              <a:lnSpc>
                <a:spcPct val="90000"/>
              </a:lnSpc>
            </a:pPr>
            <a:r>
              <a:rPr lang="en-US" sz="1400" b="0">
                <a:latin typeface="Arial"/>
                <a:cs typeface="Arial"/>
              </a:rPr>
              <a:t>initialize</a:t>
            </a:r>
          </a:p>
          <a:p>
            <a:pPr lvl="2">
              <a:lnSpc>
                <a:spcPct val="90000"/>
              </a:lnSpc>
            </a:pPr>
            <a:r>
              <a:rPr lang="en-US" sz="1400" b="0">
                <a:latin typeface="Arial"/>
                <a:cs typeface="Arial"/>
              </a:rPr>
              <a:t>sort</a:t>
            </a:r>
          </a:p>
          <a:p>
            <a:pPr lvl="2">
              <a:lnSpc>
                <a:spcPct val="90000"/>
              </a:lnSpc>
            </a:pPr>
            <a:r>
              <a:rPr lang="en-US" sz="1400" b="0">
                <a:latin typeface="Arial"/>
                <a:cs typeface="Arial"/>
              </a:rPr>
              <a:t>print</a:t>
            </a:r>
            <a:endParaRPr lang="en-US" sz="1400" b="0">
              <a:cs typeface="Arial"/>
            </a:endParaRPr>
          </a:p>
          <a:p>
            <a:pPr lvl="1">
              <a:lnSpc>
                <a:spcPct val="90000"/>
              </a:lnSpc>
            </a:pPr>
            <a:r>
              <a:rPr lang="en-US" sz="1600" b="0">
                <a:latin typeface="Arial"/>
                <a:cs typeface="Arial"/>
              </a:rPr>
              <a:t>Creating a new Tier calls initialize(file, index), which parses the file from the location noted in index until it recognizes an end delimiter. Attempting to initialize a Tier with a bad starting location raises an error.</a:t>
            </a:r>
          </a:p>
          <a:p>
            <a:pPr lvl="1">
              <a:lnSpc>
                <a:spcPct val="90000"/>
              </a:lnSpc>
            </a:pPr>
            <a:r>
              <a:rPr lang="en-US" sz="1600" b="0">
                <a:latin typeface="Arial"/>
                <a:cs typeface="Arial"/>
              </a:rPr>
              <a:t>A call to sort() on a Tier will call sort() for all child Tiers, and then sort the properties of the original Tier.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617B-A6B6-8D42-A3C8-A9956CAA5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sortLEFdata.rb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354C7-EDDC-B540-A128-AC86C4CC1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 IT STANDS: </a:t>
            </a:r>
          </a:p>
          <a:p>
            <a:r>
              <a:rPr lang="en-US" dirty="0"/>
              <a:t>Reads in LEF file</a:t>
            </a:r>
          </a:p>
          <a:p>
            <a:pPr lvl="1"/>
            <a:r>
              <a:rPr lang="en-US" dirty="0"/>
              <a:t>Checks file for errors, prints to screen</a:t>
            </a:r>
          </a:p>
          <a:p>
            <a:r>
              <a:rPr lang="en-US" dirty="0"/>
              <a:t>Optionally Reads in LIB file </a:t>
            </a:r>
          </a:p>
          <a:p>
            <a:pPr lvl="1"/>
            <a:r>
              <a:rPr lang="en-US" dirty="0"/>
              <a:t>Check for LIB errors</a:t>
            </a:r>
          </a:p>
          <a:p>
            <a:pPr lvl="1"/>
            <a:r>
              <a:rPr lang="en-US" dirty="0"/>
              <a:t>Compare LEF file against LIB file</a:t>
            </a:r>
          </a:p>
          <a:p>
            <a:r>
              <a:rPr lang="en-US" dirty="0"/>
              <a:t>Prints results to console and file.</a:t>
            </a:r>
          </a:p>
        </p:txBody>
      </p:sp>
    </p:spTree>
    <p:extLst>
      <p:ext uri="{BB962C8B-B14F-4D97-AF65-F5344CB8AC3E}">
        <p14:creationId xmlns:p14="http://schemas.microsoft.com/office/powerpoint/2010/main" val="1237094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36253-566E-2A4C-A93F-DF21A4A10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sortLEFdata.rb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2436F-5461-4747-B2BA-E0C3EEA20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IMPROVEMENTS:</a:t>
            </a:r>
          </a:p>
          <a:p>
            <a:r>
              <a:rPr lang="en-US" dirty="0"/>
              <a:t>Read in TLEF file</a:t>
            </a:r>
          </a:p>
          <a:p>
            <a:pPr lvl="1"/>
            <a:r>
              <a:rPr lang="en-US" dirty="0"/>
              <a:t>Compare LEF file against for matching layers.</a:t>
            </a:r>
          </a:p>
          <a:p>
            <a:r>
              <a:rPr lang="en-US" dirty="0"/>
              <a:t>Compare LEF vs LEF</a:t>
            </a:r>
          </a:p>
          <a:p>
            <a:pPr lvl="1"/>
            <a:r>
              <a:rPr lang="en-US" dirty="0"/>
              <a:t>LEF files with identical, but differently sorted data should show no differences.</a:t>
            </a:r>
          </a:p>
          <a:p>
            <a:r>
              <a:rPr lang="en-US" dirty="0"/>
              <a:t>Refactor Top Level</a:t>
            </a:r>
          </a:p>
          <a:p>
            <a:pPr lvl="1"/>
            <a:r>
              <a:rPr lang="en-US" dirty="0"/>
              <a:t>Code does much more than sort a LEF file as the name implies. </a:t>
            </a:r>
          </a:p>
          <a:p>
            <a:pPr lvl="1"/>
            <a:r>
              <a:rPr lang="en-US" dirty="0"/>
              <a:t>User should be able to tell the script exactly what to do</a:t>
            </a:r>
          </a:p>
          <a:p>
            <a:pPr lvl="2"/>
            <a:r>
              <a:rPr lang="en-US" dirty="0"/>
              <a:t>What comparisons should be done?</a:t>
            </a:r>
          </a:p>
          <a:p>
            <a:pPr lvl="2"/>
            <a:r>
              <a:rPr lang="en-US" dirty="0"/>
              <a:t>Print diff report or new file?</a:t>
            </a:r>
          </a:p>
        </p:txBody>
      </p:sp>
    </p:spTree>
    <p:extLst>
      <p:ext uri="{BB962C8B-B14F-4D97-AF65-F5344CB8AC3E}">
        <p14:creationId xmlns:p14="http://schemas.microsoft.com/office/powerpoint/2010/main" val="2414020534"/>
      </p:ext>
    </p:extLst>
  </p:cSld>
  <p:clrMapOvr>
    <a:masterClrMapping/>
  </p:clrMapOvr>
</p:sld>
</file>

<file path=ppt/theme/theme1.xml><?xml version="1.0" encoding="utf-8"?>
<a:theme xmlns:a="http://schemas.openxmlformats.org/drawingml/2006/main" name="Autoline Final 11-14-2001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6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B8CAFF"/>
      </a:accent5>
      <a:accent6>
        <a:srgbClr val="2D2DB9"/>
      </a:accent6>
      <a:hlink>
        <a:srgbClr val="660066"/>
      </a:hlink>
      <a:folHlink>
        <a:srgbClr val="B2B2B2"/>
      </a:folHlink>
    </a:clrScheme>
    <a:fontScheme name="Autoline Final 11-14-20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488" tIns="44450" rIns="90488" bIns="4445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anose="05000000000000000000" pitchFamily="2" charset="2"/>
          <a:buNone/>
          <a:tabLst/>
          <a:defRPr kumimoji="0" lang="en-US" altLang="en-US" sz="12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488" tIns="44450" rIns="90488" bIns="4445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anose="05000000000000000000" pitchFamily="2" charset="2"/>
          <a:buNone/>
          <a:tabLst/>
          <a:defRPr kumimoji="0" lang="en-US" altLang="en-US" sz="1200" b="1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Autoline Final 11-14-20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oline Final 11-14-200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oline Final 11-14-200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oline Final 11-14-200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oline Final 11-14-200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oline Final 11-14-200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oline Final 11-14-200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C:\My Documents\Powerpnt\Autoline\Autoline Final 11-14-2001.ppt</Template>
  <TotalTime>5</TotalTime>
  <Words>371</Words>
  <Application>Microsoft Macintosh PowerPoint</Application>
  <PresentationFormat>On-screen Show (4:3)</PresentationFormat>
  <Paragraphs>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Times New Roman</vt:lpstr>
      <vt:lpstr>Wingdings</vt:lpstr>
      <vt:lpstr>Autoline Final 11-14-2001</vt:lpstr>
      <vt:lpstr>LEF Comparison Tool</vt:lpstr>
      <vt:lpstr>PowerPoint Presentation</vt:lpstr>
      <vt:lpstr>LEF Files</vt:lpstr>
      <vt:lpstr>PowerPoint Presentation</vt:lpstr>
      <vt:lpstr>sortLEFdata.rb </vt:lpstr>
      <vt:lpstr>sortLEFdata.rb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VLSI</dc:title>
  <dc:creator>Joseph A. Elias</dc:creator>
  <cp:lastModifiedBy>Miller, Matthew T.</cp:lastModifiedBy>
  <cp:revision>3</cp:revision>
  <cp:lastPrinted>2002-01-30T23:49:43Z</cp:lastPrinted>
  <dcterms:created xsi:type="dcterms:W3CDTF">2001-11-28T17:21:48Z</dcterms:created>
  <dcterms:modified xsi:type="dcterms:W3CDTF">2019-11-18T14:45:52Z</dcterms:modified>
</cp:coreProperties>
</file>