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79" r:id="rId3"/>
    <p:sldId id="402" r:id="rId4"/>
    <p:sldId id="324" r:id="rId5"/>
    <p:sldId id="403" r:id="rId6"/>
    <p:sldId id="357" r:id="rId7"/>
    <p:sldId id="358" r:id="rId8"/>
    <p:sldId id="305" r:id="rId9"/>
    <p:sldId id="385" r:id="rId10"/>
    <p:sldId id="386" r:id="rId11"/>
    <p:sldId id="387" r:id="rId12"/>
    <p:sldId id="388" r:id="rId13"/>
    <p:sldId id="389" r:id="rId14"/>
    <p:sldId id="390" r:id="rId15"/>
    <p:sldId id="391" r:id="rId16"/>
    <p:sldId id="380" r:id="rId17"/>
    <p:sldId id="392" r:id="rId18"/>
    <p:sldId id="404" r:id="rId19"/>
    <p:sldId id="393" r:id="rId20"/>
    <p:sldId id="394" r:id="rId21"/>
    <p:sldId id="395" r:id="rId22"/>
    <p:sldId id="396" r:id="rId23"/>
    <p:sldId id="397" r:id="rId24"/>
    <p:sldId id="398" r:id="rId25"/>
    <p:sldId id="399" r:id="rId26"/>
    <p:sldId id="400" r:id="rId27"/>
    <p:sldId id="401" r:id="rId28"/>
    <p:sldId id="405" r:id="rId29"/>
    <p:sldId id="40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95" autoAdjust="0"/>
    <p:restoredTop sz="94660"/>
  </p:normalViewPr>
  <p:slideViewPr>
    <p:cSldViewPr>
      <p:cViewPr varScale="1">
        <p:scale>
          <a:sx n="77" d="100"/>
          <a:sy n="77" d="100"/>
        </p:scale>
        <p:origin x="-120" y="-5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67E3C-A805-4539-81B7-B870DE4019D6}" type="datetimeFigureOut">
              <a:rPr lang="en-US" smtClean="0"/>
              <a:t>4/8/16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45E57-4AD0-40F3-9798-8B1BED328BF1}" type="slidenum">
              <a:rPr lang="en-US" smtClean="0"/>
              <a:t>‹#›</a:t>
            </a:fld>
            <a:endParaRPr lang="en-US"/>
          </a:p>
        </p:txBody>
      </p:sp>
    </p:spTree>
    <p:extLst>
      <p:ext uri="{BB962C8B-B14F-4D97-AF65-F5344CB8AC3E}">
        <p14:creationId xmlns:p14="http://schemas.microsoft.com/office/powerpoint/2010/main" val="400531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words are more negative</a:t>
            </a:r>
            <a:r>
              <a:rPr lang="en-US" baseline="0" dirty="0" smtClean="0"/>
              <a:t> / positive than others</a:t>
            </a:r>
          </a:p>
          <a:p>
            <a:r>
              <a:rPr lang="en-US" baseline="0" dirty="0" smtClean="0"/>
              <a:t>Slang (</a:t>
            </a:r>
            <a:endParaRPr lang="en-US" dirty="0" smtClean="0"/>
          </a:p>
          <a:p>
            <a:r>
              <a:rPr lang="en-US" dirty="0" smtClean="0"/>
              <a:t>Discussions about a movie – talking about something “bad” in the movie (not that the movie is bad).</a:t>
            </a:r>
          </a:p>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28</a:t>
            </a:fld>
            <a:endParaRPr lang="en-US"/>
          </a:p>
        </p:txBody>
      </p:sp>
    </p:spTree>
    <p:extLst>
      <p:ext uri="{BB962C8B-B14F-4D97-AF65-F5344CB8AC3E}">
        <p14:creationId xmlns:p14="http://schemas.microsoft.com/office/powerpoint/2010/main" val="308372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words are more negative</a:t>
            </a:r>
            <a:r>
              <a:rPr lang="en-US" baseline="0" dirty="0" smtClean="0"/>
              <a:t> / positive than others</a:t>
            </a:r>
          </a:p>
          <a:p>
            <a:r>
              <a:rPr lang="en-US" baseline="0" dirty="0" smtClean="0"/>
              <a:t>Slang (</a:t>
            </a:r>
            <a:endParaRPr lang="en-US" dirty="0" smtClean="0"/>
          </a:p>
          <a:p>
            <a:r>
              <a:rPr lang="en-US" dirty="0" smtClean="0"/>
              <a:t>Discussions about a movie – talking about something “bad” in the movie (not that the movie is bad).</a:t>
            </a:r>
          </a:p>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29</a:t>
            </a:fld>
            <a:endParaRPr lang="en-US"/>
          </a:p>
        </p:txBody>
      </p:sp>
    </p:spTree>
    <p:extLst>
      <p:ext uri="{BB962C8B-B14F-4D97-AF65-F5344CB8AC3E}">
        <p14:creationId xmlns:p14="http://schemas.microsoft.com/office/powerpoint/2010/main" val="308372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4/8/16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9473263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4/8/16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88473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4/8/16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03665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99"/>
            <a:ext cx="9144000" cy="1143000"/>
          </a:xfrm>
          <a:solidFill>
            <a:schemeClr val="tx1">
              <a:lumMod val="75000"/>
              <a:lumOff val="25000"/>
            </a:schemeClr>
          </a:solidFill>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34095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4/8/16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88126357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4/8/16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16859952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4/8/16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55223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4/8/16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41911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4/8/16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9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4/8/16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08644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4/8/16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6399762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sp>
        <p:nvSpPr>
          <p:cNvPr id="8" name="Title 1"/>
          <p:cNvSpPr txBox="1">
            <a:spLocks/>
          </p:cNvSpPr>
          <p:nvPr userDrawn="1"/>
        </p:nvSpPr>
        <p:spPr>
          <a:xfrm>
            <a:off x="0" y="-2199"/>
            <a:ext cx="9144000" cy="1143000"/>
          </a:xfrm>
          <a:prstGeom prst="rect">
            <a:avLst/>
          </a:prstGeom>
          <a:solidFill>
            <a:schemeClr val="tx1">
              <a:lumMod val="75000"/>
              <a:lumOff val="25000"/>
            </a:schemeClr>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nSpc>
                <a:spcPct val="150000"/>
              </a:lnSpc>
            </a:pPr>
            <a:r>
              <a:rPr lang="en-US" dirty="0" smtClean="0">
                <a:latin typeface="Franklin Gothic Medium" pitchFamily="34" charset="0"/>
              </a:rPr>
              <a:t>Click to edit Master title style</a:t>
            </a:r>
            <a:endParaRPr lang="en-US" dirty="0">
              <a:latin typeface="Franklin Gothic Medium" pitchFamily="34" charset="0"/>
            </a:endParaRPr>
          </a:p>
        </p:txBody>
      </p:sp>
    </p:spTree>
    <p:extLst>
      <p:ext uri="{BB962C8B-B14F-4D97-AF65-F5344CB8AC3E}">
        <p14:creationId xmlns:p14="http://schemas.microsoft.com/office/powerpoint/2010/main" val="160144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s.uic.edu/~liub/FBS/sentiment-analysi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istoryplace.com/speeches/anthony.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IST687 – Applied Data Science</a:t>
            </a:r>
            <a:endParaRPr lang="en-US" dirty="0"/>
          </a:p>
        </p:txBody>
      </p:sp>
      <p:sp>
        <p:nvSpPr>
          <p:cNvPr id="3" name="Subtitle 2"/>
          <p:cNvSpPr>
            <a:spLocks noGrp="1"/>
          </p:cNvSpPr>
          <p:nvPr>
            <p:ph type="subTitle" idx="1"/>
          </p:nvPr>
        </p:nvSpPr>
        <p:spPr>
          <a:xfrm>
            <a:off x="1371600" y="3886200"/>
            <a:ext cx="6781800" cy="1752600"/>
          </a:xfrm>
        </p:spPr>
        <p:txBody>
          <a:bodyPr>
            <a:normAutofit/>
          </a:bodyPr>
          <a:lstStyle/>
          <a:p>
            <a:pPr algn="l">
              <a:spcBef>
                <a:spcPts val="600"/>
              </a:spcBef>
            </a:pPr>
            <a:r>
              <a:rPr lang="en-US" sz="4800" dirty="0" smtClean="0"/>
              <a:t>Words?</a:t>
            </a:r>
            <a:endParaRPr lang="en-US" sz="4800" dirty="0"/>
          </a:p>
        </p:txBody>
      </p:sp>
    </p:spTree>
    <p:extLst>
      <p:ext uri="{BB962C8B-B14F-4D97-AF65-F5344CB8AC3E}">
        <p14:creationId xmlns:p14="http://schemas.microsoft.com/office/powerpoint/2010/main" val="4034893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458200" cy="4525963"/>
          </a:xfrm>
        </p:spPr>
        <p:txBody>
          <a:bodyPr>
            <a:normAutofit lnSpcReduction="10000"/>
          </a:bodyPr>
          <a:lstStyle/>
          <a:p>
            <a:pPr marL="0" indent="0">
              <a:buNone/>
            </a:pPr>
            <a:r>
              <a:rPr lang="en-US" b="1" dirty="0" smtClean="0"/>
              <a:t>Four Transformations:</a:t>
            </a:r>
          </a:p>
          <a:p>
            <a:pPr marL="0" indent="0">
              <a:buNone/>
            </a:pPr>
            <a:endParaRPr lang="en-US" b="1" dirty="0" smtClean="0"/>
          </a:p>
          <a:p>
            <a:r>
              <a:rPr lang="en-US" dirty="0"/>
              <a:t>M</a:t>
            </a:r>
            <a:r>
              <a:rPr lang="en-US" dirty="0" smtClean="0"/>
              <a:t>aking </a:t>
            </a:r>
            <a:r>
              <a:rPr lang="en-US" dirty="0"/>
              <a:t>all of the letters </a:t>
            </a:r>
            <a:r>
              <a:rPr lang="en-US" dirty="0" smtClean="0"/>
              <a:t>lowercase </a:t>
            </a:r>
          </a:p>
          <a:p>
            <a:r>
              <a:rPr lang="en-US" dirty="0"/>
              <a:t>R</a:t>
            </a:r>
            <a:r>
              <a:rPr lang="en-US" dirty="0" smtClean="0"/>
              <a:t>emoving </a:t>
            </a:r>
            <a:r>
              <a:rPr lang="en-US" dirty="0"/>
              <a:t>the </a:t>
            </a:r>
            <a:r>
              <a:rPr lang="en-US" dirty="0" smtClean="0"/>
              <a:t>punctuation</a:t>
            </a:r>
          </a:p>
          <a:p>
            <a:r>
              <a:rPr lang="en-US" dirty="0" smtClean="0"/>
              <a:t>Removing </a:t>
            </a:r>
            <a:r>
              <a:rPr lang="en-US" dirty="0"/>
              <a:t>numbers </a:t>
            </a:r>
            <a:endParaRPr lang="en-US" dirty="0" smtClean="0"/>
          </a:p>
          <a:p>
            <a:r>
              <a:rPr lang="en-US" dirty="0"/>
              <a:t>T</a:t>
            </a:r>
            <a:r>
              <a:rPr lang="en-US" dirty="0" smtClean="0"/>
              <a:t>aking </a:t>
            </a:r>
            <a:r>
              <a:rPr lang="en-US" dirty="0"/>
              <a:t>out the </a:t>
            </a:r>
            <a:r>
              <a:rPr lang="en-US" dirty="0" smtClean="0"/>
              <a:t>"</a:t>
            </a:r>
            <a:r>
              <a:rPr lang="en-US" dirty="0"/>
              <a:t>stop" </a:t>
            </a:r>
            <a:r>
              <a:rPr lang="en-US" dirty="0" smtClean="0"/>
              <a:t>words</a:t>
            </a:r>
          </a:p>
          <a:p>
            <a:pPr lvl="1"/>
            <a:r>
              <a:rPr lang="en-US" dirty="0" smtClean="0"/>
              <a:t>Words </a:t>
            </a:r>
            <a:r>
              <a:rPr lang="en-US" dirty="0"/>
              <a:t>such as "the," "a," and "at" </a:t>
            </a:r>
            <a:r>
              <a:rPr lang="en-US" dirty="0" smtClean="0"/>
              <a:t>appear in </a:t>
            </a:r>
            <a:r>
              <a:rPr lang="en-US" dirty="0"/>
              <a:t>so many different parts of the text that they </a:t>
            </a:r>
            <a:r>
              <a:rPr lang="en-US" dirty="0" smtClean="0"/>
              <a:t>are useless </a:t>
            </a:r>
            <a:r>
              <a:rPr lang="en-US" dirty="0"/>
              <a:t>for differentiating between documents. </a:t>
            </a:r>
            <a:r>
              <a:rPr lang="en-US" dirty="0" smtClean="0"/>
              <a:t> </a:t>
            </a:r>
            <a:endParaRPr lang="en-US" dirty="0"/>
          </a:p>
        </p:txBody>
      </p:sp>
    </p:spTree>
    <p:extLst>
      <p:ext uri="{BB962C8B-B14F-4D97-AF65-F5344CB8AC3E}">
        <p14:creationId xmlns:p14="http://schemas.microsoft.com/office/powerpoint/2010/main" val="35730867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458200" cy="4525963"/>
          </a:xfrm>
        </p:spPr>
        <p:txBody>
          <a:bodyPr>
            <a:normAutofit fontScale="55000" lnSpcReduction="20000"/>
          </a:bodyPr>
          <a:lstStyle/>
          <a:p>
            <a:pPr marL="0" indent="0">
              <a:buNone/>
            </a:pPr>
            <a:r>
              <a:rPr lang="en-US" sz="5100" b="1" dirty="0" smtClean="0"/>
              <a:t>Four Transformations:</a:t>
            </a:r>
          </a:p>
          <a:p>
            <a:pPr marL="0" indent="0">
              <a:buNone/>
            </a:pPr>
            <a:r>
              <a:rPr lang="en-US" sz="3800" dirty="0"/>
              <a:t>&gt; </a:t>
            </a:r>
            <a:r>
              <a:rPr lang="en-US" sz="3800" dirty="0" err="1"/>
              <a:t>words.vec</a:t>
            </a:r>
            <a:r>
              <a:rPr lang="en-US" sz="3800" dirty="0"/>
              <a:t> &lt;- </a:t>
            </a:r>
            <a:r>
              <a:rPr lang="en-US" sz="3800" dirty="0" err="1"/>
              <a:t>VectorSource</a:t>
            </a:r>
            <a:r>
              <a:rPr lang="en-US" sz="3800" dirty="0"/>
              <a:t>(</a:t>
            </a:r>
            <a:r>
              <a:rPr lang="en-US" sz="3800" dirty="0" err="1"/>
              <a:t>sba</a:t>
            </a:r>
            <a:r>
              <a:rPr lang="en-US" sz="3800" dirty="0"/>
              <a:t>)</a:t>
            </a:r>
          </a:p>
          <a:p>
            <a:pPr marL="0" indent="0">
              <a:buNone/>
            </a:pPr>
            <a:r>
              <a:rPr lang="en-US" sz="3800" dirty="0"/>
              <a:t>&gt; </a:t>
            </a:r>
            <a:r>
              <a:rPr lang="en-US" sz="3800" dirty="0" err="1"/>
              <a:t>words.corpus</a:t>
            </a:r>
            <a:r>
              <a:rPr lang="en-US" sz="3800" dirty="0"/>
              <a:t> &lt;- Corpus(</a:t>
            </a:r>
            <a:r>
              <a:rPr lang="en-US" sz="3800" dirty="0" err="1"/>
              <a:t>words.vec</a:t>
            </a:r>
            <a:r>
              <a:rPr lang="en-US" sz="3800" dirty="0"/>
              <a:t>)</a:t>
            </a:r>
          </a:p>
          <a:p>
            <a:pPr marL="0" indent="0">
              <a:buNone/>
            </a:pPr>
            <a:r>
              <a:rPr lang="en-US" sz="3800" dirty="0"/>
              <a:t>&gt; </a:t>
            </a:r>
            <a:r>
              <a:rPr lang="en-US" sz="3800" dirty="0" err="1"/>
              <a:t>words.corpus</a:t>
            </a:r>
            <a:endParaRPr lang="en-US" sz="3800" dirty="0"/>
          </a:p>
          <a:p>
            <a:pPr marL="0" indent="0">
              <a:buNone/>
            </a:pPr>
            <a:r>
              <a:rPr lang="en-US" sz="3800" dirty="0"/>
              <a:t>&lt;&lt;</a:t>
            </a:r>
            <a:r>
              <a:rPr lang="en-US" sz="3800" dirty="0" err="1"/>
              <a:t>VCorpus</a:t>
            </a:r>
            <a:r>
              <a:rPr lang="en-US" sz="3800" dirty="0"/>
              <a:t>&gt;&gt;</a:t>
            </a:r>
          </a:p>
          <a:p>
            <a:pPr marL="0" indent="0">
              <a:buNone/>
            </a:pPr>
            <a:r>
              <a:rPr lang="en-US" sz="3800" dirty="0"/>
              <a:t>Metadata:  corpus specific: 0, document level (indexed): 0</a:t>
            </a:r>
          </a:p>
          <a:p>
            <a:pPr marL="0" indent="0">
              <a:buNone/>
            </a:pPr>
            <a:r>
              <a:rPr lang="en-US" sz="3800" dirty="0"/>
              <a:t>Content:  documents: 15</a:t>
            </a:r>
          </a:p>
          <a:p>
            <a:pPr marL="0" indent="0">
              <a:buNone/>
            </a:pPr>
            <a:r>
              <a:rPr lang="en-US" sz="3800" dirty="0"/>
              <a:t> </a:t>
            </a:r>
          </a:p>
          <a:p>
            <a:pPr marL="0" indent="0">
              <a:buNone/>
            </a:pPr>
            <a:r>
              <a:rPr lang="en-US" sz="3800" dirty="0"/>
              <a:t>&gt; </a:t>
            </a:r>
            <a:r>
              <a:rPr lang="en-US" sz="3800" dirty="0" err="1"/>
              <a:t>words.corpus</a:t>
            </a:r>
            <a:r>
              <a:rPr lang="en-US" sz="3800" dirty="0"/>
              <a:t> &lt;- </a:t>
            </a:r>
            <a:r>
              <a:rPr lang="en-US" sz="3800" dirty="0" err="1"/>
              <a:t>tm_map</a:t>
            </a:r>
            <a:r>
              <a:rPr lang="en-US" sz="3800" dirty="0"/>
              <a:t>(</a:t>
            </a:r>
            <a:r>
              <a:rPr lang="en-US" sz="3800" dirty="0" err="1"/>
              <a:t>words.corpus</a:t>
            </a:r>
            <a:r>
              <a:rPr lang="en-US" sz="3800" dirty="0"/>
              <a:t>, </a:t>
            </a:r>
            <a:r>
              <a:rPr lang="en-US" sz="3800" dirty="0" err="1"/>
              <a:t>content_transformer</a:t>
            </a:r>
            <a:r>
              <a:rPr lang="en-US" sz="3800" dirty="0"/>
              <a:t>(</a:t>
            </a:r>
            <a:r>
              <a:rPr lang="en-US" sz="3800" dirty="0" err="1"/>
              <a:t>tolower</a:t>
            </a:r>
            <a:r>
              <a:rPr lang="en-US" sz="3800" dirty="0"/>
              <a:t>))</a:t>
            </a:r>
          </a:p>
          <a:p>
            <a:pPr marL="0" indent="0">
              <a:buNone/>
            </a:pPr>
            <a:r>
              <a:rPr lang="en-US" sz="3800" dirty="0"/>
              <a:t>&gt; </a:t>
            </a:r>
            <a:r>
              <a:rPr lang="en-US" sz="3800" dirty="0" err="1"/>
              <a:t>words.corpus</a:t>
            </a:r>
            <a:r>
              <a:rPr lang="en-US" sz="3800" dirty="0"/>
              <a:t> &lt;- </a:t>
            </a:r>
            <a:r>
              <a:rPr lang="en-US" sz="3800" dirty="0" err="1"/>
              <a:t>tm_map</a:t>
            </a:r>
            <a:r>
              <a:rPr lang="en-US" sz="3800" dirty="0"/>
              <a:t>(</a:t>
            </a:r>
            <a:r>
              <a:rPr lang="en-US" sz="3800" dirty="0" err="1"/>
              <a:t>words.corpus</a:t>
            </a:r>
            <a:r>
              <a:rPr lang="en-US" sz="3800" dirty="0"/>
              <a:t>, </a:t>
            </a:r>
            <a:r>
              <a:rPr lang="en-US" sz="3800" dirty="0" err="1"/>
              <a:t>removePunctuation</a:t>
            </a:r>
            <a:r>
              <a:rPr lang="en-US" sz="3800" dirty="0"/>
              <a:t>)</a:t>
            </a:r>
          </a:p>
          <a:p>
            <a:pPr marL="0" indent="0">
              <a:buNone/>
            </a:pPr>
            <a:r>
              <a:rPr lang="en-US" sz="3800" dirty="0"/>
              <a:t>&gt; </a:t>
            </a:r>
            <a:r>
              <a:rPr lang="en-US" sz="3800" dirty="0" err="1"/>
              <a:t>words.corpus</a:t>
            </a:r>
            <a:r>
              <a:rPr lang="en-US" sz="3800" dirty="0"/>
              <a:t> &lt;- </a:t>
            </a:r>
            <a:r>
              <a:rPr lang="en-US" sz="3800" dirty="0" err="1"/>
              <a:t>tm_map</a:t>
            </a:r>
            <a:r>
              <a:rPr lang="en-US" sz="3800" dirty="0"/>
              <a:t>(</a:t>
            </a:r>
            <a:r>
              <a:rPr lang="en-US" sz="3800" dirty="0" err="1"/>
              <a:t>words.corpus</a:t>
            </a:r>
            <a:r>
              <a:rPr lang="en-US" sz="3800" dirty="0"/>
              <a:t>, </a:t>
            </a:r>
            <a:r>
              <a:rPr lang="en-US" sz="3800" dirty="0" err="1"/>
              <a:t>removeNumbers</a:t>
            </a:r>
            <a:r>
              <a:rPr lang="en-US" sz="3800" dirty="0"/>
              <a:t>)</a:t>
            </a:r>
          </a:p>
          <a:p>
            <a:pPr marL="0" indent="0">
              <a:buNone/>
            </a:pPr>
            <a:r>
              <a:rPr lang="en-US" sz="3800" dirty="0"/>
              <a:t>&gt; </a:t>
            </a:r>
            <a:r>
              <a:rPr lang="en-US" sz="3800" dirty="0" err="1"/>
              <a:t>words.corpus</a:t>
            </a:r>
            <a:r>
              <a:rPr lang="en-US" sz="3800" dirty="0"/>
              <a:t> &lt;- </a:t>
            </a:r>
            <a:r>
              <a:rPr lang="en-US" sz="3800" dirty="0" err="1"/>
              <a:t>tm_map</a:t>
            </a:r>
            <a:r>
              <a:rPr lang="en-US" sz="3800" dirty="0"/>
              <a:t>(</a:t>
            </a:r>
            <a:r>
              <a:rPr lang="en-US" sz="3800" dirty="0" err="1"/>
              <a:t>words.corpus</a:t>
            </a:r>
            <a:r>
              <a:rPr lang="en-US" sz="3800" dirty="0"/>
              <a:t>, </a:t>
            </a:r>
            <a:r>
              <a:rPr lang="en-US" sz="3800" dirty="0" err="1"/>
              <a:t>removeWords</a:t>
            </a:r>
            <a:r>
              <a:rPr lang="en-US" sz="3800" dirty="0"/>
              <a:t>, </a:t>
            </a:r>
            <a:r>
              <a:rPr lang="en-US" sz="3800" dirty="0" err="1"/>
              <a:t>stopwords</a:t>
            </a:r>
            <a:r>
              <a:rPr lang="en-US" sz="3800" dirty="0"/>
              <a:t>("</a:t>
            </a:r>
            <a:r>
              <a:rPr lang="en-US" sz="3800" dirty="0" err="1"/>
              <a:t>english</a:t>
            </a:r>
            <a:r>
              <a:rPr lang="en-US" sz="3800" dirty="0"/>
              <a:t>"))</a:t>
            </a:r>
          </a:p>
        </p:txBody>
      </p:sp>
    </p:spTree>
    <p:extLst>
      <p:ext uri="{BB962C8B-B14F-4D97-AF65-F5344CB8AC3E}">
        <p14:creationId xmlns:p14="http://schemas.microsoft.com/office/powerpoint/2010/main" val="35588290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458200" cy="4525963"/>
          </a:xfrm>
        </p:spPr>
        <p:txBody>
          <a:bodyPr>
            <a:normAutofit fontScale="77500" lnSpcReduction="20000"/>
          </a:bodyPr>
          <a:lstStyle/>
          <a:p>
            <a:pPr marL="0" indent="0">
              <a:buNone/>
            </a:pPr>
            <a:r>
              <a:rPr lang="en-US" b="1" dirty="0" smtClean="0"/>
              <a:t>A </a:t>
            </a:r>
            <a:r>
              <a:rPr lang="en-US" b="1" dirty="0"/>
              <a:t>term-document </a:t>
            </a:r>
            <a:r>
              <a:rPr lang="en-US" b="1" dirty="0" smtClean="0"/>
              <a:t>matrix:</a:t>
            </a:r>
            <a:br>
              <a:rPr lang="en-US" b="1" dirty="0" smtClean="0"/>
            </a:br>
            <a:endParaRPr lang="en-US" b="1" dirty="0" smtClean="0"/>
          </a:p>
          <a:p>
            <a:pPr>
              <a:lnSpc>
                <a:spcPct val="120000"/>
              </a:lnSpc>
            </a:pPr>
            <a:r>
              <a:rPr lang="en-US" sz="2800" dirty="0" smtClean="0"/>
              <a:t>A </a:t>
            </a:r>
            <a:r>
              <a:rPr lang="en-US" sz="2800" dirty="0"/>
              <a:t>rectangular data structure with </a:t>
            </a:r>
            <a:r>
              <a:rPr lang="en-US" sz="2800" dirty="0" smtClean="0"/>
              <a:t>terms (words) </a:t>
            </a:r>
            <a:r>
              <a:rPr lang="en-US" sz="2800" dirty="0"/>
              <a:t>as the rows and documents as the columns </a:t>
            </a:r>
            <a:endParaRPr lang="en-US" sz="2800" dirty="0"/>
          </a:p>
          <a:p>
            <a:pPr>
              <a:lnSpc>
                <a:spcPct val="120000"/>
              </a:lnSpc>
            </a:pPr>
            <a:r>
              <a:rPr lang="en-US" sz="2800" dirty="0" smtClean="0"/>
              <a:t>A </a:t>
            </a:r>
            <a:r>
              <a:rPr lang="en-US" sz="2800" dirty="0"/>
              <a:t>term may be a single word, for example, "biology," or it could also be a compound word, such as "data analysis." </a:t>
            </a:r>
            <a:endParaRPr lang="en-US" sz="2800" dirty="0" smtClean="0"/>
          </a:p>
          <a:p>
            <a:pPr>
              <a:lnSpc>
                <a:spcPct val="120000"/>
              </a:lnSpc>
            </a:pPr>
            <a:r>
              <a:rPr lang="en-US" sz="2800" dirty="0"/>
              <a:t>I</a:t>
            </a:r>
            <a:r>
              <a:rPr lang="en-US" sz="2800" dirty="0" smtClean="0"/>
              <a:t>f </a:t>
            </a:r>
            <a:r>
              <a:rPr lang="en-US" sz="2800" dirty="0"/>
              <a:t>a term like "data" appears once in the first document, twice </a:t>
            </a:r>
            <a:r>
              <a:rPr lang="en-US" sz="2800" dirty="0" smtClean="0"/>
              <a:t>in </a:t>
            </a:r>
            <a:r>
              <a:rPr lang="en-US" sz="2800" dirty="0"/>
              <a:t>the </a:t>
            </a:r>
            <a:r>
              <a:rPr lang="en-US" sz="2800" dirty="0" smtClean="0"/>
              <a:t>second, </a:t>
            </a:r>
            <a:r>
              <a:rPr lang="en-US" sz="2800" dirty="0"/>
              <a:t>and not at all in the third document, then the column for the term data will contain 1, 2, 0</a:t>
            </a:r>
            <a:r>
              <a:rPr lang="en-US" sz="2800" dirty="0" smtClean="0"/>
              <a:t>.</a:t>
            </a:r>
          </a:p>
          <a:p>
            <a:pPr>
              <a:lnSpc>
                <a:spcPct val="120000"/>
              </a:lnSpc>
            </a:pPr>
            <a:r>
              <a:rPr lang="en-US" sz="2800" dirty="0" smtClean="0"/>
              <a:t>Most </a:t>
            </a:r>
            <a:r>
              <a:rPr lang="en-US" sz="2800" dirty="0"/>
              <a:t>term document matrices are quite sparse</a:t>
            </a:r>
            <a:r>
              <a:rPr lang="en-US" sz="2800" dirty="0"/>
              <a:t> </a:t>
            </a:r>
            <a:r>
              <a:rPr lang="en-US" sz="2800" dirty="0" smtClean="0"/>
              <a:t> - the </a:t>
            </a:r>
            <a:r>
              <a:rPr lang="en-US" sz="2800" dirty="0"/>
              <a:t>overwhelming number of cells that contain zero - indicating that the term does not appear in a document. </a:t>
            </a:r>
          </a:p>
        </p:txBody>
      </p:sp>
    </p:spTree>
    <p:extLst>
      <p:ext uri="{BB962C8B-B14F-4D97-AF65-F5344CB8AC3E}">
        <p14:creationId xmlns:p14="http://schemas.microsoft.com/office/powerpoint/2010/main" val="13580732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65237"/>
            <a:ext cx="8458200" cy="4525963"/>
          </a:xfrm>
        </p:spPr>
        <p:txBody>
          <a:bodyPr>
            <a:normAutofit lnSpcReduction="10000"/>
          </a:bodyPr>
          <a:lstStyle/>
          <a:p>
            <a:pPr marL="0" indent="0">
              <a:buNone/>
            </a:pPr>
            <a:r>
              <a:rPr lang="en-US" b="1" dirty="0" smtClean="0"/>
              <a:t>Creating a </a:t>
            </a:r>
            <a:r>
              <a:rPr lang="en-US" b="1" dirty="0" err="1" smtClean="0"/>
              <a:t>TermDocumentMatrix</a:t>
            </a:r>
            <a:endParaRPr lang="en-US" b="1" dirty="0" smtClean="0"/>
          </a:p>
          <a:p>
            <a:pPr marL="0" indent="0">
              <a:buNone/>
            </a:pPr>
            <a:endParaRPr lang="en-US" dirty="0"/>
          </a:p>
          <a:p>
            <a:pPr marL="0" indent="0">
              <a:buNone/>
            </a:pPr>
            <a:r>
              <a:rPr lang="en-US" dirty="0" smtClean="0"/>
              <a:t>&gt; </a:t>
            </a:r>
            <a:r>
              <a:rPr lang="en-US" dirty="0" err="1"/>
              <a:t>tdm</a:t>
            </a:r>
            <a:r>
              <a:rPr lang="en-US" dirty="0"/>
              <a:t> &lt;- </a:t>
            </a:r>
            <a:r>
              <a:rPr lang="en-US" dirty="0" err="1"/>
              <a:t>TermDocumentMatrix</a:t>
            </a:r>
            <a:r>
              <a:rPr lang="en-US" dirty="0"/>
              <a:t>(</a:t>
            </a:r>
            <a:r>
              <a:rPr lang="en-US" dirty="0" err="1"/>
              <a:t>words.corpus</a:t>
            </a:r>
            <a:r>
              <a:rPr lang="en-US" dirty="0"/>
              <a:t>)</a:t>
            </a:r>
          </a:p>
          <a:p>
            <a:pPr marL="0" indent="0">
              <a:buNone/>
            </a:pPr>
            <a:r>
              <a:rPr lang="en-US" dirty="0"/>
              <a:t>&gt; </a:t>
            </a:r>
            <a:r>
              <a:rPr lang="en-US" dirty="0" err="1"/>
              <a:t>tdm</a:t>
            </a:r>
            <a:endParaRPr lang="en-US" dirty="0"/>
          </a:p>
          <a:p>
            <a:pPr marL="0" indent="0">
              <a:buNone/>
            </a:pPr>
            <a:r>
              <a:rPr lang="en-US" sz="2400" dirty="0"/>
              <a:t>&lt;&lt;</a:t>
            </a:r>
            <a:r>
              <a:rPr lang="en-US" sz="2400" dirty="0" err="1"/>
              <a:t>TermDocumentMatrix</a:t>
            </a:r>
            <a:r>
              <a:rPr lang="en-US" sz="2400" dirty="0"/>
              <a:t> (terms: 189, documents: 15)&gt;&gt;</a:t>
            </a:r>
          </a:p>
          <a:p>
            <a:pPr marL="0" indent="0">
              <a:buNone/>
            </a:pPr>
            <a:r>
              <a:rPr lang="en-US" sz="2400" dirty="0"/>
              <a:t>Non-/sparse entries: 225/2610</a:t>
            </a:r>
          </a:p>
          <a:p>
            <a:pPr marL="0" indent="0">
              <a:buNone/>
            </a:pPr>
            <a:r>
              <a:rPr lang="en-US" sz="2400" dirty="0" err="1"/>
              <a:t>Sparsity</a:t>
            </a:r>
            <a:r>
              <a:rPr lang="en-US" sz="2400" dirty="0"/>
              <a:t>           : 92%</a:t>
            </a:r>
          </a:p>
          <a:p>
            <a:pPr marL="0" indent="0">
              <a:buNone/>
            </a:pPr>
            <a:r>
              <a:rPr lang="en-US" sz="2400" dirty="0"/>
              <a:t>Maximal term length: 20</a:t>
            </a:r>
          </a:p>
          <a:p>
            <a:pPr marL="0" indent="0">
              <a:buNone/>
            </a:pPr>
            <a:r>
              <a:rPr lang="en-US" sz="2400" dirty="0"/>
              <a:t>Weighting          : term frequency (</a:t>
            </a:r>
            <a:r>
              <a:rPr lang="en-US" sz="2400" dirty="0" err="1"/>
              <a:t>tf</a:t>
            </a:r>
            <a:r>
              <a:rPr lang="en-US" sz="2400" dirty="0"/>
              <a:t>)</a:t>
            </a:r>
          </a:p>
        </p:txBody>
      </p:sp>
    </p:spTree>
    <p:extLst>
      <p:ext uri="{BB962C8B-B14F-4D97-AF65-F5344CB8AC3E}">
        <p14:creationId xmlns:p14="http://schemas.microsoft.com/office/powerpoint/2010/main" val="13613602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458200" cy="4525963"/>
          </a:xfrm>
        </p:spPr>
        <p:txBody>
          <a:bodyPr>
            <a:normAutofit fontScale="92500" lnSpcReduction="10000"/>
          </a:bodyPr>
          <a:lstStyle/>
          <a:p>
            <a:pPr marL="0" indent="0">
              <a:buNone/>
            </a:pPr>
            <a:r>
              <a:rPr lang="en-US" b="1" dirty="0" smtClean="0"/>
              <a:t>The </a:t>
            </a:r>
            <a:r>
              <a:rPr lang="en-US" b="1" dirty="0" err="1" smtClean="0"/>
              <a:t>Wordcloud</a:t>
            </a:r>
            <a:r>
              <a:rPr lang="en-US" b="1" dirty="0" smtClean="0"/>
              <a:t> function:</a:t>
            </a:r>
          </a:p>
          <a:p>
            <a:endParaRPr lang="en-US" dirty="0" smtClean="0"/>
          </a:p>
          <a:p>
            <a:r>
              <a:rPr lang="en-US" dirty="0" smtClean="0"/>
              <a:t>Expects </a:t>
            </a:r>
            <a:r>
              <a:rPr lang="en-US" dirty="0"/>
              <a:t>two vectors as input </a:t>
            </a:r>
            <a:r>
              <a:rPr lang="en-US" dirty="0" smtClean="0"/>
              <a:t>arguments:</a:t>
            </a:r>
          </a:p>
          <a:p>
            <a:pPr lvl="1"/>
            <a:r>
              <a:rPr lang="en-US" dirty="0" smtClean="0"/>
              <a:t>the </a:t>
            </a:r>
            <a:r>
              <a:rPr lang="en-US" dirty="0"/>
              <a:t>first a list of the </a:t>
            </a:r>
            <a:r>
              <a:rPr lang="en-US" dirty="0" smtClean="0"/>
              <a:t>terms</a:t>
            </a:r>
            <a:endParaRPr lang="en-US" dirty="0"/>
          </a:p>
          <a:p>
            <a:pPr lvl="1"/>
            <a:r>
              <a:rPr lang="en-US" dirty="0" smtClean="0"/>
              <a:t>the </a:t>
            </a:r>
            <a:r>
              <a:rPr lang="en-US" dirty="0"/>
              <a:t>second a list of the frequencies of occurrence of the terms. </a:t>
            </a:r>
            <a:endParaRPr lang="en-US" dirty="0" smtClean="0"/>
          </a:p>
          <a:p>
            <a:r>
              <a:rPr lang="en-US" dirty="0" smtClean="0"/>
              <a:t>The </a:t>
            </a:r>
            <a:r>
              <a:rPr lang="en-US" dirty="0"/>
              <a:t>list of terms and frequencies must be sorted with the most frequent terms appearing first. </a:t>
            </a:r>
            <a:endParaRPr lang="en-US" dirty="0" smtClean="0"/>
          </a:p>
          <a:p>
            <a:pPr lvl="1"/>
            <a:r>
              <a:rPr lang="en-US" dirty="0" smtClean="0"/>
              <a:t>we </a:t>
            </a:r>
            <a:r>
              <a:rPr lang="en-US" dirty="0"/>
              <a:t>first have to coerce our text data back into a plain data matrix so that we </a:t>
            </a:r>
            <a:r>
              <a:rPr lang="en-US" dirty="0" smtClean="0"/>
              <a:t>can sort </a:t>
            </a:r>
            <a:r>
              <a:rPr lang="en-US" dirty="0"/>
              <a:t>it by frequency. </a:t>
            </a:r>
            <a:endParaRPr lang="en-US" sz="2000" dirty="0"/>
          </a:p>
        </p:txBody>
      </p:sp>
    </p:spTree>
    <p:extLst>
      <p:ext uri="{BB962C8B-B14F-4D97-AF65-F5344CB8AC3E}">
        <p14:creationId xmlns:p14="http://schemas.microsoft.com/office/powerpoint/2010/main" val="240777460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458200" cy="4525963"/>
          </a:xfrm>
        </p:spPr>
        <p:txBody>
          <a:bodyPr>
            <a:normAutofit fontScale="85000" lnSpcReduction="20000"/>
          </a:bodyPr>
          <a:lstStyle/>
          <a:p>
            <a:pPr marL="0" indent="0">
              <a:buNone/>
            </a:pPr>
            <a:r>
              <a:rPr lang="en-US" sz="3800" b="1" dirty="0" smtClean="0"/>
              <a:t>Create the </a:t>
            </a:r>
            <a:r>
              <a:rPr lang="en-US" sz="3800" b="1" dirty="0" err="1" smtClean="0"/>
              <a:t>WordCloud</a:t>
            </a:r>
            <a:endParaRPr lang="en-US" sz="3800" b="1" dirty="0" smtClean="0"/>
          </a:p>
          <a:p>
            <a:pPr marL="0" indent="0">
              <a:buNone/>
            </a:pPr>
            <a:endParaRPr lang="en-US" b="1" dirty="0" smtClean="0"/>
          </a:p>
          <a:p>
            <a:pPr marL="0" indent="0">
              <a:buNone/>
            </a:pPr>
            <a:r>
              <a:rPr lang="en-US" sz="2800" dirty="0" smtClean="0"/>
              <a:t>&gt; </a:t>
            </a:r>
            <a:r>
              <a:rPr lang="en-US" sz="2800" dirty="0"/>
              <a:t>m &lt;- </a:t>
            </a:r>
            <a:r>
              <a:rPr lang="en-US" sz="2800" dirty="0" err="1"/>
              <a:t>as.matrix</a:t>
            </a:r>
            <a:r>
              <a:rPr lang="en-US" sz="2800" dirty="0"/>
              <a:t>(</a:t>
            </a:r>
            <a:r>
              <a:rPr lang="en-US" sz="2800" dirty="0" err="1"/>
              <a:t>tdm</a:t>
            </a:r>
            <a:r>
              <a:rPr lang="en-US" sz="2800" dirty="0"/>
              <a:t>)</a:t>
            </a:r>
          </a:p>
          <a:p>
            <a:pPr marL="0" indent="0">
              <a:buNone/>
            </a:pPr>
            <a:r>
              <a:rPr lang="en-US" sz="2800" dirty="0"/>
              <a:t>&gt; </a:t>
            </a:r>
            <a:r>
              <a:rPr lang="en-US" sz="2800" dirty="0" err="1"/>
              <a:t>wordCounts</a:t>
            </a:r>
            <a:r>
              <a:rPr lang="en-US" sz="2800" dirty="0"/>
              <a:t> &lt;- </a:t>
            </a:r>
            <a:r>
              <a:rPr lang="en-US" sz="2800" dirty="0" err="1"/>
              <a:t>rowSums</a:t>
            </a:r>
            <a:r>
              <a:rPr lang="en-US" sz="2800" dirty="0"/>
              <a:t>(m)</a:t>
            </a:r>
          </a:p>
          <a:p>
            <a:pPr marL="0" indent="0">
              <a:buNone/>
            </a:pPr>
            <a:r>
              <a:rPr lang="en-US" sz="2800" dirty="0"/>
              <a:t>&gt; </a:t>
            </a:r>
            <a:r>
              <a:rPr lang="en-US" sz="2800" dirty="0" err="1"/>
              <a:t>wordCounts</a:t>
            </a:r>
            <a:r>
              <a:rPr lang="en-US" sz="2800" dirty="0"/>
              <a:t> &lt;- sort(</a:t>
            </a:r>
            <a:r>
              <a:rPr lang="en-US" sz="2800" dirty="0" err="1"/>
              <a:t>wordCounts</a:t>
            </a:r>
            <a:r>
              <a:rPr lang="en-US" sz="2800" dirty="0"/>
              <a:t>, decreasing=TRUE)</a:t>
            </a:r>
          </a:p>
          <a:p>
            <a:pPr marL="0" indent="0">
              <a:buNone/>
            </a:pPr>
            <a:r>
              <a:rPr lang="en-US" sz="2800" dirty="0"/>
              <a:t>&gt; head(</a:t>
            </a:r>
            <a:r>
              <a:rPr lang="en-US" sz="2800" dirty="0" err="1"/>
              <a:t>wordCounts</a:t>
            </a:r>
            <a:r>
              <a:rPr lang="en-US" sz="2800" dirty="0"/>
              <a:t>)</a:t>
            </a:r>
          </a:p>
          <a:p>
            <a:pPr marL="0" indent="0">
              <a:buNone/>
            </a:pPr>
            <a:r>
              <a:rPr lang="en-US" sz="2800" dirty="0"/>
              <a:t>    women  citizens oligarchy    people    states blessings </a:t>
            </a:r>
          </a:p>
          <a:p>
            <a:pPr marL="0" indent="0">
              <a:buNone/>
            </a:pPr>
            <a:r>
              <a:rPr lang="en-US" sz="2800" dirty="0"/>
              <a:t>        7         6        </a:t>
            </a:r>
            <a:r>
              <a:rPr lang="en-US" sz="2800" dirty="0" smtClean="0"/>
              <a:t>      </a:t>
            </a:r>
            <a:r>
              <a:rPr lang="en-US" sz="2800" dirty="0"/>
              <a:t>5       </a:t>
            </a:r>
            <a:r>
              <a:rPr lang="en-US" sz="2800" dirty="0" smtClean="0"/>
              <a:t>          </a:t>
            </a:r>
            <a:r>
              <a:rPr lang="en-US" sz="2800" dirty="0"/>
              <a:t>5       </a:t>
            </a:r>
            <a:r>
              <a:rPr lang="en-US" sz="2800" dirty="0" smtClean="0"/>
              <a:t>       </a:t>
            </a:r>
            <a:r>
              <a:rPr lang="en-US" sz="2800" dirty="0"/>
              <a:t>5         4 </a:t>
            </a:r>
          </a:p>
          <a:p>
            <a:pPr marL="0" indent="0">
              <a:buNone/>
            </a:pPr>
            <a:r>
              <a:rPr lang="en-US" sz="2800" dirty="0"/>
              <a:t> </a:t>
            </a:r>
          </a:p>
          <a:p>
            <a:pPr marL="0" indent="0">
              <a:buNone/>
            </a:pPr>
            <a:r>
              <a:rPr lang="en-US" sz="2800" dirty="0"/>
              <a:t>&gt; </a:t>
            </a:r>
            <a:r>
              <a:rPr lang="en-US" sz="2800" dirty="0" err="1"/>
              <a:t>cloudFrame</a:t>
            </a:r>
            <a:r>
              <a:rPr lang="en-US" sz="2800" dirty="0"/>
              <a:t>&lt;-</a:t>
            </a:r>
            <a:r>
              <a:rPr lang="en-US" sz="2800" dirty="0" err="1"/>
              <a:t>data.frame</a:t>
            </a:r>
            <a:r>
              <a:rPr lang="en-US" sz="2800" dirty="0"/>
              <a:t>( +    word=names(</a:t>
            </a:r>
            <a:r>
              <a:rPr lang="en-US" sz="2800" dirty="0" err="1"/>
              <a:t>sortedMatrix</a:t>
            </a:r>
            <a:r>
              <a:rPr lang="en-US" sz="2800" dirty="0"/>
              <a:t>),</a:t>
            </a:r>
            <a:r>
              <a:rPr lang="en-US" sz="2800" dirty="0" err="1"/>
              <a:t>freq</a:t>
            </a:r>
            <a:r>
              <a:rPr lang="en-US" sz="2800" dirty="0"/>
              <a:t>=</a:t>
            </a:r>
            <a:r>
              <a:rPr lang="en-US" sz="2800" dirty="0" err="1"/>
              <a:t>sortedMatrix</a:t>
            </a:r>
            <a:r>
              <a:rPr lang="en-US" sz="2800" dirty="0"/>
              <a:t>)</a:t>
            </a:r>
          </a:p>
          <a:p>
            <a:pPr marL="0" indent="0">
              <a:buNone/>
            </a:pPr>
            <a:r>
              <a:rPr lang="en-US" sz="2800" dirty="0"/>
              <a:t>&gt; </a:t>
            </a:r>
            <a:r>
              <a:rPr lang="en-US" sz="2800" dirty="0" err="1"/>
              <a:t>wordcloud</a:t>
            </a:r>
            <a:r>
              <a:rPr lang="en-US" sz="2800" dirty="0"/>
              <a:t>(</a:t>
            </a:r>
            <a:r>
              <a:rPr lang="en-US" sz="2800" dirty="0" err="1"/>
              <a:t>cloudFrame$word,cloudFrame$freq</a:t>
            </a:r>
            <a:r>
              <a:rPr lang="en-US" sz="2800" dirty="0"/>
              <a:t>)</a:t>
            </a:r>
          </a:p>
        </p:txBody>
      </p:sp>
    </p:spTree>
    <p:extLst>
      <p:ext uri="{BB962C8B-B14F-4D97-AF65-F5344CB8AC3E}">
        <p14:creationId xmlns:p14="http://schemas.microsoft.com/office/powerpoint/2010/main" val="3231810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5" name="AutoShape 2" descr="data:image/jpeg;base64,/9j/4AAQSkZJRgABAQAAAQABAAD/2wCEAAkGBxQQEhQUEBMWFRUXGBcaGBUWFxAcGBcVGhoWGhoYHBYZHCggGB4xJxUYITEhJSkrMC4uFyEzODMtNygtLisBCgoKDg0OGxAQGzckHyUrLSwsLy8vNyw0MC80LCw0MCw0NSwvLCwsNCwsLyw3LDIsLCw1LCssNywtNC0sLCwsLP/AABEIAMIBAwMBIgACEQEDEQH/xAAcAAEAAgMBAQEAAAAAAAAAAAAABAUBAwYHAgj/xABJEAACAQMCAwMFDAcHAwUBAAABAgMABBESIQUTMQZBURQiMmFxFSMzQlNzgZGTlLPUByRSYqHR0kNUcoKjwdM0sbKDkqLC8DX/xAAZAQEAAwEBAAAAAAAAAAAAAAAAAQIDBAX/xAAqEQEAAgIBAgYCAQUBAAAAAAAAAQIDERIhMQQTIkFRcWHBkUKhseHwMv/aAAwDAQACEQMRAD8A9xpSlApSlApSlBzEHbKMyMkiaFR7hWfWG0C3GXkcYGlMdG33wO+rJ+0EKtguoXSDrJ72dUUYx0JZRn1jxqnTgc4guoOXGVuWmZz5S2pTMCHCEWmABnbIP01jiHAZ5ypdEBCRJtcncRSpMp3tDuTGAe7BOw61vNaTP+0OgTi8LBSJFOokDr6QflkY7jq83B79utRrLtFBIsZMiBnWJgA2R76SI/Pxg6iCoPedhvVTw7gdxbuHjRA3vuc3TYYSzNOQR5J3M74xg4Ygk1AsOyk8R0GOJoRHZoqm5fUTaySSoWYWwzu67AD0O/NRwp16jp+F8djnWMkhHfOIywJ2aRR9fKfHjpPgakXHFIo9QZxqUHKjdshOYVAHVtI1aeuN+lc7w7s9NBIsixREhNB1XJIYCSSRSf1TIKmWQArjZt84GNk/ApXkaQwRBmcyHF1LjmmDyfWM23XRtjpnfGaia13+BLm7TrHbQ3EiaEmKAFmwkaupZXkfHva7Yzj0mA781PTjUWQruFc8vzSQfhWZYzkbEMUODVbFY3SwxQrHEFiVUB8pYllCaMODaaW236dRVZD2UkTl6Io1EYgGBcnDciR5UyPJNvOkbIXAwcDGBU8aDox2gtsFucuB1JyNtfLJ3G+G80+B2NbV4xAce+ruSNzgghxGQQd1Opgu+NyBXHN2YujCAY4eYusK3lEmFR7lLhgF8n3J5aDJJ9H1nNg/Z6VmdjDFlyS/61J5/viSYP6rsMoBtjYnv3pNKfP+BdP2hgAXD6tTiMBFdjrLOmCANsGNwf8ACfVXxecdEVxyHTGYXlR9Wz8sgOgGNmGpT7G9uKyHgs6xpGI48JO06t5S2dbyPIR/0mNOZGHTOO/vqVxGxnnaFpLeDMMnMQi5mHnaWXB/Vtx52ceIFRxrv+ff+BZjika7SuqOF1OuoHTgAkZ9QIPsINam49AHCa9yjPnDaQFflkFsYB1ZXHXIx1xmkvOz8srXDNDEOeF1YuX811UKJEbyXUrYRB1x5g265+77gs87BpY42IQJnylhnEiSqxAtPSDIpGMDxBpxr8i892YMqvNXLasDvJVxG49oZgpHcTvUS+7QrBdJbyoVV42ZZcjTqUMxQjGQdKOw8dJqvs+CzxTLMkUWpRcbG6kwxuJElkJ/Vc51IMYIAFbb/hc07q8tvAxVonUeUyYVoy5Uj9Wz/aMDvuNqca7EjhPaeOaLXLiE65U0MwLe9SCJ227gxAJ6DUuTvW7inaCKEDBDnmxREA+jzJRDq6b4Y7geBHWqBuysxj5Wkadczn9a6tM4kY/9HjY507baj1qQ3AJ9JTQgTyhbkL5U2FkEonIBNpnSXBJBJ9IgEbYtNab37b/sdVy3aCAEZkTQUVg+r9pxGoxj9oge04rcnGYCFIlTDasb96sUIOfR85Su/eCOtcw3ZWUqq6FwoQD9aOfMuFuQf+j/AGlA9nr3rbadm5onDrHHn33Oq4znmzPPnBs9irSNpxjZt81E0pruOst7hZBqQ5Hjv7e/2j6621V9neHm3iMfLSMaiVSOQuoBx0BjQIM580DH11aVlPdJSlKgKUpQKUpQKVilBmlYpQZpWKUGaVilBmlYpQZpWKUGaVilBz3Htckrxa5UQ2shVos69bMqM6gbllDKRj5Q+qqSW2ueQ8gizNaTI6cpZlS5jVRzFWB/QJVmGkZHMUEHOa7C74VBMwaWGKRgMBnRGIG+2SOm5+utXuDa/wB2g+yi/lWtckRCNKDtLw6URI8Abnx67gKmrDyB4naEkbEFdaAHrt4VGImifiEmHD67QxE69LO2kGNGOzKWbQQPHxrqPcG1/u0H2UX8qwez9qetrB9lF/KpjJERr/u8GlnSsUrFLNKxSgzSsUoM0rFKDNKxSgzSsUoM0rFKDNKxSgUpSgUpSgUpSgUpSgUpSgUpSgUpSgUpSgUpSgUpSgUpUC7mZ25URwf7SQf2anuH757vAecfihg+zxOLUyhiSpwdKu2DuMEqCO4j6DWfdKP9/wCzm/prNoiozImAFVAFA9Eed1Pf0/gfGpVBE90o/wB/7Ob+mnulH+/9nN/TUulBE90o/wB/7Ob+mnulH+/9nN/TUulBE90o/wB/7Ob+mnulH+/9nN/TUulBE90U/f8As5v6a22l0kqB42DK3Rh0O+P9qhzsbhjGvwSnErftn5Jf/s3d6I3LadnBxiMgfKz/AI0lBOpSlApSlApSlApSlApSlApSlApSlApSlApSoPHOJraW81xICVijZyBjJ0gnAz3np9NBIa6QSLGWGtlZgneVUqGbHgC6jP7wrdXn7XVxHerO7qz67W0aEKukGUNNMI29LzVaF8knIibI3Gn0CgUpUa+uuWAANTscImcaj6z8VR1J7h4nAIfF9csCI4sGRumfRRe+RvV4D4x22GSN1pbCJdK5PUlj6TMerE95NfFja8sEsdTtu74xk+AHxVHQDuHiSSZNBojb3xxknAXbGwzq3z35/hj11Sdvu0LcOsnnRQzgoqhs6QzsF1NjcgZzjbPTIzmryM++Pu3RdiPN+N0Pj4/RWvifD4rmJ4Z0EkbjDI3Q949hyAQRuCAatWYi0TMbgcx+jXtXJxKGQzqokjYAsgYKysMjYk4OxBGfA9+K7Gq7gXA4LGLlWsYjTJYjLEljgZZmJZjsBknoAO6rGrZbVteZpGo9oRDzT9In6Qp7C7S3t0jwI1kcyBzr1FgFXBGkYX0t9z0239D4fdCaKOUAgSIrgHqAwBwfXvVbx3spaXzxvdQLI0foklxtnOltJGtc/FbI3O25q5Ax0q1745pWK11Mb3PyRvbNQLydnbkxHB/tJB/Zqe4eMh7h3eke4N9390QRHFgyt0znSi98jAdw8PjHA23I22dqIl0jJ72ZsamY9WY+P8B0GAAKxS+7eFY1CoMKBgD/APdajcI+Db52f8aStV1x2CMMdevTnUI1eQrjxEYOn6cVs4Mcxn52f8aSmxOpSlApSlApSlApSlApSlApSlApSlApSlAqNxOwS5ikhmXVHIrI4yRlWGDuNx7axdX6RkKcs5GRGoJcjpnA6Du1HAHea067h/RWOEd2vMjewqpVVPsdqCDwHgQjxLM0ksuqRlMujKhjpDaUVRr0KiliCRuBgEg31QfI5T1uXH+FIAP/AJIT/GsG1mHozg/ORI3/AIFKCfVSlmZJpn5silSqDTy8BdCPgalOMliT44HgK3824T0o45B3lGKMfZG+V+t6j8L4ghlmVsxuZBhHGGOIos47n/yk0EnyBv7xN/o/8dPIG/vE3+j/AMdTqUFYlg2tvf5+i7kw6T6XTzOvj9FbfIG/vE3+j/x1vQYdyQQML5xOxxq7u7H+9RJOOwDZX5h6YiDPg+BZcqv+YiomYjuNnkDf3ib/AEf+OnkDf3ib/R/465Htv28ksYkaO3GZH0KZXGVIBYkpHkEbY9MHes9luNycRtxLNI6nUyskRMaBhg5Vl98wQQcFzjcd2am+64fP16d63+VeUOmukWLHNu3TPTU1uMnwGU3PsqG1yx+Ce6f1kQxqPbzEDEetVNVnHOIx8OtprhYlyoHTALszBV1PjJGWGSc7Zqs7CdsG4gJVlRVePScpq0sragNiSQRp8d81z8s18Ns1K+mvSZ+0c3Q8NjnwxaVVZmbUwGuTCswUCRgFAA2A5fiepOZLWCN8Lql+dYsufHl+gD7FFa7WXY/4n/8ANqzNMxKpH8I+y94UfGcjwA39ZKjI1CuLzcmSdbRuZb7eLnSAAe9REbY2aUYKgepdj/i0/skVM4R8G3zs/wCNJW+0tliRUToB39SepJPeSSST3kmtHCPg2+dn/Gkr0sdIpXULxCbSlKukpSlApSlApSoknE4VJDTRgjYgugIPgRnagl0qH7rQfLxfaR/zp7rQfLxfaR/zoJlKh+60Hy8X2kf86e60Hy8X2kf86CZSofutB8vF9pH/ADp7rQfLxfaR/wA6CZUC5uGdjFCcEY5kmARGCMhQDs0hByAdlBDHOVVtV9xyFEJWaItsFHMTGtiFXOD0yRk+GazZ3tvEgUXERxuWMkeWYnLMcHqSSfpoJlpaJECEG5OWY5LMfFmO7H2+GK31D91oPl4vtI/5091oPl4vtI/50EylQ/daD5eL7SP+dPdaD5eL7SP+dBMqvggWRrhXUMpkXIYAj4KLuNWANQ7H4S4+cX8KKgpL/jT2N1b27I7wz6sXDsNMOhHdkaQ5L7JkasHr5zYOOiFymjmB10Y1a8jTpG+dXTHrrkP0tcIuLux0Wil2WVHaMYzIgDDAzsSCVbH7njiuT7Lie2tDazgpmUytGSMopVNMRA9EkgysuejLn02AveKVwTlm3XetftWZ1LqJ5FuJHllQENp0K24VF1acodg/nFicZ87Hxaki4qjF1ufo/wB6+vKq8K95tO5UmdpfG+HQ3sfKuF1LkMNyCrDOCGG4O5HsJrbwu3jtoligXSi9BkncnJJJ3JJPU1y8t5Jz9ifS2GTjT7OmMVc+V08y01476fCZjS0vVSaN45VDI4Ksp6EGoPAeEQWKstuhXUcsSzMxx0GpjnAycD1nxNafK6eVUi9orNYnpPsq28R415OmcDJaQ5PQAMSSfrq87BXi3cHlQBDSFlAPxFRioA9uNR7/ADgD6Iqh4fwBeJh0m1CFSdRU4ZnJyFB8ACCfao33Fd1wnhkVrCkMC6I0GFXc9SSSSdySSSSepNdvhcUx65b148Pz+kuoXCPg2+dn/GkqbULhHwbfOz/jSV2oTaUpQKUpQKUr4mlCKzMcKoJJ8ANyaCNxCcjTHGcSSZAO3mKMapMerIx4syjvzW+3tljUKowAMDv+sncn1mo/Doj50sgw748048xBnSnt3JPXzmO+AKm0GNI8B/CvgOpYqCuobldsgHvxWyvE+zPZ2+Ti6u8UoZZXaW4KsI3Q51ESei4YYAUEkZGQNJxvhxVvFpm2tRv7/CJnT2vSPAfwqDNcuXZIY0fTjWXcoAxGQowjEnBBOwwGXrnaZNKEUs5AVQSSegAGSTUfhcZEYLAhnJdgeoLHIU+wYX/LWCWk8QCf9RGYh+3s0X/vG6j1uFFTwAdxjH0VwLfpOQX/AJNyTyubyubq87Xq0atGn0dW3XON/VXXtZGLzrbAHVoTsjeJX5Nu/bY5ORk6hWtot2a5cGTFrnGtxuPpxnbzt15FdRwpAJOWVkky2nOVYBF2O+GDZO2cDxI7yynSaNJE3V1V1OPisAR/A1zHHOxlpxSRZ5DKjAaHVGVdQUnzHBUlSMkZUg4PXoR1kUYRQqgBQAAB0AGwArpyTimleEer+pjG9vrSPAfwppHgP4U1jOMjPh3/AFVmsEsaR4D+FV98olbkgebgNKcD0DnEf+bBz+6G6ZBqVe3PLXONRJAVR1ZzsF9Xt7hknYV82Fty13Op2Op2/ac4yfZsAB3BQO6gk1DsfhLj5xfwoqmVCszh7gnYcwb/APpRUGjtHxgWkJkOC582NT8aQ5wPYMFj6lNeXeVE5LMWYklmPVmJyT9Zr67U8f8ALJy6n3pMrEP3e9/a2AfYF6HNVPOrzfE5edtR2hnaVoLms+U1WWpaVtMStIwxlY1ZyPaFB0+010Nh2MvJcFkWEeMjjVjxCpqz7CVrGuK1u0I0g+U18yXoUZYgDxJAH1muysP0exjeeZ5D3qgEaH/u/wBTCuj4dwK3t94YUVv28Zf6ZGyx+uuivg7T3lbi84srK4m+CgkYftFdC+0NIVDD2Zq74f2QmkAMk0aDwj1SE/5jpCn6Gq/7dWk81hcR2pPNZMKAcFhkF0B8SoZfprj/ANCnCbm3S4aeJ4Y3KaUkVlJddWpuW2CNtIzjfA8K1jw9K2iNbb0wUnFa826xrp8u57NWiwwctM4WSYZJyT77Jkk+J61a1C4R6DfOz/iyVNrrZlQuEfBt87P+NJU2oXCPg2+dn/GkoJtKUoFKUoFV8nv0un+ziILfvSjBVfYuzH1ld9mFbeIXBUBY/hHOlM7gHvcj9kDc9M7DqRW22tVjQIMkYOSerE5LMT3kkkk+JNBupmofCpCU0scvGSjE9SVxhj/iUq/+avI/0rcPupOIKyxzOulPJzGJDpb4wVl9B9WTnbbSc4G2/h8MZb8Ztr8yiZ09jupxGjO2cKpY464AzsPGoYtp5Bl5jEf2IliOPUXkVtR9YC+yvm71i3jEpBcm3VyOhYyRq+PVual8RVzFIITiQo2gnoHwdJ+vFYJaU4YpIMjPKQQRrbzcjcHlrhMjYg6du6p1eNfom4ddR38jPHKiaX55kDjU+fNyW9N8753ONW++/stUx35RvWnR4rBGDJwi0W7dYcif0eWpvPK/Pzr5nKyvL5uc6umrr52M4z6tq66lcj267cLwwxoIudI4LadehVQHGS2ljknOBjuPqynjSJnsivneJvWkbtPaPpfXy8puenT+1UfGQfHx+0vXbquRgnTiwBzUDgXFUvII5486ZBkA4yCCQVPrBBH0VngvwKgeiC4T5tXYR48RpC71djMTE6l5BwHg16vGg7RyhxM7SzFX0NCSdXvnospXAVcnHmjA07e20qBxBjIwhU41DMhBOVi3HUdC2Co6bBiDla3z55zTEzGtREdFYjTFp78/NPoLkRevuaX6fRU/s5IOHqwrCqAAAMAbADoB4VmsElcX2sjupudb2kRYSyDmyao1VYxFD5hLMCdWd8A+aCO8V2lQ7H4S4+cX8KKomNxocDw/9G0rb3E6p4rECx+iR8Af+w10vD+w1nF6UXNPjMS4P/p7J/8AGulrVcy6QAN2bIUHVjVgkaiAdI26/wC5FUripXtCNQ4ntl25ThM0cCQiQsitywVjWNNTjIIU5Jwdu7T667HhvEEuIY5oz5siK65wDhgCMjuO9c72o7AW3EWSSYyLIvV4yAXHXSdYbC+GOma6G24ZDGiokaBVVFA0g+anoDJ647qtHLc77N7zi8usVieXXf6StQ8RTWPEVq8kj66Ezlj6K9W2Y9Op7/Go9+sEMUkkiII44yzeYu0cYLdMdBjIFWYpuoeNY1jxH1iuG7EduYOJTPF5MInGqRDlG1DZWYnSNL4IyN9s77V2fkUeMctMYC40rjSDkL06Z3xUVtFo3DTJivitxvGpaeEsNDbj4Wf8WSpfNXxHj1HTxqDwm3QqxKrnnTnOBnVzJBnPjjbPhUnyGPGOWmMacaVxpznTjHTO+Klm3ax4jw6jr4VD4OcxnHys/wCNJXxe4DBIkQysdWSowmNua3jjoB1J22GSJVlarCgROgz4ZJJJYnHeSST7aDfSlKBXzI4UEsQAASSdgAOpJ7q+qr7n36TlD0EwZfW2xSP/ALMw8NIwQ5oPrh6FyZnBBYYRTnKRdQMHox9JunxQc6Qaqe2/a1OGRoxQyPISEjDaQdOCzFsHAGQNgd2HtHSVz3bLsnHxONFkZkZCSjqAcZ2YEHqDgeG6j6a33r0922Dy/Mr5v/n30+OAcY8tiW7tlOWyksLEA5Qno3TUM7HYMGAONtNp7roNmSZT3jkznH+ZFKn6Ca19muBx2FusERJAySzY1Mx3JOPq9gFWlTG9dVMnDnPDtvp9eyseY3BRURwgZWZ3V09AhlVVcBidQXfGMZ3zVnSlSoVw3aT9JMNld+TmJnC45sgONGQG81Me+YBBO4+k13NcX2i/Rxb3t15Q7uurTzY1xh9IA2PVMgAHHhtg71S/LXpdPhfI5z5+9ant8+zs1bIBHQ1zXbHsXFxLls7tG6ZAZNJyp3KkEb+IPdk10nQbDoNgMfUKqraM3aBpXHLPWFAQM96Ss3nNgjBXCDqGBq0xExqWOPJfHaLUnUx7o/C7NeSlva5W2QaTLnzpB3hGHiSS0g8Tp3OpL5ECgAAADYAdAB3AV43+lmK6N9HpExTQnk/K5mA++rRp6SZ8N8aa9c4aJOTFzsc3QnMx05mkasfTmt8mHhSttxO/b4U5TMzt93lyIkLNk4xgDGWYnCqPWSQB6zWvh9uUUl8GRzqcjpq2GkfugAKPZk7k1ph9+l1/2cZIT96TdXf2DdB/nO/mmrCsQpSlAqHY/CXHzi/hRVMqBauFa5Y9A4J6nYQxdw60EyaUIMnPUDYEnJIA2HtrXbREZZ8a2A1YLaQBnAGfb1wM9cDoMQxktrbruFA17IdPUHbVt4bdPEmRQKUpQK1XVusqNHIoZHUqynoVYEEH6DW2lByXZDsBb8MleWFpHZhpHMKHQhIJA0qM5wNz4e3PW0pURER2Wve153adyhcI9BvnZ/xZK2X11ywAo1O2yJnGT4k/FUdSe4eJwDFs7kRRMzZPvswAHVmM0mFA7ya32NsQTJLgyN4eii9yL6u8n4x32GAJVfdla8sEsdTscu+MZPqHxVHQDuHickyaUoFKUoNdwW0NywpfB0hiQpbG2SASBnGSAaqrJbqJAohgJ3JY3MuWYnLMf1bvJzjoOg2q5pQVnPu/kLf7zN+Xpz7v5C3+8zfl6s6UFZz7v5C3+8zfl6c+7+Qt/vM35erOlBWc+7+Qt/vM35enPu/kLf7zN+XqzpQVnPu/kLf7zN+Xpz7v5C3+8zfl6s6UFZz7v5C3+8zfl6+ENyGZhb24LY1EXEu+Nhn9X38KtqUFZz7v5C3+8zfl6w/lUg0lIYw2xdJpWdV7yqmFRq8CTsTnfGDaUoPiGIIoVAAqgAAdABsAK+6UoFKUoFU01vcLM7JHE6FlddU00bB+Xy21KsTBhgDHr38MXNKCs5938hb/AHmb8vTn3fyFv95m/L1Z0oKzn3fyFv8AeZvy9Ofd/IW/3mb8vVnSgrOfd/IW/wB5m/L05938hb/eZvy9WdKCs5938hb/AHmb8vTn3fyFv95m/L1Z0oKrhPD3Ul7jTq1SFEQsyRh3ZidRVSznVjVgYGw6sWtaUoFKUoFKUoFKUoFKUoFK8s4Tf3YkjtrKSKLn3XFmeSSMyaRFOunSoYb5kxv4+qt/B+03EeIvBHbyW8BazWeRmiZ8yieaEhF1jzTywd86c+ug9MpXnHCe3U88NxIRGpi4c04AGV8oSS6jZgc7xk24IGeh61u7BSzS8RvpZJFIe3sGKhCDqeNmXB1bAeeDtvqHTG4egZrNePTZ4bc3VyV1yyrxCS3vI5i8cxSN5RBPET5ugRYGNvMxVxc9rL6wWOW8a3nWe2nmRIUZDHJFEJQuosdcZGxbGxI+kPSaV5pxHtPxDhxVruS3uFa1uLgLFG6EPGI8R6tRymZB52MkZ8Km8W45xDhttPPdPa3AESNHy1lRlmeRYwpjBPMiHMB1AhtsY3yA76lcX2G7QXM80sF0HcKiyJO1pcWwyWKtGUkznHmkEdQT4V2lApSlApSlAqLxPiMVtE007hI0wWc5wASB3esipVcn+lX/APlXWDg4jwT3Hmx0F7wXjMF7HzbWQSx5K6lzjUMZG49YqfXk/bie7ge0hu7hDGwnZpEmexjeQaNCNKocggFiFyNR3+LiolnxMzeSJxW/khgNrI8UyTyxc+UTOoLTaULssYiIyBqLat80HrRv4+cINY5pQyBN88sMFLeGMkD6ak1+f7CSWSI3AuLh5hwq+cSc2XUdF46BsZyPNOcdxA8BXSdouPi8mnWzvHMZThia4JWGhpLplk0lT5r6WUH6AelB65VZx7tBbWCCS7mWJWYKC2d2PcAASf8AavI+N8SuYrydFn5csM0UVqsl5MpMQEYj/VFjbykPk6mySST0xXbfpLeFTau90LSdecYZZIw8BygEsMgO3nLsO/Y4z0oO2gmWRVdGDKwDKykEMpGQQR1GDX3XiMfFYJWkN7eS8PAsbSSG3gmkhjRzG5YxxqdyMLhPBuh7t11xdpVlbil7NaXEdnbSW0aSPFrd4dTycsY5rmTUhQjYLjFB7RSvF+HcUSRFPEuI3FtJHa2DWwSSQFw8EbNKIwD5S5k1qQQ2wxitfabjF0L259/5U0csS2ytdSx+YRGVxZLE3lAcltXU7kbaaD2ylYHrrNApSlApSlApSlBU2nZy3ikWVEIdGnZTqkOGuGDSnBODkqD6sbYrnJf0a2z3CsQRbpbiKNFluFkVubLI55gbJUiUggk/9q7mlBzPEuwVhcCMPBgRx8lRG80eYevLbQw1rnfBzvnxNWvDOCQ2zu8KFWdIkY6nOUhUrGMEnGATv399WNKDkeJ9gLVxdPBGEnnhuEVmaUojzoVd1jyVQkkZKjPXxrfwLsLZ2q7RBmaLlPreV00MPPREkJCITnIAHXHTaunpQcxw3sBYW7akhJPLeL3ySaQclwA0Wl2I0YHTuyfGtnDOwtjbrKiQallj5Tcx5ZDyR0jBdiVUeAx0HgK6OlBT8A7M29jrNuranxqd3lkchfRXW5JCjJwOlXFKUClKUClKUCvmRAwwwBHgQCPqr6pQa54FkGmRVZfBgCPqNYlt0cAOisAQQCAQCOhGehrbSg1pAo3CqNiNgOhOSPr3r4jso1GFjQDwCqBscju8Tn21vpQant0LByill6MQNQB8D1FZngWQYdVYdcMARkdDg1spQVUXAIRcTXBGp5hCCHCFV5IcIVGMg++HJye7pVhLbo5BdFYrnBIBIz1wT0rbSg0taoSpKKSnoEqvm/4f2forL26MwcopZfRYgah7D1FbaUClKUClKUClKUClKUClKUClKUClKUClKUClKUClKUClKUClKUClKUClKUClKUClKUClKUClKUClKU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81817" y="1239672"/>
            <a:ext cx="3528183" cy="523220"/>
          </a:xfrm>
          <a:prstGeom prst="rect">
            <a:avLst/>
          </a:prstGeom>
          <a:noFill/>
        </p:spPr>
        <p:txBody>
          <a:bodyPr wrap="square" rtlCol="0">
            <a:spAutoFit/>
          </a:bodyPr>
          <a:lstStyle/>
          <a:p>
            <a:r>
              <a:rPr lang="en-US" sz="2800" b="1" dirty="0" err="1" smtClean="0"/>
              <a:t>WordCloud</a:t>
            </a:r>
            <a:r>
              <a:rPr lang="en-US" sz="2800" b="1" dirty="0" smtClean="0"/>
              <a:t> Example</a:t>
            </a:r>
            <a:endParaRPr lang="en-US" sz="2800" b="1" dirty="0"/>
          </a:p>
        </p:txBody>
      </p:sp>
      <p:pic>
        <p:nvPicPr>
          <p:cNvPr id="15" name="Picture 14"/>
          <p:cNvPicPr/>
          <p:nvPr/>
        </p:nvPicPr>
        <p:blipFill rotWithShape="1">
          <a:blip r:embed="rId2">
            <a:extLst>
              <a:ext uri="{28A0092B-C50C-407E-A947-70E740481C1C}">
                <a14:useLocalDpi xmlns:a14="http://schemas.microsoft.com/office/drawing/2010/main" val="0"/>
              </a:ext>
            </a:extLst>
          </a:blip>
          <a:srcRect l="35745" t="10968" r="27584" b="14649"/>
          <a:stretch/>
        </p:blipFill>
        <p:spPr bwMode="auto">
          <a:xfrm>
            <a:off x="2819400" y="1905000"/>
            <a:ext cx="3810000" cy="38100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40258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5" name="AutoShape 2" descr="data:image/jpeg;base64,/9j/4AAQSkZJRgABAQAAAQABAAD/2wCEAAkGBxQQEhQUEBMWFRUXGBcaGBUWFxAcGBcVGhoWGhoYHBYZHCggGB4xJxUYITEhJSkrMC4uFyEzODMtNygtLisBCgoKDg0OGxAQGzckHyUrLSwsLy8vNyw0MC80LCw0MCw0NSwvLCwsNCwsLyw3LDIsLCw1LCssNywtNC0sLCwsLP/AABEIAMIBAwMBIgACEQEDEQH/xAAcAAEAAgMBAQEAAAAAAAAAAAAABAUBAwYHAgj/xABJEAACAQMCAwMFDAcHAwUBAAABAgMABBESIQUTMQZBURQiMmFxFSMzQlNzgZGTlLPUByRSYqHR0kNUcoKjwdM0sbKDkqLC8DX/xAAZAQEAAwEBAAAAAAAAAAAAAAAAAQIDBAX/xAAqEQEAAgIBAgYCAQUBAAAAAAAAAQIDERIhMQQTIkFRcWHBkUKhseHwMv/aAAwDAQACEQMRAD8A9xpSlApSlApSlBzEHbKMyMkiaFR7hWfWG0C3GXkcYGlMdG33wO+rJ+0EKtguoXSDrJ72dUUYx0JZRn1jxqnTgc4guoOXGVuWmZz5S2pTMCHCEWmABnbIP01jiHAZ5ypdEBCRJtcncRSpMp3tDuTGAe7BOw61vNaTP+0OgTi8LBSJFOokDr6QflkY7jq83B79utRrLtFBIsZMiBnWJgA2R76SI/Pxg6iCoPedhvVTw7gdxbuHjRA3vuc3TYYSzNOQR5J3M74xg4Ygk1AsOyk8R0GOJoRHZoqm5fUTaySSoWYWwzu67AD0O/NRwp16jp+F8djnWMkhHfOIywJ2aRR9fKfHjpPgakXHFIo9QZxqUHKjdshOYVAHVtI1aeuN+lc7w7s9NBIsixREhNB1XJIYCSSRSf1TIKmWQArjZt84GNk/ApXkaQwRBmcyHF1LjmmDyfWM23XRtjpnfGaia13+BLm7TrHbQ3EiaEmKAFmwkaupZXkfHva7Yzj0mA781PTjUWQruFc8vzSQfhWZYzkbEMUODVbFY3SwxQrHEFiVUB8pYllCaMODaaW236dRVZD2UkTl6Io1EYgGBcnDciR5UyPJNvOkbIXAwcDGBU8aDox2gtsFucuB1JyNtfLJ3G+G80+B2NbV4xAce+ruSNzgghxGQQd1Opgu+NyBXHN2YujCAY4eYusK3lEmFR7lLhgF8n3J5aDJJ9H1nNg/Z6VmdjDFlyS/61J5/viSYP6rsMoBtjYnv3pNKfP+BdP2hgAXD6tTiMBFdjrLOmCANsGNwf8ACfVXxecdEVxyHTGYXlR9Wz8sgOgGNmGpT7G9uKyHgs6xpGI48JO06t5S2dbyPIR/0mNOZGHTOO/vqVxGxnnaFpLeDMMnMQi5mHnaWXB/Vtx52ceIFRxrv+ff+BZjika7SuqOF1OuoHTgAkZ9QIPsINam49AHCa9yjPnDaQFflkFsYB1ZXHXIx1xmkvOz8srXDNDEOeF1YuX811UKJEbyXUrYRB1x5g265+77gs87BpY42IQJnylhnEiSqxAtPSDIpGMDxBpxr8i892YMqvNXLasDvJVxG49oZgpHcTvUS+7QrBdJbyoVV42ZZcjTqUMxQjGQdKOw8dJqvs+CzxTLMkUWpRcbG6kwxuJElkJ/Vc51IMYIAFbb/hc07q8tvAxVonUeUyYVoy5Uj9Wz/aMDvuNqca7EjhPaeOaLXLiE65U0MwLe9SCJ227gxAJ6DUuTvW7inaCKEDBDnmxREA+jzJRDq6b4Y7geBHWqBuysxj5Wkadczn9a6tM4kY/9HjY507baj1qQ3AJ9JTQgTyhbkL5U2FkEonIBNpnSXBJBJ9IgEbYtNab37b/sdVy3aCAEZkTQUVg+r9pxGoxj9oge04rcnGYCFIlTDasb96sUIOfR85Su/eCOtcw3ZWUqq6FwoQD9aOfMuFuQf+j/AGlA9nr3rbadm5onDrHHn33Oq4znmzPPnBs9irSNpxjZt81E0pruOst7hZBqQ5Hjv7e/2j6621V9neHm3iMfLSMaiVSOQuoBx0BjQIM580DH11aVlPdJSlKgKUpQKUpQKVilBmlYpQZpWKUGaVilBmlYpQZpWKUGaVilBz3Htckrxa5UQ2shVos69bMqM6gbllDKRj5Q+qqSW2ueQ8gizNaTI6cpZlS5jVRzFWB/QJVmGkZHMUEHOa7C74VBMwaWGKRgMBnRGIG+2SOm5+utXuDa/wB2g+yi/lWtckRCNKDtLw6URI8Abnx67gKmrDyB4naEkbEFdaAHrt4VGImifiEmHD67QxE69LO2kGNGOzKWbQQPHxrqPcG1/u0H2UX8qwez9qetrB9lF/KpjJERr/u8GlnSsUrFLNKxSgzSsUoM0rFKDNKxSgzSsUoM0rFKDNKxSgUpSgUpSgUpSgUpSgUpSgUpSgUpSgUpSgUpSgUpSgUpUC7mZ25URwf7SQf2anuH757vAecfihg+zxOLUyhiSpwdKu2DuMEqCO4j6DWfdKP9/wCzm/prNoiozImAFVAFA9Eed1Pf0/gfGpVBE90o/wB/7Ob+mnulH+/9nN/TUulBE90o/wB/7Ob+mnulH+/9nN/TUulBE90o/wB/7Ob+mnulH+/9nN/TUulBE90U/f8As5v6a22l0kqB42DK3Rh0O+P9qhzsbhjGvwSnErftn5Jf/s3d6I3LadnBxiMgfKz/AI0lBOpSlApSlApSlApSlApSlApSlApSlApSlApSoPHOJraW81xICVijZyBjJ0gnAz3np9NBIa6QSLGWGtlZgneVUqGbHgC6jP7wrdXn7XVxHerO7qz67W0aEKukGUNNMI29LzVaF8knIibI3Gn0CgUpUa+uuWAANTscImcaj6z8VR1J7h4nAIfF9csCI4sGRumfRRe+RvV4D4x22GSN1pbCJdK5PUlj6TMerE95NfFja8sEsdTtu74xk+AHxVHQDuHiSSZNBojb3xxknAXbGwzq3z35/hj11Sdvu0LcOsnnRQzgoqhs6QzsF1NjcgZzjbPTIzmryM++Pu3RdiPN+N0Pj4/RWvifD4rmJ4Z0EkbjDI3Q949hyAQRuCAatWYi0TMbgcx+jXtXJxKGQzqokjYAsgYKysMjYk4OxBGfA9+K7Gq7gXA4LGLlWsYjTJYjLEljgZZmJZjsBknoAO6rGrZbVteZpGo9oRDzT9In6Qp7C7S3t0jwI1kcyBzr1FgFXBGkYX0t9z0239D4fdCaKOUAgSIrgHqAwBwfXvVbx3spaXzxvdQLI0foklxtnOltJGtc/FbI3O25q5Ax0q1745pWK11Mb3PyRvbNQLydnbkxHB/tJB/Zqe4eMh7h3eke4N9390QRHFgyt0znSi98jAdw8PjHA23I22dqIl0jJ72ZsamY9WY+P8B0GAAKxS+7eFY1CoMKBgD/APdajcI+Db52f8aStV1x2CMMdevTnUI1eQrjxEYOn6cVs4Mcxn52f8aSmxOpSlApSlApSlApSlApSlApSlApSlApSlAqNxOwS5ikhmXVHIrI4yRlWGDuNx7axdX6RkKcs5GRGoJcjpnA6Du1HAHea067h/RWOEd2vMjewqpVVPsdqCDwHgQjxLM0ksuqRlMujKhjpDaUVRr0KiliCRuBgEg31QfI5T1uXH+FIAP/AJIT/GsG1mHozg/ORI3/AIFKCfVSlmZJpn5silSqDTy8BdCPgalOMliT44HgK3824T0o45B3lGKMfZG+V+t6j8L4ghlmVsxuZBhHGGOIos47n/yk0EnyBv7xN/o/8dPIG/vE3+j/AMdTqUFYlg2tvf5+i7kw6T6XTzOvj9FbfIG/vE3+j/x1vQYdyQQML5xOxxq7u7H+9RJOOwDZX5h6YiDPg+BZcqv+YiomYjuNnkDf3ib/AEf+OnkDf3ib/R/465Htv28ksYkaO3GZH0KZXGVIBYkpHkEbY9MHes9luNycRtxLNI6nUyskRMaBhg5Vl98wQQcFzjcd2am+64fP16d63+VeUOmukWLHNu3TPTU1uMnwGU3PsqG1yx+Ce6f1kQxqPbzEDEetVNVnHOIx8OtprhYlyoHTALszBV1PjJGWGSc7Zqs7CdsG4gJVlRVePScpq0sragNiSQRp8d81z8s18Ns1K+mvSZ+0c3Q8NjnwxaVVZmbUwGuTCswUCRgFAA2A5fiepOZLWCN8Lql+dYsufHl+gD7FFa7WXY/4n/8ANqzNMxKpH8I+y94UfGcjwA39ZKjI1CuLzcmSdbRuZb7eLnSAAe9REbY2aUYKgepdj/i0/skVM4R8G3zs/wCNJW+0tliRUToB39SepJPeSSST3kmtHCPg2+dn/Gkr0sdIpXULxCbSlKukpSlApSlApSoknE4VJDTRgjYgugIPgRnagl0qH7rQfLxfaR/zp7rQfLxfaR/zoJlKh+60Hy8X2kf86e60Hy8X2kf86CZSofutB8vF9pH/ADp7rQfLxfaR/wA6CZUC5uGdjFCcEY5kmARGCMhQDs0hByAdlBDHOVVtV9xyFEJWaItsFHMTGtiFXOD0yRk+GazZ3tvEgUXERxuWMkeWYnLMcHqSSfpoJlpaJECEG5OWY5LMfFmO7H2+GK31D91oPl4vtI/5091oPl4vtI/50EylQ/daD5eL7SP+dPdaD5eL7SP+dBMqvggWRrhXUMpkXIYAj4KLuNWANQ7H4S4+cX8KKgpL/jT2N1b27I7wz6sXDsNMOhHdkaQ5L7JkasHr5zYOOiFymjmB10Y1a8jTpG+dXTHrrkP0tcIuLux0Wil2WVHaMYzIgDDAzsSCVbH7njiuT7Lie2tDazgpmUytGSMopVNMRA9EkgysuejLn02AveKVwTlm3XetftWZ1LqJ5FuJHllQENp0K24VF1acodg/nFicZ87Hxaki4qjF1ufo/wB6+vKq8K95tO5UmdpfG+HQ3sfKuF1LkMNyCrDOCGG4O5HsJrbwu3jtoligXSi9BkncnJJJ3JJPU1y8t5Jz9ifS2GTjT7OmMVc+V08y01476fCZjS0vVSaN45VDI4Ksp6EGoPAeEQWKstuhXUcsSzMxx0GpjnAycD1nxNafK6eVUi9orNYnpPsq28R415OmcDJaQ5PQAMSSfrq87BXi3cHlQBDSFlAPxFRioA9uNR7/ADgD6Iqh4fwBeJh0m1CFSdRU4ZnJyFB8ACCfao33Fd1wnhkVrCkMC6I0GFXc9SSSSdySSSSepNdvhcUx65b148Pz+kuoXCPg2+dn/GkqbULhHwbfOz/jSV2oTaUpQKUpQKUr4mlCKzMcKoJJ8ANyaCNxCcjTHGcSSZAO3mKMapMerIx4syjvzW+3tljUKowAMDv+sncn1mo/Doj50sgw748048xBnSnt3JPXzmO+AKm0GNI8B/CvgOpYqCuobldsgHvxWyvE+zPZ2+Ti6u8UoZZXaW4KsI3Q51ESei4YYAUEkZGQNJxvhxVvFpm2tRv7/CJnT2vSPAfwqDNcuXZIY0fTjWXcoAxGQowjEnBBOwwGXrnaZNKEUs5AVQSSegAGSTUfhcZEYLAhnJdgeoLHIU+wYX/LWCWk8QCf9RGYh+3s0X/vG6j1uFFTwAdxjH0VwLfpOQX/AJNyTyubyubq87Xq0atGn0dW3XON/VXXtZGLzrbAHVoTsjeJX5Nu/bY5ORk6hWtot2a5cGTFrnGtxuPpxnbzt15FdRwpAJOWVkky2nOVYBF2O+GDZO2cDxI7yynSaNJE3V1V1OPisAR/A1zHHOxlpxSRZ5DKjAaHVGVdQUnzHBUlSMkZUg4PXoR1kUYRQqgBQAAB0AGwArpyTimleEer+pjG9vrSPAfwppHgP4U1jOMjPh3/AFVmsEsaR4D+FV98olbkgebgNKcD0DnEf+bBz+6G6ZBqVe3PLXONRJAVR1ZzsF9Xt7hknYV82Fty13Op2Op2/ac4yfZsAB3BQO6gk1DsfhLj5xfwoqmVCszh7gnYcwb/APpRUGjtHxgWkJkOC582NT8aQ5wPYMFj6lNeXeVE5LMWYklmPVmJyT9Zr67U8f8ALJy6n3pMrEP3e9/a2AfYF6HNVPOrzfE5edtR2hnaVoLms+U1WWpaVtMStIwxlY1ZyPaFB0+010Nh2MvJcFkWEeMjjVjxCpqz7CVrGuK1u0I0g+U18yXoUZYgDxJAH1muysP0exjeeZ5D3qgEaH/u/wBTCuj4dwK3t94YUVv28Zf6ZGyx+uuivg7T3lbi84srK4m+CgkYftFdC+0NIVDD2Zq74f2QmkAMk0aDwj1SE/5jpCn6Gq/7dWk81hcR2pPNZMKAcFhkF0B8SoZfprj/ANCnCbm3S4aeJ4Y3KaUkVlJddWpuW2CNtIzjfA8K1jw9K2iNbb0wUnFa826xrp8u57NWiwwctM4WSYZJyT77Jkk+J61a1C4R6DfOz/iyVNrrZlQuEfBt87P+NJU2oXCPg2+dn/GkoJtKUoFKUoFV8nv0un+ziILfvSjBVfYuzH1ld9mFbeIXBUBY/hHOlM7gHvcj9kDc9M7DqRW22tVjQIMkYOSerE5LMT3kkkk+JNBupmofCpCU0scvGSjE9SVxhj/iUq/+avI/0rcPupOIKyxzOulPJzGJDpb4wVl9B9WTnbbSc4G2/h8MZb8Ztr8yiZ09jupxGjO2cKpY464AzsPGoYtp5Bl5jEf2IliOPUXkVtR9YC+yvm71i3jEpBcm3VyOhYyRq+PVual8RVzFIITiQo2gnoHwdJ+vFYJaU4YpIMjPKQQRrbzcjcHlrhMjYg6du6p1eNfom4ddR38jPHKiaX55kDjU+fNyW9N8753ONW++/stUx35RvWnR4rBGDJwi0W7dYcif0eWpvPK/Pzr5nKyvL5uc6umrr52M4z6tq66lcj267cLwwxoIudI4LadehVQHGS2ljknOBjuPqynjSJnsivneJvWkbtPaPpfXy8puenT+1UfGQfHx+0vXbquRgnTiwBzUDgXFUvII5486ZBkA4yCCQVPrBBH0VngvwKgeiC4T5tXYR48RpC71djMTE6l5BwHg16vGg7RyhxM7SzFX0NCSdXvnospXAVcnHmjA07e20qBxBjIwhU41DMhBOVi3HUdC2Co6bBiDla3z55zTEzGtREdFYjTFp78/NPoLkRevuaX6fRU/s5IOHqwrCqAAAMAbADoB4VmsElcX2sjupudb2kRYSyDmyao1VYxFD5hLMCdWd8A+aCO8V2lQ7H4S4+cX8KKomNxocDw/9G0rb3E6p4rECx+iR8Af+w10vD+w1nF6UXNPjMS4P/p7J/8AGulrVcy6QAN2bIUHVjVgkaiAdI26/wC5FUripXtCNQ4ntl25ThM0cCQiQsitywVjWNNTjIIU5Jwdu7T667HhvEEuIY5oz5siK65wDhgCMjuO9c72o7AW3EWSSYyLIvV4yAXHXSdYbC+GOma6G24ZDGiokaBVVFA0g+anoDJ647qtHLc77N7zi8usVieXXf6StQ8RTWPEVq8kj66Ezlj6K9W2Y9Op7/Go9+sEMUkkiII44yzeYu0cYLdMdBjIFWYpuoeNY1jxH1iuG7EduYOJTPF5MInGqRDlG1DZWYnSNL4IyN9s77V2fkUeMctMYC40rjSDkL06Z3xUVtFo3DTJivitxvGpaeEsNDbj4Wf8WSpfNXxHj1HTxqDwm3QqxKrnnTnOBnVzJBnPjjbPhUnyGPGOWmMacaVxpznTjHTO+Klm3ax4jw6jr4VD4OcxnHys/wCNJXxe4DBIkQysdWSowmNua3jjoB1J22GSJVlarCgROgz4ZJJJYnHeSST7aDfSlKBXzI4UEsQAASSdgAOpJ7q+qr7n36TlD0EwZfW2xSP/ALMw8NIwQ5oPrh6FyZnBBYYRTnKRdQMHox9JunxQc6Qaqe2/a1OGRoxQyPISEjDaQdOCzFsHAGQNgd2HtHSVz3bLsnHxONFkZkZCSjqAcZ2YEHqDgeG6j6a33r0922Dy/Mr5v/n30+OAcY8tiW7tlOWyksLEA5Qno3TUM7HYMGAONtNp7roNmSZT3jkznH+ZFKn6Ca19muBx2FusERJAySzY1Mx3JOPq9gFWlTG9dVMnDnPDtvp9eyseY3BRURwgZWZ3V09AhlVVcBidQXfGMZ3zVnSlSoVw3aT9JMNld+TmJnC45sgONGQG81Me+YBBO4+k13NcX2i/Rxb3t15Q7uurTzY1xh9IA2PVMgAHHhtg71S/LXpdPhfI5z5+9ant8+zs1bIBHQ1zXbHsXFxLls7tG6ZAZNJyp3KkEb+IPdk10nQbDoNgMfUKqraM3aBpXHLPWFAQM96Ss3nNgjBXCDqGBq0xExqWOPJfHaLUnUx7o/C7NeSlva5W2QaTLnzpB3hGHiSS0g8Tp3OpL5ECgAAADYAdAB3AV43+lmK6N9HpExTQnk/K5mA++rRp6SZ8N8aa9c4aJOTFzsc3QnMx05mkasfTmt8mHhSttxO/b4U5TMzt93lyIkLNk4xgDGWYnCqPWSQB6zWvh9uUUl8GRzqcjpq2GkfugAKPZk7k1ph9+l1/2cZIT96TdXf2DdB/nO/mmrCsQpSlAqHY/CXHzi/hRVMqBauFa5Y9A4J6nYQxdw60EyaUIMnPUDYEnJIA2HtrXbREZZ8a2A1YLaQBnAGfb1wM9cDoMQxktrbruFA17IdPUHbVt4bdPEmRQKUpQK1XVusqNHIoZHUqynoVYEEH6DW2lByXZDsBb8MleWFpHZhpHMKHQhIJA0qM5wNz4e3PW0pURER2Wve153adyhcI9BvnZ/xZK2X11ywAo1O2yJnGT4k/FUdSe4eJwDFs7kRRMzZPvswAHVmM0mFA7ya32NsQTJLgyN4eii9yL6u8n4x32GAJVfdla8sEsdTscu+MZPqHxVHQDuHickyaUoFKUoNdwW0NywpfB0hiQpbG2SASBnGSAaqrJbqJAohgJ3JY3MuWYnLMf1bvJzjoOg2q5pQVnPu/kLf7zN+Xpz7v5C3+8zfl6s6UFZz7v5C3+8zfl6c+7+Qt/vM35erOlBWc+7+Qt/vM35enPu/kLf7zN+XqzpQVnPu/kLf7zN+Xpz7v5C3+8zfl6s6UFZz7v5C3+8zfl6+ENyGZhb24LY1EXEu+Nhn9X38KtqUFZz7v5C3+8zfl6w/lUg0lIYw2xdJpWdV7yqmFRq8CTsTnfGDaUoPiGIIoVAAqgAAdABsAK+6UoFKUoFU01vcLM7JHE6FlddU00bB+Xy21KsTBhgDHr38MXNKCs5938hb/AHmb8vTn3fyFv95m/L1Z0oKzn3fyFv8AeZvy9Ofd/IW/3mb8vVnSgrOfd/IW/wB5m/L05938hb/eZvy9WdKCs5938hb/AHmb8vTn3fyFv95m/L1Z0oKrhPD3Ul7jTq1SFEQsyRh3ZidRVSznVjVgYGw6sWtaUoFKUoFKUoFKUoFKUoFK8s4Tf3YkjtrKSKLn3XFmeSSMyaRFOunSoYb5kxv4+qt/B+03EeIvBHbyW8BazWeRmiZ8yieaEhF1jzTywd86c+ug9MpXnHCe3U88NxIRGpi4c04AGV8oSS6jZgc7xk24IGeh61u7BSzS8RvpZJFIe3sGKhCDqeNmXB1bAeeDtvqHTG4egZrNePTZ4bc3VyV1yyrxCS3vI5i8cxSN5RBPET5ugRYGNvMxVxc9rL6wWOW8a3nWe2nmRIUZDHJFEJQuosdcZGxbGxI+kPSaV5pxHtPxDhxVruS3uFa1uLgLFG6EPGI8R6tRymZB52MkZ8Km8W45xDhttPPdPa3AESNHy1lRlmeRYwpjBPMiHMB1AhtsY3yA76lcX2G7QXM80sF0HcKiyJO1pcWwyWKtGUkznHmkEdQT4V2lApSlApSlAqLxPiMVtE007hI0wWc5wASB3esipVcn+lX/APlXWDg4jwT3Hmx0F7wXjMF7HzbWQSx5K6lzjUMZG49YqfXk/bie7ge0hu7hDGwnZpEmexjeQaNCNKocggFiFyNR3+LiolnxMzeSJxW/khgNrI8UyTyxc+UTOoLTaULssYiIyBqLat80HrRv4+cINY5pQyBN88sMFLeGMkD6ak1+f7CSWSI3AuLh5hwq+cSc2XUdF46BsZyPNOcdxA8BXSdouPi8mnWzvHMZThia4JWGhpLplk0lT5r6WUH6AelB65VZx7tBbWCCS7mWJWYKC2d2PcAASf8AavI+N8SuYrydFn5csM0UVqsl5MpMQEYj/VFjbykPk6mySST0xXbfpLeFTau90LSdecYZZIw8BygEsMgO3nLsO/Y4z0oO2gmWRVdGDKwDKykEMpGQQR1GDX3XiMfFYJWkN7eS8PAsbSSG3gmkhjRzG5YxxqdyMLhPBuh7t11xdpVlbil7NaXEdnbSW0aSPFrd4dTycsY5rmTUhQjYLjFB7RSvF+HcUSRFPEuI3FtJHa2DWwSSQFw8EbNKIwD5S5k1qQQ2wxitfabjF0L259/5U0csS2ytdSx+YRGVxZLE3lAcltXU7kbaaD2ylYHrrNApSlApSlApSlBU2nZy3ikWVEIdGnZTqkOGuGDSnBODkqD6sbYrnJf0a2z3CsQRbpbiKNFluFkVubLI55gbJUiUggk/9q7mlBzPEuwVhcCMPBgRx8lRG80eYevLbQw1rnfBzvnxNWvDOCQ2zu8KFWdIkY6nOUhUrGMEnGATv399WNKDkeJ9gLVxdPBGEnnhuEVmaUojzoVd1jyVQkkZKjPXxrfwLsLZ2q7RBmaLlPreV00MPPREkJCITnIAHXHTaunpQcxw3sBYW7akhJPLeL3ySaQclwA0Wl2I0YHTuyfGtnDOwtjbrKiQallj5Tcx5ZDyR0jBdiVUeAx0HgK6OlBT8A7M29jrNuranxqd3lkchfRXW5JCjJwOlXFKUClKUClKUCvmRAwwwBHgQCPqr6pQa54FkGmRVZfBgCPqNYlt0cAOisAQQCAQCOhGehrbSg1pAo3CqNiNgOhOSPr3r4jso1GFjQDwCqBscju8Tn21vpQant0LByill6MQNQB8D1FZngWQYdVYdcMARkdDg1spQVUXAIRcTXBGp5hCCHCFV5IcIVGMg++HJye7pVhLbo5BdFYrnBIBIz1wT0rbSg0taoSpKKSnoEqvm/4f2forL26MwcopZfRYgah7D1FbaUClKUClKUClKUClKUClKUClKUClKUClKUClKUClKUClKUClKUClKUClKUClKUClKUClKUClKUClKU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81817" y="1239672"/>
            <a:ext cx="9090783" cy="954107"/>
          </a:xfrm>
          <a:prstGeom prst="rect">
            <a:avLst/>
          </a:prstGeom>
          <a:noFill/>
        </p:spPr>
        <p:txBody>
          <a:bodyPr wrap="square" rtlCol="0">
            <a:spAutoFit/>
          </a:bodyPr>
          <a:lstStyle/>
          <a:p>
            <a:r>
              <a:rPr lang="en-US" sz="2800" dirty="0" err="1"/>
              <a:t>wordcloud</a:t>
            </a:r>
            <a:r>
              <a:rPr lang="en-US" sz="2800" dirty="0"/>
              <a:t>(names(</a:t>
            </a:r>
            <a:r>
              <a:rPr lang="en-US" sz="2800" dirty="0" err="1"/>
              <a:t>wordCounts</a:t>
            </a:r>
            <a:r>
              <a:rPr lang="en-US" sz="2800" dirty="0"/>
              <a:t>), </a:t>
            </a:r>
            <a:r>
              <a:rPr lang="en-US" sz="2800" dirty="0" err="1"/>
              <a:t>wordCounts</a:t>
            </a:r>
            <a:r>
              <a:rPr lang="en-US" sz="2800" dirty="0"/>
              <a:t>, </a:t>
            </a:r>
            <a:r>
              <a:rPr lang="en-US" sz="2800" dirty="0" err="1"/>
              <a:t>min.freq</a:t>
            </a:r>
            <a:r>
              <a:rPr lang="en-US" sz="2800" dirty="0"/>
              <a:t>=2, +</a:t>
            </a:r>
          </a:p>
          <a:p>
            <a:r>
              <a:rPr lang="en-US" sz="2800" dirty="0" err="1"/>
              <a:t>max.words</a:t>
            </a:r>
            <a:r>
              <a:rPr lang="en-US" sz="2800" dirty="0"/>
              <a:t>=50, </a:t>
            </a:r>
            <a:r>
              <a:rPr lang="en-US" sz="2800" dirty="0" err="1"/>
              <a:t>rot.per</a:t>
            </a:r>
            <a:r>
              <a:rPr lang="en-US" sz="2800" dirty="0"/>
              <a:t>=0.35, colors=</a:t>
            </a:r>
            <a:r>
              <a:rPr lang="en-US" sz="2800" dirty="0" err="1"/>
              <a:t>brewer.pal</a:t>
            </a:r>
            <a:r>
              <a:rPr lang="en-US" sz="2800" dirty="0"/>
              <a:t>(8, "Dark2"))</a:t>
            </a:r>
          </a:p>
        </p:txBody>
      </p:sp>
      <p:pic>
        <p:nvPicPr>
          <p:cNvPr id="6" name="Picture 5"/>
          <p:cNvPicPr/>
          <p:nvPr/>
        </p:nvPicPr>
        <p:blipFill rotWithShape="1">
          <a:blip r:embed="rId2">
            <a:extLst>
              <a:ext uri="{28A0092B-C50C-407E-A947-70E740481C1C}">
                <a14:useLocalDpi xmlns:a14="http://schemas.microsoft.com/office/drawing/2010/main" val="0"/>
              </a:ext>
            </a:extLst>
          </a:blip>
          <a:srcRect l="15928" t="12866" r="22213" b="8558"/>
          <a:stretch/>
        </p:blipFill>
        <p:spPr bwMode="auto">
          <a:xfrm>
            <a:off x="2667000" y="2286000"/>
            <a:ext cx="3393440" cy="347472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77254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5" name="AutoShape 2" descr="data:image/jpeg;base64,/9j/4AAQSkZJRgABAQAAAQABAAD/2wCEAAkGBxQQEhQUEBMWFRUXGBcaGBUWFxAcGBcVGhoWGhoYHBYZHCggGB4xJxUYITEhJSkrMC4uFyEzODMtNygtLisBCgoKDg0OGxAQGzckHyUrLSwsLy8vNyw0MC80LCw0MCw0NSwvLCwsNCwsLyw3LDIsLCw1LCssNywtNC0sLCwsLP/AABEIAMIBAwMBIgACEQEDEQH/xAAcAAEAAgMBAQEAAAAAAAAAAAAABAUBAwYHAgj/xABJEAACAQMCAwMFDAcHAwUBAAABAgMABBESIQUTMQZBURQiMmFxFSMzQlNzgZGTlLPUByRSYqHR0kNUcoKjwdM0sbKDkqLC8DX/xAAZAQEAAwEBAAAAAAAAAAAAAAAAAQIDBAX/xAAqEQEAAgIBAgYCAQUBAAAAAAAAAQIDERIhMQQTIkFRcWHBkUKhseHwMv/aAAwDAQACEQMRAD8A9xpSlApSlApSlBzEHbKMyMkiaFR7hWfWG0C3GXkcYGlMdG33wO+rJ+0EKtguoXSDrJ72dUUYx0JZRn1jxqnTgc4guoOXGVuWmZz5S2pTMCHCEWmABnbIP01jiHAZ5ypdEBCRJtcncRSpMp3tDuTGAe7BOw61vNaTP+0OgTi8LBSJFOokDr6QflkY7jq83B79utRrLtFBIsZMiBnWJgA2R76SI/Pxg6iCoPedhvVTw7gdxbuHjRA3vuc3TYYSzNOQR5J3M74xg4Ygk1AsOyk8R0GOJoRHZoqm5fUTaySSoWYWwzu67AD0O/NRwp16jp+F8djnWMkhHfOIywJ2aRR9fKfHjpPgakXHFIo9QZxqUHKjdshOYVAHVtI1aeuN+lc7w7s9NBIsixREhNB1XJIYCSSRSf1TIKmWQArjZt84GNk/ApXkaQwRBmcyHF1LjmmDyfWM23XRtjpnfGaia13+BLm7TrHbQ3EiaEmKAFmwkaupZXkfHva7Yzj0mA781PTjUWQruFc8vzSQfhWZYzkbEMUODVbFY3SwxQrHEFiVUB8pYllCaMODaaW236dRVZD2UkTl6Io1EYgGBcnDciR5UyPJNvOkbIXAwcDGBU8aDox2gtsFucuB1JyNtfLJ3G+G80+B2NbV4xAce+ruSNzgghxGQQd1Opgu+NyBXHN2YujCAY4eYusK3lEmFR7lLhgF8n3J5aDJJ9H1nNg/Z6VmdjDFlyS/61J5/viSYP6rsMoBtjYnv3pNKfP+BdP2hgAXD6tTiMBFdjrLOmCANsGNwf8ACfVXxecdEVxyHTGYXlR9Wz8sgOgGNmGpT7G9uKyHgs6xpGI48JO06t5S2dbyPIR/0mNOZGHTOO/vqVxGxnnaFpLeDMMnMQi5mHnaWXB/Vtx52ceIFRxrv+ff+BZjika7SuqOF1OuoHTgAkZ9QIPsINam49AHCa9yjPnDaQFflkFsYB1ZXHXIx1xmkvOz8srXDNDEOeF1YuX811UKJEbyXUrYRB1x5g265+77gs87BpY42IQJnylhnEiSqxAtPSDIpGMDxBpxr8i892YMqvNXLasDvJVxG49oZgpHcTvUS+7QrBdJbyoVV42ZZcjTqUMxQjGQdKOw8dJqvs+CzxTLMkUWpRcbG6kwxuJElkJ/Vc51IMYIAFbb/hc07q8tvAxVonUeUyYVoy5Uj9Wz/aMDvuNqca7EjhPaeOaLXLiE65U0MwLe9SCJ227gxAJ6DUuTvW7inaCKEDBDnmxREA+jzJRDq6b4Y7geBHWqBuysxj5Wkadczn9a6tM4kY/9HjY507baj1qQ3AJ9JTQgTyhbkL5U2FkEonIBNpnSXBJBJ9IgEbYtNab37b/sdVy3aCAEZkTQUVg+r9pxGoxj9oge04rcnGYCFIlTDasb96sUIOfR85Su/eCOtcw3ZWUqq6FwoQD9aOfMuFuQf+j/AGlA9nr3rbadm5onDrHHn33Oq4znmzPPnBs9irSNpxjZt81E0pruOst7hZBqQ5Hjv7e/2j6621V9neHm3iMfLSMaiVSOQuoBx0BjQIM580DH11aVlPdJSlKgKUpQKUpQKVilBmlYpQZpWKUGaVilBmlYpQZpWKUGaVilBz3Htckrxa5UQ2shVos69bMqM6gbllDKRj5Q+qqSW2ueQ8gizNaTI6cpZlS5jVRzFWB/QJVmGkZHMUEHOa7C74VBMwaWGKRgMBnRGIG+2SOm5+utXuDa/wB2g+yi/lWtckRCNKDtLw6URI8Abnx67gKmrDyB4naEkbEFdaAHrt4VGImifiEmHD67QxE69LO2kGNGOzKWbQQPHxrqPcG1/u0H2UX8qwez9qetrB9lF/KpjJERr/u8GlnSsUrFLNKxSgzSsUoM0rFKDNKxSgzSsUoM0rFKDNKxSgUpSgUpSgUpSgUpSgUpSgUpSgUpSgUpSgUpSgUpSgUpUC7mZ25URwf7SQf2anuH757vAecfihg+zxOLUyhiSpwdKu2DuMEqCO4j6DWfdKP9/wCzm/prNoiozImAFVAFA9Eed1Pf0/gfGpVBE90o/wB/7Ob+mnulH+/9nN/TUulBE90o/wB/7Ob+mnulH+/9nN/TUulBE90o/wB/7Ob+mnulH+/9nN/TUulBE90U/f8As5v6a22l0kqB42DK3Rh0O+P9qhzsbhjGvwSnErftn5Jf/s3d6I3LadnBxiMgfKz/AI0lBOpSlApSlApSlApSlApSlApSlApSlApSlApSoPHOJraW81xICVijZyBjJ0gnAz3np9NBIa6QSLGWGtlZgneVUqGbHgC6jP7wrdXn7XVxHerO7qz67W0aEKukGUNNMI29LzVaF8knIibI3Gn0CgUpUa+uuWAANTscImcaj6z8VR1J7h4nAIfF9csCI4sGRumfRRe+RvV4D4x22GSN1pbCJdK5PUlj6TMerE95NfFja8sEsdTtu74xk+AHxVHQDuHiSSZNBojb3xxknAXbGwzq3z35/hj11Sdvu0LcOsnnRQzgoqhs6QzsF1NjcgZzjbPTIzmryM++Pu3RdiPN+N0Pj4/RWvifD4rmJ4Z0EkbjDI3Q949hyAQRuCAatWYi0TMbgcx+jXtXJxKGQzqokjYAsgYKysMjYk4OxBGfA9+K7Gq7gXA4LGLlWsYjTJYjLEljgZZmJZjsBknoAO6rGrZbVteZpGo9oRDzT9In6Qp7C7S3t0jwI1kcyBzr1FgFXBGkYX0t9z0239D4fdCaKOUAgSIrgHqAwBwfXvVbx3spaXzxvdQLI0foklxtnOltJGtc/FbI3O25q5Ax0q1745pWK11Mb3PyRvbNQLydnbkxHB/tJB/Zqe4eMh7h3eke4N9390QRHFgyt0znSi98jAdw8PjHA23I22dqIl0jJ72ZsamY9WY+P8B0GAAKxS+7eFY1CoMKBgD/APdajcI+Db52f8aStV1x2CMMdevTnUI1eQrjxEYOn6cVs4Mcxn52f8aSmxOpSlApSlApSlApSlApSlApSlApSlApSlAqNxOwS5ikhmXVHIrI4yRlWGDuNx7axdX6RkKcs5GRGoJcjpnA6Du1HAHea067h/RWOEd2vMjewqpVVPsdqCDwHgQjxLM0ksuqRlMujKhjpDaUVRr0KiliCRuBgEg31QfI5T1uXH+FIAP/AJIT/GsG1mHozg/ORI3/AIFKCfVSlmZJpn5silSqDTy8BdCPgalOMliT44HgK3824T0o45B3lGKMfZG+V+t6j8L4ghlmVsxuZBhHGGOIos47n/yk0EnyBv7xN/o/8dPIG/vE3+j/AMdTqUFYlg2tvf5+i7kw6T6XTzOvj9FbfIG/vE3+j/x1vQYdyQQML5xOxxq7u7H+9RJOOwDZX5h6YiDPg+BZcqv+YiomYjuNnkDf3ib/AEf+OnkDf3ib/R/465Htv28ksYkaO3GZH0KZXGVIBYkpHkEbY9MHes9luNycRtxLNI6nUyskRMaBhg5Vl98wQQcFzjcd2am+64fP16d63+VeUOmukWLHNu3TPTU1uMnwGU3PsqG1yx+Ce6f1kQxqPbzEDEetVNVnHOIx8OtprhYlyoHTALszBV1PjJGWGSc7Zqs7CdsG4gJVlRVePScpq0sragNiSQRp8d81z8s18Ns1K+mvSZ+0c3Q8NjnwxaVVZmbUwGuTCswUCRgFAA2A5fiepOZLWCN8Lql+dYsufHl+gD7FFa7WXY/4n/8ANqzNMxKpH8I+y94UfGcjwA39ZKjI1CuLzcmSdbRuZb7eLnSAAe9REbY2aUYKgepdj/i0/skVM4R8G3zs/wCNJW+0tliRUToB39SepJPeSSST3kmtHCPg2+dn/Gkr0sdIpXULxCbSlKukpSlApSlApSoknE4VJDTRgjYgugIPgRnagl0qH7rQfLxfaR/zp7rQfLxfaR/zoJlKh+60Hy8X2kf86e60Hy8X2kf86CZSofutB8vF9pH/ADp7rQfLxfaR/wA6CZUC5uGdjFCcEY5kmARGCMhQDs0hByAdlBDHOVVtV9xyFEJWaItsFHMTGtiFXOD0yRk+GazZ3tvEgUXERxuWMkeWYnLMcHqSSfpoJlpaJECEG5OWY5LMfFmO7H2+GK31D91oPl4vtI/5091oPl4vtI/50EylQ/daD5eL7SP+dPdaD5eL7SP+dBMqvggWRrhXUMpkXIYAj4KLuNWANQ7H4S4+cX8KKgpL/jT2N1b27I7wz6sXDsNMOhHdkaQ5L7JkasHr5zYOOiFymjmB10Y1a8jTpG+dXTHrrkP0tcIuLux0Wil2WVHaMYzIgDDAzsSCVbH7njiuT7Lie2tDazgpmUytGSMopVNMRA9EkgysuejLn02AveKVwTlm3XetftWZ1LqJ5FuJHllQENp0K24VF1acodg/nFicZ87Hxaki4qjF1ufo/wB6+vKq8K95tO5UmdpfG+HQ3sfKuF1LkMNyCrDOCGG4O5HsJrbwu3jtoligXSi9BkncnJJJ3JJPU1y8t5Jz9ifS2GTjT7OmMVc+V08y01476fCZjS0vVSaN45VDI4Ksp6EGoPAeEQWKstuhXUcsSzMxx0GpjnAycD1nxNafK6eVUi9orNYnpPsq28R415OmcDJaQ5PQAMSSfrq87BXi3cHlQBDSFlAPxFRioA9uNR7/ADgD6Iqh4fwBeJh0m1CFSdRU4ZnJyFB8ACCfao33Fd1wnhkVrCkMC6I0GFXc9SSSSdySSSSepNdvhcUx65b148Pz+kuoXCPg2+dn/GkqbULhHwbfOz/jSV2oTaUpQKUpQKUr4mlCKzMcKoJJ8ANyaCNxCcjTHGcSSZAO3mKMapMerIx4syjvzW+3tljUKowAMDv+sncn1mo/Doj50sgw748048xBnSnt3JPXzmO+AKm0GNI8B/CvgOpYqCuobldsgHvxWyvE+zPZ2+Ti6u8UoZZXaW4KsI3Q51ESei4YYAUEkZGQNJxvhxVvFpm2tRv7/CJnT2vSPAfwqDNcuXZIY0fTjWXcoAxGQowjEnBBOwwGXrnaZNKEUs5AVQSSegAGSTUfhcZEYLAhnJdgeoLHIU+wYX/LWCWk8QCf9RGYh+3s0X/vG6j1uFFTwAdxjH0VwLfpOQX/AJNyTyubyubq87Xq0atGn0dW3XON/VXXtZGLzrbAHVoTsjeJX5Nu/bY5ORk6hWtot2a5cGTFrnGtxuPpxnbzt15FdRwpAJOWVkky2nOVYBF2O+GDZO2cDxI7yynSaNJE3V1V1OPisAR/A1zHHOxlpxSRZ5DKjAaHVGVdQUnzHBUlSMkZUg4PXoR1kUYRQqgBQAAB0AGwArpyTimleEer+pjG9vrSPAfwppHgP4U1jOMjPh3/AFVmsEsaR4D+FV98olbkgebgNKcD0DnEf+bBz+6G6ZBqVe3PLXONRJAVR1ZzsF9Xt7hknYV82Fty13Op2Op2/ac4yfZsAB3BQO6gk1DsfhLj5xfwoqmVCszh7gnYcwb/APpRUGjtHxgWkJkOC582NT8aQ5wPYMFj6lNeXeVE5LMWYklmPVmJyT9Zr67U8f8ALJy6n3pMrEP3e9/a2AfYF6HNVPOrzfE5edtR2hnaVoLms+U1WWpaVtMStIwxlY1ZyPaFB0+010Nh2MvJcFkWEeMjjVjxCpqz7CVrGuK1u0I0g+U18yXoUZYgDxJAH1muysP0exjeeZ5D3qgEaH/u/wBTCuj4dwK3t94YUVv28Zf6ZGyx+uuivg7T3lbi84srK4m+CgkYftFdC+0NIVDD2Zq74f2QmkAMk0aDwj1SE/5jpCn6Gq/7dWk81hcR2pPNZMKAcFhkF0B8SoZfprj/ANCnCbm3S4aeJ4Y3KaUkVlJddWpuW2CNtIzjfA8K1jw9K2iNbb0wUnFa826xrp8u57NWiwwctM4WSYZJyT77Jkk+J61a1C4R6DfOz/iyVNrrZlQuEfBt87P+NJU2oXCPg2+dn/GkoJtKUoFKUoFV8nv0un+ziILfvSjBVfYuzH1ld9mFbeIXBUBY/hHOlM7gHvcj9kDc9M7DqRW22tVjQIMkYOSerE5LMT3kkkk+JNBupmofCpCU0scvGSjE9SVxhj/iUq/+avI/0rcPupOIKyxzOulPJzGJDpb4wVl9B9WTnbbSc4G2/h8MZb8Ztr8yiZ09jupxGjO2cKpY464AzsPGoYtp5Bl5jEf2IliOPUXkVtR9YC+yvm71i3jEpBcm3VyOhYyRq+PVual8RVzFIITiQo2gnoHwdJ+vFYJaU4YpIMjPKQQRrbzcjcHlrhMjYg6du6p1eNfom4ddR38jPHKiaX55kDjU+fNyW9N8753ONW++/stUx35RvWnR4rBGDJwi0W7dYcif0eWpvPK/Pzr5nKyvL5uc6umrr52M4z6tq66lcj267cLwwxoIudI4LadehVQHGS2ljknOBjuPqynjSJnsivneJvWkbtPaPpfXy8puenT+1UfGQfHx+0vXbquRgnTiwBzUDgXFUvII5486ZBkA4yCCQVPrBBH0VngvwKgeiC4T5tXYR48RpC71djMTE6l5BwHg16vGg7RyhxM7SzFX0NCSdXvnospXAVcnHmjA07e20qBxBjIwhU41DMhBOVi3HUdC2Co6bBiDla3z55zTEzGtREdFYjTFp78/NPoLkRevuaX6fRU/s5IOHqwrCqAAAMAbADoB4VmsElcX2sjupudb2kRYSyDmyao1VYxFD5hLMCdWd8A+aCO8V2lQ7H4S4+cX8KKomNxocDw/9G0rb3E6p4rECx+iR8Af+w10vD+w1nF6UXNPjMS4P/p7J/8AGulrVcy6QAN2bIUHVjVgkaiAdI26/wC5FUripXtCNQ4ntl25ThM0cCQiQsitywVjWNNTjIIU5Jwdu7T667HhvEEuIY5oz5siK65wDhgCMjuO9c72o7AW3EWSSYyLIvV4yAXHXSdYbC+GOma6G24ZDGiokaBVVFA0g+anoDJ647qtHLc77N7zi8usVieXXf6StQ8RTWPEVq8kj66Ezlj6K9W2Y9Op7/Go9+sEMUkkiII44yzeYu0cYLdMdBjIFWYpuoeNY1jxH1iuG7EduYOJTPF5MInGqRDlG1DZWYnSNL4IyN9s77V2fkUeMctMYC40rjSDkL06Z3xUVtFo3DTJivitxvGpaeEsNDbj4Wf8WSpfNXxHj1HTxqDwm3QqxKrnnTnOBnVzJBnPjjbPhUnyGPGOWmMacaVxpznTjHTO+Klm3ax4jw6jr4VD4OcxnHys/wCNJXxe4DBIkQysdWSowmNua3jjoB1J22GSJVlarCgROgz4ZJJJYnHeSST7aDfSlKBXzI4UEsQAASSdgAOpJ7q+qr7n36TlD0EwZfW2xSP/ALMw8NIwQ5oPrh6FyZnBBYYRTnKRdQMHox9JunxQc6Qaqe2/a1OGRoxQyPISEjDaQdOCzFsHAGQNgd2HtHSVz3bLsnHxONFkZkZCSjqAcZ2YEHqDgeG6j6a33r0922Dy/Mr5v/n30+OAcY8tiW7tlOWyksLEA5Qno3TUM7HYMGAONtNp7roNmSZT3jkznH+ZFKn6Ca19muBx2FusERJAySzY1Mx3JOPq9gFWlTG9dVMnDnPDtvp9eyseY3BRURwgZWZ3V09AhlVVcBidQXfGMZ3zVnSlSoVw3aT9JMNld+TmJnC45sgONGQG81Me+YBBO4+k13NcX2i/Rxb3t15Q7uurTzY1xh9IA2PVMgAHHhtg71S/LXpdPhfI5z5+9ant8+zs1bIBHQ1zXbHsXFxLls7tG6ZAZNJyp3KkEb+IPdk10nQbDoNgMfUKqraM3aBpXHLPWFAQM96Ss3nNgjBXCDqGBq0xExqWOPJfHaLUnUx7o/C7NeSlva5W2QaTLnzpB3hGHiSS0g8Tp3OpL5ECgAAADYAdAB3AV43+lmK6N9HpExTQnk/K5mA++rRp6SZ8N8aa9c4aJOTFzsc3QnMx05mkasfTmt8mHhSttxO/b4U5TMzt93lyIkLNk4xgDGWYnCqPWSQB6zWvh9uUUl8GRzqcjpq2GkfugAKPZk7k1ph9+l1/2cZIT96TdXf2DdB/nO/mmrCsQpSlAqHY/CXHzi/hRVMqBauFa5Y9A4J6nYQxdw60EyaUIMnPUDYEnJIA2HtrXbREZZ8a2A1YLaQBnAGfb1wM9cDoMQxktrbruFA17IdPUHbVt4bdPEmRQKUpQK1XVusqNHIoZHUqynoVYEEH6DW2lByXZDsBb8MleWFpHZhpHMKHQhIJA0qM5wNz4e3PW0pURER2Wve153adyhcI9BvnZ/xZK2X11ywAo1O2yJnGT4k/FUdSe4eJwDFs7kRRMzZPvswAHVmM0mFA7ya32NsQTJLgyN4eii9yL6u8n4x32GAJVfdla8sEsdTscu+MZPqHxVHQDuHickyaUoFKUoNdwW0NywpfB0hiQpbG2SASBnGSAaqrJbqJAohgJ3JY3MuWYnLMf1bvJzjoOg2q5pQVnPu/kLf7zN+Xpz7v5C3+8zfl6s6UFZz7v5C3+8zfl6c+7+Qt/vM35erOlBWc+7+Qt/vM35enPu/kLf7zN+XqzpQVnPu/kLf7zN+Xpz7v5C3+8zfl6s6UFZz7v5C3+8zfl6+ENyGZhb24LY1EXEu+Nhn9X38KtqUFZz7v5C3+8zfl6w/lUg0lIYw2xdJpWdV7yqmFRq8CTsTnfGDaUoPiGIIoVAAqgAAdABsAK+6UoFKUoFU01vcLM7JHE6FlddU00bB+Xy21KsTBhgDHr38MXNKCs5938hb/AHmb8vTn3fyFv95m/L1Z0oKzn3fyFv8AeZvy9Ofd/IW/3mb8vVnSgrOfd/IW/wB5m/L05938hb/eZvy9WdKCs5938hb/AHmb8vTn3fyFv95m/L1Z0oKrhPD3Ul7jTq1SFEQsyRh3ZidRVSznVjVgYGw6sWtaUoFKUoFKUoFKUoFKUoFK8s4Tf3YkjtrKSKLn3XFmeSSMyaRFOunSoYb5kxv4+qt/B+03EeIvBHbyW8BazWeRmiZ8yieaEhF1jzTywd86c+ug9MpXnHCe3U88NxIRGpi4c04AGV8oSS6jZgc7xk24IGeh61u7BSzS8RvpZJFIe3sGKhCDqeNmXB1bAeeDtvqHTG4egZrNePTZ4bc3VyV1yyrxCS3vI5i8cxSN5RBPET5ugRYGNvMxVxc9rL6wWOW8a3nWe2nmRIUZDHJFEJQuosdcZGxbGxI+kPSaV5pxHtPxDhxVruS3uFa1uLgLFG6EPGI8R6tRymZB52MkZ8Km8W45xDhttPPdPa3AESNHy1lRlmeRYwpjBPMiHMB1AhtsY3yA76lcX2G7QXM80sF0HcKiyJO1pcWwyWKtGUkznHmkEdQT4V2lApSlApSlAqLxPiMVtE007hI0wWc5wASB3esipVcn+lX/APlXWDg4jwT3Hmx0F7wXjMF7HzbWQSx5K6lzjUMZG49YqfXk/bie7ge0hu7hDGwnZpEmexjeQaNCNKocggFiFyNR3+LiolnxMzeSJxW/khgNrI8UyTyxc+UTOoLTaULssYiIyBqLat80HrRv4+cINY5pQyBN88sMFLeGMkD6ak1+f7CSWSI3AuLh5hwq+cSc2XUdF46BsZyPNOcdxA8BXSdouPi8mnWzvHMZThia4JWGhpLplk0lT5r6WUH6AelB65VZx7tBbWCCS7mWJWYKC2d2PcAASf8AavI+N8SuYrydFn5csM0UVqsl5MpMQEYj/VFjbykPk6mySST0xXbfpLeFTau90LSdecYZZIw8BygEsMgO3nLsO/Y4z0oO2gmWRVdGDKwDKykEMpGQQR1GDX3XiMfFYJWkN7eS8PAsbSSG3gmkhjRzG5YxxqdyMLhPBuh7t11xdpVlbil7NaXEdnbSW0aSPFrd4dTycsY5rmTUhQjYLjFB7RSvF+HcUSRFPEuI3FtJHa2DWwSSQFw8EbNKIwD5S5k1qQQ2wxitfabjF0L259/5U0csS2ytdSx+YRGVxZLE3lAcltXU7kbaaD2ylYHrrNApSlApSlApSlBU2nZy3ikWVEIdGnZTqkOGuGDSnBODkqD6sbYrnJf0a2z3CsQRbpbiKNFluFkVubLI55gbJUiUggk/9q7mlBzPEuwVhcCMPBgRx8lRG80eYevLbQw1rnfBzvnxNWvDOCQ2zu8KFWdIkY6nOUhUrGMEnGATv399WNKDkeJ9gLVxdPBGEnnhuEVmaUojzoVd1jyVQkkZKjPXxrfwLsLZ2q7RBmaLlPreV00MPPREkJCITnIAHXHTaunpQcxw3sBYW7akhJPLeL3ySaQclwA0Wl2I0YHTuyfGtnDOwtjbrKiQallj5Tcx5ZDyR0jBdiVUeAx0HgK6OlBT8A7M29jrNuranxqd3lkchfRXW5JCjJwOlXFKUClKUClKUCvmRAwwwBHgQCPqr6pQa54FkGmRVZfBgCPqNYlt0cAOisAQQCAQCOhGehrbSg1pAo3CqNiNgOhOSPr3r4jso1GFjQDwCqBscju8Tn21vpQant0LByill6MQNQB8D1FZngWQYdVYdcMARkdDg1spQVUXAIRcTXBGp5hCCHCFV5IcIVGMg++HJye7pVhLbo5BdFYrnBIBIz1wT0rbSg0taoSpKKSnoEqvm/4f2forL26MwcopZfRYgah7D1FbaUClKUClKUClKUClKUClKUClKUClKUClKUClKUClKUClKUClKUClKUClKUClKUClKUClKUClKUClKU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81817" y="1239672"/>
            <a:ext cx="9090783" cy="584776"/>
          </a:xfrm>
          <a:prstGeom prst="rect">
            <a:avLst/>
          </a:prstGeom>
          <a:noFill/>
        </p:spPr>
        <p:txBody>
          <a:bodyPr wrap="square" rtlCol="0">
            <a:spAutoFit/>
          </a:bodyPr>
          <a:lstStyle/>
          <a:p>
            <a:r>
              <a:rPr lang="en-US" sz="3200" dirty="0" smtClean="0"/>
              <a:t>Q: How useful are word Clouds?</a:t>
            </a:r>
            <a:endParaRPr lang="en-US" sz="3200" dirty="0"/>
          </a:p>
        </p:txBody>
      </p:sp>
    </p:spTree>
    <p:extLst>
      <p:ext uri="{BB962C8B-B14F-4D97-AF65-F5344CB8AC3E}">
        <p14:creationId xmlns:p14="http://schemas.microsoft.com/office/powerpoint/2010/main" val="40179355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5" name="AutoShape 2" descr="data:image/jpeg;base64,/9j/4AAQSkZJRgABAQAAAQABAAD/2wCEAAkGBxQQEhQUEBMWFRUXGBcaGBUWFxAcGBcVGhoWGhoYHBYZHCggGB4xJxUYITEhJSkrMC4uFyEzODMtNygtLisBCgoKDg0OGxAQGzckHyUrLSwsLy8vNyw0MC80LCw0MCw0NSwvLCwsNCwsLyw3LDIsLCw1LCssNywtNC0sLCwsLP/AABEIAMIBAwMBIgACEQEDEQH/xAAcAAEAAgMBAQEAAAAAAAAAAAAABAUBAwYHAgj/xABJEAACAQMCAwMFDAcHAwUBAAABAgMABBESIQUTMQZBURQiMmFxFSMzQlNzgZGTlLPUByRSYqHR0kNUcoKjwdM0sbKDkqLC8DX/xAAZAQEAAwEBAAAAAAAAAAAAAAAAAQIDBAX/xAAqEQEAAgIBAgYCAQUBAAAAAAAAAQIDERIhMQQTIkFRcWHBkUKhseHwMv/aAAwDAQACEQMRAD8A9xpSlApSlApSlBzEHbKMyMkiaFR7hWfWG0C3GXkcYGlMdG33wO+rJ+0EKtguoXSDrJ72dUUYx0JZRn1jxqnTgc4guoOXGVuWmZz5S2pTMCHCEWmABnbIP01jiHAZ5ypdEBCRJtcncRSpMp3tDuTGAe7BOw61vNaTP+0OgTi8LBSJFOokDr6QflkY7jq83B79utRrLtFBIsZMiBnWJgA2R76SI/Pxg6iCoPedhvVTw7gdxbuHjRA3vuc3TYYSzNOQR5J3M74xg4Ygk1AsOyk8R0GOJoRHZoqm5fUTaySSoWYWwzu67AD0O/NRwp16jp+F8djnWMkhHfOIywJ2aRR9fKfHjpPgakXHFIo9QZxqUHKjdshOYVAHVtI1aeuN+lc7w7s9NBIsixREhNB1XJIYCSSRSf1TIKmWQArjZt84GNk/ApXkaQwRBmcyHF1LjmmDyfWM23XRtjpnfGaia13+BLm7TrHbQ3EiaEmKAFmwkaupZXkfHva7Yzj0mA781PTjUWQruFc8vzSQfhWZYzkbEMUODVbFY3SwxQrHEFiVUB8pYllCaMODaaW236dRVZD2UkTl6Io1EYgGBcnDciR5UyPJNvOkbIXAwcDGBU8aDox2gtsFucuB1JyNtfLJ3G+G80+B2NbV4xAce+ruSNzgghxGQQd1Opgu+NyBXHN2YujCAY4eYusK3lEmFR7lLhgF8n3J5aDJJ9H1nNg/Z6VmdjDFlyS/61J5/viSYP6rsMoBtjYnv3pNKfP+BdP2hgAXD6tTiMBFdjrLOmCANsGNwf8ACfVXxecdEVxyHTGYXlR9Wz8sgOgGNmGpT7G9uKyHgs6xpGI48JO06t5S2dbyPIR/0mNOZGHTOO/vqVxGxnnaFpLeDMMnMQi5mHnaWXB/Vtx52ceIFRxrv+ff+BZjika7SuqOF1OuoHTgAkZ9QIPsINam49AHCa9yjPnDaQFflkFsYB1ZXHXIx1xmkvOz8srXDNDEOeF1YuX811UKJEbyXUrYRB1x5g265+77gs87BpY42IQJnylhnEiSqxAtPSDIpGMDxBpxr8i892YMqvNXLasDvJVxG49oZgpHcTvUS+7QrBdJbyoVV42ZZcjTqUMxQjGQdKOw8dJqvs+CzxTLMkUWpRcbG6kwxuJElkJ/Vc51IMYIAFbb/hc07q8tvAxVonUeUyYVoy5Uj9Wz/aMDvuNqca7EjhPaeOaLXLiE65U0MwLe9SCJ227gxAJ6DUuTvW7inaCKEDBDnmxREA+jzJRDq6b4Y7geBHWqBuysxj5Wkadczn9a6tM4kY/9HjY507baj1qQ3AJ9JTQgTyhbkL5U2FkEonIBNpnSXBJBJ9IgEbYtNab37b/sdVy3aCAEZkTQUVg+r9pxGoxj9oge04rcnGYCFIlTDasb96sUIOfR85Su/eCOtcw3ZWUqq6FwoQD9aOfMuFuQf+j/AGlA9nr3rbadm5onDrHHn33Oq4znmzPPnBs9irSNpxjZt81E0pruOst7hZBqQ5Hjv7e/2j6621V9neHm3iMfLSMaiVSOQuoBx0BjQIM580DH11aVlPdJSlKgKUpQKUpQKVilBmlYpQZpWKUGaVilBmlYpQZpWKUGaVilBz3Htckrxa5UQ2shVos69bMqM6gbllDKRj5Q+qqSW2ueQ8gizNaTI6cpZlS5jVRzFWB/QJVmGkZHMUEHOa7C74VBMwaWGKRgMBnRGIG+2SOm5+utXuDa/wB2g+yi/lWtckRCNKDtLw6URI8Abnx67gKmrDyB4naEkbEFdaAHrt4VGImifiEmHD67QxE69LO2kGNGOzKWbQQPHxrqPcG1/u0H2UX8qwez9qetrB9lF/KpjJERr/u8GlnSsUrFLNKxSgzSsUoM0rFKDNKxSgzSsUoM0rFKDNKxSgUpSgUpSgUpSgUpSgUpSgUpSgUpSgUpSgUpSgUpSgUpUC7mZ25URwf7SQf2anuH757vAecfihg+zxOLUyhiSpwdKu2DuMEqCO4j6DWfdKP9/wCzm/prNoiozImAFVAFA9Eed1Pf0/gfGpVBE90o/wB/7Ob+mnulH+/9nN/TUulBE90o/wB/7Ob+mnulH+/9nN/TUulBE90o/wB/7Ob+mnulH+/9nN/TUulBE90U/f8As5v6a22l0kqB42DK3Rh0O+P9qhzsbhjGvwSnErftn5Jf/s3d6I3LadnBxiMgfKz/AI0lBOpSlApSlApSlApSlApSlApSlApSlApSlApSoPHOJraW81xICVijZyBjJ0gnAz3np9NBIa6QSLGWGtlZgneVUqGbHgC6jP7wrdXn7XVxHerO7qz67W0aEKukGUNNMI29LzVaF8knIibI3Gn0CgUpUa+uuWAANTscImcaj6z8VR1J7h4nAIfF9csCI4sGRumfRRe+RvV4D4x22GSN1pbCJdK5PUlj6TMerE95NfFja8sEsdTtu74xk+AHxVHQDuHiSSZNBojb3xxknAXbGwzq3z35/hj11Sdvu0LcOsnnRQzgoqhs6QzsF1NjcgZzjbPTIzmryM++Pu3RdiPN+N0Pj4/RWvifD4rmJ4Z0EkbjDI3Q949hyAQRuCAatWYi0TMbgcx+jXtXJxKGQzqokjYAsgYKysMjYk4OxBGfA9+K7Gq7gXA4LGLlWsYjTJYjLEljgZZmJZjsBknoAO6rGrZbVteZpGo9oRDzT9In6Qp7C7S3t0jwI1kcyBzr1FgFXBGkYX0t9z0239D4fdCaKOUAgSIrgHqAwBwfXvVbx3spaXzxvdQLI0foklxtnOltJGtc/FbI3O25q5Ax0q1745pWK11Mb3PyRvbNQLydnbkxHB/tJB/Zqe4eMh7h3eke4N9390QRHFgyt0znSi98jAdw8PjHA23I22dqIl0jJ72ZsamY9WY+P8B0GAAKxS+7eFY1CoMKBgD/APdajcI+Db52f8aStV1x2CMMdevTnUI1eQrjxEYOn6cVs4Mcxn52f8aSmxOpSlApSlApSlApSlApSlApSlApSlApSlAqNxOwS5ikhmXVHIrI4yRlWGDuNx7axdX6RkKcs5GRGoJcjpnA6Du1HAHea067h/RWOEd2vMjewqpVVPsdqCDwHgQjxLM0ksuqRlMujKhjpDaUVRr0KiliCRuBgEg31QfI5T1uXH+FIAP/AJIT/GsG1mHozg/ORI3/AIFKCfVSlmZJpn5silSqDTy8BdCPgalOMliT44HgK3824T0o45B3lGKMfZG+V+t6j8L4ghlmVsxuZBhHGGOIos47n/yk0EnyBv7xN/o/8dPIG/vE3+j/AMdTqUFYlg2tvf5+i7kw6T6XTzOvj9FbfIG/vE3+j/x1vQYdyQQML5xOxxq7u7H+9RJOOwDZX5h6YiDPg+BZcqv+YiomYjuNnkDf3ib/AEf+OnkDf3ib/R/465Htv28ksYkaO3GZH0KZXGVIBYkpHkEbY9MHes9luNycRtxLNI6nUyskRMaBhg5Vl98wQQcFzjcd2am+64fP16d63+VeUOmukWLHNu3TPTU1uMnwGU3PsqG1yx+Ce6f1kQxqPbzEDEetVNVnHOIx8OtprhYlyoHTALszBV1PjJGWGSc7Zqs7CdsG4gJVlRVePScpq0sragNiSQRp8d81z8s18Ns1K+mvSZ+0c3Q8NjnwxaVVZmbUwGuTCswUCRgFAA2A5fiepOZLWCN8Lql+dYsufHl+gD7FFa7WXY/4n/8ANqzNMxKpH8I+y94UfGcjwA39ZKjI1CuLzcmSdbRuZb7eLnSAAe9REbY2aUYKgepdj/i0/skVM4R8G3zs/wCNJW+0tliRUToB39SepJPeSSST3kmtHCPg2+dn/Gkr0sdIpXULxCbSlKukpSlApSlApSoknE4VJDTRgjYgugIPgRnagl0qH7rQfLxfaR/zp7rQfLxfaR/zoJlKh+60Hy8X2kf86e60Hy8X2kf86CZSofutB8vF9pH/ADp7rQfLxfaR/wA6CZUC5uGdjFCcEY5kmARGCMhQDs0hByAdlBDHOVVtV9xyFEJWaItsFHMTGtiFXOD0yRk+GazZ3tvEgUXERxuWMkeWYnLMcHqSSfpoJlpaJECEG5OWY5LMfFmO7H2+GK31D91oPl4vtI/5091oPl4vtI/50EylQ/daD5eL7SP+dPdaD5eL7SP+dBMqvggWRrhXUMpkXIYAj4KLuNWANQ7H4S4+cX8KKgpL/jT2N1b27I7wz6sXDsNMOhHdkaQ5L7JkasHr5zYOOiFymjmB10Y1a8jTpG+dXTHrrkP0tcIuLux0Wil2WVHaMYzIgDDAzsSCVbH7njiuT7Lie2tDazgpmUytGSMopVNMRA9EkgysuejLn02AveKVwTlm3XetftWZ1LqJ5FuJHllQENp0K24VF1acodg/nFicZ87Hxaki4qjF1ufo/wB6+vKq8K95tO5UmdpfG+HQ3sfKuF1LkMNyCrDOCGG4O5HsJrbwu3jtoligXSi9BkncnJJJ3JJPU1y8t5Jz9ifS2GTjT7OmMVc+V08y01476fCZjS0vVSaN45VDI4Ksp6EGoPAeEQWKstuhXUcsSzMxx0GpjnAycD1nxNafK6eVUi9orNYnpPsq28R415OmcDJaQ5PQAMSSfrq87BXi3cHlQBDSFlAPxFRioA9uNR7/ADgD6Iqh4fwBeJh0m1CFSdRU4ZnJyFB8ACCfao33Fd1wnhkVrCkMC6I0GFXc9SSSSdySSSSepNdvhcUx65b148Pz+kuoXCPg2+dn/GkqbULhHwbfOz/jSV2oTaUpQKUpQKUr4mlCKzMcKoJJ8ANyaCNxCcjTHGcSSZAO3mKMapMerIx4syjvzW+3tljUKowAMDv+sncn1mo/Doj50sgw748048xBnSnt3JPXzmO+AKm0GNI8B/CvgOpYqCuobldsgHvxWyvE+zPZ2+Ti6u8UoZZXaW4KsI3Q51ESei4YYAUEkZGQNJxvhxVvFpm2tRv7/CJnT2vSPAfwqDNcuXZIY0fTjWXcoAxGQowjEnBBOwwGXrnaZNKEUs5AVQSSegAGSTUfhcZEYLAhnJdgeoLHIU+wYX/LWCWk8QCf9RGYh+3s0X/vG6j1uFFTwAdxjH0VwLfpOQX/AJNyTyubyubq87Xq0atGn0dW3XON/VXXtZGLzrbAHVoTsjeJX5Nu/bY5ORk6hWtot2a5cGTFrnGtxuPpxnbzt15FdRwpAJOWVkky2nOVYBF2O+GDZO2cDxI7yynSaNJE3V1V1OPisAR/A1zHHOxlpxSRZ5DKjAaHVGVdQUnzHBUlSMkZUg4PXoR1kUYRQqgBQAAB0AGwArpyTimleEer+pjG9vrSPAfwppHgP4U1jOMjPh3/AFVmsEsaR4D+FV98olbkgebgNKcD0DnEf+bBz+6G6ZBqVe3PLXONRJAVR1ZzsF9Xt7hknYV82Fty13Op2Op2/ac4yfZsAB3BQO6gk1DsfhLj5xfwoqmVCszh7gnYcwb/APpRUGjtHxgWkJkOC582NT8aQ5wPYMFj6lNeXeVE5LMWYklmPVmJyT9Zr67U8f8ALJy6n3pMrEP3e9/a2AfYF6HNVPOrzfE5edtR2hnaVoLms+U1WWpaVtMStIwxlY1ZyPaFB0+010Nh2MvJcFkWEeMjjVjxCpqz7CVrGuK1u0I0g+U18yXoUZYgDxJAH1muysP0exjeeZ5D3qgEaH/u/wBTCuj4dwK3t94YUVv28Zf6ZGyx+uuivg7T3lbi84srK4m+CgkYftFdC+0NIVDD2Zq74f2QmkAMk0aDwj1SE/5jpCn6Gq/7dWk81hcR2pPNZMKAcFhkF0B8SoZfprj/ANCnCbm3S4aeJ4Y3KaUkVlJddWpuW2CNtIzjfA8K1jw9K2iNbb0wUnFa826xrp8u57NWiwwctM4WSYZJyT77Jkk+J61a1C4R6DfOz/iyVNrrZlQuEfBt87P+NJU2oXCPg2+dn/GkoJtKUoFKUoFV8nv0un+ziILfvSjBVfYuzH1ld9mFbeIXBUBY/hHOlM7gHvcj9kDc9M7DqRW22tVjQIMkYOSerE5LMT3kkkk+JNBupmofCpCU0scvGSjE9SVxhj/iUq/+avI/0rcPupOIKyxzOulPJzGJDpb4wVl9B9WTnbbSc4G2/h8MZb8Ztr8yiZ09jupxGjO2cKpY464AzsPGoYtp5Bl5jEf2IliOPUXkVtR9YC+yvm71i3jEpBcm3VyOhYyRq+PVual8RVzFIITiQo2gnoHwdJ+vFYJaU4YpIMjPKQQRrbzcjcHlrhMjYg6du6p1eNfom4ddR38jPHKiaX55kDjU+fNyW9N8753ONW++/stUx35RvWnR4rBGDJwi0W7dYcif0eWpvPK/Pzr5nKyvL5uc6umrr52M4z6tq66lcj267cLwwxoIudI4LadehVQHGS2ljknOBjuPqynjSJnsivneJvWkbtPaPpfXy8puenT+1UfGQfHx+0vXbquRgnTiwBzUDgXFUvII5486ZBkA4yCCQVPrBBH0VngvwKgeiC4T5tXYR48RpC71djMTE6l5BwHg16vGg7RyhxM7SzFX0NCSdXvnospXAVcnHmjA07e20qBxBjIwhU41DMhBOVi3HUdC2Co6bBiDla3z55zTEzGtREdFYjTFp78/NPoLkRevuaX6fRU/s5IOHqwrCqAAAMAbADoB4VmsElcX2sjupudb2kRYSyDmyao1VYxFD5hLMCdWd8A+aCO8V2lQ7H4S4+cX8KKomNxocDw/9G0rb3E6p4rECx+iR8Af+w10vD+w1nF6UXNPjMS4P/p7J/8AGulrVcy6QAN2bIUHVjVgkaiAdI26/wC5FUripXtCNQ4ntl25ThM0cCQiQsitywVjWNNTjIIU5Jwdu7T667HhvEEuIY5oz5siK65wDhgCMjuO9c72o7AW3EWSSYyLIvV4yAXHXSdYbC+GOma6G24ZDGiokaBVVFA0g+anoDJ647qtHLc77N7zi8usVieXXf6StQ8RTWPEVq8kj66Ezlj6K9W2Y9Op7/Go9+sEMUkkiII44yzeYu0cYLdMdBjIFWYpuoeNY1jxH1iuG7EduYOJTPF5MInGqRDlG1DZWYnSNL4IyN9s77V2fkUeMctMYC40rjSDkL06Z3xUVtFo3DTJivitxvGpaeEsNDbj4Wf8WSpfNXxHj1HTxqDwm3QqxKrnnTnOBnVzJBnPjjbPhUnyGPGOWmMacaVxpznTjHTO+Klm3ax4jw6jr4VD4OcxnHys/wCNJXxe4DBIkQysdWSowmNua3jjoB1J22GSJVlarCgROgz4ZJJJYnHeSST7aDfSlKBXzI4UEsQAASSdgAOpJ7q+qr7n36TlD0EwZfW2xSP/ALMw8NIwQ5oPrh6FyZnBBYYRTnKRdQMHox9JunxQc6Qaqe2/a1OGRoxQyPISEjDaQdOCzFsHAGQNgd2HtHSVz3bLsnHxONFkZkZCSjqAcZ2YEHqDgeG6j6a33r0922Dy/Mr5v/n30+OAcY8tiW7tlOWyksLEA5Qno3TUM7HYMGAONtNp7roNmSZT3jkznH+ZFKn6Ca19muBx2FusERJAySzY1Mx3JOPq9gFWlTG9dVMnDnPDtvp9eyseY3BRURwgZWZ3V09AhlVVcBidQXfGMZ3zVnSlSoVw3aT9JMNld+TmJnC45sgONGQG81Me+YBBO4+k13NcX2i/Rxb3t15Q7uurTzY1xh9IA2PVMgAHHhtg71S/LXpdPhfI5z5+9ant8+zs1bIBHQ1zXbHsXFxLls7tG6ZAZNJyp3KkEb+IPdk10nQbDoNgMfUKqraM3aBpXHLPWFAQM96Ss3nNgjBXCDqGBq0xExqWOPJfHaLUnUx7o/C7NeSlva5W2QaTLnzpB3hGHiSS0g8Tp3OpL5ECgAAADYAdAB3AV43+lmK6N9HpExTQnk/K5mA++rRp6SZ8N8aa9c4aJOTFzsc3QnMx05mkasfTmt8mHhSttxO/b4U5TMzt93lyIkLNk4xgDGWYnCqPWSQB6zWvh9uUUl8GRzqcjpq2GkfugAKPZk7k1ph9+l1/2cZIT96TdXf2DdB/nO/mmrCsQpSlAqHY/CXHzi/hRVMqBauFa5Y9A4J6nYQxdw60EyaUIMnPUDYEnJIA2HtrXbREZZ8a2A1YLaQBnAGfb1wM9cDoMQxktrbruFA17IdPUHbVt4bdPEmRQKUpQK1XVusqNHIoZHUqynoVYEEH6DW2lByXZDsBb8MleWFpHZhpHMKHQhIJA0qM5wNz4e3PW0pURER2Wve153adyhcI9BvnZ/xZK2X11ywAo1O2yJnGT4k/FUdSe4eJwDFs7kRRMzZPvswAHVmM0mFA7ya32NsQTJLgyN4eii9yL6u8n4x32GAJVfdla8sEsdTscu+MZPqHxVHQDuHickyaUoFKUoNdwW0NywpfB0hiQpbG2SASBnGSAaqrJbqJAohgJ3JY3MuWYnLMf1bvJzjoOg2q5pQVnPu/kLf7zN+Xpz7v5C3+8zfl6s6UFZz7v5C3+8zfl6c+7+Qt/vM35erOlBWc+7+Qt/vM35enPu/kLf7zN+XqzpQVnPu/kLf7zN+Xpz7v5C3+8zfl6s6UFZz7v5C3+8zfl6+ENyGZhb24LY1EXEu+Nhn9X38KtqUFZz7v5C3+8zfl6w/lUg0lIYw2xdJpWdV7yqmFRq8CTsTnfGDaUoPiGIIoVAAqgAAdABsAK+6UoFKUoFU01vcLM7JHE6FlddU00bB+Xy21KsTBhgDHr38MXNKCs5938hb/AHmb8vTn3fyFv95m/L1Z0oKzn3fyFv8AeZvy9Ofd/IW/3mb8vVnSgrOfd/IW/wB5m/L05938hb/eZvy9WdKCs5938hb/AHmb8vTn3fyFv95m/L1Z0oKrhPD3Ul7jTq1SFEQsyRh3ZidRVSznVjVgYGw6sWtaUoFKUoFKUoFKUoFKUoFK8s4Tf3YkjtrKSKLn3XFmeSSMyaRFOunSoYb5kxv4+qt/B+03EeIvBHbyW8BazWeRmiZ8yieaEhF1jzTywd86c+ug9MpXnHCe3U88NxIRGpi4c04AGV8oSS6jZgc7xk24IGeh61u7BSzS8RvpZJFIe3sGKhCDqeNmXB1bAeeDtvqHTG4egZrNePTZ4bc3VyV1yyrxCS3vI5i8cxSN5RBPET5ugRYGNvMxVxc9rL6wWOW8a3nWe2nmRIUZDHJFEJQuosdcZGxbGxI+kPSaV5pxHtPxDhxVruS3uFa1uLgLFG6EPGI8R6tRymZB52MkZ8Km8W45xDhttPPdPa3AESNHy1lRlmeRYwpjBPMiHMB1AhtsY3yA76lcX2G7QXM80sF0HcKiyJO1pcWwyWKtGUkznHmkEdQT4V2lApSlApSlAqLxPiMVtE007hI0wWc5wASB3esipVcn+lX/APlXWDg4jwT3Hmx0F7wXjMF7HzbWQSx5K6lzjUMZG49YqfXk/bie7ge0hu7hDGwnZpEmexjeQaNCNKocggFiFyNR3+LiolnxMzeSJxW/khgNrI8UyTyxc+UTOoLTaULssYiIyBqLat80HrRv4+cINY5pQyBN88sMFLeGMkD6ak1+f7CSWSI3AuLh5hwq+cSc2XUdF46BsZyPNOcdxA8BXSdouPi8mnWzvHMZThia4JWGhpLplk0lT5r6WUH6AelB65VZx7tBbWCCS7mWJWYKC2d2PcAASf8AavI+N8SuYrydFn5csM0UVqsl5MpMQEYj/VFjbykPk6mySST0xXbfpLeFTau90LSdecYZZIw8BygEsMgO3nLsO/Y4z0oO2gmWRVdGDKwDKykEMpGQQR1GDX3XiMfFYJWkN7eS8PAsbSSG3gmkhjRzG5YxxqdyMLhPBuh7t11xdpVlbil7NaXEdnbSW0aSPFrd4dTycsY5rmTUhQjYLjFB7RSvF+HcUSRFPEuI3FtJHa2DWwSSQFw8EbNKIwD5S5k1qQQ2wxitfabjF0L259/5U0csS2ytdSx+YRGVxZLE3lAcltXU7kbaaD2ylYHrrNApSlApSlApSlBU2nZy3ikWVEIdGnZTqkOGuGDSnBODkqD6sbYrnJf0a2z3CsQRbpbiKNFluFkVubLI55gbJUiUggk/9q7mlBzPEuwVhcCMPBgRx8lRG80eYevLbQw1rnfBzvnxNWvDOCQ2zu8KFWdIkY6nOUhUrGMEnGATv399WNKDkeJ9gLVxdPBGEnnhuEVmaUojzoVd1jyVQkkZKjPXxrfwLsLZ2q7RBmaLlPreV00MPPREkJCITnIAHXHTaunpQcxw3sBYW7akhJPLeL3ySaQclwA0Wl2I0YHTuyfGtnDOwtjbrKiQallj5Tcx5ZDyR0jBdiVUeAx0HgK6OlBT8A7M29jrNuranxqd3lkchfRXW5JCjJwOlXFKUClKUClKUCvmRAwwwBHgQCPqr6pQa54FkGmRVZfBgCPqNYlt0cAOisAQQCAQCOhGehrbSg1pAo3CqNiNgOhOSPr3r4jso1GFjQDwCqBscju8Tn21vpQant0LByill6MQNQB8D1FZngWQYdVYdcMARkdDg1spQVUXAIRcTXBGp5hCCHCFV5IcIVGMg++HJye7pVhLbo5BdFYrnBIBIz1wT0rbSg0taoSpKKSnoEqvm/4f2forL26MwcopZfRYgah7D1FbaUClKUClKUClKUClKUClKUClKUClKUClKUClKUClKUClKUClKUClKUClKUClKUClKUClKUClKUClKU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81817" y="1239672"/>
            <a:ext cx="9090783" cy="584776"/>
          </a:xfrm>
          <a:prstGeom prst="rect">
            <a:avLst/>
          </a:prstGeom>
          <a:noFill/>
        </p:spPr>
        <p:txBody>
          <a:bodyPr wrap="square" rtlCol="0">
            <a:spAutoFit/>
          </a:bodyPr>
          <a:lstStyle/>
          <a:p>
            <a:r>
              <a:rPr lang="en-US" sz="3200" dirty="0" smtClean="0"/>
              <a:t>Sentiment Analysis</a:t>
            </a:r>
            <a:endParaRPr lang="en-US" sz="3200" dirty="0"/>
          </a:p>
        </p:txBody>
      </p:sp>
    </p:spTree>
    <p:extLst>
      <p:ext uri="{BB962C8B-B14F-4D97-AF65-F5344CB8AC3E}">
        <p14:creationId xmlns:p14="http://schemas.microsoft.com/office/powerpoint/2010/main" val="12293546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525963"/>
          </a:xfrm>
        </p:spPr>
        <p:txBody>
          <a:bodyPr>
            <a:normAutofit/>
          </a:bodyPr>
          <a:lstStyle/>
          <a:p>
            <a:r>
              <a:rPr lang="en-US" b="1" dirty="0" smtClean="0"/>
              <a:t>Chapter Objectives</a:t>
            </a:r>
          </a:p>
          <a:p>
            <a:pPr lvl="1"/>
            <a:r>
              <a:rPr lang="en-US" dirty="0" smtClean="0"/>
              <a:t>Gain experience analyzing unstructured data</a:t>
            </a:r>
          </a:p>
          <a:p>
            <a:pPr lvl="1"/>
            <a:r>
              <a:rPr lang="en-US" dirty="0" smtClean="0"/>
              <a:t>Basic </a:t>
            </a:r>
            <a:r>
              <a:rPr lang="en-US" dirty="0" smtClean="0"/>
              <a:t>understanding and application </a:t>
            </a:r>
            <a:r>
              <a:rPr lang="en-US" dirty="0" smtClean="0"/>
              <a:t>of text mining techniques such as word clouds and sentiment analysis</a:t>
            </a:r>
            <a:endParaRPr lang="en-US" dirty="0" smtClean="0"/>
          </a:p>
          <a:p>
            <a:pPr lvl="1"/>
            <a:r>
              <a:rPr lang="en-US" dirty="0" smtClean="0"/>
              <a:t>Practice text mining techniques in R</a:t>
            </a:r>
            <a:endParaRPr lang="en-US" dirty="0" smtClean="0"/>
          </a:p>
          <a:p>
            <a:pPr lvl="1"/>
            <a:endParaRPr lang="en-US" dirty="0"/>
          </a:p>
          <a:p>
            <a:pPr lvl="1"/>
            <a:endParaRPr lang="en-US" dirty="0" smtClean="0"/>
          </a:p>
          <a:p>
            <a:pPr lvl="1"/>
            <a:endParaRPr lang="en-US" dirty="0" smtClean="0"/>
          </a:p>
        </p:txBody>
      </p:sp>
    </p:spTree>
    <p:extLst>
      <p:ext uri="{BB962C8B-B14F-4D97-AF65-F5344CB8AC3E}">
        <p14:creationId xmlns:p14="http://schemas.microsoft.com/office/powerpoint/2010/main" val="7883285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458200" cy="4525963"/>
          </a:xfrm>
        </p:spPr>
        <p:txBody>
          <a:bodyPr>
            <a:normAutofit/>
          </a:bodyPr>
          <a:lstStyle/>
          <a:p>
            <a:pPr marL="0" indent="0">
              <a:buNone/>
            </a:pPr>
            <a:r>
              <a:rPr lang="en-US" b="1" dirty="0" smtClean="0"/>
              <a:t>Conceptual Methodology:</a:t>
            </a:r>
            <a:br>
              <a:rPr lang="en-US" b="1" dirty="0" smtClean="0"/>
            </a:br>
            <a:endParaRPr lang="en-US" b="1" dirty="0" smtClean="0"/>
          </a:p>
          <a:p>
            <a:r>
              <a:rPr lang="en-US" dirty="0" smtClean="0"/>
              <a:t>Load Positive and Negative Word Lists</a:t>
            </a:r>
          </a:p>
          <a:p>
            <a:r>
              <a:rPr lang="en-US" dirty="0" smtClean="0"/>
              <a:t>Count positive words and negative words</a:t>
            </a:r>
            <a:br>
              <a:rPr lang="en-US" dirty="0" smtClean="0"/>
            </a:br>
            <a:r>
              <a:rPr lang="en-US" dirty="0" smtClean="0"/>
              <a:t>(in entire document or part of a document)</a:t>
            </a:r>
          </a:p>
          <a:p>
            <a:r>
              <a:rPr lang="en-US" dirty="0" smtClean="0"/>
              <a:t>Compute the ratio of positive to negative words</a:t>
            </a:r>
            <a:endParaRPr lang="en-US" dirty="0"/>
          </a:p>
        </p:txBody>
      </p:sp>
    </p:spTree>
    <p:extLst>
      <p:ext uri="{BB962C8B-B14F-4D97-AF65-F5344CB8AC3E}">
        <p14:creationId xmlns:p14="http://schemas.microsoft.com/office/powerpoint/2010/main" val="35173942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458200" cy="4724400"/>
          </a:xfrm>
        </p:spPr>
        <p:txBody>
          <a:bodyPr>
            <a:normAutofit fontScale="70000" lnSpcReduction="20000"/>
          </a:bodyPr>
          <a:lstStyle/>
          <a:p>
            <a:pPr marL="0" indent="0">
              <a:buNone/>
            </a:pPr>
            <a:r>
              <a:rPr lang="en-US" sz="3400" b="1" dirty="0" smtClean="0"/>
              <a:t>Get the Positive and Negative Word Files</a:t>
            </a:r>
            <a:br>
              <a:rPr lang="en-US" sz="3400" b="1" dirty="0" smtClean="0"/>
            </a:br>
            <a:endParaRPr lang="en-US" sz="3400" b="1" dirty="0" smtClean="0"/>
          </a:p>
          <a:p>
            <a:pPr marL="0" indent="0">
              <a:buNone/>
            </a:pPr>
            <a:r>
              <a:rPr lang="en-US" dirty="0" smtClean="0"/>
              <a:t>Access to positive and negative words:</a:t>
            </a:r>
          </a:p>
          <a:p>
            <a:r>
              <a:rPr lang="en-US" u="sng" dirty="0">
                <a:hlinkClick r:id="rId2"/>
              </a:rPr>
              <a:t>https://www.cs.uic.edu/~liub/FBS/sentiment-</a:t>
            </a:r>
            <a:r>
              <a:rPr lang="en-US" u="sng" dirty="0" smtClean="0">
                <a:hlinkClick r:id="rId2"/>
              </a:rPr>
              <a:t>analysis.html</a:t>
            </a:r>
            <a:endParaRPr lang="en-US" u="sng" dirty="0" smtClean="0"/>
          </a:p>
          <a:p>
            <a:pPr marL="0" indent="0">
              <a:buNone/>
            </a:pPr>
            <a:endParaRPr lang="en-US" u="sng" dirty="0" smtClean="0"/>
          </a:p>
          <a:p>
            <a:pPr marL="0" indent="0">
              <a:buNone/>
            </a:pPr>
            <a:r>
              <a:rPr lang="en-US" dirty="0"/>
              <a:t>&gt; </a:t>
            </a:r>
            <a:r>
              <a:rPr lang="en-US" dirty="0" err="1"/>
              <a:t>pos</a:t>
            </a:r>
            <a:r>
              <a:rPr lang="en-US" dirty="0"/>
              <a:t> &lt;- "positive-</a:t>
            </a:r>
            <a:r>
              <a:rPr lang="en-US" dirty="0" err="1"/>
              <a:t>words.txt</a:t>
            </a:r>
            <a:r>
              <a:rPr lang="en-US" dirty="0"/>
              <a:t>"</a:t>
            </a:r>
          </a:p>
          <a:p>
            <a:pPr marL="0" indent="0">
              <a:buNone/>
            </a:pPr>
            <a:r>
              <a:rPr lang="en-US" dirty="0"/>
              <a:t>&gt; </a:t>
            </a:r>
            <a:r>
              <a:rPr lang="en-US" dirty="0" err="1"/>
              <a:t>neg</a:t>
            </a:r>
            <a:r>
              <a:rPr lang="en-US" dirty="0"/>
              <a:t> &lt;- "negative-</a:t>
            </a:r>
            <a:r>
              <a:rPr lang="en-US" dirty="0" err="1"/>
              <a:t>words.txt</a:t>
            </a:r>
            <a:r>
              <a:rPr lang="en-US" dirty="0"/>
              <a:t>"</a:t>
            </a:r>
          </a:p>
          <a:p>
            <a:pPr marL="0" indent="0">
              <a:buNone/>
            </a:pPr>
            <a:r>
              <a:rPr lang="en-US" dirty="0"/>
              <a:t> </a:t>
            </a:r>
          </a:p>
          <a:p>
            <a:pPr marL="0" indent="0">
              <a:buNone/>
            </a:pPr>
            <a:r>
              <a:rPr lang="en-US" dirty="0"/>
              <a:t>&gt; #read the files</a:t>
            </a:r>
          </a:p>
          <a:p>
            <a:pPr marL="0" indent="0">
              <a:buNone/>
            </a:pPr>
            <a:r>
              <a:rPr lang="en-US" dirty="0"/>
              <a:t>&gt; p &lt;- scan(</a:t>
            </a:r>
            <a:r>
              <a:rPr lang="en-US" dirty="0" err="1"/>
              <a:t>pos</a:t>
            </a:r>
            <a:r>
              <a:rPr lang="en-US" dirty="0"/>
              <a:t>, character(0),</a:t>
            </a:r>
            <a:r>
              <a:rPr lang="en-US" dirty="0" err="1"/>
              <a:t>sep</a:t>
            </a:r>
            <a:r>
              <a:rPr lang="en-US" dirty="0"/>
              <a:t> = "\n") # separate each word</a:t>
            </a:r>
          </a:p>
          <a:p>
            <a:pPr marL="0" indent="0">
              <a:buNone/>
            </a:pPr>
            <a:r>
              <a:rPr lang="en-US" dirty="0"/>
              <a:t>Read 2040 items</a:t>
            </a:r>
          </a:p>
          <a:p>
            <a:pPr marL="0" indent="0">
              <a:buNone/>
            </a:pPr>
            <a:r>
              <a:rPr lang="en-US" dirty="0"/>
              <a:t> </a:t>
            </a:r>
          </a:p>
          <a:p>
            <a:pPr marL="0" indent="0">
              <a:buNone/>
            </a:pPr>
            <a:r>
              <a:rPr lang="en-US" dirty="0"/>
              <a:t>&gt; n &lt;- scan(</a:t>
            </a:r>
            <a:r>
              <a:rPr lang="en-US" dirty="0" err="1"/>
              <a:t>neg</a:t>
            </a:r>
            <a:r>
              <a:rPr lang="en-US" dirty="0"/>
              <a:t>, character(0),</a:t>
            </a:r>
            <a:r>
              <a:rPr lang="en-US" dirty="0" err="1"/>
              <a:t>sep</a:t>
            </a:r>
            <a:r>
              <a:rPr lang="en-US" dirty="0"/>
              <a:t> = "\n") # separate each word</a:t>
            </a:r>
          </a:p>
          <a:p>
            <a:pPr marL="0" indent="0">
              <a:buNone/>
            </a:pPr>
            <a:r>
              <a:rPr lang="en-US" dirty="0"/>
              <a:t>Read 4817 items</a:t>
            </a:r>
            <a:r>
              <a:rPr lang="en-US" dirty="0"/>
              <a:t> </a:t>
            </a:r>
            <a:endParaRPr lang="en-US" dirty="0"/>
          </a:p>
        </p:txBody>
      </p:sp>
    </p:spTree>
    <p:extLst>
      <p:ext uri="{BB962C8B-B14F-4D97-AF65-F5344CB8AC3E}">
        <p14:creationId xmlns:p14="http://schemas.microsoft.com/office/powerpoint/2010/main" val="20453174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686800" cy="4525963"/>
          </a:xfrm>
        </p:spPr>
        <p:txBody>
          <a:bodyPr>
            <a:normAutofit fontScale="62500" lnSpcReduction="20000"/>
          </a:bodyPr>
          <a:lstStyle/>
          <a:p>
            <a:pPr marL="0" indent="0">
              <a:buNone/>
            </a:pPr>
            <a:r>
              <a:rPr lang="en-US" sz="4500" b="1" dirty="0" smtClean="0"/>
              <a:t>Clean up the  positive and negative words files:</a:t>
            </a:r>
          </a:p>
          <a:p>
            <a:pPr marL="0" indent="0">
              <a:buNone/>
            </a:pPr>
            <a:endParaRPr lang="en-US" b="1" u="sng" dirty="0" smtClean="0"/>
          </a:p>
          <a:p>
            <a:pPr marL="0" indent="0">
              <a:buNone/>
            </a:pPr>
            <a:r>
              <a:rPr lang="en-US" dirty="0"/>
              <a:t>&gt; p &lt;- p[-1:-34]</a:t>
            </a:r>
          </a:p>
          <a:p>
            <a:pPr marL="0" indent="0">
              <a:buNone/>
            </a:pPr>
            <a:r>
              <a:rPr lang="en-US" dirty="0"/>
              <a:t>&gt; n &lt;- n[-1:-34]</a:t>
            </a:r>
          </a:p>
          <a:p>
            <a:pPr marL="0" indent="0">
              <a:buNone/>
            </a:pPr>
            <a:r>
              <a:rPr lang="en-US" dirty="0"/>
              <a:t> </a:t>
            </a:r>
          </a:p>
          <a:p>
            <a:pPr marL="0" indent="0">
              <a:buNone/>
            </a:pPr>
            <a:r>
              <a:rPr lang="en-US" dirty="0"/>
              <a:t>&gt; head(p, 10)</a:t>
            </a:r>
          </a:p>
          <a:p>
            <a:pPr marL="0" indent="0">
              <a:buNone/>
            </a:pPr>
            <a:r>
              <a:rPr lang="en-US" dirty="0"/>
              <a:t>[1] "a+"          "abound"      "abounds"     "abundance"   "</a:t>
            </a:r>
            <a:r>
              <a:rPr lang="en-US" dirty="0" smtClean="0"/>
              <a:t>abundant"    "</a:t>
            </a:r>
            <a:r>
              <a:rPr lang="en-US" dirty="0" err="1" smtClean="0"/>
              <a:t>accessable</a:t>
            </a:r>
            <a:r>
              <a:rPr lang="en-US" dirty="0" smtClean="0"/>
              <a:t>"  </a:t>
            </a:r>
          </a:p>
          <a:p>
            <a:pPr marL="0" indent="0">
              <a:buNone/>
            </a:pPr>
            <a:r>
              <a:rPr lang="en-US" dirty="0" smtClean="0"/>
              <a:t>[7] "accessible"  "acclaim"     "acclaimed"   "acclamation"</a:t>
            </a:r>
          </a:p>
          <a:p>
            <a:pPr marL="0" indent="0">
              <a:buNone/>
            </a:pPr>
            <a:r>
              <a:rPr lang="en-US" dirty="0"/>
              <a:t> </a:t>
            </a:r>
          </a:p>
          <a:p>
            <a:pPr marL="0" indent="0">
              <a:buNone/>
            </a:pPr>
            <a:r>
              <a:rPr lang="en-US" dirty="0"/>
              <a:t>&gt; head(n,10)</a:t>
            </a:r>
          </a:p>
          <a:p>
            <a:pPr marL="0" indent="0">
              <a:buNone/>
            </a:pPr>
            <a:r>
              <a:rPr lang="en-US" dirty="0"/>
              <a:t>[1] "2-faced"     "2-faces"     "abnormal"    "abolish"     "abominable"  "abominably"  </a:t>
            </a:r>
          </a:p>
          <a:p>
            <a:pPr marL="0" indent="0">
              <a:buNone/>
            </a:pPr>
            <a:r>
              <a:rPr lang="en-US" dirty="0"/>
              <a:t>[7] "abominate"   "abomination" "abort"       "aborted"    </a:t>
            </a:r>
          </a:p>
        </p:txBody>
      </p:sp>
    </p:spTree>
    <p:extLst>
      <p:ext uri="{BB962C8B-B14F-4D97-AF65-F5344CB8AC3E}">
        <p14:creationId xmlns:p14="http://schemas.microsoft.com/office/powerpoint/2010/main" val="260027087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686800" cy="4525963"/>
          </a:xfrm>
        </p:spPr>
        <p:txBody>
          <a:bodyPr>
            <a:normAutofit fontScale="77500" lnSpcReduction="20000"/>
          </a:bodyPr>
          <a:lstStyle/>
          <a:p>
            <a:pPr marL="0" indent="0">
              <a:buNone/>
            </a:pPr>
            <a:r>
              <a:rPr lang="en-US" sz="4100" b="1" dirty="0" smtClean="0"/>
              <a:t>Get the total number of words</a:t>
            </a:r>
          </a:p>
          <a:p>
            <a:pPr marL="0" indent="0">
              <a:buNone/>
            </a:pPr>
            <a:endParaRPr lang="en-US" u="sng" dirty="0" smtClean="0"/>
          </a:p>
          <a:p>
            <a:pPr marL="0" indent="0">
              <a:buNone/>
            </a:pPr>
            <a:r>
              <a:rPr lang="en-US" dirty="0"/>
              <a:t>#calculate the total number of words</a:t>
            </a:r>
          </a:p>
          <a:p>
            <a:pPr marL="0" indent="0">
              <a:buNone/>
            </a:pPr>
            <a:r>
              <a:rPr lang="en-US" dirty="0"/>
              <a:t>&gt; </a:t>
            </a:r>
            <a:r>
              <a:rPr lang="en-US" dirty="0" err="1"/>
              <a:t>totalWords</a:t>
            </a:r>
            <a:r>
              <a:rPr lang="en-US" dirty="0"/>
              <a:t> &lt;- sum(</a:t>
            </a:r>
            <a:r>
              <a:rPr lang="en-US" dirty="0" err="1"/>
              <a:t>wordCounts</a:t>
            </a:r>
            <a:r>
              <a:rPr lang="en-US" dirty="0"/>
              <a:t>)</a:t>
            </a:r>
          </a:p>
          <a:p>
            <a:pPr marL="0" indent="0">
              <a:buNone/>
            </a:pPr>
            <a:r>
              <a:rPr lang="en-US" dirty="0"/>
              <a:t> </a:t>
            </a:r>
          </a:p>
          <a:p>
            <a:pPr marL="0" indent="0">
              <a:buNone/>
            </a:pPr>
            <a:r>
              <a:rPr lang="en-US" dirty="0"/>
              <a:t>#have a vector that just has all the words</a:t>
            </a:r>
          </a:p>
          <a:p>
            <a:pPr marL="0" indent="0">
              <a:buNone/>
            </a:pPr>
            <a:r>
              <a:rPr lang="en-US" dirty="0"/>
              <a:t>words &lt;- names(</a:t>
            </a:r>
            <a:r>
              <a:rPr lang="en-US" dirty="0" err="1"/>
              <a:t>wordCounts</a:t>
            </a:r>
            <a:r>
              <a:rPr lang="en-US" dirty="0" smtClean="0"/>
              <a:t>)</a:t>
            </a:r>
          </a:p>
          <a:p>
            <a:pPr marL="0" indent="0">
              <a:buNone/>
            </a:pPr>
            <a:endParaRPr lang="en-US" dirty="0" smtClean="0"/>
          </a:p>
          <a:p>
            <a:pPr marL="0" indent="0">
              <a:buNone/>
            </a:pPr>
            <a:r>
              <a:rPr lang="en-US" dirty="0"/>
              <a:t>&gt; matched &lt;- match(words, p, </a:t>
            </a:r>
            <a:r>
              <a:rPr lang="en-US" dirty="0" err="1"/>
              <a:t>nomatch</a:t>
            </a:r>
            <a:r>
              <a:rPr lang="en-US" dirty="0"/>
              <a:t> = 0) </a:t>
            </a:r>
          </a:p>
          <a:p>
            <a:pPr marL="0" indent="0">
              <a:buNone/>
            </a:pPr>
            <a:r>
              <a:rPr lang="en-US" dirty="0"/>
              <a:t>&gt; head(matched,10)</a:t>
            </a:r>
          </a:p>
          <a:p>
            <a:pPr marL="0" indent="0">
              <a:buNone/>
            </a:pPr>
            <a:r>
              <a:rPr lang="en-US" dirty="0"/>
              <a:t>[1]    0    0    0    0    0    0    0    0 1083    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2549555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686800" cy="4525963"/>
          </a:xfrm>
        </p:spPr>
        <p:txBody>
          <a:bodyPr>
            <a:normAutofit fontScale="85000" lnSpcReduction="20000"/>
          </a:bodyPr>
          <a:lstStyle/>
          <a:p>
            <a:pPr marL="0" indent="0">
              <a:buNone/>
            </a:pPr>
            <a:r>
              <a:rPr lang="en-US" sz="3300" b="1" dirty="0" smtClean="0"/>
              <a:t>Explore the matched words:</a:t>
            </a:r>
          </a:p>
          <a:p>
            <a:pPr marL="0" indent="0">
              <a:buNone/>
            </a:pPr>
            <a:endParaRPr lang="en-US" u="sng" dirty="0" smtClean="0"/>
          </a:p>
          <a:p>
            <a:pPr marL="0" indent="0">
              <a:buNone/>
            </a:pPr>
            <a:r>
              <a:rPr lang="en-US" dirty="0"/>
              <a:t>&gt; matched[9]</a:t>
            </a:r>
          </a:p>
          <a:p>
            <a:pPr marL="0" indent="0">
              <a:buNone/>
            </a:pPr>
            <a:r>
              <a:rPr lang="en-US" dirty="0"/>
              <a:t>[1] 1083</a:t>
            </a:r>
          </a:p>
          <a:p>
            <a:pPr marL="0" indent="0">
              <a:buNone/>
            </a:pPr>
            <a:r>
              <a:rPr lang="en-US" dirty="0"/>
              <a:t> </a:t>
            </a:r>
          </a:p>
          <a:p>
            <a:pPr marL="0" indent="0">
              <a:buNone/>
            </a:pPr>
            <a:r>
              <a:rPr lang="en-US" dirty="0"/>
              <a:t>&gt; p[1083]</a:t>
            </a:r>
          </a:p>
          <a:p>
            <a:pPr marL="0" indent="0">
              <a:buNone/>
            </a:pPr>
            <a:r>
              <a:rPr lang="en-US" dirty="0"/>
              <a:t>[1] "liberty"</a:t>
            </a:r>
          </a:p>
          <a:p>
            <a:pPr marL="0" indent="0">
              <a:buNone/>
            </a:pPr>
            <a:r>
              <a:rPr lang="en-US" dirty="0"/>
              <a:t> </a:t>
            </a:r>
          </a:p>
          <a:p>
            <a:pPr marL="0" indent="0">
              <a:buNone/>
            </a:pPr>
            <a:r>
              <a:rPr lang="en-US" dirty="0"/>
              <a:t>&gt; words[9]</a:t>
            </a:r>
          </a:p>
          <a:p>
            <a:pPr marL="0" indent="0">
              <a:buNone/>
            </a:pPr>
            <a:r>
              <a:rPr lang="en-US" dirty="0"/>
              <a:t>[1] "liberty"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015905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686800" cy="4525963"/>
          </a:xfrm>
        </p:spPr>
        <p:txBody>
          <a:bodyPr>
            <a:normAutofit fontScale="77500" lnSpcReduction="20000"/>
          </a:bodyPr>
          <a:lstStyle/>
          <a:p>
            <a:pPr marL="0" indent="0">
              <a:buNone/>
            </a:pPr>
            <a:r>
              <a:rPr lang="en-US" sz="3600" b="1" dirty="0" smtClean="0"/>
              <a:t>Calculate the positive word counts:</a:t>
            </a:r>
          </a:p>
          <a:p>
            <a:pPr marL="0" indent="0">
              <a:buNone/>
            </a:pPr>
            <a:endParaRPr lang="en-US" u="sng" dirty="0" smtClean="0"/>
          </a:p>
          <a:p>
            <a:pPr marL="0" indent="0">
              <a:buNone/>
            </a:pPr>
            <a:r>
              <a:rPr lang="en-US" dirty="0"/>
              <a:t>&gt; </a:t>
            </a:r>
            <a:r>
              <a:rPr lang="en-US" dirty="0" err="1"/>
              <a:t>mCounts</a:t>
            </a:r>
            <a:r>
              <a:rPr lang="en-US" dirty="0"/>
              <a:t> &lt;- </a:t>
            </a:r>
            <a:r>
              <a:rPr lang="en-US" dirty="0" err="1"/>
              <a:t>wordCounts</a:t>
            </a:r>
            <a:r>
              <a:rPr lang="en-US" dirty="0"/>
              <a:t>[which(matched != 0)]</a:t>
            </a:r>
          </a:p>
          <a:p>
            <a:pPr marL="0" indent="0">
              <a:buNone/>
            </a:pPr>
            <a:r>
              <a:rPr lang="en-US" dirty="0"/>
              <a:t>&gt; length(</a:t>
            </a:r>
            <a:r>
              <a:rPr lang="en-US" dirty="0" err="1"/>
              <a:t>mCounts</a:t>
            </a:r>
            <a:r>
              <a:rPr lang="en-US" dirty="0"/>
              <a:t>)</a:t>
            </a:r>
          </a:p>
          <a:p>
            <a:pPr marL="0" indent="0">
              <a:buNone/>
            </a:pPr>
            <a:r>
              <a:rPr lang="en-US" dirty="0"/>
              <a:t>[1] 12</a:t>
            </a:r>
          </a:p>
          <a:p>
            <a:pPr marL="0" indent="0">
              <a:buNone/>
            </a:pPr>
            <a:r>
              <a:rPr lang="en-US" dirty="0"/>
              <a:t> </a:t>
            </a:r>
          </a:p>
          <a:p>
            <a:pPr marL="0" indent="0">
              <a:buNone/>
            </a:pPr>
            <a:r>
              <a:rPr lang="en-US" dirty="0"/>
              <a:t>&gt; </a:t>
            </a:r>
            <a:r>
              <a:rPr lang="en-US" dirty="0" err="1"/>
              <a:t>mWords</a:t>
            </a:r>
            <a:r>
              <a:rPr lang="en-US" dirty="0"/>
              <a:t> &lt;- names(</a:t>
            </a:r>
            <a:r>
              <a:rPr lang="en-US" dirty="0" err="1"/>
              <a:t>mCounts</a:t>
            </a:r>
            <a:r>
              <a:rPr lang="en-US" dirty="0"/>
              <a:t>)</a:t>
            </a:r>
          </a:p>
          <a:p>
            <a:pPr marL="0" indent="0">
              <a:buNone/>
            </a:pPr>
            <a:r>
              <a:rPr lang="en-US" dirty="0"/>
              <a:t>&gt; </a:t>
            </a:r>
            <a:r>
              <a:rPr lang="en-US" dirty="0" err="1"/>
              <a:t>nPos</a:t>
            </a:r>
            <a:r>
              <a:rPr lang="en-US" dirty="0"/>
              <a:t> &lt;- sum(</a:t>
            </a:r>
            <a:r>
              <a:rPr lang="en-US" dirty="0" err="1"/>
              <a:t>mCounts</a:t>
            </a:r>
            <a:r>
              <a:rPr lang="en-US" dirty="0"/>
              <a:t>)</a:t>
            </a:r>
          </a:p>
          <a:p>
            <a:pPr marL="0" indent="0">
              <a:buNone/>
            </a:pPr>
            <a:r>
              <a:rPr lang="en-US" dirty="0"/>
              <a:t>&gt; </a:t>
            </a:r>
            <a:r>
              <a:rPr lang="en-US" dirty="0" err="1"/>
              <a:t>nPos</a:t>
            </a:r>
            <a:endParaRPr lang="en-US" dirty="0"/>
          </a:p>
          <a:p>
            <a:pPr marL="0" indent="0">
              <a:buNone/>
            </a:pPr>
            <a:r>
              <a:rPr lang="en-US" dirty="0"/>
              <a:t>[1] 17</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922185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686800" cy="4525963"/>
          </a:xfrm>
        </p:spPr>
        <p:txBody>
          <a:bodyPr>
            <a:normAutofit fontScale="77500" lnSpcReduction="20000"/>
          </a:bodyPr>
          <a:lstStyle/>
          <a:p>
            <a:pPr marL="0" indent="0">
              <a:buNone/>
            </a:pPr>
            <a:r>
              <a:rPr lang="en-US" sz="3600" b="1" dirty="0" smtClean="0"/>
              <a:t>Calculate the negative word counts</a:t>
            </a:r>
            <a:r>
              <a:rPr lang="en-US" dirty="0" smtClean="0"/>
              <a:t>:</a:t>
            </a:r>
          </a:p>
          <a:p>
            <a:pPr marL="0" indent="0">
              <a:buNone/>
            </a:pPr>
            <a:endParaRPr lang="en-US" u="sng" dirty="0" smtClean="0"/>
          </a:p>
          <a:p>
            <a:pPr marL="0" indent="0">
              <a:buNone/>
            </a:pPr>
            <a:r>
              <a:rPr lang="en-US" dirty="0"/>
              <a:t>&gt; matched &lt;- match(words, n, </a:t>
            </a:r>
            <a:r>
              <a:rPr lang="en-US" dirty="0" err="1"/>
              <a:t>nomatch</a:t>
            </a:r>
            <a:r>
              <a:rPr lang="en-US" dirty="0"/>
              <a:t> = 0)</a:t>
            </a:r>
          </a:p>
          <a:p>
            <a:pPr marL="0" indent="0">
              <a:buNone/>
            </a:pPr>
            <a:r>
              <a:rPr lang="en-US" dirty="0"/>
              <a:t>&gt; </a:t>
            </a:r>
            <a:r>
              <a:rPr lang="en-US" dirty="0" err="1"/>
              <a:t>nCounts</a:t>
            </a:r>
            <a:r>
              <a:rPr lang="en-US" dirty="0"/>
              <a:t> &lt;- </a:t>
            </a:r>
            <a:r>
              <a:rPr lang="en-US" dirty="0" err="1"/>
              <a:t>wordCounts</a:t>
            </a:r>
            <a:r>
              <a:rPr lang="en-US" dirty="0"/>
              <a:t>[which(matched != 0)]</a:t>
            </a:r>
          </a:p>
          <a:p>
            <a:pPr marL="0" indent="0">
              <a:buNone/>
            </a:pPr>
            <a:r>
              <a:rPr lang="en-US" dirty="0"/>
              <a:t>&gt; </a:t>
            </a:r>
            <a:r>
              <a:rPr lang="en-US" dirty="0" err="1"/>
              <a:t>nNeg</a:t>
            </a:r>
            <a:r>
              <a:rPr lang="en-US" dirty="0"/>
              <a:t> &lt;- sum(</a:t>
            </a:r>
            <a:r>
              <a:rPr lang="en-US" dirty="0" err="1"/>
              <a:t>nCounts</a:t>
            </a:r>
            <a:r>
              <a:rPr lang="en-US" dirty="0"/>
              <a:t>)</a:t>
            </a:r>
          </a:p>
          <a:p>
            <a:pPr marL="0" indent="0">
              <a:buNone/>
            </a:pPr>
            <a:r>
              <a:rPr lang="en-US" dirty="0"/>
              <a:t>&gt; </a:t>
            </a:r>
            <a:r>
              <a:rPr lang="en-US" dirty="0" err="1"/>
              <a:t>nWords</a:t>
            </a:r>
            <a:r>
              <a:rPr lang="en-US" dirty="0"/>
              <a:t> &lt;- names(</a:t>
            </a:r>
            <a:r>
              <a:rPr lang="en-US" dirty="0" err="1"/>
              <a:t>nCounts</a:t>
            </a:r>
            <a:r>
              <a:rPr lang="en-US" dirty="0"/>
              <a:t>)</a:t>
            </a:r>
          </a:p>
          <a:p>
            <a:pPr marL="0" indent="0">
              <a:buNone/>
            </a:pPr>
            <a:r>
              <a:rPr lang="en-US" dirty="0"/>
              <a:t>&gt; </a:t>
            </a:r>
            <a:r>
              <a:rPr lang="en-US" dirty="0" err="1"/>
              <a:t>nNeg</a:t>
            </a:r>
            <a:endParaRPr lang="en-US" dirty="0"/>
          </a:p>
          <a:p>
            <a:pPr marL="0" indent="0">
              <a:buNone/>
            </a:pPr>
            <a:r>
              <a:rPr lang="en-US" dirty="0"/>
              <a:t>[1] 13</a:t>
            </a:r>
          </a:p>
          <a:p>
            <a:pPr marL="0" indent="0">
              <a:buNone/>
            </a:pPr>
            <a:r>
              <a:rPr lang="en-US" dirty="0"/>
              <a:t>&gt; length(</a:t>
            </a:r>
            <a:r>
              <a:rPr lang="en-US" dirty="0" err="1"/>
              <a:t>nCounts</a:t>
            </a:r>
            <a:r>
              <a:rPr lang="en-US" dirty="0"/>
              <a:t>)</a:t>
            </a:r>
          </a:p>
          <a:p>
            <a:pPr marL="0" indent="0">
              <a:buNone/>
            </a:pPr>
            <a:r>
              <a:rPr lang="en-US" dirty="0"/>
              <a:t>[1] 11</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90804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686800" cy="4525963"/>
          </a:xfrm>
        </p:spPr>
        <p:txBody>
          <a:bodyPr>
            <a:normAutofit fontScale="62500" lnSpcReduction="20000"/>
          </a:bodyPr>
          <a:lstStyle/>
          <a:p>
            <a:pPr marL="0" indent="0">
              <a:buNone/>
            </a:pPr>
            <a:r>
              <a:rPr lang="en-US" sz="4500" b="1" dirty="0" smtClean="0"/>
              <a:t>Calculate the sentiment:</a:t>
            </a:r>
          </a:p>
          <a:p>
            <a:pPr marL="0" indent="0">
              <a:buNone/>
            </a:pPr>
            <a:endParaRPr lang="en-US" u="sng" dirty="0" smtClean="0"/>
          </a:p>
          <a:p>
            <a:pPr marL="0" indent="0">
              <a:buNone/>
            </a:pPr>
            <a:r>
              <a:rPr lang="en-US" dirty="0"/>
              <a:t>&gt; #calculate the percentage of words that are positive or negative</a:t>
            </a:r>
          </a:p>
          <a:p>
            <a:pPr marL="0" indent="0">
              <a:buNone/>
            </a:pPr>
            <a:r>
              <a:rPr lang="en-US" dirty="0"/>
              <a:t>&gt; </a:t>
            </a:r>
            <a:r>
              <a:rPr lang="en-US" dirty="0" err="1"/>
              <a:t>totalWords</a:t>
            </a:r>
            <a:r>
              <a:rPr lang="en-US" dirty="0"/>
              <a:t> &lt;- length(words)</a:t>
            </a:r>
          </a:p>
          <a:p>
            <a:pPr marL="0" indent="0">
              <a:buNone/>
            </a:pPr>
            <a:r>
              <a:rPr lang="en-US" dirty="0"/>
              <a:t>&gt; </a:t>
            </a:r>
            <a:r>
              <a:rPr lang="en-US" dirty="0" err="1"/>
              <a:t>ratioPos</a:t>
            </a:r>
            <a:r>
              <a:rPr lang="en-US" dirty="0"/>
              <a:t> &lt;- </a:t>
            </a:r>
            <a:r>
              <a:rPr lang="en-US" dirty="0" err="1"/>
              <a:t>nPos</a:t>
            </a:r>
            <a:r>
              <a:rPr lang="en-US" dirty="0"/>
              <a:t>/</a:t>
            </a:r>
            <a:r>
              <a:rPr lang="en-US" dirty="0" err="1"/>
              <a:t>totalWords</a:t>
            </a:r>
            <a:endParaRPr lang="en-US" dirty="0"/>
          </a:p>
          <a:p>
            <a:pPr marL="0" indent="0">
              <a:buNone/>
            </a:pPr>
            <a:r>
              <a:rPr lang="en-US" dirty="0"/>
              <a:t>&gt; </a:t>
            </a:r>
            <a:r>
              <a:rPr lang="en-US" dirty="0" err="1"/>
              <a:t>ratioPos</a:t>
            </a:r>
            <a:endParaRPr lang="en-US" dirty="0"/>
          </a:p>
          <a:p>
            <a:pPr marL="0" indent="0">
              <a:buNone/>
            </a:pPr>
            <a:r>
              <a:rPr lang="en-US" dirty="0"/>
              <a:t>[1] </a:t>
            </a:r>
            <a:r>
              <a:rPr lang="en-US" dirty="0" smtClean="0"/>
              <a:t>0.08994709</a:t>
            </a:r>
          </a:p>
          <a:p>
            <a:pPr marL="0" indent="0">
              <a:buNone/>
            </a:pPr>
            <a:endParaRPr lang="en-US" dirty="0"/>
          </a:p>
          <a:p>
            <a:pPr marL="0" indent="0">
              <a:buNone/>
            </a:pPr>
            <a:r>
              <a:rPr lang="en-US" dirty="0"/>
              <a:t>&gt; </a:t>
            </a:r>
            <a:r>
              <a:rPr lang="en-US" dirty="0" err="1"/>
              <a:t>ratioNeg</a:t>
            </a:r>
            <a:r>
              <a:rPr lang="en-US" dirty="0"/>
              <a:t> &lt;- </a:t>
            </a:r>
            <a:r>
              <a:rPr lang="en-US" dirty="0" err="1"/>
              <a:t>nNeg</a:t>
            </a:r>
            <a:r>
              <a:rPr lang="en-US" dirty="0"/>
              <a:t>/</a:t>
            </a:r>
            <a:r>
              <a:rPr lang="en-US" dirty="0" err="1"/>
              <a:t>totalWords</a:t>
            </a:r>
            <a:endParaRPr lang="en-US" dirty="0"/>
          </a:p>
          <a:p>
            <a:pPr marL="0" indent="0">
              <a:buNone/>
            </a:pPr>
            <a:r>
              <a:rPr lang="en-US" dirty="0"/>
              <a:t>&gt; </a:t>
            </a:r>
            <a:r>
              <a:rPr lang="en-US" dirty="0" err="1"/>
              <a:t>ratioNeg</a:t>
            </a:r>
            <a:endParaRPr lang="en-US" dirty="0"/>
          </a:p>
          <a:p>
            <a:pPr marL="0" indent="0">
              <a:buNone/>
            </a:pPr>
            <a:r>
              <a:rPr lang="en-US" dirty="0"/>
              <a:t>[1] 0.06878307</a:t>
            </a:r>
          </a:p>
          <a:p>
            <a:pPr marL="0" indent="0">
              <a:buNone/>
            </a:pPr>
            <a:r>
              <a:rPr lang="en-US" dirty="0"/>
              <a:t> </a:t>
            </a:r>
          </a:p>
          <a:p>
            <a:pPr marL="0" indent="0">
              <a:buNone/>
            </a:pPr>
            <a:r>
              <a:rPr lang="en-US" dirty="0"/>
              <a:t>Given this, we can see that Susan B. Anthony’s speech was about 9% positive and a little less than 7% negative</a:t>
            </a:r>
            <a:r>
              <a:rPr lang="en-US" dirty="0"/>
              <a:t> </a:t>
            </a:r>
          </a:p>
        </p:txBody>
      </p:sp>
    </p:spTree>
    <p:extLst>
      <p:ext uri="{BB962C8B-B14F-4D97-AF65-F5344CB8AC3E}">
        <p14:creationId xmlns:p14="http://schemas.microsoft.com/office/powerpoint/2010/main" val="234714991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686800" cy="4525963"/>
          </a:xfrm>
        </p:spPr>
        <p:txBody>
          <a:bodyPr>
            <a:normAutofit/>
          </a:bodyPr>
          <a:lstStyle/>
          <a:p>
            <a:pPr marL="0" indent="0">
              <a:buNone/>
            </a:pPr>
            <a:r>
              <a:rPr lang="en-US" sz="4500" b="1" dirty="0" smtClean="0"/>
              <a:t>Q: Does this truly measure sentiment?  Where could it go wrong?</a:t>
            </a:r>
          </a:p>
          <a:p>
            <a:pPr marL="0" indent="0">
              <a:buNone/>
            </a:pPr>
            <a:endParaRPr lang="en-US" u="sng" dirty="0" smtClean="0"/>
          </a:p>
          <a:p>
            <a:pPr marL="0" indent="0">
              <a:buNone/>
            </a:pPr>
            <a:endParaRPr lang="en-US" dirty="0"/>
          </a:p>
        </p:txBody>
      </p:sp>
    </p:spTree>
    <p:extLst>
      <p:ext uri="{BB962C8B-B14F-4D97-AF65-F5344CB8AC3E}">
        <p14:creationId xmlns:p14="http://schemas.microsoft.com/office/powerpoint/2010/main" val="74231664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686800" cy="4525963"/>
          </a:xfrm>
        </p:spPr>
        <p:txBody>
          <a:bodyPr>
            <a:normAutofit/>
          </a:bodyPr>
          <a:lstStyle/>
          <a:p>
            <a:pPr marL="0" indent="0">
              <a:buNone/>
            </a:pPr>
            <a:r>
              <a:rPr lang="en-US" sz="4500" b="1" dirty="0" smtClean="0"/>
              <a:t>Review web site</a:t>
            </a:r>
          </a:p>
          <a:p>
            <a:pPr marL="0" indent="0">
              <a:buNone/>
            </a:pPr>
            <a:endParaRPr lang="en-US" u="sng" dirty="0" smtClean="0"/>
          </a:p>
          <a:p>
            <a:pPr marL="0" indent="0">
              <a:buNone/>
            </a:pPr>
            <a:endParaRPr lang="en-US" dirty="0"/>
          </a:p>
        </p:txBody>
      </p:sp>
    </p:spTree>
    <p:extLst>
      <p:ext uri="{BB962C8B-B14F-4D97-AF65-F5344CB8AC3E}">
        <p14:creationId xmlns:p14="http://schemas.microsoft.com/office/powerpoint/2010/main" val="30523647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382000" cy="4602163"/>
          </a:xfrm>
        </p:spPr>
        <p:txBody>
          <a:bodyPr>
            <a:normAutofit fontScale="32500" lnSpcReduction="20000"/>
          </a:bodyPr>
          <a:lstStyle/>
          <a:p>
            <a:pPr marL="0" indent="0">
              <a:buNone/>
            </a:pPr>
            <a:r>
              <a:rPr lang="en-US" sz="9600" b="1" dirty="0" smtClean="0"/>
              <a:t>An example of unstructured data:</a:t>
            </a:r>
          </a:p>
          <a:p>
            <a:pPr marL="0" indent="0">
              <a:buNone/>
            </a:pPr>
            <a:endParaRPr lang="en-US" dirty="0" smtClean="0"/>
          </a:p>
          <a:p>
            <a:pPr marL="0" indent="0">
              <a:buNone/>
            </a:pPr>
            <a:r>
              <a:rPr lang="en-US" sz="4600" dirty="0"/>
              <a:t>Friends and fellow citizens: I stand before you tonight under indictment for the alleged crime of having voted at the last presidential election, without having a lawful right to vote. It shall be my work this evening to prove to you that in thus voting, I not only committed no crime, but, instead, simply exercised my citizen's rights, guaranteed to me and all United States citizens by the National Constitution, beyond the power of any state to deny.</a:t>
            </a:r>
          </a:p>
          <a:p>
            <a:pPr marL="0" indent="0">
              <a:buNone/>
            </a:pPr>
            <a:endParaRPr lang="en-US" sz="4600" dirty="0"/>
          </a:p>
          <a:p>
            <a:pPr marL="0" indent="0">
              <a:buNone/>
            </a:pPr>
            <a:r>
              <a:rPr lang="en-US" sz="4600" dirty="0"/>
              <a:t>The preamble of the Federal Constitution says:</a:t>
            </a:r>
          </a:p>
          <a:p>
            <a:pPr marL="0" indent="0">
              <a:buNone/>
            </a:pPr>
            <a:endParaRPr lang="en-US" sz="4600" dirty="0"/>
          </a:p>
          <a:p>
            <a:pPr marL="0" indent="0">
              <a:buNone/>
            </a:pPr>
            <a:r>
              <a:rPr lang="en-US" sz="4600" dirty="0"/>
              <a:t>"We, the people of the United States, in order to form a more perfect union, establish justice, insure domestic </a:t>
            </a:r>
            <a:r>
              <a:rPr lang="en-US" sz="4600" dirty="0" err="1"/>
              <a:t>tranquillity</a:t>
            </a:r>
            <a:r>
              <a:rPr lang="en-US" sz="4600" dirty="0"/>
              <a:t>, provide for the common defense, promote the general welfare, and secure the blessings of liberty to ourselves and our posterity, do ordain and establish this Constitution for the United States of America."</a:t>
            </a:r>
          </a:p>
          <a:p>
            <a:pPr marL="0" indent="0">
              <a:buNone/>
            </a:pPr>
            <a:endParaRPr lang="en-US" sz="4600" dirty="0"/>
          </a:p>
          <a:p>
            <a:pPr marL="0" indent="0">
              <a:buNone/>
            </a:pPr>
            <a:r>
              <a:rPr lang="en-US" sz="4600" dirty="0"/>
              <a:t>It was we, the people; not we, the white male citizens; nor yet we, the male citizens; but we, the whole people, who formed the Union. And we formed it, not to give the blessings of liberty, but to secure them; not to the half of ourselves and the half of our posterity, but to the whole people - women as well as men. And it is a downright mockery to talk to women of their enjoyment of the blessings of liberty while they are denied the use of the only means of securing them provided by this democratic-republican government - the ballot</a:t>
            </a:r>
            <a:r>
              <a:rPr lang="en-US" sz="4600" dirty="0" smtClean="0"/>
              <a:t>.</a:t>
            </a:r>
            <a:endParaRPr lang="en-US" sz="4600" dirty="0"/>
          </a:p>
        </p:txBody>
      </p:sp>
    </p:spTree>
    <p:extLst>
      <p:ext uri="{BB962C8B-B14F-4D97-AF65-F5344CB8AC3E}">
        <p14:creationId xmlns:p14="http://schemas.microsoft.com/office/powerpoint/2010/main" val="34804191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fontScale="92500" lnSpcReduction="10000"/>
          </a:bodyPr>
          <a:lstStyle/>
          <a:p>
            <a:pPr marL="0" indent="0">
              <a:buNone/>
            </a:pPr>
            <a:r>
              <a:rPr lang="en-US" b="1" dirty="0" smtClean="0"/>
              <a:t>Text Mining </a:t>
            </a:r>
            <a:r>
              <a:rPr lang="en-US" b="1" dirty="0" err="1" smtClean="0"/>
              <a:t>vs</a:t>
            </a:r>
            <a:r>
              <a:rPr lang="en-US" b="1" dirty="0" smtClean="0"/>
              <a:t> Natural Language Processing</a:t>
            </a:r>
          </a:p>
          <a:p>
            <a:r>
              <a:rPr lang="en-US" sz="2600" dirty="0" smtClean="0"/>
              <a:t>TM : </a:t>
            </a:r>
          </a:p>
          <a:p>
            <a:pPr lvl="1"/>
            <a:r>
              <a:rPr lang="en-US" sz="2600" dirty="0" smtClean="0"/>
              <a:t>Looking for unexpected </a:t>
            </a:r>
            <a:r>
              <a:rPr lang="en-US" sz="2600" dirty="0"/>
              <a:t>patterns in large data </a:t>
            </a:r>
            <a:r>
              <a:rPr lang="en-US" sz="2600" dirty="0" smtClean="0"/>
              <a:t>sets</a:t>
            </a:r>
          </a:p>
          <a:p>
            <a:pPr lvl="1"/>
            <a:r>
              <a:rPr lang="en-US" sz="2600" dirty="0"/>
              <a:t>F</a:t>
            </a:r>
            <a:r>
              <a:rPr lang="en-US" sz="2600" dirty="0" smtClean="0"/>
              <a:t>ocuses </a:t>
            </a:r>
            <a:r>
              <a:rPr lang="en-US" sz="2600" dirty="0"/>
              <a:t>on statistical approaches to analyzing text data, using strategies such as counting word frequencies in a corpus</a:t>
            </a:r>
            <a:r>
              <a:rPr lang="en-US" sz="2600" dirty="0"/>
              <a:t> </a:t>
            </a:r>
            <a:endParaRPr lang="en-US" sz="2600" dirty="0" smtClean="0"/>
          </a:p>
          <a:p>
            <a:r>
              <a:rPr lang="en-US" sz="2600" dirty="0" smtClean="0"/>
              <a:t>NLP:</a:t>
            </a:r>
          </a:p>
          <a:p>
            <a:pPr lvl="1"/>
            <a:r>
              <a:rPr lang="en-US" sz="2600" dirty="0" smtClean="0"/>
              <a:t>U</a:t>
            </a:r>
            <a:r>
              <a:rPr lang="en-US" sz="2600" dirty="0" smtClean="0"/>
              <a:t>nderstand </a:t>
            </a:r>
            <a:r>
              <a:rPr lang="en-US" sz="2600" dirty="0"/>
              <a:t>how machines can be programmed </a:t>
            </a:r>
            <a:r>
              <a:rPr lang="en-US" sz="2600" dirty="0" smtClean="0"/>
              <a:t>to </a:t>
            </a:r>
            <a:r>
              <a:rPr lang="en-US" sz="2600" dirty="0"/>
              <a:t>digest and make sense of human language</a:t>
            </a:r>
            <a:r>
              <a:rPr lang="en-US" sz="2600" dirty="0"/>
              <a:t> </a:t>
            </a:r>
            <a:endParaRPr lang="en-US" sz="2600" dirty="0" smtClean="0"/>
          </a:p>
          <a:p>
            <a:pPr lvl="1"/>
            <a:r>
              <a:rPr lang="en-US" sz="2600" dirty="0" smtClean="0"/>
              <a:t>Use linguistics to break </a:t>
            </a:r>
            <a:r>
              <a:rPr lang="en-US" sz="2600" dirty="0"/>
              <a:t>text into its component grammatical pieces such as nouns and verbs</a:t>
            </a:r>
            <a:r>
              <a:rPr lang="en-US" sz="2600" dirty="0"/>
              <a:t> </a:t>
            </a:r>
            <a:endParaRPr lang="en-US" sz="2600" dirty="0" smtClean="0"/>
          </a:p>
          <a:p>
            <a:endParaRPr lang="en-US" dirty="0" smtClean="0"/>
          </a:p>
        </p:txBody>
      </p:sp>
    </p:spTree>
    <p:extLst>
      <p:ext uri="{BB962C8B-B14F-4D97-AF65-F5344CB8AC3E}">
        <p14:creationId xmlns:p14="http://schemas.microsoft.com/office/powerpoint/2010/main" val="502001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525963"/>
          </a:xfrm>
        </p:spPr>
        <p:txBody>
          <a:bodyPr>
            <a:normAutofit/>
          </a:bodyPr>
          <a:lstStyle/>
          <a:p>
            <a:pPr marL="0" indent="0">
              <a:buNone/>
            </a:pPr>
            <a:r>
              <a:rPr lang="en-US" dirty="0" smtClean="0"/>
              <a:t>Building a Word Cloud</a:t>
            </a:r>
          </a:p>
        </p:txBody>
      </p:sp>
    </p:spTree>
    <p:extLst>
      <p:ext uri="{BB962C8B-B14F-4D97-AF65-F5344CB8AC3E}">
        <p14:creationId xmlns:p14="http://schemas.microsoft.com/office/powerpoint/2010/main" val="28433520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525963"/>
          </a:xfrm>
        </p:spPr>
        <p:txBody>
          <a:bodyPr>
            <a:normAutofit/>
          </a:bodyPr>
          <a:lstStyle/>
          <a:p>
            <a:pPr marL="0" indent="0">
              <a:buNone/>
            </a:pPr>
            <a:r>
              <a:rPr lang="en-US" b="1" dirty="0" smtClean="0"/>
              <a:t>Use Text Mining to build a Word Cloud</a:t>
            </a:r>
          </a:p>
          <a:p>
            <a:endParaRPr lang="en-US" dirty="0" smtClean="0"/>
          </a:p>
          <a:p>
            <a:r>
              <a:rPr lang="en-US" dirty="0" smtClean="0"/>
              <a:t>Extract </a:t>
            </a:r>
            <a:r>
              <a:rPr lang="en-US" dirty="0"/>
              <a:t>text from </a:t>
            </a:r>
            <a:r>
              <a:rPr lang="en-US" dirty="0" smtClean="0"/>
              <a:t>a speech (or any other text)</a:t>
            </a:r>
            <a:endParaRPr lang="en-US" dirty="0"/>
          </a:p>
          <a:p>
            <a:r>
              <a:rPr lang="en-US" dirty="0"/>
              <a:t>B</a:t>
            </a:r>
            <a:r>
              <a:rPr lang="en-US" dirty="0" smtClean="0"/>
              <a:t>uild </a:t>
            </a:r>
            <a:r>
              <a:rPr lang="en-US" dirty="0"/>
              <a:t>a term-document </a:t>
            </a:r>
            <a:r>
              <a:rPr lang="en-US" dirty="0" smtClean="0"/>
              <a:t>matrix (from text)</a:t>
            </a:r>
            <a:endParaRPr lang="en-US" dirty="0"/>
          </a:p>
          <a:p>
            <a:r>
              <a:rPr lang="en-US" dirty="0" smtClean="0"/>
              <a:t>Find Frequent </a:t>
            </a:r>
            <a:r>
              <a:rPr lang="en-US" dirty="0"/>
              <a:t>words and associations </a:t>
            </a:r>
            <a:r>
              <a:rPr lang="en-US" dirty="0" smtClean="0"/>
              <a:t>from </a:t>
            </a:r>
            <a:r>
              <a:rPr lang="en-US" dirty="0"/>
              <a:t>the matrix. </a:t>
            </a:r>
            <a:endParaRPr lang="en-US" dirty="0" smtClean="0"/>
          </a:p>
          <a:p>
            <a:r>
              <a:rPr lang="en-US" dirty="0" smtClean="0"/>
              <a:t>A word </a:t>
            </a:r>
            <a:r>
              <a:rPr lang="en-US" dirty="0"/>
              <a:t>cloud is used to present frequently </a:t>
            </a:r>
            <a:r>
              <a:rPr lang="en-US" dirty="0" smtClean="0"/>
              <a:t>occurring </a:t>
            </a:r>
            <a:r>
              <a:rPr lang="en-US" dirty="0"/>
              <a:t>words </a:t>
            </a:r>
            <a:r>
              <a:rPr lang="en-US" dirty="0" smtClean="0"/>
              <a:t>in documents.</a:t>
            </a:r>
            <a:endParaRPr lang="en-US" dirty="0"/>
          </a:p>
        </p:txBody>
      </p:sp>
    </p:spTree>
    <p:extLst>
      <p:ext uri="{BB962C8B-B14F-4D97-AF65-F5344CB8AC3E}">
        <p14:creationId xmlns:p14="http://schemas.microsoft.com/office/powerpoint/2010/main" val="10157177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525963"/>
          </a:xfrm>
        </p:spPr>
        <p:txBody>
          <a:bodyPr>
            <a:normAutofit/>
          </a:bodyPr>
          <a:lstStyle/>
          <a:p>
            <a:pPr marL="0" indent="0">
              <a:buNone/>
            </a:pPr>
            <a:r>
              <a:rPr lang="en-US" b="1" dirty="0" smtClean="0"/>
              <a:t>Text Mining Packages</a:t>
            </a:r>
          </a:p>
          <a:p>
            <a:pPr marL="0" indent="0">
              <a:buNone/>
            </a:pPr>
            <a:endParaRPr lang="en-US" b="1" dirty="0" smtClean="0"/>
          </a:p>
          <a:p>
            <a:pPr lvl="1"/>
            <a:r>
              <a:rPr lang="en-US" dirty="0" smtClean="0"/>
              <a:t>tm</a:t>
            </a:r>
            <a:r>
              <a:rPr lang="en-US" dirty="0"/>
              <a:t>: </a:t>
            </a:r>
            <a:r>
              <a:rPr lang="en-US" dirty="0" smtClean="0"/>
              <a:t>provides </a:t>
            </a:r>
            <a:r>
              <a:rPr lang="en-US" dirty="0"/>
              <a:t>functions for text mining,</a:t>
            </a:r>
          </a:p>
          <a:p>
            <a:pPr lvl="1"/>
            <a:r>
              <a:rPr lang="en-US" dirty="0" err="1"/>
              <a:t>w</a:t>
            </a:r>
            <a:r>
              <a:rPr lang="en-US" dirty="0" err="1" smtClean="0"/>
              <a:t>ordcloud</a:t>
            </a:r>
            <a:r>
              <a:rPr lang="en-US" dirty="0" smtClean="0"/>
              <a:t>: </a:t>
            </a:r>
            <a:r>
              <a:rPr lang="en-US" dirty="0"/>
              <a:t>visualizes results.</a:t>
            </a:r>
            <a:endParaRPr lang="en-US" dirty="0" smtClean="0"/>
          </a:p>
        </p:txBody>
      </p:sp>
    </p:spTree>
    <p:extLst>
      <p:ext uri="{BB962C8B-B14F-4D97-AF65-F5344CB8AC3E}">
        <p14:creationId xmlns:p14="http://schemas.microsoft.com/office/powerpoint/2010/main" val="9581752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458200" cy="4525963"/>
          </a:xfrm>
        </p:spPr>
        <p:txBody>
          <a:bodyPr>
            <a:normAutofit fontScale="92500" lnSpcReduction="10000"/>
          </a:bodyPr>
          <a:lstStyle/>
          <a:p>
            <a:pPr marL="0" indent="0">
              <a:buNone/>
            </a:pPr>
            <a:r>
              <a:rPr lang="en-US" b="1" dirty="0" smtClean="0"/>
              <a:t>One way to read in text</a:t>
            </a:r>
          </a:p>
          <a:p>
            <a:pPr marL="0" indent="0">
              <a:buNone/>
            </a:pPr>
            <a:endParaRPr lang="en-US" b="1" dirty="0" smtClean="0"/>
          </a:p>
          <a:p>
            <a:pPr marL="457200" lvl="1" indent="0">
              <a:buNone/>
            </a:pPr>
            <a:r>
              <a:rPr lang="en-US" dirty="0" smtClean="0"/>
              <a:t>&gt; </a:t>
            </a:r>
            <a:r>
              <a:rPr lang="en-US" dirty="0" err="1" smtClean="0"/>
              <a:t>sbaFile</a:t>
            </a:r>
            <a:r>
              <a:rPr lang="en-US" dirty="0" smtClean="0"/>
              <a:t> </a:t>
            </a:r>
            <a:r>
              <a:rPr lang="en-US" dirty="0"/>
              <a:t>&lt;- </a:t>
            </a:r>
            <a:r>
              <a:rPr lang="en-US" dirty="0" smtClean="0">
                <a:hlinkClick r:id="rId2"/>
              </a:rPr>
              <a:t>“http</a:t>
            </a:r>
            <a:r>
              <a:rPr lang="en-US" dirty="0">
                <a:hlinkClick r:id="rId2"/>
              </a:rPr>
              <a:t>://www.historyplace.com/speeches/</a:t>
            </a:r>
            <a:r>
              <a:rPr lang="en-US" dirty="0" smtClean="0">
                <a:hlinkClick r:id="rId2"/>
              </a:rPr>
              <a:t>anthony.htm</a:t>
            </a:r>
            <a:r>
              <a:rPr lang="en-US" dirty="0" smtClean="0"/>
              <a:t>”</a:t>
            </a:r>
          </a:p>
          <a:p>
            <a:pPr marL="457200" lvl="1" indent="0">
              <a:buNone/>
            </a:pPr>
            <a:endParaRPr lang="en-US" dirty="0"/>
          </a:p>
          <a:p>
            <a:pPr marL="457200" lvl="1" indent="0">
              <a:buNone/>
            </a:pPr>
            <a:r>
              <a:rPr lang="en-US" dirty="0"/>
              <a:t>&gt; </a:t>
            </a:r>
            <a:r>
              <a:rPr lang="en-US" dirty="0" err="1"/>
              <a:t>sba</a:t>
            </a:r>
            <a:r>
              <a:rPr lang="en-US" dirty="0"/>
              <a:t> &lt;- </a:t>
            </a:r>
            <a:r>
              <a:rPr lang="en-US" dirty="0" err="1"/>
              <a:t>readLines</a:t>
            </a:r>
            <a:r>
              <a:rPr lang="en-US" dirty="0"/>
              <a:t>(</a:t>
            </a:r>
            <a:r>
              <a:rPr lang="en-US" dirty="0" err="1"/>
              <a:t>sbaFile</a:t>
            </a:r>
            <a:r>
              <a:rPr lang="en-US" dirty="0"/>
              <a:t>)</a:t>
            </a:r>
          </a:p>
          <a:p>
            <a:pPr marL="457200" lvl="1" indent="0">
              <a:buNone/>
            </a:pPr>
            <a:r>
              <a:rPr lang="en-US" dirty="0"/>
              <a:t>&gt; </a:t>
            </a:r>
            <a:r>
              <a:rPr lang="en-US" dirty="0" err="1"/>
              <a:t>str</a:t>
            </a:r>
            <a:r>
              <a:rPr lang="en-US" dirty="0"/>
              <a:t>(</a:t>
            </a:r>
            <a:r>
              <a:rPr lang="en-US" dirty="0" err="1"/>
              <a:t>sba</a:t>
            </a:r>
            <a:r>
              <a:rPr lang="en-US" dirty="0"/>
              <a:t>)</a:t>
            </a:r>
          </a:p>
          <a:p>
            <a:pPr marL="457200" lvl="1" indent="0">
              <a:buNone/>
            </a:pPr>
            <a:r>
              <a:rPr lang="en-US" dirty="0"/>
              <a:t> chr [1:15] "Friends and fellow citizens: I stand before you tonight under indictment for the alleged crime of having voted at the last </a:t>
            </a:r>
            <a:r>
              <a:rPr lang="en-US" dirty="0" err="1"/>
              <a:t>pres</a:t>
            </a:r>
            <a:r>
              <a:rPr lang="en-US" dirty="0"/>
              <a:t>"| __truncated__ </a:t>
            </a:r>
            <a:r>
              <a:rPr lang="en-US" dirty="0" smtClean="0"/>
              <a:t>…</a:t>
            </a:r>
            <a:endParaRPr lang="en-US" dirty="0"/>
          </a:p>
        </p:txBody>
      </p:sp>
    </p:spTree>
    <p:extLst>
      <p:ext uri="{BB962C8B-B14F-4D97-AF65-F5344CB8AC3E}">
        <p14:creationId xmlns:p14="http://schemas.microsoft.com/office/powerpoint/2010/main" val="35867061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458200" cy="4525963"/>
          </a:xfrm>
        </p:spPr>
        <p:txBody>
          <a:bodyPr>
            <a:normAutofit lnSpcReduction="10000"/>
          </a:bodyPr>
          <a:lstStyle/>
          <a:p>
            <a:pPr marL="0" indent="0">
              <a:buNone/>
            </a:pPr>
            <a:r>
              <a:rPr lang="en-US" b="1" dirty="0" smtClean="0"/>
              <a:t>We First Need to Build a Corpus:</a:t>
            </a:r>
          </a:p>
          <a:p>
            <a:pPr marL="0" indent="0">
              <a:buNone/>
            </a:pPr>
            <a:endParaRPr lang="en-US" b="1" dirty="0" smtClean="0"/>
          </a:p>
          <a:p>
            <a:r>
              <a:rPr lang="en-US" dirty="0" smtClean="0"/>
              <a:t>A Corpus is a “Bag of Words”</a:t>
            </a:r>
          </a:p>
          <a:p>
            <a:r>
              <a:rPr lang="en-US" dirty="0" smtClean="0"/>
              <a:t>We coerce </a:t>
            </a:r>
            <a:r>
              <a:rPr lang="en-US" dirty="0"/>
              <a:t>our text file vector (‘</a:t>
            </a:r>
            <a:r>
              <a:rPr lang="en-US" dirty="0" err="1"/>
              <a:t>sba</a:t>
            </a:r>
            <a:r>
              <a:rPr lang="en-US" dirty="0"/>
              <a:t>’) into a custom "Class" provided by the tm package </a:t>
            </a:r>
            <a:r>
              <a:rPr lang="en-US" dirty="0" smtClean="0"/>
              <a:t>called </a:t>
            </a:r>
            <a:r>
              <a:rPr lang="en-US" dirty="0"/>
              <a:t>a "</a:t>
            </a:r>
            <a:r>
              <a:rPr lang="en-US" dirty="0" smtClean="0"/>
              <a:t>Corpus"  </a:t>
            </a:r>
          </a:p>
          <a:p>
            <a:r>
              <a:rPr lang="en-US" dirty="0"/>
              <a:t>T</a:t>
            </a:r>
            <a:r>
              <a:rPr lang="en-US" dirty="0" smtClean="0"/>
              <a:t>he </a:t>
            </a:r>
            <a:r>
              <a:rPr lang="en-US" dirty="0"/>
              <a:t>Corpus Class defines the most fundamental object that text miners care about, a corpus containing a collection of documents</a:t>
            </a:r>
            <a:r>
              <a:rPr lang="en-US" dirty="0"/>
              <a:t> </a:t>
            </a:r>
          </a:p>
        </p:txBody>
      </p:sp>
    </p:spTree>
    <p:extLst>
      <p:ext uri="{BB962C8B-B14F-4D97-AF65-F5344CB8AC3E}">
        <p14:creationId xmlns:p14="http://schemas.microsoft.com/office/powerpoint/2010/main" val="42882663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11545</TotalTime>
  <Words>1330</Words>
  <Application>Microsoft Macintosh PowerPoint</Application>
  <PresentationFormat>On-screen Show (4:3)</PresentationFormat>
  <Paragraphs>225</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IST687 – Applied 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vector>
  </TitlesOfParts>
  <Company>Syracuse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Peggy M Brown</dc:creator>
  <cp:lastModifiedBy>Jeff Saltz</cp:lastModifiedBy>
  <cp:revision>326</cp:revision>
  <dcterms:created xsi:type="dcterms:W3CDTF">2013-01-23T22:13:02Z</dcterms:created>
  <dcterms:modified xsi:type="dcterms:W3CDTF">2016-04-11T17:20:43Z</dcterms:modified>
</cp:coreProperties>
</file>