
<file path=[Content_Types].xml><?xml version="1.0" encoding="utf-8"?>
<Types xmlns="http://schemas.openxmlformats.org/package/2006/content-types">
  <Default Extension="xml" ContentType="application/xml"/>
  <Default Extension="png" ContentType="image/png"/>
  <Default Extension="jpg" ContentType="image/jpeg"/>
  <Default Extension="jpeg" ContentType="image/jpeg"/>
  <Default Extension="rels" ContentType="application/vnd.openxmlformats-package.relationships+xml"/>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44" r:id="rId3"/>
    <p:sldId id="346" r:id="rId4"/>
    <p:sldId id="345" r:id="rId5"/>
    <p:sldId id="347" r:id="rId6"/>
    <p:sldId id="348" r:id="rId7"/>
    <p:sldId id="349" r:id="rId8"/>
    <p:sldId id="350" r:id="rId9"/>
    <p:sldId id="351" r:id="rId10"/>
    <p:sldId id="358" r:id="rId11"/>
    <p:sldId id="352" r:id="rId12"/>
    <p:sldId id="359" r:id="rId13"/>
    <p:sldId id="353" r:id="rId14"/>
    <p:sldId id="354" r:id="rId15"/>
    <p:sldId id="355"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56"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06E8-5453-4FE4-8972-33059F6E345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F7FED8-AF5E-4A24-9955-0828B161FEF7}">
      <dgm:prSet phldrT="[Text]"/>
      <dgm:spPr/>
      <dgm:t>
        <a:bodyPr/>
        <a:lstStyle/>
        <a:p>
          <a:r>
            <a:rPr lang="en-US" dirty="0" smtClean="0"/>
            <a:t>Measure of Central Tendency</a:t>
          </a:r>
          <a:endParaRPr lang="en-US" dirty="0"/>
        </a:p>
      </dgm:t>
    </dgm:pt>
    <dgm:pt modelId="{5A30B111-8A48-45C6-A822-BA4DF0E0445A}" type="parTrans" cxnId="{D64711D8-24BE-4C9D-A735-A6E462B6EA2E}">
      <dgm:prSet/>
      <dgm:spPr/>
      <dgm:t>
        <a:bodyPr/>
        <a:lstStyle/>
        <a:p>
          <a:endParaRPr lang="en-US"/>
        </a:p>
      </dgm:t>
    </dgm:pt>
    <dgm:pt modelId="{5CB9FEE9-54AB-4D7B-A59D-39F335F3693F}" type="sibTrans" cxnId="{D64711D8-24BE-4C9D-A735-A6E462B6EA2E}">
      <dgm:prSet/>
      <dgm:spPr/>
      <dgm:t>
        <a:bodyPr/>
        <a:lstStyle/>
        <a:p>
          <a:endParaRPr lang="en-US"/>
        </a:p>
      </dgm:t>
    </dgm:pt>
    <dgm:pt modelId="{7AAD3705-837F-4CD0-92DF-8196C306CB19}">
      <dgm:prSet phldrT="[Text]"/>
      <dgm:spPr/>
      <dgm:t>
        <a:bodyPr/>
        <a:lstStyle/>
        <a:p>
          <a:r>
            <a:rPr lang="en-US" dirty="0" smtClean="0"/>
            <a:t>Mean</a:t>
          </a:r>
          <a:endParaRPr lang="en-US" dirty="0"/>
        </a:p>
      </dgm:t>
    </dgm:pt>
    <dgm:pt modelId="{C77EF1AA-13B9-47D9-A06A-3238AD9E4416}" type="parTrans" cxnId="{CB4A9910-E937-4540-87E7-C19A226B8DB1}">
      <dgm:prSet/>
      <dgm:spPr/>
      <dgm:t>
        <a:bodyPr/>
        <a:lstStyle/>
        <a:p>
          <a:endParaRPr lang="en-US"/>
        </a:p>
      </dgm:t>
    </dgm:pt>
    <dgm:pt modelId="{99B01173-CEA2-4F53-AF75-AC49DAEE24B7}" type="sibTrans" cxnId="{CB4A9910-E937-4540-87E7-C19A226B8DB1}">
      <dgm:prSet/>
      <dgm:spPr/>
      <dgm:t>
        <a:bodyPr/>
        <a:lstStyle/>
        <a:p>
          <a:endParaRPr lang="en-US"/>
        </a:p>
      </dgm:t>
    </dgm:pt>
    <dgm:pt modelId="{75E9980D-A64E-49F5-98BC-47A924D64E23}">
      <dgm:prSet phldrT="[Text]"/>
      <dgm:spPr/>
      <dgm:t>
        <a:bodyPr/>
        <a:lstStyle/>
        <a:p>
          <a:r>
            <a:rPr lang="en-US" dirty="0" smtClean="0"/>
            <a:t>Median</a:t>
          </a:r>
          <a:endParaRPr lang="en-US" dirty="0"/>
        </a:p>
      </dgm:t>
    </dgm:pt>
    <dgm:pt modelId="{586948A0-1C1A-4913-B1B3-2C6F56C2603F}" type="parTrans" cxnId="{37E9041E-1B59-4E05-806B-02554DCB4AC8}">
      <dgm:prSet/>
      <dgm:spPr/>
      <dgm:t>
        <a:bodyPr/>
        <a:lstStyle/>
        <a:p>
          <a:endParaRPr lang="en-US"/>
        </a:p>
      </dgm:t>
    </dgm:pt>
    <dgm:pt modelId="{0817DF66-3796-4DE9-8FB7-E49FACE619CB}" type="sibTrans" cxnId="{37E9041E-1B59-4E05-806B-02554DCB4AC8}">
      <dgm:prSet/>
      <dgm:spPr/>
      <dgm:t>
        <a:bodyPr/>
        <a:lstStyle/>
        <a:p>
          <a:endParaRPr lang="en-US"/>
        </a:p>
      </dgm:t>
    </dgm:pt>
    <dgm:pt modelId="{02A1C616-20EF-4B8F-BBA0-BFECFDA36C08}">
      <dgm:prSet phldrT="[Text]"/>
      <dgm:spPr/>
      <dgm:t>
        <a:bodyPr/>
        <a:lstStyle/>
        <a:p>
          <a:r>
            <a:rPr lang="en-US" dirty="0" smtClean="0"/>
            <a:t>Measure of Dispersion</a:t>
          </a:r>
          <a:endParaRPr lang="en-US" dirty="0"/>
        </a:p>
      </dgm:t>
    </dgm:pt>
    <dgm:pt modelId="{C8441671-12EA-482A-9DBB-5BEA83002178}" type="parTrans" cxnId="{9A36868B-EBE1-4E07-92D5-0D03A72C2B0F}">
      <dgm:prSet/>
      <dgm:spPr/>
      <dgm:t>
        <a:bodyPr/>
        <a:lstStyle/>
        <a:p>
          <a:endParaRPr lang="en-US"/>
        </a:p>
      </dgm:t>
    </dgm:pt>
    <dgm:pt modelId="{C3C870EE-86A8-4E49-8CF2-B4D7B4BED787}" type="sibTrans" cxnId="{9A36868B-EBE1-4E07-92D5-0D03A72C2B0F}">
      <dgm:prSet/>
      <dgm:spPr/>
      <dgm:t>
        <a:bodyPr/>
        <a:lstStyle/>
        <a:p>
          <a:endParaRPr lang="en-US"/>
        </a:p>
      </dgm:t>
    </dgm:pt>
    <dgm:pt modelId="{4DE5CD4C-F99E-40EA-9C68-55D8C0E8E512}">
      <dgm:prSet phldrT="[Text]"/>
      <dgm:spPr/>
      <dgm:t>
        <a:bodyPr/>
        <a:lstStyle/>
        <a:p>
          <a:r>
            <a:rPr lang="en-US" dirty="0" smtClean="0"/>
            <a:t>Range</a:t>
          </a:r>
          <a:endParaRPr lang="en-US" dirty="0"/>
        </a:p>
      </dgm:t>
    </dgm:pt>
    <dgm:pt modelId="{FDEF2A90-96AF-4E30-929D-62F19A5E70D4}" type="parTrans" cxnId="{346B7372-DA67-47DF-AB80-3B59EDF00BD1}">
      <dgm:prSet/>
      <dgm:spPr/>
      <dgm:t>
        <a:bodyPr/>
        <a:lstStyle/>
        <a:p>
          <a:endParaRPr lang="en-US"/>
        </a:p>
      </dgm:t>
    </dgm:pt>
    <dgm:pt modelId="{7B41FF9F-D9EC-4786-A315-5EF5C24C7E78}" type="sibTrans" cxnId="{346B7372-DA67-47DF-AB80-3B59EDF00BD1}">
      <dgm:prSet/>
      <dgm:spPr/>
      <dgm:t>
        <a:bodyPr/>
        <a:lstStyle/>
        <a:p>
          <a:endParaRPr lang="en-US"/>
        </a:p>
      </dgm:t>
    </dgm:pt>
    <dgm:pt modelId="{5033089F-BDA4-4B0C-ADA9-013CBEF78326}">
      <dgm:prSet phldrT="[Text]"/>
      <dgm:spPr/>
      <dgm:t>
        <a:bodyPr/>
        <a:lstStyle/>
        <a:p>
          <a:r>
            <a:rPr lang="en-US" dirty="0" smtClean="0"/>
            <a:t>Variance</a:t>
          </a:r>
          <a:endParaRPr lang="en-US" dirty="0"/>
        </a:p>
      </dgm:t>
    </dgm:pt>
    <dgm:pt modelId="{E3B37C13-EB77-4E60-9838-E76836AEAA5F}" type="parTrans" cxnId="{7D370A30-069D-460F-9F39-7B56A2C6EA2F}">
      <dgm:prSet/>
      <dgm:spPr/>
      <dgm:t>
        <a:bodyPr/>
        <a:lstStyle/>
        <a:p>
          <a:endParaRPr lang="en-US"/>
        </a:p>
      </dgm:t>
    </dgm:pt>
    <dgm:pt modelId="{BE2992F2-6548-4A97-B191-40D753092383}" type="sibTrans" cxnId="{7D370A30-069D-460F-9F39-7B56A2C6EA2F}">
      <dgm:prSet/>
      <dgm:spPr/>
      <dgm:t>
        <a:bodyPr/>
        <a:lstStyle/>
        <a:p>
          <a:endParaRPr lang="en-US"/>
        </a:p>
      </dgm:t>
    </dgm:pt>
    <dgm:pt modelId="{242A7B14-E37B-495B-966C-2FC56FA3D097}">
      <dgm:prSet phldrT="[Text]"/>
      <dgm:spPr/>
      <dgm:t>
        <a:bodyPr/>
        <a:lstStyle/>
        <a:p>
          <a:r>
            <a:rPr lang="en-US" dirty="0" smtClean="0"/>
            <a:t>Mode</a:t>
          </a:r>
          <a:endParaRPr lang="en-US" dirty="0"/>
        </a:p>
      </dgm:t>
    </dgm:pt>
    <dgm:pt modelId="{2E402613-1DE3-431D-BAF9-2B1538BCAB87}" type="parTrans" cxnId="{56957963-C382-4667-B7BC-B21E66DB0500}">
      <dgm:prSet/>
      <dgm:spPr/>
      <dgm:t>
        <a:bodyPr/>
        <a:lstStyle/>
        <a:p>
          <a:endParaRPr lang="en-US"/>
        </a:p>
      </dgm:t>
    </dgm:pt>
    <dgm:pt modelId="{054ECD59-2820-4135-9496-3CAB738A1D3E}" type="sibTrans" cxnId="{56957963-C382-4667-B7BC-B21E66DB0500}">
      <dgm:prSet/>
      <dgm:spPr/>
      <dgm:t>
        <a:bodyPr/>
        <a:lstStyle/>
        <a:p>
          <a:endParaRPr lang="en-US"/>
        </a:p>
      </dgm:t>
    </dgm:pt>
    <dgm:pt modelId="{5CD09F7F-6302-4C9E-B2D4-DACF2C6E162A}">
      <dgm:prSet phldrT="[Text]"/>
      <dgm:spPr/>
      <dgm:t>
        <a:bodyPr/>
        <a:lstStyle/>
        <a:p>
          <a:r>
            <a:rPr lang="en-US" dirty="0" smtClean="0"/>
            <a:t>Standard Deviation</a:t>
          </a:r>
          <a:endParaRPr lang="en-US" dirty="0"/>
        </a:p>
      </dgm:t>
    </dgm:pt>
    <dgm:pt modelId="{B3B76A3C-9C7B-46FE-838A-E4262AAB90AF}" type="parTrans" cxnId="{F4C28CBD-CE2F-40E9-A829-25E622F42FC5}">
      <dgm:prSet/>
      <dgm:spPr/>
      <dgm:t>
        <a:bodyPr/>
        <a:lstStyle/>
        <a:p>
          <a:endParaRPr lang="en-US"/>
        </a:p>
      </dgm:t>
    </dgm:pt>
    <dgm:pt modelId="{D25A3307-96E7-4A7C-A601-120E7F204E13}" type="sibTrans" cxnId="{F4C28CBD-CE2F-40E9-A829-25E622F42FC5}">
      <dgm:prSet/>
      <dgm:spPr/>
      <dgm:t>
        <a:bodyPr/>
        <a:lstStyle/>
        <a:p>
          <a:endParaRPr lang="en-US"/>
        </a:p>
      </dgm:t>
    </dgm:pt>
    <dgm:pt modelId="{F5B42B16-2424-429A-81DB-FC88B5475A25}" type="pres">
      <dgm:prSet presAssocID="{606106E8-5453-4FE4-8972-33059F6E3453}" presName="Name0" presStyleCnt="0">
        <dgm:presLayoutVars>
          <dgm:dir/>
          <dgm:animLvl val="lvl"/>
          <dgm:resizeHandles val="exact"/>
        </dgm:presLayoutVars>
      </dgm:prSet>
      <dgm:spPr/>
      <dgm:t>
        <a:bodyPr/>
        <a:lstStyle/>
        <a:p>
          <a:endParaRPr lang="en-US"/>
        </a:p>
      </dgm:t>
    </dgm:pt>
    <dgm:pt modelId="{B3E1950A-E0B2-4711-81F8-92853AA171E1}" type="pres">
      <dgm:prSet presAssocID="{CAF7FED8-AF5E-4A24-9955-0828B161FEF7}" presName="linNode" presStyleCnt="0"/>
      <dgm:spPr/>
    </dgm:pt>
    <dgm:pt modelId="{16DF9D35-F71E-4781-B7C6-F04D1B4C5C26}" type="pres">
      <dgm:prSet presAssocID="{CAF7FED8-AF5E-4A24-9955-0828B161FEF7}" presName="parentText" presStyleLbl="node1" presStyleIdx="0" presStyleCnt="2">
        <dgm:presLayoutVars>
          <dgm:chMax val="1"/>
          <dgm:bulletEnabled val="1"/>
        </dgm:presLayoutVars>
      </dgm:prSet>
      <dgm:spPr/>
      <dgm:t>
        <a:bodyPr/>
        <a:lstStyle/>
        <a:p>
          <a:endParaRPr lang="en-US"/>
        </a:p>
      </dgm:t>
    </dgm:pt>
    <dgm:pt modelId="{DE719C3A-50C1-4E1A-BDD9-782BF6DB8BA1}" type="pres">
      <dgm:prSet presAssocID="{CAF7FED8-AF5E-4A24-9955-0828B161FEF7}" presName="descendantText" presStyleLbl="alignAccFollowNode1" presStyleIdx="0" presStyleCnt="2">
        <dgm:presLayoutVars>
          <dgm:bulletEnabled val="1"/>
        </dgm:presLayoutVars>
      </dgm:prSet>
      <dgm:spPr/>
      <dgm:t>
        <a:bodyPr/>
        <a:lstStyle/>
        <a:p>
          <a:endParaRPr lang="en-US"/>
        </a:p>
      </dgm:t>
    </dgm:pt>
    <dgm:pt modelId="{B62AD41B-CAC7-4E61-8540-92560D755766}" type="pres">
      <dgm:prSet presAssocID="{5CB9FEE9-54AB-4D7B-A59D-39F335F3693F}" presName="sp" presStyleCnt="0"/>
      <dgm:spPr/>
    </dgm:pt>
    <dgm:pt modelId="{8DDD587A-49A2-4D24-84F7-BCB48689E402}" type="pres">
      <dgm:prSet presAssocID="{02A1C616-20EF-4B8F-BBA0-BFECFDA36C08}" presName="linNode" presStyleCnt="0"/>
      <dgm:spPr/>
    </dgm:pt>
    <dgm:pt modelId="{7011B87E-2CCB-4689-9AAE-62BB40E29849}" type="pres">
      <dgm:prSet presAssocID="{02A1C616-20EF-4B8F-BBA0-BFECFDA36C08}" presName="parentText" presStyleLbl="node1" presStyleIdx="1" presStyleCnt="2">
        <dgm:presLayoutVars>
          <dgm:chMax val="1"/>
          <dgm:bulletEnabled val="1"/>
        </dgm:presLayoutVars>
      </dgm:prSet>
      <dgm:spPr/>
      <dgm:t>
        <a:bodyPr/>
        <a:lstStyle/>
        <a:p>
          <a:endParaRPr lang="en-US"/>
        </a:p>
      </dgm:t>
    </dgm:pt>
    <dgm:pt modelId="{82EFDFCA-9C2A-4545-9172-B9C2ADFE4872}" type="pres">
      <dgm:prSet presAssocID="{02A1C616-20EF-4B8F-BBA0-BFECFDA36C08}" presName="descendantText" presStyleLbl="alignAccFollowNode1" presStyleIdx="1" presStyleCnt="2">
        <dgm:presLayoutVars>
          <dgm:bulletEnabled val="1"/>
        </dgm:presLayoutVars>
      </dgm:prSet>
      <dgm:spPr/>
      <dgm:t>
        <a:bodyPr/>
        <a:lstStyle/>
        <a:p>
          <a:endParaRPr lang="en-US"/>
        </a:p>
      </dgm:t>
    </dgm:pt>
  </dgm:ptLst>
  <dgm:cxnLst>
    <dgm:cxn modelId="{F4C28CBD-CE2F-40E9-A829-25E622F42FC5}" srcId="{02A1C616-20EF-4B8F-BBA0-BFECFDA36C08}" destId="{5CD09F7F-6302-4C9E-B2D4-DACF2C6E162A}" srcOrd="2" destOrd="0" parTransId="{B3B76A3C-9C7B-46FE-838A-E4262AAB90AF}" sibTransId="{D25A3307-96E7-4A7C-A601-120E7F204E13}"/>
    <dgm:cxn modelId="{56957963-C382-4667-B7BC-B21E66DB0500}" srcId="{CAF7FED8-AF5E-4A24-9955-0828B161FEF7}" destId="{242A7B14-E37B-495B-966C-2FC56FA3D097}" srcOrd="2" destOrd="0" parTransId="{2E402613-1DE3-431D-BAF9-2B1538BCAB87}" sibTransId="{054ECD59-2820-4135-9496-3CAB738A1D3E}"/>
    <dgm:cxn modelId="{9A36868B-EBE1-4E07-92D5-0D03A72C2B0F}" srcId="{606106E8-5453-4FE4-8972-33059F6E3453}" destId="{02A1C616-20EF-4B8F-BBA0-BFECFDA36C08}" srcOrd="1" destOrd="0" parTransId="{C8441671-12EA-482A-9DBB-5BEA83002178}" sibTransId="{C3C870EE-86A8-4E49-8CF2-B4D7B4BED787}"/>
    <dgm:cxn modelId="{D64711D8-24BE-4C9D-A735-A6E462B6EA2E}" srcId="{606106E8-5453-4FE4-8972-33059F6E3453}" destId="{CAF7FED8-AF5E-4A24-9955-0828B161FEF7}" srcOrd="0" destOrd="0" parTransId="{5A30B111-8A48-45C6-A822-BA4DF0E0445A}" sibTransId="{5CB9FEE9-54AB-4D7B-A59D-39F335F3693F}"/>
    <dgm:cxn modelId="{CB4A9910-E937-4540-87E7-C19A226B8DB1}" srcId="{CAF7FED8-AF5E-4A24-9955-0828B161FEF7}" destId="{7AAD3705-837F-4CD0-92DF-8196C306CB19}" srcOrd="0" destOrd="0" parTransId="{C77EF1AA-13B9-47D9-A06A-3238AD9E4416}" sibTransId="{99B01173-CEA2-4F53-AF75-AC49DAEE24B7}"/>
    <dgm:cxn modelId="{D4964C64-0169-A648-9201-703785D69D5D}" type="presOf" srcId="{242A7B14-E37B-495B-966C-2FC56FA3D097}" destId="{DE719C3A-50C1-4E1A-BDD9-782BF6DB8BA1}" srcOrd="0" destOrd="2" presId="urn:microsoft.com/office/officeart/2005/8/layout/vList5"/>
    <dgm:cxn modelId="{37E9041E-1B59-4E05-806B-02554DCB4AC8}" srcId="{CAF7FED8-AF5E-4A24-9955-0828B161FEF7}" destId="{75E9980D-A64E-49F5-98BC-47A924D64E23}" srcOrd="1" destOrd="0" parTransId="{586948A0-1C1A-4913-B1B3-2C6F56C2603F}" sibTransId="{0817DF66-3796-4DE9-8FB7-E49FACE619CB}"/>
    <dgm:cxn modelId="{D2918E83-EE71-FA4D-9DD4-0FD98702B6D2}" type="presOf" srcId="{7AAD3705-837F-4CD0-92DF-8196C306CB19}" destId="{DE719C3A-50C1-4E1A-BDD9-782BF6DB8BA1}" srcOrd="0" destOrd="0" presId="urn:microsoft.com/office/officeart/2005/8/layout/vList5"/>
    <dgm:cxn modelId="{458D1696-F6B2-A343-AC0A-2099BEE449DE}" type="presOf" srcId="{5033089F-BDA4-4B0C-ADA9-013CBEF78326}" destId="{82EFDFCA-9C2A-4545-9172-B9C2ADFE4872}" srcOrd="0" destOrd="1" presId="urn:microsoft.com/office/officeart/2005/8/layout/vList5"/>
    <dgm:cxn modelId="{9E27993D-B4D7-D24F-838C-8B983D275F5E}" type="presOf" srcId="{02A1C616-20EF-4B8F-BBA0-BFECFDA36C08}" destId="{7011B87E-2CCB-4689-9AAE-62BB40E29849}" srcOrd="0" destOrd="0" presId="urn:microsoft.com/office/officeart/2005/8/layout/vList5"/>
    <dgm:cxn modelId="{475A429A-4449-1D43-B385-2DA084386586}" type="presOf" srcId="{606106E8-5453-4FE4-8972-33059F6E3453}" destId="{F5B42B16-2424-429A-81DB-FC88B5475A25}" srcOrd="0" destOrd="0" presId="urn:microsoft.com/office/officeart/2005/8/layout/vList5"/>
    <dgm:cxn modelId="{9C4E1983-408B-6944-B8F1-FCB73816B07D}" type="presOf" srcId="{4DE5CD4C-F99E-40EA-9C68-55D8C0E8E512}" destId="{82EFDFCA-9C2A-4545-9172-B9C2ADFE4872}" srcOrd="0" destOrd="0" presId="urn:microsoft.com/office/officeart/2005/8/layout/vList5"/>
    <dgm:cxn modelId="{9B7B175C-3A49-784A-BB7A-9B90F19B437F}" type="presOf" srcId="{5CD09F7F-6302-4C9E-B2D4-DACF2C6E162A}" destId="{82EFDFCA-9C2A-4545-9172-B9C2ADFE4872}" srcOrd="0" destOrd="2" presId="urn:microsoft.com/office/officeart/2005/8/layout/vList5"/>
    <dgm:cxn modelId="{557587A7-BA31-884B-A427-A807BF0C1ACC}" type="presOf" srcId="{CAF7FED8-AF5E-4A24-9955-0828B161FEF7}" destId="{16DF9D35-F71E-4781-B7C6-F04D1B4C5C26}" srcOrd="0" destOrd="0" presId="urn:microsoft.com/office/officeart/2005/8/layout/vList5"/>
    <dgm:cxn modelId="{346B7372-DA67-47DF-AB80-3B59EDF00BD1}" srcId="{02A1C616-20EF-4B8F-BBA0-BFECFDA36C08}" destId="{4DE5CD4C-F99E-40EA-9C68-55D8C0E8E512}" srcOrd="0" destOrd="0" parTransId="{FDEF2A90-96AF-4E30-929D-62F19A5E70D4}" sibTransId="{7B41FF9F-D9EC-4786-A315-5EF5C24C7E78}"/>
    <dgm:cxn modelId="{7D370A30-069D-460F-9F39-7B56A2C6EA2F}" srcId="{02A1C616-20EF-4B8F-BBA0-BFECFDA36C08}" destId="{5033089F-BDA4-4B0C-ADA9-013CBEF78326}" srcOrd="1" destOrd="0" parTransId="{E3B37C13-EB77-4E60-9838-E76836AEAA5F}" sibTransId="{BE2992F2-6548-4A97-B191-40D753092383}"/>
    <dgm:cxn modelId="{F3D027DA-1607-4C4F-B2F7-8DA65A023B5F}" type="presOf" srcId="{75E9980D-A64E-49F5-98BC-47A924D64E23}" destId="{DE719C3A-50C1-4E1A-BDD9-782BF6DB8BA1}" srcOrd="0" destOrd="1" presId="urn:microsoft.com/office/officeart/2005/8/layout/vList5"/>
    <dgm:cxn modelId="{DDFC7220-46C3-4341-96AB-64B045374876}" type="presParOf" srcId="{F5B42B16-2424-429A-81DB-FC88B5475A25}" destId="{B3E1950A-E0B2-4711-81F8-92853AA171E1}" srcOrd="0" destOrd="0" presId="urn:microsoft.com/office/officeart/2005/8/layout/vList5"/>
    <dgm:cxn modelId="{3F905EE0-4345-DE47-B677-65539ACA5D1B}" type="presParOf" srcId="{B3E1950A-E0B2-4711-81F8-92853AA171E1}" destId="{16DF9D35-F71E-4781-B7C6-F04D1B4C5C26}" srcOrd="0" destOrd="0" presId="urn:microsoft.com/office/officeart/2005/8/layout/vList5"/>
    <dgm:cxn modelId="{BFA51130-FEC7-D746-8252-7F3AD3BED469}" type="presParOf" srcId="{B3E1950A-E0B2-4711-81F8-92853AA171E1}" destId="{DE719C3A-50C1-4E1A-BDD9-782BF6DB8BA1}" srcOrd="1" destOrd="0" presId="urn:microsoft.com/office/officeart/2005/8/layout/vList5"/>
    <dgm:cxn modelId="{6CACA4C0-DF14-E24B-8D91-5284B3CDC7A8}" type="presParOf" srcId="{F5B42B16-2424-429A-81DB-FC88B5475A25}" destId="{B62AD41B-CAC7-4E61-8540-92560D755766}" srcOrd="1" destOrd="0" presId="urn:microsoft.com/office/officeart/2005/8/layout/vList5"/>
    <dgm:cxn modelId="{92FBE997-17FC-DA45-BF25-786AED2AC115}" type="presParOf" srcId="{F5B42B16-2424-429A-81DB-FC88B5475A25}" destId="{8DDD587A-49A2-4D24-84F7-BCB48689E402}" srcOrd="2" destOrd="0" presId="urn:microsoft.com/office/officeart/2005/8/layout/vList5"/>
    <dgm:cxn modelId="{7DEAC953-4BEE-C747-AC85-95C85F665E8E}" type="presParOf" srcId="{8DDD587A-49A2-4D24-84F7-BCB48689E402}" destId="{7011B87E-2CCB-4689-9AAE-62BB40E29849}" srcOrd="0" destOrd="0" presId="urn:microsoft.com/office/officeart/2005/8/layout/vList5"/>
    <dgm:cxn modelId="{061CB3EF-090E-B745-AA6E-7B30354FD65B}" type="presParOf" srcId="{8DDD587A-49A2-4D24-84F7-BCB48689E402}" destId="{82EFDFCA-9C2A-4545-9172-B9C2ADFE48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19C3A-50C1-4E1A-BDD9-782BF6DB8BA1}">
      <dsp:nvSpPr>
        <dsp:cNvPr id="0" name=""/>
        <dsp:cNvSpPr/>
      </dsp:nvSpPr>
      <dsp:spPr>
        <a:xfrm rot="5400000">
          <a:off x="4713034" y="-1529550"/>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Mean</a:t>
          </a:r>
          <a:endParaRPr lang="en-US" sz="3200" kern="1200" dirty="0"/>
        </a:p>
        <a:p>
          <a:pPr marL="285750" lvl="1" indent="-285750" algn="l" defTabSz="1422400">
            <a:lnSpc>
              <a:spcPct val="90000"/>
            </a:lnSpc>
            <a:spcBef>
              <a:spcPct val="0"/>
            </a:spcBef>
            <a:spcAft>
              <a:spcPct val="15000"/>
            </a:spcAft>
            <a:buChar char="••"/>
          </a:pPr>
          <a:r>
            <a:rPr lang="en-US" sz="3200" kern="1200" dirty="0" smtClean="0"/>
            <a:t>Median</a:t>
          </a:r>
          <a:endParaRPr lang="en-US" sz="3200" kern="1200" dirty="0"/>
        </a:p>
        <a:p>
          <a:pPr marL="285750" lvl="1" indent="-285750" algn="l" defTabSz="1422400">
            <a:lnSpc>
              <a:spcPct val="90000"/>
            </a:lnSpc>
            <a:spcBef>
              <a:spcPct val="0"/>
            </a:spcBef>
            <a:spcAft>
              <a:spcPct val="15000"/>
            </a:spcAft>
            <a:buChar char="••"/>
          </a:pPr>
          <a:r>
            <a:rPr lang="en-US" sz="3200" kern="1200" dirty="0" smtClean="0"/>
            <a:t>Mode</a:t>
          </a:r>
          <a:endParaRPr lang="en-US" sz="3200" kern="1200" dirty="0"/>
        </a:p>
      </dsp:txBody>
      <dsp:txXfrm rot="-5400000">
        <a:off x="2962655" y="307047"/>
        <a:ext cx="5180726" cy="1593750"/>
      </dsp:txXfrm>
    </dsp:sp>
    <dsp:sp modelId="{16DF9D35-F71E-4781-B7C6-F04D1B4C5C26}">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Measure of Central Tendency</a:t>
          </a:r>
          <a:endParaRPr lang="en-US" sz="4300" kern="1200" dirty="0"/>
        </a:p>
      </dsp:txBody>
      <dsp:txXfrm>
        <a:off x="107773" y="107828"/>
        <a:ext cx="2747110" cy="1992186"/>
      </dsp:txXfrm>
    </dsp:sp>
    <dsp:sp modelId="{82EFDFCA-9C2A-4545-9172-B9C2ADFE4872}">
      <dsp:nvSpPr>
        <dsp:cNvPr id="0" name=""/>
        <dsp:cNvSpPr/>
      </dsp:nvSpPr>
      <dsp:spPr>
        <a:xfrm rot="5400000">
          <a:off x="4713034" y="788569"/>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Range</a:t>
          </a:r>
          <a:endParaRPr lang="en-US" sz="3200" kern="1200" dirty="0"/>
        </a:p>
        <a:p>
          <a:pPr marL="285750" lvl="1" indent="-285750" algn="l" defTabSz="1422400">
            <a:lnSpc>
              <a:spcPct val="90000"/>
            </a:lnSpc>
            <a:spcBef>
              <a:spcPct val="0"/>
            </a:spcBef>
            <a:spcAft>
              <a:spcPct val="15000"/>
            </a:spcAft>
            <a:buChar char="••"/>
          </a:pPr>
          <a:r>
            <a:rPr lang="en-US" sz="3200" kern="1200" dirty="0" smtClean="0"/>
            <a:t>Variance</a:t>
          </a:r>
          <a:endParaRPr lang="en-US" sz="3200" kern="1200" dirty="0"/>
        </a:p>
        <a:p>
          <a:pPr marL="285750" lvl="1" indent="-285750" algn="l" defTabSz="1422400">
            <a:lnSpc>
              <a:spcPct val="90000"/>
            </a:lnSpc>
            <a:spcBef>
              <a:spcPct val="0"/>
            </a:spcBef>
            <a:spcAft>
              <a:spcPct val="15000"/>
            </a:spcAft>
            <a:buChar char="••"/>
          </a:pPr>
          <a:r>
            <a:rPr lang="en-US" sz="3200" kern="1200" dirty="0" smtClean="0"/>
            <a:t>Standard Deviation</a:t>
          </a:r>
          <a:endParaRPr lang="en-US" sz="3200" kern="1200" dirty="0"/>
        </a:p>
      </dsp:txBody>
      <dsp:txXfrm rot="-5400000">
        <a:off x="2962655" y="2625166"/>
        <a:ext cx="5180726" cy="1593750"/>
      </dsp:txXfrm>
    </dsp:sp>
    <dsp:sp modelId="{7011B87E-2CCB-4689-9AAE-62BB40E29849}">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a:lnSpc>
              <a:spcPct val="90000"/>
            </a:lnSpc>
            <a:spcBef>
              <a:spcPct val="0"/>
            </a:spcBef>
            <a:spcAft>
              <a:spcPct val="35000"/>
            </a:spcAft>
          </a:pPr>
          <a:r>
            <a:rPr lang="en-US" sz="4300" kern="1200" dirty="0" smtClean="0"/>
            <a:t>Measure of Dispersion</a:t>
          </a:r>
          <a:endParaRPr lang="en-US" sz="4300" kern="1200" dirty="0"/>
        </a:p>
      </dsp:txBody>
      <dsp:txXfrm>
        <a:off x="107773" y="2425947"/>
        <a:ext cx="2747110" cy="19921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4DFA0-2E56-45A6-9243-FEBBFFDED605}" type="datetimeFigureOut">
              <a:rPr lang="en-US" smtClean="0"/>
              <a:t>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27315-10A5-4747-A709-462D32716823}" type="slidenum">
              <a:rPr lang="en-US" smtClean="0"/>
              <a:t>‹#›</a:t>
            </a:fld>
            <a:endParaRPr lang="en-US"/>
          </a:p>
        </p:txBody>
      </p:sp>
    </p:spTree>
    <p:extLst>
      <p:ext uri="{BB962C8B-B14F-4D97-AF65-F5344CB8AC3E}">
        <p14:creationId xmlns:p14="http://schemas.microsoft.com/office/powerpoint/2010/main" val="83840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4</a:t>
            </a:fld>
            <a:endParaRPr lang="en-US"/>
          </a:p>
        </p:txBody>
      </p:sp>
    </p:spTree>
    <p:extLst>
      <p:ext uri="{BB962C8B-B14F-4D97-AF65-F5344CB8AC3E}">
        <p14:creationId xmlns:p14="http://schemas.microsoft.com/office/powerpoint/2010/main" val="3914891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13</a:t>
            </a:fld>
            <a:endParaRPr lang="en-US"/>
          </a:p>
        </p:txBody>
      </p:sp>
    </p:spTree>
    <p:extLst>
      <p:ext uri="{BB962C8B-B14F-4D97-AF65-F5344CB8AC3E}">
        <p14:creationId xmlns:p14="http://schemas.microsoft.com/office/powerpoint/2010/main" val="174388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14</a:t>
            </a:fld>
            <a:endParaRPr lang="en-US"/>
          </a:p>
        </p:txBody>
      </p:sp>
    </p:spTree>
    <p:extLst>
      <p:ext uri="{BB962C8B-B14F-4D97-AF65-F5344CB8AC3E}">
        <p14:creationId xmlns:p14="http://schemas.microsoft.com/office/powerpoint/2010/main" val="109490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15</a:t>
            </a:fld>
            <a:endParaRPr lang="en-US"/>
          </a:p>
        </p:txBody>
      </p:sp>
    </p:spTree>
    <p:extLst>
      <p:ext uri="{BB962C8B-B14F-4D97-AF65-F5344CB8AC3E}">
        <p14:creationId xmlns:p14="http://schemas.microsoft.com/office/powerpoint/2010/main" val="28223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5</a:t>
            </a:fld>
            <a:endParaRPr lang="en-US"/>
          </a:p>
        </p:txBody>
      </p:sp>
    </p:spTree>
    <p:extLst>
      <p:ext uri="{BB962C8B-B14F-4D97-AF65-F5344CB8AC3E}">
        <p14:creationId xmlns:p14="http://schemas.microsoft.com/office/powerpoint/2010/main" val="15867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6</a:t>
            </a:fld>
            <a:endParaRPr lang="en-US"/>
          </a:p>
        </p:txBody>
      </p:sp>
    </p:spTree>
    <p:extLst>
      <p:ext uri="{BB962C8B-B14F-4D97-AF65-F5344CB8AC3E}">
        <p14:creationId xmlns:p14="http://schemas.microsoft.com/office/powerpoint/2010/main" val="168308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7</a:t>
            </a:fld>
            <a:endParaRPr lang="en-US"/>
          </a:p>
        </p:txBody>
      </p:sp>
    </p:spTree>
    <p:extLst>
      <p:ext uri="{BB962C8B-B14F-4D97-AF65-F5344CB8AC3E}">
        <p14:creationId xmlns:p14="http://schemas.microsoft.com/office/powerpoint/2010/main" val="41710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8</a:t>
            </a:fld>
            <a:endParaRPr lang="en-US"/>
          </a:p>
        </p:txBody>
      </p:sp>
    </p:spTree>
    <p:extLst>
      <p:ext uri="{BB962C8B-B14F-4D97-AF65-F5344CB8AC3E}">
        <p14:creationId xmlns:p14="http://schemas.microsoft.com/office/powerpoint/2010/main" val="128458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9</a:t>
            </a:fld>
            <a:endParaRPr lang="en-US"/>
          </a:p>
        </p:txBody>
      </p:sp>
    </p:spTree>
    <p:extLst>
      <p:ext uri="{BB962C8B-B14F-4D97-AF65-F5344CB8AC3E}">
        <p14:creationId xmlns:p14="http://schemas.microsoft.com/office/powerpoint/2010/main" val="59539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10</a:t>
            </a:fld>
            <a:endParaRPr lang="en-US"/>
          </a:p>
        </p:txBody>
      </p:sp>
    </p:spTree>
    <p:extLst>
      <p:ext uri="{BB962C8B-B14F-4D97-AF65-F5344CB8AC3E}">
        <p14:creationId xmlns:p14="http://schemas.microsoft.com/office/powerpoint/2010/main" val="177367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11</a:t>
            </a:fld>
            <a:endParaRPr lang="en-US"/>
          </a:p>
        </p:txBody>
      </p:sp>
    </p:spTree>
    <p:extLst>
      <p:ext uri="{BB962C8B-B14F-4D97-AF65-F5344CB8AC3E}">
        <p14:creationId xmlns:p14="http://schemas.microsoft.com/office/powerpoint/2010/main" val="287917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727315-10A5-4747-A709-462D32716823}" type="slidenum">
              <a:rPr lang="en-US" smtClean="0"/>
              <a:t>12</a:t>
            </a:fld>
            <a:endParaRPr lang="en-US"/>
          </a:p>
        </p:txBody>
      </p:sp>
    </p:spTree>
    <p:extLst>
      <p:ext uri="{BB962C8B-B14F-4D97-AF65-F5344CB8AC3E}">
        <p14:creationId xmlns:p14="http://schemas.microsoft.com/office/powerpoint/2010/main" val="287917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4095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2/3/16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smtClean="0">
                <a:latin typeface="Franklin Gothic Medium" pitchFamily="34" charset="0"/>
              </a:rPr>
              <a:t>Click to edit Master title style</a:t>
            </a:r>
            <a:endParaRPr lang="en-US" dirty="0">
              <a:latin typeface="Franklin Gothic Medium" pitchFamily="34" charset="0"/>
            </a:endParaRP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2.png"/><Relationship Id="rId1" Type="http://schemas.microsoft.com/office/2007/relationships/media" Target="../media/media1.wav"/><Relationship Id="rId2" Type="http://schemas.openxmlformats.org/officeDocument/2006/relationships/audio" Target="../media/media1.wav"/></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IST687 – Applied Data Science</a:t>
            </a:r>
            <a:endParaRPr lang="en-US" dirty="0"/>
          </a:p>
        </p:txBody>
      </p:sp>
      <p:sp>
        <p:nvSpPr>
          <p:cNvPr id="3" name="Subtitle 2"/>
          <p:cNvSpPr>
            <a:spLocks noGrp="1"/>
          </p:cNvSpPr>
          <p:nvPr>
            <p:ph type="subTitle" idx="1"/>
          </p:nvPr>
        </p:nvSpPr>
        <p:spPr/>
        <p:txBody>
          <a:bodyPr/>
          <a:lstStyle/>
          <a:p>
            <a:pPr algn="l"/>
            <a:r>
              <a:rPr lang="en-US" dirty="0" smtClean="0"/>
              <a:t>Writing </a:t>
            </a:r>
            <a:r>
              <a:rPr lang="en-US" dirty="0" smtClean="0"/>
              <a:t>Functions</a:t>
            </a:r>
            <a:endParaRPr lang="en-US" dirty="0"/>
          </a:p>
        </p:txBody>
      </p:sp>
    </p:spTree>
    <p:extLst>
      <p:ext uri="{BB962C8B-B14F-4D97-AF65-F5344CB8AC3E}">
        <p14:creationId xmlns:p14="http://schemas.microsoft.com/office/powerpoint/2010/main" val="4034893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6" name="TextBox 5"/>
          <p:cNvSpPr txBox="1"/>
          <p:nvPr/>
        </p:nvSpPr>
        <p:spPr>
          <a:xfrm>
            <a:off x="457200" y="1371600"/>
            <a:ext cx="8382000" cy="2246769"/>
          </a:xfrm>
          <a:prstGeom prst="rect">
            <a:avLst/>
          </a:prstGeom>
          <a:solidFill>
            <a:schemeClr val="accent3">
              <a:lumMod val="20000"/>
              <a:lumOff val="80000"/>
            </a:schemeClr>
          </a:solidFill>
        </p:spPr>
        <p:txBody>
          <a:bodyPr wrap="square" rtlCol="0">
            <a:spAutoFit/>
          </a:bodyPr>
          <a:lstStyle/>
          <a:p>
            <a:r>
              <a:rPr lang="en-US" sz="2800" dirty="0" err="1"/>
              <a:t>tinyData</a:t>
            </a:r>
            <a:r>
              <a:rPr lang="en-US" sz="2800" dirty="0"/>
              <a:t>&lt;-</a:t>
            </a:r>
            <a:r>
              <a:rPr lang="en-US" sz="2800" dirty="0" smtClean="0"/>
              <a:t>c(tinyData,1,1,1)</a:t>
            </a:r>
            <a:endParaRPr lang="en-US" sz="2800" dirty="0"/>
          </a:p>
          <a:p>
            <a:r>
              <a:rPr lang="en-US" sz="2800" dirty="0" smtClean="0"/>
              <a:t>&gt; </a:t>
            </a:r>
            <a:r>
              <a:rPr lang="en-US" sz="2800" dirty="0" err="1" smtClean="0"/>
              <a:t>tinyData</a:t>
            </a:r>
            <a:r>
              <a:rPr lang="en-US" sz="2800" dirty="0" smtClean="0"/>
              <a:t>     </a:t>
            </a:r>
            <a:endParaRPr lang="en-US" sz="2800" dirty="0"/>
          </a:p>
          <a:p>
            <a:r>
              <a:rPr lang="en-US" sz="2800" dirty="0"/>
              <a:t>[1] 1 2 1 2 3 3 3 4 5 4 5 5 5 5 1 1 1</a:t>
            </a:r>
          </a:p>
          <a:p>
            <a:r>
              <a:rPr lang="en-US" sz="2800" dirty="0"/>
              <a:t>&gt; </a:t>
            </a:r>
            <a:r>
              <a:rPr lang="en-US" sz="2800" dirty="0" err="1"/>
              <a:t>MyMode</a:t>
            </a:r>
            <a:r>
              <a:rPr lang="en-US" sz="2800" dirty="0"/>
              <a:t>(</a:t>
            </a:r>
            <a:r>
              <a:rPr lang="en-US" sz="2800" dirty="0" err="1"/>
              <a:t>tinyData</a:t>
            </a:r>
            <a:r>
              <a:rPr lang="en-US" sz="2800" dirty="0"/>
              <a:t>)</a:t>
            </a:r>
          </a:p>
          <a:p>
            <a:r>
              <a:rPr lang="en-US" sz="2800" dirty="0"/>
              <a:t>[1] 1</a:t>
            </a:r>
          </a:p>
        </p:txBody>
      </p:sp>
      <p:sp>
        <p:nvSpPr>
          <p:cNvPr id="9" name="TextBox 8"/>
          <p:cNvSpPr txBox="1"/>
          <p:nvPr/>
        </p:nvSpPr>
        <p:spPr>
          <a:xfrm>
            <a:off x="5410200" y="1524000"/>
            <a:ext cx="3124200" cy="338554"/>
          </a:xfrm>
          <a:prstGeom prst="rect">
            <a:avLst/>
          </a:prstGeom>
          <a:noFill/>
        </p:spPr>
        <p:txBody>
          <a:bodyPr wrap="square" rtlCol="0">
            <a:spAutoFit/>
          </a:bodyPr>
          <a:lstStyle/>
          <a:p>
            <a:r>
              <a:rPr lang="en-US" sz="1600" dirty="0" smtClean="0"/>
              <a:t># add additional values to </a:t>
            </a:r>
            <a:r>
              <a:rPr lang="en-US" sz="1600" dirty="0" err="1" smtClean="0"/>
              <a:t>tinyData</a:t>
            </a:r>
            <a:endParaRPr lang="en-US" sz="1600" dirty="0"/>
          </a:p>
        </p:txBody>
      </p:sp>
      <p:sp>
        <p:nvSpPr>
          <p:cNvPr id="10" name="TextBox 9"/>
          <p:cNvSpPr txBox="1"/>
          <p:nvPr/>
        </p:nvSpPr>
        <p:spPr>
          <a:xfrm>
            <a:off x="5486400" y="1871246"/>
            <a:ext cx="3124200" cy="338554"/>
          </a:xfrm>
          <a:prstGeom prst="rect">
            <a:avLst/>
          </a:prstGeom>
          <a:noFill/>
        </p:spPr>
        <p:txBody>
          <a:bodyPr wrap="square" rtlCol="0">
            <a:spAutoFit/>
          </a:bodyPr>
          <a:lstStyle/>
          <a:p>
            <a:r>
              <a:rPr lang="en-US" sz="1600" dirty="0" smtClean="0"/>
              <a:t># display content of </a:t>
            </a:r>
            <a:r>
              <a:rPr lang="en-US" sz="1600" dirty="0" err="1" smtClean="0"/>
              <a:t>tinyData</a:t>
            </a:r>
            <a:r>
              <a:rPr lang="en-US" sz="1600" dirty="0" smtClean="0"/>
              <a:t> </a:t>
            </a:r>
            <a:endParaRPr lang="en-US" sz="1600" dirty="0"/>
          </a:p>
        </p:txBody>
      </p:sp>
      <p:sp>
        <p:nvSpPr>
          <p:cNvPr id="11" name="TextBox 10"/>
          <p:cNvSpPr txBox="1"/>
          <p:nvPr/>
        </p:nvSpPr>
        <p:spPr>
          <a:xfrm>
            <a:off x="2895600" y="3200400"/>
            <a:ext cx="5562600" cy="338554"/>
          </a:xfrm>
          <a:prstGeom prst="rect">
            <a:avLst/>
          </a:prstGeom>
          <a:noFill/>
        </p:spPr>
        <p:txBody>
          <a:bodyPr wrap="square" rtlCol="0">
            <a:spAutoFit/>
          </a:bodyPr>
          <a:lstStyle/>
          <a:p>
            <a:r>
              <a:rPr lang="en-US" sz="1600" dirty="0" err="1" smtClean="0"/>
              <a:t>uniqueValue</a:t>
            </a:r>
            <a:r>
              <a:rPr lang="en-US" sz="1600" dirty="0" smtClean="0"/>
              <a:t> that has the highest </a:t>
            </a:r>
            <a:r>
              <a:rPr lang="en-US" sz="1600" dirty="0" err="1" smtClean="0"/>
              <a:t>uniqueCount</a:t>
            </a:r>
            <a:r>
              <a:rPr lang="en-US" sz="1600" dirty="0" smtClean="0"/>
              <a:t> associated with it</a:t>
            </a:r>
            <a:endParaRPr lang="en-US" sz="1600" dirty="0"/>
          </a:p>
        </p:txBody>
      </p:sp>
      <p:sp>
        <p:nvSpPr>
          <p:cNvPr id="12" name="TextBox 11"/>
          <p:cNvSpPr txBox="1"/>
          <p:nvPr/>
        </p:nvSpPr>
        <p:spPr>
          <a:xfrm>
            <a:off x="762000" y="3962400"/>
            <a:ext cx="7467600" cy="1754326"/>
          </a:xfrm>
          <a:prstGeom prst="rect">
            <a:avLst/>
          </a:prstGeom>
          <a:noFill/>
        </p:spPr>
        <p:txBody>
          <a:bodyPr wrap="square" rtlCol="0">
            <a:spAutoFit/>
          </a:bodyPr>
          <a:lstStyle/>
          <a:p>
            <a:r>
              <a:rPr lang="en-US" b="1" dirty="0" smtClean="0"/>
              <a:t>Issue: </a:t>
            </a:r>
          </a:p>
          <a:p>
            <a:pPr marL="285750" indent="-285750">
              <a:buFont typeface="Arial" panose="020B0604020202020204" pitchFamily="34" charset="0"/>
              <a:buChar char="•"/>
            </a:pPr>
            <a:r>
              <a:rPr lang="en-US" dirty="0" err="1" smtClean="0"/>
              <a:t>tinyData</a:t>
            </a:r>
            <a:r>
              <a:rPr lang="en-US" dirty="0" smtClean="0"/>
              <a:t> contains 5 1’s  and 5 5’s however our </a:t>
            </a:r>
            <a:r>
              <a:rPr lang="en-US" dirty="0" err="1" smtClean="0"/>
              <a:t>MyMode</a:t>
            </a:r>
            <a:r>
              <a:rPr lang="en-US" dirty="0" smtClean="0"/>
              <a:t> function is only returning 1 as the </a:t>
            </a:r>
            <a:r>
              <a:rPr lang="en-US" dirty="0" err="1" smtClean="0"/>
              <a:t>uniqueValue</a:t>
            </a:r>
            <a:r>
              <a:rPr lang="en-US" dirty="0" smtClean="0"/>
              <a:t> with the highest </a:t>
            </a:r>
            <a:r>
              <a:rPr lang="en-US" dirty="0" err="1" smtClean="0"/>
              <a:t>uniqueCount</a:t>
            </a:r>
            <a:r>
              <a:rPr lang="en-US" dirty="0" smtClean="0"/>
              <a:t> associated with it</a:t>
            </a:r>
          </a:p>
          <a:p>
            <a:pPr marL="285750" indent="-285750">
              <a:buFont typeface="Arial" panose="020B0604020202020204" pitchFamily="34" charset="0"/>
              <a:buChar char="•"/>
            </a:pPr>
            <a:r>
              <a:rPr lang="en-US" dirty="0" err="1" smtClean="0"/>
              <a:t>which.max</a:t>
            </a:r>
            <a:r>
              <a:rPr lang="en-US" dirty="0" smtClean="0"/>
              <a:t> returns the first maximum it finds</a:t>
            </a:r>
          </a:p>
          <a:p>
            <a:pPr marL="285750" indent="-285750">
              <a:buFont typeface="Arial" panose="020B0604020202020204" pitchFamily="34" charset="0"/>
              <a:buChar char="•"/>
            </a:pPr>
            <a:r>
              <a:rPr lang="en-US" dirty="0" smtClean="0"/>
              <a:t>We’ll see a solution to this toward the end of our discussion, stay tuned</a:t>
            </a:r>
          </a:p>
        </p:txBody>
      </p:sp>
    </p:spTree>
    <p:extLst>
      <p:ext uri="{BB962C8B-B14F-4D97-AF65-F5344CB8AC3E}">
        <p14:creationId xmlns:p14="http://schemas.microsoft.com/office/powerpoint/2010/main" val="39192214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2438400"/>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457200" y="1334631"/>
            <a:ext cx="8382000" cy="2246769"/>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tinyData</a:t>
            </a:r>
            <a:r>
              <a:rPr lang="en-US" sz="2800" dirty="0"/>
              <a:t>&lt;-c(tinyData,9,9,9,9,9,9,9)</a:t>
            </a:r>
          </a:p>
          <a:p>
            <a:r>
              <a:rPr lang="en-US" sz="2800" dirty="0"/>
              <a:t>&gt; </a:t>
            </a:r>
            <a:r>
              <a:rPr lang="en-US" sz="2800" dirty="0" err="1"/>
              <a:t>MyMode</a:t>
            </a:r>
            <a:r>
              <a:rPr lang="en-US" sz="2800" dirty="0"/>
              <a:t>(</a:t>
            </a:r>
            <a:r>
              <a:rPr lang="en-US" sz="2800" dirty="0" err="1"/>
              <a:t>tinyData</a:t>
            </a:r>
            <a:r>
              <a:rPr lang="en-US" sz="2800" dirty="0"/>
              <a:t>)</a:t>
            </a:r>
          </a:p>
          <a:p>
            <a:r>
              <a:rPr lang="en-US" sz="2800" dirty="0"/>
              <a:t>[1] NA</a:t>
            </a:r>
          </a:p>
          <a:p>
            <a:r>
              <a:rPr lang="en-US" sz="2800" dirty="0"/>
              <a:t>&gt; tabulate(</a:t>
            </a:r>
            <a:r>
              <a:rPr lang="en-US" sz="2800" dirty="0" err="1"/>
              <a:t>tinyData</a:t>
            </a:r>
            <a:r>
              <a:rPr lang="en-US" sz="2800" dirty="0"/>
              <a:t>)</a:t>
            </a:r>
          </a:p>
          <a:p>
            <a:r>
              <a:rPr lang="en-US" sz="2800" dirty="0"/>
              <a:t>[1] 5 2 3 2 5 0 0 0 7</a:t>
            </a:r>
          </a:p>
        </p:txBody>
      </p:sp>
      <p:sp>
        <p:nvSpPr>
          <p:cNvPr id="7" name="TextBox 6"/>
          <p:cNvSpPr txBox="1"/>
          <p:nvPr/>
        </p:nvSpPr>
        <p:spPr>
          <a:xfrm>
            <a:off x="457200" y="4191000"/>
            <a:ext cx="8382000" cy="523220"/>
          </a:xfrm>
          <a:prstGeom prst="rect">
            <a:avLst/>
          </a:prstGeom>
          <a:solidFill>
            <a:schemeClr val="accent3">
              <a:lumMod val="20000"/>
              <a:lumOff val="80000"/>
            </a:schemeClr>
          </a:solidFill>
        </p:spPr>
        <p:txBody>
          <a:bodyPr wrap="square" rtlCol="0">
            <a:spAutoFit/>
          </a:bodyPr>
          <a:lstStyle/>
          <a:p>
            <a:r>
              <a:rPr lang="en-US" sz="2800" dirty="0" smtClean="0"/>
              <a:t>What’s causing the issue?</a:t>
            </a:r>
            <a:endParaRPr lang="en-US" sz="2800" dirty="0"/>
          </a:p>
        </p:txBody>
      </p:sp>
      <p:sp>
        <p:nvSpPr>
          <p:cNvPr id="6" name="TextBox 5"/>
          <p:cNvSpPr txBox="1"/>
          <p:nvPr/>
        </p:nvSpPr>
        <p:spPr>
          <a:xfrm>
            <a:off x="5715000" y="1447800"/>
            <a:ext cx="3124200" cy="338554"/>
          </a:xfrm>
          <a:prstGeom prst="rect">
            <a:avLst/>
          </a:prstGeom>
          <a:noFill/>
        </p:spPr>
        <p:txBody>
          <a:bodyPr wrap="square" rtlCol="0">
            <a:spAutoFit/>
          </a:bodyPr>
          <a:lstStyle/>
          <a:p>
            <a:r>
              <a:rPr lang="en-US" sz="1600" dirty="0" smtClean="0"/>
              <a:t># add additional values to </a:t>
            </a:r>
            <a:r>
              <a:rPr lang="en-US" sz="1600" dirty="0" err="1" smtClean="0"/>
              <a:t>tinyData</a:t>
            </a:r>
            <a:endParaRPr lang="en-US" sz="1600" dirty="0"/>
          </a:p>
        </p:txBody>
      </p:sp>
      <p:sp>
        <p:nvSpPr>
          <p:cNvPr id="9" name="TextBox 8"/>
          <p:cNvSpPr txBox="1"/>
          <p:nvPr/>
        </p:nvSpPr>
        <p:spPr>
          <a:xfrm>
            <a:off x="5715000" y="1795046"/>
            <a:ext cx="3124200" cy="338554"/>
          </a:xfrm>
          <a:prstGeom prst="rect">
            <a:avLst/>
          </a:prstGeom>
          <a:noFill/>
        </p:spPr>
        <p:txBody>
          <a:bodyPr wrap="square" rtlCol="0">
            <a:spAutoFit/>
          </a:bodyPr>
          <a:lstStyle/>
          <a:p>
            <a:r>
              <a:rPr lang="en-US" sz="1600" dirty="0" smtClean="0"/>
              <a:t># execute </a:t>
            </a:r>
            <a:r>
              <a:rPr lang="en-US" sz="1600" dirty="0" err="1" smtClean="0"/>
              <a:t>MyMode</a:t>
            </a:r>
            <a:endParaRPr lang="en-US" sz="1600" dirty="0"/>
          </a:p>
        </p:txBody>
      </p:sp>
      <p:sp>
        <p:nvSpPr>
          <p:cNvPr id="10" name="TextBox 9"/>
          <p:cNvSpPr txBox="1"/>
          <p:nvPr/>
        </p:nvSpPr>
        <p:spPr>
          <a:xfrm>
            <a:off x="5715000" y="2176046"/>
            <a:ext cx="3124200" cy="338554"/>
          </a:xfrm>
          <a:prstGeom prst="rect">
            <a:avLst/>
          </a:prstGeom>
          <a:noFill/>
        </p:spPr>
        <p:txBody>
          <a:bodyPr wrap="square" rtlCol="0">
            <a:spAutoFit/>
          </a:bodyPr>
          <a:lstStyle/>
          <a:p>
            <a:r>
              <a:rPr lang="en-US" sz="1600" dirty="0" smtClean="0"/>
              <a:t># ???????????</a:t>
            </a:r>
            <a:endParaRPr lang="en-US" sz="1600" dirty="0"/>
          </a:p>
        </p:txBody>
      </p:sp>
      <p:sp>
        <p:nvSpPr>
          <p:cNvPr id="11" name="TextBox 10"/>
          <p:cNvSpPr txBox="1"/>
          <p:nvPr/>
        </p:nvSpPr>
        <p:spPr>
          <a:xfrm>
            <a:off x="5759245" y="2512874"/>
            <a:ext cx="2851355" cy="1077218"/>
          </a:xfrm>
          <a:prstGeom prst="rect">
            <a:avLst/>
          </a:prstGeom>
          <a:noFill/>
        </p:spPr>
        <p:txBody>
          <a:bodyPr wrap="square" rtlCol="0">
            <a:spAutoFit/>
          </a:bodyPr>
          <a:lstStyle/>
          <a:p>
            <a:r>
              <a:rPr lang="en-US" sz="1600" dirty="0" smtClean="0"/>
              <a:t># tabulate returns count of how many times each unique value of </a:t>
            </a:r>
            <a:r>
              <a:rPr lang="en-US" sz="1600" dirty="0" err="1" smtClean="0"/>
              <a:t>tinyData</a:t>
            </a:r>
            <a:r>
              <a:rPr lang="en-US" sz="1600" dirty="0" smtClean="0"/>
              <a:t> occurs. Note 0’s for 6, 7, 8 that were not present</a:t>
            </a:r>
            <a:endParaRPr lang="en-US" sz="1600" dirty="0"/>
          </a:p>
        </p:txBody>
      </p:sp>
    </p:spTree>
    <p:extLst>
      <p:ext uri="{BB962C8B-B14F-4D97-AF65-F5344CB8AC3E}">
        <p14:creationId xmlns:p14="http://schemas.microsoft.com/office/powerpoint/2010/main" val="7097379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2438400"/>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457200" y="1334631"/>
            <a:ext cx="8382000" cy="2246769"/>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tinyData</a:t>
            </a:r>
            <a:r>
              <a:rPr lang="en-US" sz="2800" dirty="0"/>
              <a:t>&lt;-c(tinyData,9,9,9,9,9,9,9)</a:t>
            </a:r>
          </a:p>
          <a:p>
            <a:r>
              <a:rPr lang="en-US" sz="2800" dirty="0"/>
              <a:t>&gt; </a:t>
            </a:r>
            <a:r>
              <a:rPr lang="en-US" sz="2800" dirty="0" err="1"/>
              <a:t>MyMode</a:t>
            </a:r>
            <a:r>
              <a:rPr lang="en-US" sz="2800" dirty="0"/>
              <a:t>(</a:t>
            </a:r>
            <a:r>
              <a:rPr lang="en-US" sz="2800" dirty="0" err="1"/>
              <a:t>tinyData</a:t>
            </a:r>
            <a:r>
              <a:rPr lang="en-US" sz="2800" dirty="0"/>
              <a:t>)</a:t>
            </a:r>
          </a:p>
          <a:p>
            <a:r>
              <a:rPr lang="en-US" sz="2800" dirty="0"/>
              <a:t>[1] NA</a:t>
            </a:r>
          </a:p>
          <a:p>
            <a:r>
              <a:rPr lang="en-US" sz="2800" dirty="0"/>
              <a:t>&gt; tabulate(</a:t>
            </a:r>
            <a:r>
              <a:rPr lang="en-US" sz="2800" dirty="0" err="1"/>
              <a:t>tinyData</a:t>
            </a:r>
            <a:r>
              <a:rPr lang="en-US" sz="2800" dirty="0"/>
              <a:t>)</a:t>
            </a:r>
          </a:p>
          <a:p>
            <a:r>
              <a:rPr lang="en-US" sz="2800" dirty="0"/>
              <a:t>[1] 5 2 3 2 5 0 0 0 7</a:t>
            </a:r>
          </a:p>
        </p:txBody>
      </p:sp>
      <p:sp>
        <p:nvSpPr>
          <p:cNvPr id="7" name="TextBox 6"/>
          <p:cNvSpPr txBox="1"/>
          <p:nvPr/>
        </p:nvSpPr>
        <p:spPr>
          <a:xfrm>
            <a:off x="457200" y="4191000"/>
            <a:ext cx="8382000" cy="954107"/>
          </a:xfrm>
          <a:prstGeom prst="rect">
            <a:avLst/>
          </a:prstGeom>
          <a:solidFill>
            <a:schemeClr val="accent3">
              <a:lumMod val="20000"/>
              <a:lumOff val="80000"/>
            </a:schemeClr>
          </a:solidFill>
        </p:spPr>
        <p:txBody>
          <a:bodyPr wrap="square" rtlCol="0">
            <a:spAutoFit/>
          </a:bodyPr>
          <a:lstStyle/>
          <a:p>
            <a:r>
              <a:rPr lang="en-US" sz="2800" dirty="0"/>
              <a:t>&gt; unique(</a:t>
            </a:r>
            <a:r>
              <a:rPr lang="en-US" sz="2800" dirty="0" err="1"/>
              <a:t>tinyData</a:t>
            </a:r>
            <a:r>
              <a:rPr lang="en-US" sz="2800" dirty="0"/>
              <a:t>)</a:t>
            </a:r>
          </a:p>
          <a:p>
            <a:r>
              <a:rPr lang="en-US" sz="2800" dirty="0"/>
              <a:t>[1] 1 2 3 4 5 9</a:t>
            </a:r>
          </a:p>
        </p:txBody>
      </p:sp>
      <p:sp>
        <p:nvSpPr>
          <p:cNvPr id="6" name="TextBox 5"/>
          <p:cNvSpPr txBox="1"/>
          <p:nvPr/>
        </p:nvSpPr>
        <p:spPr>
          <a:xfrm>
            <a:off x="5715000" y="1447800"/>
            <a:ext cx="3124200" cy="338554"/>
          </a:xfrm>
          <a:prstGeom prst="rect">
            <a:avLst/>
          </a:prstGeom>
          <a:noFill/>
        </p:spPr>
        <p:txBody>
          <a:bodyPr wrap="square" rtlCol="0">
            <a:spAutoFit/>
          </a:bodyPr>
          <a:lstStyle/>
          <a:p>
            <a:r>
              <a:rPr lang="en-US" sz="1600" dirty="0" smtClean="0"/>
              <a:t># add additional values to </a:t>
            </a:r>
            <a:r>
              <a:rPr lang="en-US" sz="1600" dirty="0" err="1" smtClean="0"/>
              <a:t>tinyData</a:t>
            </a:r>
            <a:endParaRPr lang="en-US" sz="1600" dirty="0"/>
          </a:p>
        </p:txBody>
      </p:sp>
      <p:sp>
        <p:nvSpPr>
          <p:cNvPr id="9" name="TextBox 8"/>
          <p:cNvSpPr txBox="1"/>
          <p:nvPr/>
        </p:nvSpPr>
        <p:spPr>
          <a:xfrm>
            <a:off x="5715000" y="1795046"/>
            <a:ext cx="3124200" cy="338554"/>
          </a:xfrm>
          <a:prstGeom prst="rect">
            <a:avLst/>
          </a:prstGeom>
          <a:noFill/>
        </p:spPr>
        <p:txBody>
          <a:bodyPr wrap="square" rtlCol="0">
            <a:spAutoFit/>
          </a:bodyPr>
          <a:lstStyle/>
          <a:p>
            <a:r>
              <a:rPr lang="en-US" sz="1600" dirty="0" smtClean="0"/>
              <a:t># execute </a:t>
            </a:r>
            <a:r>
              <a:rPr lang="en-US" sz="1600" dirty="0" err="1" smtClean="0"/>
              <a:t>MyMode</a:t>
            </a:r>
            <a:endParaRPr lang="en-US" sz="1600" dirty="0"/>
          </a:p>
        </p:txBody>
      </p:sp>
      <p:sp>
        <p:nvSpPr>
          <p:cNvPr id="10" name="TextBox 9"/>
          <p:cNvSpPr txBox="1"/>
          <p:nvPr/>
        </p:nvSpPr>
        <p:spPr>
          <a:xfrm>
            <a:off x="5715000" y="2176046"/>
            <a:ext cx="3124200" cy="338554"/>
          </a:xfrm>
          <a:prstGeom prst="rect">
            <a:avLst/>
          </a:prstGeom>
          <a:noFill/>
        </p:spPr>
        <p:txBody>
          <a:bodyPr wrap="square" rtlCol="0">
            <a:spAutoFit/>
          </a:bodyPr>
          <a:lstStyle/>
          <a:p>
            <a:r>
              <a:rPr lang="en-US" sz="1600" dirty="0" smtClean="0"/>
              <a:t># ???????????</a:t>
            </a:r>
            <a:endParaRPr lang="en-US" sz="1600" dirty="0"/>
          </a:p>
        </p:txBody>
      </p:sp>
      <p:sp>
        <p:nvSpPr>
          <p:cNvPr id="11" name="TextBox 10"/>
          <p:cNvSpPr txBox="1"/>
          <p:nvPr/>
        </p:nvSpPr>
        <p:spPr>
          <a:xfrm>
            <a:off x="5759245" y="2512874"/>
            <a:ext cx="2851355" cy="1077218"/>
          </a:xfrm>
          <a:prstGeom prst="rect">
            <a:avLst/>
          </a:prstGeom>
          <a:noFill/>
        </p:spPr>
        <p:txBody>
          <a:bodyPr wrap="square" rtlCol="0">
            <a:spAutoFit/>
          </a:bodyPr>
          <a:lstStyle/>
          <a:p>
            <a:r>
              <a:rPr lang="en-US" sz="1600" dirty="0" smtClean="0"/>
              <a:t># tabulate returns count of how many times each unique value of </a:t>
            </a:r>
            <a:r>
              <a:rPr lang="en-US" sz="1600" dirty="0" err="1" smtClean="0"/>
              <a:t>tinyData</a:t>
            </a:r>
            <a:r>
              <a:rPr lang="en-US" sz="1600" dirty="0" smtClean="0"/>
              <a:t> occurs. Note 0’s for 6, 7, 8 that were not present</a:t>
            </a:r>
            <a:endParaRPr lang="en-US" sz="1600" dirty="0"/>
          </a:p>
        </p:txBody>
      </p:sp>
      <p:sp>
        <p:nvSpPr>
          <p:cNvPr id="12" name="TextBox 11"/>
          <p:cNvSpPr txBox="1"/>
          <p:nvPr/>
        </p:nvSpPr>
        <p:spPr>
          <a:xfrm>
            <a:off x="4953000" y="4267200"/>
            <a:ext cx="3657600" cy="830997"/>
          </a:xfrm>
          <a:prstGeom prst="rect">
            <a:avLst/>
          </a:prstGeom>
          <a:noFill/>
        </p:spPr>
        <p:txBody>
          <a:bodyPr wrap="square" rtlCol="0">
            <a:spAutoFit/>
          </a:bodyPr>
          <a:lstStyle/>
          <a:p>
            <a:r>
              <a:rPr lang="en-US" sz="1600" dirty="0" smtClean="0"/>
              <a:t># unique returns the 6 unique values in </a:t>
            </a:r>
            <a:r>
              <a:rPr lang="en-US" sz="1600" dirty="0" err="1" smtClean="0"/>
              <a:t>tinyData</a:t>
            </a:r>
            <a:r>
              <a:rPr lang="en-US" sz="1600" dirty="0" smtClean="0"/>
              <a:t>. It does not match the number of elements being returned by tabulate</a:t>
            </a:r>
            <a:endParaRPr lang="en-US" sz="1600" dirty="0"/>
          </a:p>
        </p:txBody>
      </p:sp>
    </p:spTree>
    <p:extLst>
      <p:ext uri="{BB962C8B-B14F-4D97-AF65-F5344CB8AC3E}">
        <p14:creationId xmlns:p14="http://schemas.microsoft.com/office/powerpoint/2010/main" val="5885647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2438400"/>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152400" y="1334631"/>
            <a:ext cx="8839200" cy="2677656"/>
          </a:xfrm>
          <a:prstGeom prst="rect">
            <a:avLst/>
          </a:prstGeom>
          <a:solidFill>
            <a:schemeClr val="accent3">
              <a:lumMod val="20000"/>
              <a:lumOff val="80000"/>
            </a:schemeClr>
          </a:solidFill>
        </p:spPr>
        <p:txBody>
          <a:bodyPr wrap="square" rtlCol="0">
            <a:spAutoFit/>
          </a:bodyPr>
          <a:lstStyle/>
          <a:p>
            <a:r>
              <a:rPr lang="en-US" sz="2800" dirty="0" err="1"/>
              <a:t>MyMode</a:t>
            </a:r>
            <a:r>
              <a:rPr lang="en-US" sz="2800" dirty="0"/>
              <a:t> &lt;- function(</a:t>
            </a:r>
            <a:r>
              <a:rPr lang="en-US" sz="2800" dirty="0" err="1"/>
              <a:t>myVector</a:t>
            </a:r>
            <a:r>
              <a:rPr lang="en-US" sz="2800" dirty="0"/>
              <a:t>)</a:t>
            </a:r>
          </a:p>
          <a:p>
            <a:r>
              <a:rPr lang="en-US" sz="2800" dirty="0"/>
              <a:t>{</a:t>
            </a:r>
          </a:p>
          <a:p>
            <a:r>
              <a:rPr lang="en-US" sz="2800" dirty="0" err="1"/>
              <a:t>uniqueValues</a:t>
            </a:r>
            <a:r>
              <a:rPr lang="en-US" sz="2800" dirty="0"/>
              <a:t> &lt;- unique(</a:t>
            </a:r>
            <a:r>
              <a:rPr lang="en-US" sz="2800" dirty="0" err="1"/>
              <a:t>myVector</a:t>
            </a:r>
            <a:r>
              <a:rPr lang="en-US" sz="2800" dirty="0"/>
              <a:t>)</a:t>
            </a:r>
          </a:p>
          <a:p>
            <a:r>
              <a:rPr lang="en-US" sz="2800" dirty="0" err="1" smtClean="0"/>
              <a:t>uniqueCounts</a:t>
            </a:r>
            <a:r>
              <a:rPr lang="en-US" sz="2800" dirty="0" smtClean="0"/>
              <a:t> &lt;- tabulate( </a:t>
            </a:r>
            <a:r>
              <a:rPr lang="en-US" sz="2800" b="1" dirty="0" smtClean="0"/>
              <a:t>match(</a:t>
            </a:r>
            <a:r>
              <a:rPr lang="en-US" sz="2800" b="1" dirty="0" err="1" smtClean="0"/>
              <a:t>myVector,uniqueValues</a:t>
            </a:r>
            <a:r>
              <a:rPr lang="en-US" sz="2800" b="1" dirty="0" smtClean="0"/>
              <a:t>)</a:t>
            </a:r>
            <a:r>
              <a:rPr lang="en-US" sz="2800" dirty="0" smtClean="0"/>
              <a:t>)</a:t>
            </a:r>
          </a:p>
          <a:p>
            <a:r>
              <a:rPr lang="en-US" sz="2800" dirty="0" smtClean="0"/>
              <a:t>return(</a:t>
            </a:r>
            <a:r>
              <a:rPr lang="en-US" sz="2800" dirty="0" err="1" smtClean="0"/>
              <a:t>uniqueValues</a:t>
            </a:r>
            <a:r>
              <a:rPr lang="en-US" sz="2800" dirty="0" smtClean="0"/>
              <a:t>[</a:t>
            </a:r>
            <a:r>
              <a:rPr lang="en-US" sz="2800" dirty="0" err="1" smtClean="0"/>
              <a:t>which.max</a:t>
            </a:r>
            <a:r>
              <a:rPr lang="en-US" sz="2800" dirty="0" smtClean="0"/>
              <a:t>(</a:t>
            </a:r>
            <a:r>
              <a:rPr lang="en-US" sz="2800" dirty="0" err="1" smtClean="0"/>
              <a:t>uniqueCounts</a:t>
            </a:r>
            <a:r>
              <a:rPr lang="en-US" sz="2800" dirty="0"/>
              <a:t>)])</a:t>
            </a:r>
          </a:p>
          <a:p>
            <a:r>
              <a:rPr lang="en-US" sz="2800" dirty="0"/>
              <a:t>}</a:t>
            </a:r>
          </a:p>
        </p:txBody>
      </p:sp>
      <p:sp>
        <p:nvSpPr>
          <p:cNvPr id="5" name="TextBox 4"/>
          <p:cNvSpPr txBox="1"/>
          <p:nvPr/>
        </p:nvSpPr>
        <p:spPr>
          <a:xfrm>
            <a:off x="152400" y="4495800"/>
            <a:ext cx="8839200" cy="954107"/>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MyMode</a:t>
            </a:r>
            <a:r>
              <a:rPr lang="en-US" sz="2800" dirty="0"/>
              <a:t>(</a:t>
            </a:r>
            <a:r>
              <a:rPr lang="en-US" sz="2800" dirty="0" err="1"/>
              <a:t>tinyData</a:t>
            </a:r>
            <a:r>
              <a:rPr lang="en-US" sz="2800" dirty="0"/>
              <a:t>)</a:t>
            </a:r>
          </a:p>
          <a:p>
            <a:r>
              <a:rPr lang="en-US" sz="2800" dirty="0"/>
              <a:t>[1] 9</a:t>
            </a:r>
          </a:p>
        </p:txBody>
      </p:sp>
      <p:sp>
        <p:nvSpPr>
          <p:cNvPr id="6" name="TextBox 5"/>
          <p:cNvSpPr txBox="1"/>
          <p:nvPr/>
        </p:nvSpPr>
        <p:spPr>
          <a:xfrm>
            <a:off x="4535129" y="3733801"/>
            <a:ext cx="4572000" cy="1169551"/>
          </a:xfrm>
          <a:prstGeom prst="rect">
            <a:avLst/>
          </a:prstGeom>
          <a:noFill/>
        </p:spPr>
        <p:txBody>
          <a:bodyPr wrap="square" rtlCol="0">
            <a:spAutoFit/>
          </a:bodyPr>
          <a:lstStyle/>
          <a:p>
            <a:r>
              <a:rPr lang="en-US" sz="1400" dirty="0" smtClean="0"/>
              <a:t>Add new code to ‘tabulate’ such that instead of tabulating every possible value in </a:t>
            </a:r>
            <a:r>
              <a:rPr lang="en-US" sz="1400" dirty="0" err="1" smtClean="0"/>
              <a:t>tinyData</a:t>
            </a:r>
            <a:r>
              <a:rPr lang="en-US" sz="1400" dirty="0" smtClean="0"/>
              <a:t>, including the ones for which there is no data, only tabulate those items where there is a match between the list of unique values and what is in </a:t>
            </a:r>
            <a:r>
              <a:rPr lang="en-US" sz="1400" dirty="0" err="1" smtClean="0"/>
              <a:t>myVector</a:t>
            </a:r>
            <a:endParaRPr lang="en-US" sz="1400" dirty="0"/>
          </a:p>
        </p:txBody>
      </p:sp>
      <p:sp>
        <p:nvSpPr>
          <p:cNvPr id="7" name="Oval 6"/>
          <p:cNvSpPr/>
          <p:nvPr/>
        </p:nvSpPr>
        <p:spPr>
          <a:xfrm>
            <a:off x="3733801" y="2673460"/>
            <a:ext cx="4953000" cy="4826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7772400" y="3200400"/>
            <a:ext cx="304800" cy="53340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3578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457200" y="1371600"/>
            <a:ext cx="8229600" cy="4525963"/>
          </a:xfrm>
        </p:spPr>
        <p:txBody>
          <a:bodyPr>
            <a:normAutofit lnSpcReduction="10000"/>
          </a:bodyPr>
          <a:lstStyle/>
          <a:p>
            <a:r>
              <a:rPr lang="en-US" dirty="0" smtClean="0"/>
              <a:t>Observations</a:t>
            </a:r>
          </a:p>
          <a:p>
            <a:pPr lvl="1"/>
            <a:r>
              <a:rPr lang="en-US" dirty="0" smtClean="0"/>
              <a:t>Iterative nature of custom function development via </a:t>
            </a:r>
            <a:r>
              <a:rPr lang="en-US" dirty="0" err="1" smtClean="0"/>
              <a:t>RStudio</a:t>
            </a:r>
            <a:r>
              <a:rPr lang="en-US" dirty="0" smtClean="0"/>
              <a:t> (script &amp; console windows)</a:t>
            </a:r>
          </a:p>
          <a:p>
            <a:pPr lvl="1"/>
            <a:r>
              <a:rPr lang="en-US" dirty="0" smtClean="0"/>
              <a:t>New functions introduced</a:t>
            </a:r>
          </a:p>
          <a:p>
            <a:pPr lvl="2"/>
            <a:r>
              <a:rPr lang="en-US" dirty="0" smtClean="0"/>
              <a:t>Recommend community sourcing</a:t>
            </a:r>
          </a:p>
          <a:p>
            <a:pPr lvl="1"/>
            <a:r>
              <a:rPr lang="en-US" dirty="0" smtClean="0"/>
              <a:t>Find &amp; install an existing R package (</a:t>
            </a:r>
            <a:r>
              <a:rPr lang="en-US" dirty="0" err="1" smtClean="0"/>
              <a:t>ie</a:t>
            </a:r>
            <a:r>
              <a:rPr lang="en-US" dirty="0" smtClean="0"/>
              <a:t> </a:t>
            </a:r>
            <a:r>
              <a:rPr lang="en-US" dirty="0" err="1" smtClean="0"/>
              <a:t>modeest</a:t>
            </a:r>
            <a:r>
              <a:rPr lang="en-US" dirty="0" smtClean="0"/>
              <a:t>)</a:t>
            </a:r>
          </a:p>
          <a:p>
            <a:pPr lvl="2"/>
            <a:r>
              <a:rPr lang="en-US" dirty="0" smtClean="0"/>
              <a:t>“package” tab in </a:t>
            </a:r>
            <a:r>
              <a:rPr lang="en-US" dirty="0" err="1" smtClean="0"/>
              <a:t>RStudio</a:t>
            </a:r>
            <a:r>
              <a:rPr lang="en-US" dirty="0" smtClean="0"/>
              <a:t> window</a:t>
            </a:r>
          </a:p>
          <a:p>
            <a:pPr lvl="2"/>
            <a:r>
              <a:rPr lang="en-US" dirty="0" smtClean="0"/>
              <a:t>Install package option</a:t>
            </a:r>
          </a:p>
          <a:p>
            <a:pPr lvl="2"/>
            <a:r>
              <a:rPr lang="en-US" dirty="0" smtClean="0"/>
              <a:t>Search &amp; install with dependencies</a:t>
            </a:r>
          </a:p>
          <a:p>
            <a:pPr lvl="2"/>
            <a:r>
              <a:rPr lang="en-US" dirty="0" smtClean="0"/>
              <a:t>Check box to execute “library” function</a:t>
            </a:r>
            <a:endParaRPr lang="en-US" dirty="0"/>
          </a:p>
        </p:txBody>
      </p:sp>
    </p:spTree>
    <p:extLst>
      <p:ext uri="{BB962C8B-B14F-4D97-AF65-F5344CB8AC3E}">
        <p14:creationId xmlns:p14="http://schemas.microsoft.com/office/powerpoint/2010/main" val="571588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2438400"/>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152400" y="1334631"/>
            <a:ext cx="8839200" cy="954107"/>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mfv</a:t>
            </a:r>
            <a:r>
              <a:rPr lang="en-US" sz="2800" dirty="0"/>
              <a:t>(</a:t>
            </a:r>
            <a:r>
              <a:rPr lang="en-US" sz="2800" dirty="0" err="1"/>
              <a:t>tinyData</a:t>
            </a:r>
            <a:r>
              <a:rPr lang="en-US" sz="2800" dirty="0"/>
              <a:t>)</a:t>
            </a:r>
          </a:p>
          <a:p>
            <a:r>
              <a:rPr lang="en-US" sz="2800" dirty="0"/>
              <a:t>[1] 9</a:t>
            </a:r>
          </a:p>
        </p:txBody>
      </p:sp>
      <p:sp>
        <p:nvSpPr>
          <p:cNvPr id="6" name="TextBox 5"/>
          <p:cNvSpPr txBox="1"/>
          <p:nvPr/>
        </p:nvSpPr>
        <p:spPr>
          <a:xfrm>
            <a:off x="152400" y="2895600"/>
            <a:ext cx="8839200" cy="2246769"/>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multiData</a:t>
            </a:r>
            <a:r>
              <a:rPr lang="en-US" sz="2800" dirty="0"/>
              <a:t> &lt;- c(1,5,7,7,9,9,10)</a:t>
            </a:r>
          </a:p>
          <a:p>
            <a:r>
              <a:rPr lang="en-US" sz="2800" dirty="0"/>
              <a:t>&gt; </a:t>
            </a:r>
            <a:r>
              <a:rPr lang="en-US" sz="2800" dirty="0" err="1"/>
              <a:t>mfv</a:t>
            </a:r>
            <a:r>
              <a:rPr lang="en-US" sz="2800" dirty="0"/>
              <a:t>(</a:t>
            </a:r>
            <a:r>
              <a:rPr lang="en-US" sz="2800" dirty="0" err="1"/>
              <a:t>multiData</a:t>
            </a:r>
            <a:r>
              <a:rPr lang="en-US" sz="2800" dirty="0"/>
              <a:t>)</a:t>
            </a:r>
          </a:p>
          <a:p>
            <a:r>
              <a:rPr lang="en-US" sz="2800" dirty="0"/>
              <a:t>[1] 7 9</a:t>
            </a:r>
          </a:p>
          <a:p>
            <a:r>
              <a:rPr lang="en-US" sz="2800" dirty="0"/>
              <a:t>&gt; </a:t>
            </a:r>
            <a:r>
              <a:rPr lang="en-US" sz="2800" dirty="0" err="1"/>
              <a:t>MyMode</a:t>
            </a:r>
            <a:r>
              <a:rPr lang="en-US" sz="2800" dirty="0"/>
              <a:t>(</a:t>
            </a:r>
            <a:r>
              <a:rPr lang="en-US" sz="2800" dirty="0" err="1"/>
              <a:t>multiData</a:t>
            </a:r>
            <a:r>
              <a:rPr lang="en-US" sz="2800" dirty="0"/>
              <a:t>)</a:t>
            </a:r>
          </a:p>
          <a:p>
            <a:r>
              <a:rPr lang="en-US" sz="2800" dirty="0"/>
              <a:t>[1] 7</a:t>
            </a:r>
          </a:p>
        </p:txBody>
      </p:sp>
      <p:sp>
        <p:nvSpPr>
          <p:cNvPr id="5" name="TextBox 4"/>
          <p:cNvSpPr txBox="1"/>
          <p:nvPr/>
        </p:nvSpPr>
        <p:spPr>
          <a:xfrm>
            <a:off x="4267200" y="1447800"/>
            <a:ext cx="2895600" cy="338554"/>
          </a:xfrm>
          <a:prstGeom prst="rect">
            <a:avLst/>
          </a:prstGeom>
          <a:noFill/>
        </p:spPr>
        <p:txBody>
          <a:bodyPr wrap="square" rtlCol="0">
            <a:spAutoFit/>
          </a:bodyPr>
          <a:lstStyle/>
          <a:p>
            <a:r>
              <a:rPr lang="en-US" sz="1600" dirty="0" smtClean="0"/>
              <a:t># </a:t>
            </a:r>
            <a:r>
              <a:rPr lang="en-US" sz="1600" dirty="0" err="1" smtClean="0"/>
              <a:t>mfv</a:t>
            </a:r>
            <a:r>
              <a:rPr lang="en-US" sz="1600" dirty="0" smtClean="0"/>
              <a:t> – most frequent value</a:t>
            </a:r>
            <a:endParaRPr lang="en-US" sz="1600" dirty="0"/>
          </a:p>
        </p:txBody>
      </p:sp>
      <p:sp>
        <p:nvSpPr>
          <p:cNvPr id="7" name="TextBox 6"/>
          <p:cNvSpPr txBox="1"/>
          <p:nvPr/>
        </p:nvSpPr>
        <p:spPr>
          <a:xfrm>
            <a:off x="4800600" y="3342382"/>
            <a:ext cx="4191000" cy="1077218"/>
          </a:xfrm>
          <a:prstGeom prst="rect">
            <a:avLst/>
          </a:prstGeom>
          <a:noFill/>
        </p:spPr>
        <p:txBody>
          <a:bodyPr wrap="square" rtlCol="0">
            <a:spAutoFit/>
          </a:bodyPr>
          <a:lstStyle/>
          <a:p>
            <a:r>
              <a:rPr lang="en-US" sz="1600" dirty="0" smtClean="0"/>
              <a:t># create vector and assign to </a:t>
            </a:r>
            <a:r>
              <a:rPr lang="en-US" sz="1600" dirty="0" err="1" smtClean="0"/>
              <a:t>multiData</a:t>
            </a:r>
            <a:endParaRPr lang="en-US" sz="1600" dirty="0" smtClean="0"/>
          </a:p>
          <a:p>
            <a:r>
              <a:rPr lang="en-US" sz="1600" dirty="0" smtClean="0"/>
              <a:t># note 2 7’s and 2 9’s</a:t>
            </a:r>
          </a:p>
          <a:p>
            <a:r>
              <a:rPr lang="en-US" sz="1600" dirty="0" smtClean="0"/>
              <a:t># </a:t>
            </a:r>
            <a:r>
              <a:rPr lang="en-US" sz="1600" dirty="0" err="1" smtClean="0"/>
              <a:t>mfv</a:t>
            </a:r>
            <a:r>
              <a:rPr lang="en-US" sz="1600" dirty="0" smtClean="0"/>
              <a:t> accurately displays 7 &amp; 9</a:t>
            </a:r>
          </a:p>
          <a:p>
            <a:r>
              <a:rPr lang="en-US" sz="1600" dirty="0" smtClean="0"/>
              <a:t># our custom </a:t>
            </a:r>
            <a:r>
              <a:rPr lang="en-US" sz="1600" dirty="0" err="1" smtClean="0"/>
              <a:t>MyMode</a:t>
            </a:r>
            <a:r>
              <a:rPr lang="en-US" sz="1600" dirty="0" smtClean="0"/>
              <a:t> function only displays 7</a:t>
            </a:r>
            <a:endParaRPr lang="en-US" sz="1600" dirty="0"/>
          </a:p>
        </p:txBody>
      </p:sp>
    </p:spTree>
    <p:extLst>
      <p:ext uri="{BB962C8B-B14F-4D97-AF65-F5344CB8AC3E}">
        <p14:creationId xmlns:p14="http://schemas.microsoft.com/office/powerpoint/2010/main" val="32098613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normAutofit/>
          </a:bodyPr>
          <a:lstStyle/>
          <a:p>
            <a:pPr algn="l"/>
            <a:r>
              <a:rPr lang="en-US" dirty="0" smtClean="0"/>
              <a:t>Chapter 9</a:t>
            </a:r>
          </a:p>
          <a:p>
            <a:pPr algn="l">
              <a:spcBef>
                <a:spcPts val="600"/>
              </a:spcBef>
            </a:pPr>
            <a:r>
              <a:rPr lang="en-US" sz="4800" dirty="0" smtClean="0"/>
              <a:t>Beer, Farms, and Peas</a:t>
            </a:r>
            <a:endParaRPr lang="en-US" sz="4800" dirty="0"/>
          </a:p>
        </p:txBody>
      </p:sp>
    </p:spTree>
    <p:extLst>
      <p:ext uri="{BB962C8B-B14F-4D97-AF65-F5344CB8AC3E}">
        <p14:creationId xmlns:p14="http://schemas.microsoft.com/office/powerpoint/2010/main" val="26592167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5" name="TextBox 4"/>
          <p:cNvSpPr txBox="1"/>
          <p:nvPr/>
        </p:nvSpPr>
        <p:spPr>
          <a:xfrm>
            <a:off x="152400" y="4390072"/>
            <a:ext cx="8763000" cy="1477328"/>
          </a:xfrm>
          <a:prstGeom prst="rect">
            <a:avLst/>
          </a:prstGeom>
          <a:noFill/>
        </p:spPr>
        <p:txBody>
          <a:bodyPr wrap="square" rtlCol="0">
            <a:spAutoFit/>
          </a:bodyPr>
          <a:lstStyle/>
          <a:p>
            <a:r>
              <a:rPr lang="en-US" dirty="0" smtClean="0"/>
              <a:t>Many of the simplest and most practical methods for summarizing collections of numbers come to us from four guys who were born in the 1800s at the start of the industrial revolution. A considerable amount of work they did was focused on solving real world problems in manufacturing and agriculture by using data to describe and draw inferences from what they observed.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172200" cy="309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3094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Chapter Objectives</a:t>
            </a:r>
          </a:p>
          <a:p>
            <a:pPr lvl="1"/>
            <a:r>
              <a:rPr lang="en-US" dirty="0"/>
              <a:t>Review of contributions by early statistical pioneers</a:t>
            </a:r>
          </a:p>
          <a:p>
            <a:pPr lvl="1"/>
            <a:r>
              <a:rPr lang="en-US" dirty="0"/>
              <a:t>Discussion, examples, and exercise utilizing descriptive statistic </a:t>
            </a:r>
            <a:r>
              <a:rPr lang="en-US" dirty="0" smtClean="0"/>
              <a:t>functions</a:t>
            </a:r>
            <a:endParaRPr lang="en-US" dirty="0"/>
          </a:p>
          <a:p>
            <a:pPr lvl="2"/>
            <a:r>
              <a:rPr lang="en-US" dirty="0"/>
              <a:t>mean</a:t>
            </a:r>
          </a:p>
          <a:p>
            <a:pPr lvl="2"/>
            <a:r>
              <a:rPr lang="en-US" dirty="0"/>
              <a:t>median</a:t>
            </a:r>
          </a:p>
          <a:p>
            <a:pPr lvl="2"/>
            <a:r>
              <a:rPr lang="en-US" dirty="0"/>
              <a:t>range</a:t>
            </a:r>
          </a:p>
          <a:p>
            <a:pPr lvl="2"/>
            <a:r>
              <a:rPr lang="en-US" dirty="0"/>
              <a:t>mode</a:t>
            </a:r>
          </a:p>
          <a:p>
            <a:pPr lvl="2"/>
            <a:r>
              <a:rPr lang="en-US" dirty="0"/>
              <a:t>variance</a:t>
            </a:r>
          </a:p>
          <a:p>
            <a:pPr lvl="2"/>
            <a:r>
              <a:rPr lang="en-US" dirty="0"/>
              <a:t>standard deviation</a:t>
            </a:r>
          </a:p>
          <a:p>
            <a:pPr lvl="1"/>
            <a:r>
              <a:rPr lang="en-US" dirty="0"/>
              <a:t>Measures of Central Tendency and Dispersion</a:t>
            </a:r>
          </a:p>
          <a:p>
            <a:pPr lvl="1"/>
            <a:r>
              <a:rPr lang="en-US" dirty="0"/>
              <a:t>Frequency distribution models and interpretation</a:t>
            </a:r>
          </a:p>
          <a:p>
            <a:pPr lvl="1"/>
            <a:endParaRPr lang="en-US" dirty="0"/>
          </a:p>
        </p:txBody>
      </p:sp>
    </p:spTree>
    <p:extLst>
      <p:ext uri="{BB962C8B-B14F-4D97-AF65-F5344CB8AC3E}">
        <p14:creationId xmlns:p14="http://schemas.microsoft.com/office/powerpoint/2010/main" val="28065977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Some History: Contributions to the Statistical Party</a:t>
            </a:r>
          </a:p>
          <a:p>
            <a:pPr lvl="1"/>
            <a:r>
              <a:rPr lang="en-US" dirty="0" smtClean="0"/>
              <a:t>Francis Galton: eugenics &amp; peas</a:t>
            </a:r>
          </a:p>
          <a:p>
            <a:pPr lvl="1"/>
            <a:r>
              <a:rPr lang="en-US" dirty="0" smtClean="0"/>
              <a:t>Karl Pearson: correlation &amp; regression</a:t>
            </a:r>
          </a:p>
          <a:p>
            <a:pPr lvl="1"/>
            <a:r>
              <a:rPr lang="en-US" dirty="0" smtClean="0"/>
              <a:t>William Sealy </a:t>
            </a:r>
            <a:r>
              <a:rPr lang="en-US" dirty="0" err="1" smtClean="0"/>
              <a:t>Gosset</a:t>
            </a:r>
            <a:r>
              <a:rPr lang="en-US" dirty="0" smtClean="0"/>
              <a:t>: small sample statistical techniques &amp; beer</a:t>
            </a:r>
          </a:p>
          <a:p>
            <a:pPr lvl="1"/>
            <a:r>
              <a:rPr lang="en-US" dirty="0" smtClean="0"/>
              <a:t>Ronald Fisher: analysis of variance &amp; farms</a:t>
            </a:r>
            <a:endParaRPr lang="en-US" dirty="0"/>
          </a:p>
        </p:txBody>
      </p:sp>
    </p:spTree>
    <p:extLst>
      <p:ext uri="{BB962C8B-B14F-4D97-AF65-F5344CB8AC3E}">
        <p14:creationId xmlns:p14="http://schemas.microsoft.com/office/powerpoint/2010/main" val="6351196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R functions</a:t>
            </a:r>
          </a:p>
          <a:p>
            <a:pPr lvl="1"/>
            <a:r>
              <a:rPr lang="en-US" dirty="0" smtClean="0"/>
              <a:t>Function from previous </a:t>
            </a:r>
            <a:r>
              <a:rPr lang="en-US" dirty="0" smtClean="0"/>
              <a:t>chapters</a:t>
            </a:r>
          </a:p>
          <a:p>
            <a:pPr lvl="1"/>
            <a:r>
              <a:rPr lang="en-US" dirty="0" smtClean="0"/>
              <a:t>Mean is an example (used on a vector) </a:t>
            </a:r>
          </a:p>
          <a:p>
            <a:pPr lvl="1"/>
            <a:r>
              <a:rPr lang="en-US" dirty="0" smtClean="0"/>
              <a:t>Format</a:t>
            </a:r>
          </a:p>
          <a:p>
            <a:pPr lvl="2"/>
            <a:r>
              <a:rPr lang="en-US" dirty="0" smtClean="0"/>
              <a:t>Function </a:t>
            </a:r>
            <a:r>
              <a:rPr lang="en-US" dirty="0" smtClean="0"/>
              <a:t>name: </a:t>
            </a:r>
            <a:r>
              <a:rPr lang="en-US" b="1" dirty="0" smtClean="0"/>
              <a:t>mean</a:t>
            </a:r>
          </a:p>
          <a:p>
            <a:pPr lvl="2"/>
            <a:r>
              <a:rPr lang="en-US" dirty="0" smtClean="0"/>
              <a:t>Argument/Input to function: </a:t>
            </a:r>
            <a:r>
              <a:rPr lang="en-US" dirty="0" smtClean="0"/>
              <a:t>any vector</a:t>
            </a:r>
            <a:endParaRPr lang="en-US" dirty="0" smtClean="0"/>
          </a:p>
          <a:p>
            <a:pPr lvl="2"/>
            <a:r>
              <a:rPr lang="en-US" dirty="0" smtClean="0"/>
              <a:t>Function </a:t>
            </a:r>
            <a:r>
              <a:rPr lang="en-US" b="1" dirty="0" smtClean="0"/>
              <a:t>mean</a:t>
            </a:r>
            <a:r>
              <a:rPr lang="en-US" dirty="0" smtClean="0"/>
              <a:t> returns the </a:t>
            </a:r>
            <a:r>
              <a:rPr lang="en-US" b="1" dirty="0" smtClean="0"/>
              <a:t>mean</a:t>
            </a:r>
            <a:r>
              <a:rPr lang="en-US" dirty="0" smtClean="0"/>
              <a:t> value of </a:t>
            </a:r>
            <a:r>
              <a:rPr lang="en-US" dirty="0" smtClean="0"/>
              <a:t>that vector</a:t>
            </a:r>
            <a:endParaRPr lang="en-US" dirty="0" smtClean="0"/>
          </a:p>
          <a:p>
            <a:pPr lvl="1"/>
            <a:r>
              <a:rPr lang="en-US" dirty="0" smtClean="0"/>
              <a:t>Bundle of code that can be used over again without retyping</a:t>
            </a:r>
          </a:p>
          <a:p>
            <a:pPr lvl="2"/>
            <a:endParaRPr lang="en-US" dirty="0" smtClean="0"/>
          </a:p>
          <a:p>
            <a:pPr lvl="2"/>
            <a:endParaRPr lang="en-US" dirty="0" smtClean="0"/>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251698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Pervasive tenet: “sample of data”</a:t>
            </a:r>
          </a:p>
          <a:p>
            <a:r>
              <a:rPr lang="en-US" dirty="0" smtClean="0"/>
              <a:t>Whatever data you have there is more out there</a:t>
            </a:r>
          </a:p>
          <a:p>
            <a:r>
              <a:rPr lang="en-US" dirty="0" smtClean="0"/>
              <a:t>Whatever data you have, it’s just a snapshot or sample of what might be out there</a:t>
            </a:r>
          </a:p>
          <a:p>
            <a:r>
              <a:rPr lang="en-US" dirty="0" smtClean="0"/>
              <a:t>There is always uncertainty in data &amp; we need to guard against putting too much stock in what a sample of data has to say</a:t>
            </a:r>
          </a:p>
        </p:txBody>
      </p:sp>
    </p:spTree>
    <p:extLst>
      <p:ext uri="{BB962C8B-B14F-4D97-AF65-F5344CB8AC3E}">
        <p14:creationId xmlns:p14="http://schemas.microsoft.com/office/powerpoint/2010/main" val="40898681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dirty="0"/>
              <a:t>Descriptive vs. Inferential Statistics</a:t>
            </a:r>
          </a:p>
          <a:p>
            <a:r>
              <a:rPr lang="en-US" dirty="0" smtClean="0"/>
              <a:t>Descriptive statistics covered </a:t>
            </a:r>
            <a:r>
              <a:rPr lang="en-US" dirty="0" smtClean="0"/>
              <a:t>previously</a:t>
            </a:r>
            <a:endParaRPr lang="en-US" dirty="0" smtClean="0"/>
          </a:p>
          <a:p>
            <a:pPr lvl="1"/>
            <a:r>
              <a:rPr lang="en-US" dirty="0" smtClean="0"/>
              <a:t>Mean </a:t>
            </a:r>
          </a:p>
          <a:p>
            <a:pPr lvl="1"/>
            <a:r>
              <a:rPr lang="en-US" dirty="0" smtClean="0"/>
              <a:t>Median </a:t>
            </a:r>
          </a:p>
          <a:p>
            <a:pPr lvl="1"/>
            <a:r>
              <a:rPr lang="en-US" dirty="0" smtClean="0"/>
              <a:t>Range</a:t>
            </a:r>
          </a:p>
          <a:p>
            <a:pPr lvl="1"/>
            <a:r>
              <a:rPr lang="en-US" dirty="0"/>
              <a:t>Mode </a:t>
            </a:r>
            <a:endParaRPr lang="en-US" dirty="0" smtClean="0"/>
          </a:p>
          <a:p>
            <a:r>
              <a:rPr lang="en-US" dirty="0" smtClean="0"/>
              <a:t>New to this </a:t>
            </a:r>
            <a:r>
              <a:rPr lang="en-US" dirty="0" smtClean="0"/>
              <a:t>discussion</a:t>
            </a:r>
            <a:endParaRPr lang="en-US" dirty="0" smtClean="0"/>
          </a:p>
          <a:p>
            <a:pPr lvl="1"/>
            <a:r>
              <a:rPr lang="en-US" dirty="0" smtClean="0"/>
              <a:t>Variance</a:t>
            </a:r>
          </a:p>
          <a:p>
            <a:pPr lvl="1"/>
            <a:r>
              <a:rPr lang="en-US" dirty="0" smtClean="0"/>
              <a:t>Standard Deviation </a:t>
            </a:r>
          </a:p>
        </p:txBody>
      </p:sp>
    </p:spTree>
    <p:extLst>
      <p:ext uri="{BB962C8B-B14F-4D97-AF65-F5344CB8AC3E}">
        <p14:creationId xmlns:p14="http://schemas.microsoft.com/office/powerpoint/2010/main" val="18228778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844859179"/>
              </p:ext>
            </p:extLst>
          </p:nvPr>
        </p:nvGraphicFramePr>
        <p:xfrm>
          <a:off x="457200" y="12954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8246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Residential population dataset</a:t>
            </a:r>
          </a:p>
          <a:p>
            <a:pPr lvl="1"/>
            <a:r>
              <a:rPr lang="en-US" dirty="0" smtClean="0"/>
              <a:t>State</a:t>
            </a:r>
          </a:p>
          <a:p>
            <a:pPr lvl="1"/>
            <a:r>
              <a:rPr lang="en-US" dirty="0" smtClean="0"/>
              <a:t>Population value</a:t>
            </a:r>
          </a:p>
          <a:p>
            <a:r>
              <a:rPr lang="en-US" dirty="0" smtClean="0"/>
              <a:t>Loaded into “R”</a:t>
            </a:r>
          </a:p>
          <a:p>
            <a:pPr lvl="1"/>
            <a:r>
              <a:rPr lang="en-US" dirty="0" smtClean="0"/>
              <a:t>USstatePops</a:t>
            </a:r>
            <a:r>
              <a:rPr lang="en-US" dirty="0" smtClean="0"/>
              <a:t>$april10census</a:t>
            </a:r>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792592048"/>
              </p:ext>
            </p:extLst>
          </p:nvPr>
        </p:nvGraphicFramePr>
        <p:xfrm>
          <a:off x="5486400" y="1828800"/>
          <a:ext cx="2514600" cy="3948106"/>
        </p:xfrm>
        <a:graphic>
          <a:graphicData uri="http://schemas.openxmlformats.org/drawingml/2006/table">
            <a:tbl>
              <a:tblPr>
                <a:tableStyleId>{5C22544A-7EE6-4342-B048-85BDC9FD1C3A}</a:tableStyleId>
              </a:tblPr>
              <a:tblGrid>
                <a:gridCol w="1320800"/>
                <a:gridCol w="1193800"/>
              </a:tblGrid>
              <a:tr h="248549">
                <a:tc>
                  <a:txBody>
                    <a:bodyPr/>
                    <a:lstStyle/>
                    <a:p>
                      <a:pPr algn="l" fontAlgn="b"/>
                      <a:r>
                        <a:rPr lang="en-US" sz="1500" u="none" strike="noStrike">
                          <a:effectLst/>
                        </a:rPr>
                        <a:t>.Alaska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710,231</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.Arizona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6,392,017</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.Arkansas</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2,915,918</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.California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37,253,956</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.Colorado</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5,029,196</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.Connecticut</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dirty="0">
                          <a:effectLst/>
                        </a:rPr>
                        <a:t>3,574,097</a:t>
                      </a:r>
                      <a:endParaRPr lang="en-US" sz="1500" b="0" i="0" u="none" strike="noStrike" dirty="0">
                        <a:effectLst/>
                        <a:latin typeface="MS Sans Serif"/>
                      </a:endParaRPr>
                    </a:p>
                  </a:txBody>
                  <a:tcPr marL="9525" marR="9525" marT="9525" marB="0" anchor="b"/>
                </a:tc>
              </a:tr>
              <a:tr h="248549">
                <a:tc>
                  <a:txBody>
                    <a:bodyPr/>
                    <a:lstStyle/>
                    <a:p>
                      <a:pPr algn="l" fontAlgn="b"/>
                      <a:r>
                        <a:rPr lang="en-US" sz="1500" u="none" strike="noStrike">
                          <a:effectLst/>
                        </a:rPr>
                        <a:t>.Delaware</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897,934</a:t>
                      </a:r>
                      <a:endParaRPr lang="en-US" sz="1500" b="0" i="0" u="none" strike="noStrike">
                        <a:effectLst/>
                        <a:latin typeface="MS Sans Serif"/>
                      </a:endParaRPr>
                    </a:p>
                  </a:txBody>
                  <a:tcPr marL="9525" marR="9525" marT="9525" marB="0" anchor="b"/>
                </a:tc>
              </a:tr>
              <a:tr h="468420">
                <a:tc>
                  <a:txBody>
                    <a:bodyPr/>
                    <a:lstStyle/>
                    <a:p>
                      <a:pPr algn="l" fontAlgn="b"/>
                      <a:r>
                        <a:rPr lang="en-US" sz="1500" u="none" strike="noStrike">
                          <a:effectLst/>
                        </a:rPr>
                        <a:t>.District of Columbia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601,723</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.Florida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18,801,310</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.Georgia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9,687,653</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.Hawaii</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1,360,301</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.Idaho</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1,567,582</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.Illinois</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12,830,632</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.Indiana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a:effectLst/>
                        </a:rPr>
                        <a:t>6,483,802</a:t>
                      </a:r>
                      <a:endParaRPr lang="en-US" sz="1500" b="0" i="0" u="none" strike="noStrike">
                        <a:effectLst/>
                        <a:latin typeface="MS Sans Serif"/>
                      </a:endParaRPr>
                    </a:p>
                  </a:txBody>
                  <a:tcPr marL="9525" marR="9525" marT="9525" marB="0" anchor="b"/>
                </a:tc>
              </a:tr>
              <a:tr h="248549">
                <a:tc>
                  <a:txBody>
                    <a:bodyPr/>
                    <a:lstStyle/>
                    <a:p>
                      <a:pPr algn="l" fontAlgn="b"/>
                      <a:r>
                        <a:rPr lang="en-US" sz="1500" u="none" strike="noStrike">
                          <a:effectLst/>
                        </a:rPr>
                        <a:t>.Iowa</a:t>
                      </a:r>
                      <a:endParaRPr lang="en-US" sz="1500" b="0" i="0" u="none" strike="noStrike">
                        <a:solidFill>
                          <a:srgbClr val="FFFFFF"/>
                        </a:solidFill>
                        <a:effectLst/>
                        <a:latin typeface="MS Sans Serif"/>
                      </a:endParaRPr>
                    </a:p>
                  </a:txBody>
                  <a:tcPr marL="9525" marR="9525" marT="9525" marB="0" anchor="b"/>
                </a:tc>
                <a:tc>
                  <a:txBody>
                    <a:bodyPr/>
                    <a:lstStyle/>
                    <a:p>
                      <a:pPr algn="r" fontAlgn="b"/>
                      <a:r>
                        <a:rPr lang="en-US" sz="1500" u="none" strike="noStrike" dirty="0">
                          <a:effectLst/>
                        </a:rPr>
                        <a:t>3,046,355</a:t>
                      </a:r>
                      <a:endParaRPr lang="en-US" sz="1500" b="0" i="0" u="none" strike="noStrike" dirty="0">
                        <a:effectLst/>
                        <a:latin typeface="MS Sans Serif"/>
                      </a:endParaRPr>
                    </a:p>
                  </a:txBody>
                  <a:tcPr marL="9525" marR="9525" marT="9525" marB="0" anchor="b"/>
                </a:tc>
              </a:tr>
            </a:tbl>
          </a:graphicData>
        </a:graphic>
      </p:graphicFrame>
    </p:spTree>
    <p:extLst>
      <p:ext uri="{BB962C8B-B14F-4D97-AF65-F5344CB8AC3E}">
        <p14:creationId xmlns:p14="http://schemas.microsoft.com/office/powerpoint/2010/main" val="5121788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229600" cy="4525963"/>
          </a:xfrm>
        </p:spPr>
        <p:txBody>
          <a:bodyPr>
            <a:normAutofit fontScale="85000" lnSpcReduction="10000"/>
          </a:bodyPr>
          <a:lstStyle/>
          <a:p>
            <a:pPr marL="0" indent="0">
              <a:buNone/>
            </a:pPr>
            <a:r>
              <a:rPr lang="en-US" dirty="0" smtClean="0"/>
              <a:t>“R” statistical functions using </a:t>
            </a:r>
            <a:r>
              <a:rPr lang="en-US" dirty="0"/>
              <a:t> </a:t>
            </a:r>
            <a:r>
              <a:rPr lang="en-US" dirty="0" smtClean="0"/>
              <a:t>USstatePops</a:t>
            </a:r>
            <a:r>
              <a:rPr lang="en-US" dirty="0"/>
              <a:t>$</a:t>
            </a:r>
            <a:r>
              <a:rPr lang="en-US" dirty="0" smtClean="0"/>
              <a:t>april10census</a:t>
            </a:r>
          </a:p>
          <a:p>
            <a:endParaRPr lang="en-US" dirty="0"/>
          </a:p>
          <a:p>
            <a:pPr marL="0" indent="0">
              <a:buNone/>
            </a:pPr>
            <a:r>
              <a:rPr lang="en-US" dirty="0" smtClean="0"/>
              <a:t>&gt; mean</a:t>
            </a:r>
            <a:r>
              <a:rPr lang="en-US" dirty="0"/>
              <a:t>(USstatePops$april10census)</a:t>
            </a:r>
          </a:p>
          <a:p>
            <a:pPr marL="0" indent="0">
              <a:buNone/>
            </a:pPr>
            <a:r>
              <a:rPr lang="en-US" dirty="0"/>
              <a:t>[1</a:t>
            </a:r>
            <a:r>
              <a:rPr lang="en-US" dirty="0" smtClean="0"/>
              <a:t>] 6053834</a:t>
            </a:r>
            <a:endParaRPr lang="en-US" dirty="0"/>
          </a:p>
          <a:p>
            <a:pPr marL="0" indent="0">
              <a:buNone/>
            </a:pPr>
            <a:r>
              <a:rPr lang="en-US" dirty="0" smtClean="0"/>
              <a:t/>
            </a:r>
            <a:br>
              <a:rPr lang="en-US" dirty="0" smtClean="0"/>
            </a:br>
            <a:r>
              <a:rPr lang="en-US" dirty="0" smtClean="0"/>
              <a:t>&gt; median</a:t>
            </a:r>
            <a:r>
              <a:rPr lang="en-US" dirty="0"/>
              <a:t>(USstatePops$april10census)</a:t>
            </a:r>
          </a:p>
          <a:p>
            <a:pPr marL="0" indent="0">
              <a:buNone/>
            </a:pPr>
            <a:r>
              <a:rPr lang="en-US" dirty="0"/>
              <a:t>[1</a:t>
            </a:r>
            <a:r>
              <a:rPr lang="en-US" dirty="0" smtClean="0"/>
              <a:t>] 4339367</a:t>
            </a:r>
            <a:endParaRPr lang="en-US" dirty="0"/>
          </a:p>
          <a:p>
            <a:pPr marL="0" indent="0">
              <a:buNone/>
            </a:pPr>
            <a:r>
              <a:rPr lang="en-US" dirty="0" smtClean="0"/>
              <a:t/>
            </a:r>
            <a:br>
              <a:rPr lang="en-US" dirty="0" smtClean="0"/>
            </a:br>
            <a:r>
              <a:rPr lang="en-US" dirty="0" smtClean="0"/>
              <a:t>&gt; mode</a:t>
            </a:r>
            <a:r>
              <a:rPr lang="en-US" dirty="0"/>
              <a:t>(USstatePops$april10census)</a:t>
            </a:r>
          </a:p>
          <a:p>
            <a:pPr marL="0" indent="0">
              <a:buNone/>
            </a:pPr>
            <a:r>
              <a:rPr lang="en-US" dirty="0"/>
              <a:t>[1</a:t>
            </a:r>
            <a:r>
              <a:rPr lang="en-US" dirty="0" smtClean="0"/>
              <a:t>] "numeric”</a:t>
            </a:r>
            <a:endParaRPr lang="en-US" dirty="0"/>
          </a:p>
          <a:p>
            <a:endParaRPr lang="en-US" dirty="0" smtClean="0"/>
          </a:p>
        </p:txBody>
      </p:sp>
    </p:spTree>
    <p:extLst>
      <p:ext uri="{BB962C8B-B14F-4D97-AF65-F5344CB8AC3E}">
        <p14:creationId xmlns:p14="http://schemas.microsoft.com/office/powerpoint/2010/main" val="695227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Histogram</a:t>
            </a:r>
          </a:p>
          <a:p>
            <a:pPr lvl="1"/>
            <a:r>
              <a:rPr lang="en-US" dirty="0" smtClean="0"/>
              <a:t>A picture that shows central tendency and </a:t>
            </a:r>
            <a:r>
              <a:rPr lang="en-US" dirty="0" smtClean="0"/>
              <a:t>dispersion</a:t>
            </a:r>
            <a:br>
              <a:rPr lang="en-US" dirty="0" smtClean="0"/>
            </a:br>
            <a:endParaRPr lang="en-US" dirty="0" smtClean="0"/>
          </a:p>
          <a:p>
            <a:r>
              <a:rPr lang="en-US" dirty="0" err="1" smtClean="0"/>
              <a:t>Hist</a:t>
            </a:r>
            <a:r>
              <a:rPr lang="en-US" dirty="0" smtClean="0"/>
              <a:t>(USstatePops</a:t>
            </a:r>
            <a:r>
              <a:rPr lang="en-US" dirty="0"/>
              <a:t>$april10census)</a:t>
            </a:r>
            <a:endParaRPr lang="en-US" dirty="0" smtClean="0"/>
          </a:p>
        </p:txBody>
      </p:sp>
    </p:spTree>
    <p:extLst>
      <p:ext uri="{BB962C8B-B14F-4D97-AF65-F5344CB8AC3E}">
        <p14:creationId xmlns:p14="http://schemas.microsoft.com/office/powerpoint/2010/main" val="408833689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US" dirty="0" smtClean="0"/>
              <a:t>  Histogram</a:t>
            </a:r>
            <a:r>
              <a:rPr lang="en-US" dirty="0" smtClean="0"/>
              <a:t>:    </a:t>
            </a:r>
            <a:r>
              <a:rPr lang="en-US" dirty="0" err="1" smtClean="0"/>
              <a:t>hist</a:t>
            </a:r>
            <a:r>
              <a:rPr lang="en-US" dirty="0" smtClean="0"/>
              <a:t>(USstatePops</a:t>
            </a:r>
            <a:r>
              <a:rPr lang="en-US" dirty="0"/>
              <a:t>$april10census)</a:t>
            </a:r>
            <a:endParaRPr lang="en-US"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01"/>
          <a:stretch/>
        </p:blipFill>
        <p:spPr bwMode="auto">
          <a:xfrm>
            <a:off x="381000" y="2165410"/>
            <a:ext cx="8534400" cy="3625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9744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fontScale="92500" lnSpcReduction="10000"/>
          </a:bodyPr>
          <a:lstStyle/>
          <a:p>
            <a:pPr marL="0" indent="0">
              <a:buNone/>
            </a:pPr>
            <a:r>
              <a:rPr lang="en-US" dirty="0" err="1" smtClean="0"/>
              <a:t>hist</a:t>
            </a:r>
            <a:r>
              <a:rPr lang="en-US" dirty="0" smtClean="0"/>
              <a:t>(USstatePops</a:t>
            </a:r>
            <a:r>
              <a:rPr lang="en-US" dirty="0"/>
              <a:t>$april10census)</a:t>
            </a:r>
            <a:endParaRPr lang="en-US" dirty="0" smtClean="0"/>
          </a:p>
          <a:p>
            <a:pPr lvl="1"/>
            <a:r>
              <a:rPr lang="en-US" dirty="0" smtClean="0"/>
              <a:t>Designed to show frequencies</a:t>
            </a:r>
          </a:p>
          <a:p>
            <a:pPr lvl="1"/>
            <a:r>
              <a:rPr lang="en-US" dirty="0" smtClean="0"/>
              <a:t>Interpretation</a:t>
            </a:r>
          </a:p>
          <a:p>
            <a:pPr lvl="2"/>
            <a:r>
              <a:rPr lang="en-US" dirty="0" smtClean="0"/>
              <a:t>X &amp; Y axis</a:t>
            </a:r>
          </a:p>
          <a:p>
            <a:pPr lvl="2"/>
            <a:r>
              <a:rPr lang="en-US" dirty="0" smtClean="0"/>
              <a:t>2 bars per tick mark</a:t>
            </a:r>
          </a:p>
          <a:p>
            <a:pPr lvl="2"/>
            <a:r>
              <a:rPr lang="en-US" dirty="0" smtClean="0"/>
              <a:t>30 states with populations under 5 million</a:t>
            </a:r>
          </a:p>
          <a:p>
            <a:pPr lvl="2"/>
            <a:r>
              <a:rPr lang="en-US" dirty="0" smtClean="0"/>
              <a:t>Another 10 states with population under 10 million</a:t>
            </a:r>
          </a:p>
          <a:p>
            <a:pPr lvl="2"/>
            <a:r>
              <a:rPr lang="en-US" dirty="0" smtClean="0"/>
              <a:t>Small number of states with populations greater than 10 million</a:t>
            </a:r>
          </a:p>
          <a:p>
            <a:pPr lvl="1"/>
            <a:r>
              <a:rPr lang="en-US" dirty="0" smtClean="0"/>
              <a:t>Observation: 40 states clustered into the first couple of bars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7563" y="1371600"/>
            <a:ext cx="3350237"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404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449763"/>
          </a:xfrm>
        </p:spPr>
        <p:txBody>
          <a:bodyPr>
            <a:normAutofit/>
          </a:bodyPr>
          <a:lstStyle/>
          <a:p>
            <a:pPr marL="0" indent="0">
              <a:buNone/>
            </a:pPr>
            <a:r>
              <a:rPr lang="en-US" sz="2800" dirty="0" err="1" smtClean="0"/>
              <a:t>hist</a:t>
            </a:r>
            <a:r>
              <a:rPr lang="en-US" sz="2800" dirty="0" smtClean="0"/>
              <a:t>(USstatePops</a:t>
            </a:r>
            <a:r>
              <a:rPr lang="en-US" sz="2800" dirty="0"/>
              <a:t>$april10census, </a:t>
            </a:r>
            <a:r>
              <a:rPr lang="en-US" sz="2800" dirty="0" smtClean="0"/>
              <a:t>breaks=20)</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196"/>
          <a:stretch/>
        </p:blipFill>
        <p:spPr bwMode="auto">
          <a:xfrm>
            <a:off x="304801" y="1752600"/>
            <a:ext cx="8534399" cy="38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0462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a:bodyPr>
          <a:lstStyle/>
          <a:p>
            <a:pPr marL="0" indent="0">
              <a:buNone/>
            </a:pPr>
            <a:r>
              <a:rPr lang="en-US" dirty="0" err="1" smtClean="0"/>
              <a:t>hist</a:t>
            </a:r>
            <a:r>
              <a:rPr lang="en-US" dirty="0" smtClean="0"/>
              <a:t>(USstatePops</a:t>
            </a:r>
            <a:r>
              <a:rPr lang="en-US" dirty="0"/>
              <a:t>$april10census, </a:t>
            </a:r>
            <a:r>
              <a:rPr lang="en-US" dirty="0" smtClean="0"/>
              <a:t>breaks=20)</a:t>
            </a:r>
          </a:p>
          <a:p>
            <a:pPr lvl="1"/>
            <a:r>
              <a:rPr lang="en-US" dirty="0" smtClean="0"/>
              <a:t>Designed to show more bars </a:t>
            </a:r>
          </a:p>
          <a:p>
            <a:pPr lvl="1"/>
            <a:r>
              <a:rPr lang="en-US" dirty="0" smtClean="0"/>
              <a:t>Interpretation</a:t>
            </a:r>
          </a:p>
          <a:p>
            <a:pPr lvl="2"/>
            <a:r>
              <a:rPr lang="en-US" dirty="0" smtClean="0"/>
              <a:t>5 bars per tick mark</a:t>
            </a:r>
          </a:p>
          <a:p>
            <a:pPr lvl="2"/>
            <a:r>
              <a:rPr lang="en-US" dirty="0" smtClean="0"/>
              <a:t>15 states with populations under 2 million</a:t>
            </a:r>
          </a:p>
          <a:p>
            <a:pPr lvl="2"/>
            <a:r>
              <a:rPr lang="en-US" dirty="0" smtClean="0"/>
              <a:t>Distribution pattern</a:t>
            </a:r>
          </a:p>
          <a:p>
            <a:pPr lvl="2"/>
            <a:r>
              <a:rPr lang="en-US" dirty="0" smtClean="0"/>
              <a:t>Reverse-j distribution pattern</a:t>
            </a: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627"/>
          <a:stretch/>
        </p:blipFill>
        <p:spPr bwMode="auto">
          <a:xfrm>
            <a:off x="5486400" y="3997680"/>
            <a:ext cx="3352800" cy="186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1623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R functions</a:t>
            </a:r>
          </a:p>
          <a:p>
            <a:pPr lvl="1"/>
            <a:r>
              <a:rPr lang="en-US" dirty="0" err="1" smtClean="0"/>
              <a:t>MyMode</a:t>
            </a:r>
            <a:endParaRPr lang="en-US" dirty="0" smtClean="0"/>
          </a:p>
          <a:p>
            <a:pPr lvl="1"/>
            <a:endParaRPr lang="en-US" dirty="0" smtClean="0"/>
          </a:p>
          <a:p>
            <a:pPr marL="0" indent="0">
              <a:buNone/>
            </a:pPr>
            <a:r>
              <a:rPr lang="en-US" dirty="0" err="1"/>
              <a:t>MyMode</a:t>
            </a:r>
            <a:r>
              <a:rPr lang="en-US" dirty="0"/>
              <a:t> &lt;- function(</a:t>
            </a:r>
            <a:r>
              <a:rPr lang="en-US" dirty="0" err="1"/>
              <a:t>myVector</a:t>
            </a:r>
            <a:r>
              <a:rPr lang="en-US" dirty="0" smtClean="0"/>
              <a:t>)     </a:t>
            </a:r>
            <a:r>
              <a:rPr lang="en-US" sz="1600" dirty="0"/>
              <a:t># create function </a:t>
            </a:r>
            <a:r>
              <a:rPr lang="en-US" sz="1600" dirty="0" err="1" smtClean="0"/>
              <a:t>MyMode</a:t>
            </a:r>
            <a:endParaRPr lang="en-US" sz="1600" dirty="0"/>
          </a:p>
          <a:p>
            <a:pPr marL="0" indent="0">
              <a:buNone/>
            </a:pPr>
            <a:r>
              <a:rPr lang="en-US" dirty="0"/>
              <a:t>{</a:t>
            </a:r>
          </a:p>
          <a:p>
            <a:pPr marL="0" indent="0">
              <a:buNone/>
            </a:pPr>
            <a:r>
              <a:rPr lang="en-US" dirty="0" smtClean="0"/>
              <a:t>    return</a:t>
            </a:r>
            <a:r>
              <a:rPr lang="en-US" dirty="0"/>
              <a:t>(</a:t>
            </a:r>
            <a:r>
              <a:rPr lang="en-US" dirty="0" err="1"/>
              <a:t>myVector</a:t>
            </a:r>
            <a:r>
              <a:rPr lang="en-US" dirty="0"/>
              <a:t>)</a:t>
            </a:r>
          </a:p>
          <a:p>
            <a:pPr marL="0" indent="0">
              <a:buNone/>
            </a:pPr>
            <a:r>
              <a:rPr lang="en-US" dirty="0"/>
              <a:t>}</a:t>
            </a:r>
            <a:endParaRPr lang="en-US" dirty="0" smtClean="0"/>
          </a:p>
        </p:txBody>
      </p:sp>
      <p:sp>
        <p:nvSpPr>
          <p:cNvPr id="4" name="TextBox 3"/>
          <p:cNvSpPr txBox="1"/>
          <p:nvPr/>
        </p:nvSpPr>
        <p:spPr>
          <a:xfrm>
            <a:off x="2362200" y="2438400"/>
            <a:ext cx="1752600" cy="369332"/>
          </a:xfrm>
          <a:prstGeom prst="rect">
            <a:avLst/>
          </a:prstGeom>
          <a:noFill/>
        </p:spPr>
        <p:txBody>
          <a:bodyPr wrap="square" rtlCol="0">
            <a:spAutoFit/>
          </a:bodyPr>
          <a:lstStyle/>
          <a:p>
            <a:r>
              <a:rPr lang="en-US" dirty="0" smtClean="0"/>
              <a:t>Function name</a:t>
            </a:r>
            <a:endParaRPr lang="en-US" dirty="0"/>
          </a:p>
        </p:txBody>
      </p:sp>
      <p:cxnSp>
        <p:nvCxnSpPr>
          <p:cNvPr id="6" name="Straight Arrow Connector 5"/>
          <p:cNvCxnSpPr/>
          <p:nvPr/>
        </p:nvCxnSpPr>
        <p:spPr>
          <a:xfrm flipH="1">
            <a:off x="1676400" y="2623066"/>
            <a:ext cx="609600" cy="42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0" y="2122249"/>
            <a:ext cx="1752600" cy="369332"/>
          </a:xfrm>
          <a:prstGeom prst="rect">
            <a:avLst/>
          </a:prstGeom>
          <a:noFill/>
        </p:spPr>
        <p:txBody>
          <a:bodyPr wrap="square" rtlCol="0">
            <a:spAutoFit/>
          </a:bodyPr>
          <a:lstStyle/>
          <a:p>
            <a:r>
              <a:rPr lang="en-US" dirty="0" smtClean="0"/>
              <a:t>Input argument</a:t>
            </a:r>
            <a:endParaRPr lang="en-US" dirty="0"/>
          </a:p>
        </p:txBody>
      </p:sp>
      <p:cxnSp>
        <p:nvCxnSpPr>
          <p:cNvPr id="10" name="Straight Arrow Connector 9"/>
          <p:cNvCxnSpPr/>
          <p:nvPr/>
        </p:nvCxnSpPr>
        <p:spPr>
          <a:xfrm flipH="1">
            <a:off x="5105400" y="2491581"/>
            <a:ext cx="609600" cy="55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38266" y="4953000"/>
            <a:ext cx="1752600" cy="646331"/>
          </a:xfrm>
          <a:prstGeom prst="rect">
            <a:avLst/>
          </a:prstGeom>
          <a:noFill/>
        </p:spPr>
        <p:txBody>
          <a:bodyPr wrap="square" rtlCol="0">
            <a:spAutoFit/>
          </a:bodyPr>
          <a:lstStyle/>
          <a:p>
            <a:r>
              <a:rPr lang="en-US" dirty="0" smtClean="0"/>
              <a:t>Send back result of function</a:t>
            </a:r>
            <a:endParaRPr lang="en-US" dirty="0"/>
          </a:p>
        </p:txBody>
      </p:sp>
      <p:cxnSp>
        <p:nvCxnSpPr>
          <p:cNvPr id="13" name="Straight Arrow Connector 12"/>
          <p:cNvCxnSpPr/>
          <p:nvPr/>
        </p:nvCxnSpPr>
        <p:spPr>
          <a:xfrm flipH="1" flipV="1">
            <a:off x="3238500" y="4648200"/>
            <a:ext cx="7239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3733800"/>
            <a:ext cx="2209800" cy="923330"/>
          </a:xfrm>
          <a:prstGeom prst="rect">
            <a:avLst/>
          </a:prstGeom>
          <a:noFill/>
        </p:spPr>
        <p:txBody>
          <a:bodyPr wrap="square" rtlCol="0">
            <a:spAutoFit/>
          </a:bodyPr>
          <a:lstStyle/>
          <a:p>
            <a:r>
              <a:rPr lang="en-US" dirty="0" smtClean="0"/>
              <a:t>Curly brackets contain function code</a:t>
            </a:r>
          </a:p>
          <a:p>
            <a:r>
              <a:rPr lang="en-US" dirty="0" smtClean="0"/>
              <a:t>{        }</a:t>
            </a:r>
            <a:endParaRPr lang="en-US" dirty="0"/>
          </a:p>
        </p:txBody>
      </p:sp>
    </p:spTree>
    <p:extLst>
      <p:ext uri="{BB962C8B-B14F-4D97-AF65-F5344CB8AC3E}">
        <p14:creationId xmlns:p14="http://schemas.microsoft.com/office/powerpoint/2010/main" val="33956070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a:bodyPr>
          <a:lstStyle/>
          <a:p>
            <a:pPr marL="0" indent="0">
              <a:buNone/>
            </a:pPr>
            <a:r>
              <a:rPr lang="en-US" dirty="0" smtClean="0"/>
              <a:t>Other distributions shapes</a:t>
            </a:r>
          </a:p>
          <a:p>
            <a:pPr lvl="1"/>
            <a:r>
              <a:rPr lang="en-US" dirty="0" smtClean="0"/>
              <a:t>The “bell” or normal distribution</a:t>
            </a:r>
          </a:p>
          <a:p>
            <a:pPr lvl="1"/>
            <a:r>
              <a:rPr lang="en-US" dirty="0" smtClean="0"/>
              <a:t>Meant to represent the most typical (normal) distribution</a:t>
            </a:r>
          </a:p>
          <a:p>
            <a:pPr lvl="1"/>
            <a:r>
              <a:rPr lang="en-US" dirty="0" smtClean="0"/>
              <a:t>Normal shape is that of a bell</a:t>
            </a:r>
          </a:p>
          <a:p>
            <a:endParaRPr lang="en-US" dirty="0" smtClean="0"/>
          </a:p>
        </p:txBody>
      </p:sp>
    </p:spTree>
    <p:extLst>
      <p:ext uri="{BB962C8B-B14F-4D97-AF65-F5344CB8AC3E}">
        <p14:creationId xmlns:p14="http://schemas.microsoft.com/office/powerpoint/2010/main" val="9381748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410"/>
          <a:stretch/>
        </p:blipFill>
        <p:spPr bwMode="auto">
          <a:xfrm>
            <a:off x="152400" y="1922042"/>
            <a:ext cx="8686800" cy="4021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a:bodyPr>
          <a:lstStyle/>
          <a:p>
            <a:pPr marL="0" indent="0">
              <a:buNone/>
            </a:pPr>
            <a:r>
              <a:rPr lang="en-US" sz="2800" dirty="0" err="1" smtClean="0"/>
              <a:t>Hist</a:t>
            </a:r>
            <a:r>
              <a:rPr lang="en-US" sz="2800" dirty="0" smtClean="0"/>
              <a:t>(</a:t>
            </a:r>
            <a:r>
              <a:rPr lang="en-US" sz="2800" dirty="0" err="1" smtClean="0"/>
              <a:t>rnorm</a:t>
            </a:r>
            <a:r>
              <a:rPr lang="en-US" sz="2800" dirty="0" smtClean="0"/>
              <a:t>(51, 6053834, 6823984))</a:t>
            </a:r>
          </a:p>
          <a:p>
            <a:endParaRPr lang="en-US" dirty="0" smtClean="0"/>
          </a:p>
        </p:txBody>
      </p:sp>
    </p:spTree>
    <p:extLst>
      <p:ext uri="{BB962C8B-B14F-4D97-AF65-F5344CB8AC3E}">
        <p14:creationId xmlns:p14="http://schemas.microsoft.com/office/powerpoint/2010/main" val="14668097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fontScale="92500" lnSpcReduction="10000"/>
          </a:bodyPr>
          <a:lstStyle/>
          <a:p>
            <a:pPr marL="0" indent="0">
              <a:buNone/>
            </a:pPr>
            <a:r>
              <a:rPr lang="en-US" dirty="0"/>
              <a:t>“R” components to render the normal distribution of the State population dataset</a:t>
            </a:r>
          </a:p>
          <a:p>
            <a:r>
              <a:rPr lang="en-US" dirty="0" err="1" smtClean="0"/>
              <a:t>sd</a:t>
            </a:r>
            <a:r>
              <a:rPr lang="en-US" dirty="0" smtClean="0"/>
              <a:t>(USstatePops</a:t>
            </a:r>
            <a:r>
              <a:rPr lang="en-US" dirty="0"/>
              <a:t>$april10census)</a:t>
            </a:r>
            <a:endParaRPr lang="en-US" dirty="0" smtClean="0"/>
          </a:p>
          <a:p>
            <a:pPr marL="457200" lvl="1" indent="0">
              <a:buNone/>
            </a:pPr>
            <a:r>
              <a:rPr lang="en-US" dirty="0" smtClean="0"/>
              <a:t>      6823984</a:t>
            </a:r>
          </a:p>
          <a:p>
            <a:r>
              <a:rPr lang="en-US" dirty="0"/>
              <a:t>mean(USstatePops</a:t>
            </a:r>
            <a:r>
              <a:rPr lang="en-US" dirty="0"/>
              <a:t>$april10census)</a:t>
            </a:r>
            <a:endParaRPr lang="en-US" dirty="0"/>
          </a:p>
          <a:p>
            <a:pPr marL="0" indent="0">
              <a:buNone/>
            </a:pPr>
            <a:r>
              <a:rPr lang="en-US" dirty="0"/>
              <a:t>	605384</a:t>
            </a:r>
          </a:p>
          <a:p>
            <a:r>
              <a:rPr lang="en-US" dirty="0" smtClean="0"/>
              <a:t>51 data points</a:t>
            </a:r>
          </a:p>
          <a:p>
            <a:r>
              <a:rPr lang="en-US" dirty="0" err="1" smtClean="0"/>
              <a:t>hist</a:t>
            </a:r>
            <a:r>
              <a:rPr lang="en-US" dirty="0" smtClean="0"/>
              <a:t>(</a:t>
            </a:r>
            <a:r>
              <a:rPr lang="en-US" dirty="0" err="1" smtClean="0"/>
              <a:t>rnorm</a:t>
            </a:r>
            <a:r>
              <a:rPr lang="en-US" dirty="0" smtClean="0"/>
              <a:t>(51</a:t>
            </a:r>
            <a:r>
              <a:rPr lang="en-US" dirty="0"/>
              <a:t>, 6043834, 6823984</a:t>
            </a:r>
            <a:r>
              <a:rPr lang="en-US" dirty="0" smtClean="0"/>
              <a:t>))</a:t>
            </a:r>
          </a:p>
          <a:p>
            <a:r>
              <a:rPr lang="en-US" dirty="0" smtClean="0"/>
              <a:t>Function within a </a:t>
            </a:r>
            <a:r>
              <a:rPr lang="en-US" dirty="0" smtClean="0"/>
              <a:t>function</a:t>
            </a:r>
          </a:p>
        </p:txBody>
      </p:sp>
    </p:spTree>
    <p:extLst>
      <p:ext uri="{BB962C8B-B14F-4D97-AF65-F5344CB8AC3E}">
        <p14:creationId xmlns:p14="http://schemas.microsoft.com/office/powerpoint/2010/main" val="26769749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1"/>
            <a:ext cx="8229600" cy="2895599"/>
          </a:xfrm>
        </p:spPr>
        <p:txBody>
          <a:bodyPr>
            <a:normAutofit/>
          </a:bodyPr>
          <a:lstStyle/>
          <a:p>
            <a:pPr marL="0" indent="0">
              <a:buNone/>
            </a:pPr>
            <a:r>
              <a:rPr lang="en-US" dirty="0" smtClean="0"/>
              <a:t>   </a:t>
            </a:r>
            <a:r>
              <a:rPr lang="en-US" dirty="0" err="1" smtClean="0"/>
              <a:t>rnorm</a:t>
            </a:r>
            <a:r>
              <a:rPr lang="en-US" dirty="0" smtClean="0"/>
              <a:t>(51, 6053834, 6823984)</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9067800" cy="1397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rved Left Arrow 3"/>
          <p:cNvSpPr/>
          <p:nvPr/>
        </p:nvSpPr>
        <p:spPr>
          <a:xfrm rot="20555416">
            <a:off x="6162354" y="1528626"/>
            <a:ext cx="557565" cy="154760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19760343">
            <a:off x="1275761" y="3841402"/>
            <a:ext cx="731520" cy="15920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209800" y="4495800"/>
            <a:ext cx="6172200" cy="584775"/>
          </a:xfrm>
          <a:prstGeom prst="rect">
            <a:avLst/>
          </a:prstGeom>
          <a:noFill/>
        </p:spPr>
        <p:txBody>
          <a:bodyPr wrap="square" rtlCol="0">
            <a:spAutoFit/>
          </a:bodyPr>
          <a:lstStyle/>
          <a:p>
            <a:r>
              <a:rPr lang="en-US" sz="3200" dirty="0" err="1"/>
              <a:t>hist</a:t>
            </a:r>
            <a:r>
              <a:rPr lang="en-US" sz="3200" dirty="0"/>
              <a:t>(</a:t>
            </a:r>
            <a:r>
              <a:rPr lang="en-US" sz="3200" dirty="0" err="1"/>
              <a:t>rnorm</a:t>
            </a:r>
            <a:r>
              <a:rPr lang="en-US" sz="3200" dirty="0"/>
              <a:t>(51, 6053834, 6823984</a:t>
            </a:r>
            <a:r>
              <a:rPr lang="en-US" sz="3200" dirty="0" smtClean="0"/>
              <a:t>)</a:t>
            </a:r>
            <a:endParaRPr lang="en-US" sz="3200" dirty="0"/>
          </a:p>
        </p:txBody>
      </p:sp>
    </p:spTree>
    <p:extLst>
      <p:ext uri="{BB962C8B-B14F-4D97-AF65-F5344CB8AC3E}">
        <p14:creationId xmlns:p14="http://schemas.microsoft.com/office/powerpoint/2010/main" val="41044868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200"/>
          <a:stretch/>
        </p:blipFill>
        <p:spPr bwMode="auto">
          <a:xfrm>
            <a:off x="152400" y="1956364"/>
            <a:ext cx="8686800" cy="3987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449763"/>
          </a:xfrm>
        </p:spPr>
        <p:txBody>
          <a:bodyPr>
            <a:normAutofit/>
          </a:bodyPr>
          <a:lstStyle/>
          <a:p>
            <a:pPr marL="0" indent="0">
              <a:buNone/>
            </a:pPr>
            <a:r>
              <a:rPr lang="en-US" sz="2800" dirty="0" err="1" smtClean="0"/>
              <a:t>Hist</a:t>
            </a:r>
            <a:r>
              <a:rPr lang="en-US" sz="2800" dirty="0" smtClean="0"/>
              <a:t>(</a:t>
            </a:r>
            <a:r>
              <a:rPr lang="en-US" sz="2800" dirty="0" err="1" smtClean="0"/>
              <a:t>rnorm</a:t>
            </a:r>
            <a:r>
              <a:rPr lang="en-US" sz="2800" dirty="0" smtClean="0"/>
              <a:t>(51, 6053834, 6823984))</a:t>
            </a:r>
          </a:p>
          <a:p>
            <a:endParaRPr lang="en-US" dirty="0" smtClean="0"/>
          </a:p>
        </p:txBody>
      </p:sp>
    </p:spTree>
    <p:extLst>
      <p:ext uri="{BB962C8B-B14F-4D97-AF65-F5344CB8AC3E}">
        <p14:creationId xmlns:p14="http://schemas.microsoft.com/office/powerpoint/2010/main" val="11941105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dirty="0" smtClean="0"/>
              <a:t>“R” take-</a:t>
            </a:r>
            <a:r>
              <a:rPr lang="en-US" dirty="0" err="1" smtClean="0"/>
              <a:t>aways</a:t>
            </a:r>
            <a:endParaRPr lang="en-US" dirty="0" smtClean="0"/>
          </a:p>
          <a:p>
            <a:pPr lvl="2"/>
            <a:r>
              <a:rPr lang="en-US" dirty="0" smtClean="0"/>
              <a:t>Normal distribution is used extensively through applied statistics as a tool for making </a:t>
            </a:r>
            <a:r>
              <a:rPr lang="en-US" dirty="0" smtClean="0"/>
              <a:t>comparisons</a:t>
            </a:r>
            <a:br>
              <a:rPr lang="en-US" dirty="0" smtClean="0"/>
            </a:br>
            <a:endParaRPr lang="en-US" dirty="0" smtClean="0"/>
          </a:p>
          <a:p>
            <a:pPr lvl="2"/>
            <a:r>
              <a:rPr lang="en-US" dirty="0" smtClean="0"/>
              <a:t>Key pieces of information to enable comparisons</a:t>
            </a:r>
          </a:p>
          <a:p>
            <a:pPr lvl="3"/>
            <a:r>
              <a:rPr lang="en-US" dirty="0" smtClean="0"/>
              <a:t>The distribution had a characteristic shape</a:t>
            </a:r>
          </a:p>
          <a:p>
            <a:pPr lvl="3"/>
            <a:r>
              <a:rPr lang="en-US" dirty="0" smtClean="0"/>
              <a:t>The distribution had a center point, mean</a:t>
            </a:r>
          </a:p>
          <a:p>
            <a:pPr lvl="3"/>
            <a:r>
              <a:rPr lang="en-US" dirty="0" smtClean="0"/>
              <a:t>A “spread” (variability) which was the standard deviation</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2346489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0200"/>
            <a:ext cx="86868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Snagit_PPT5D3C"/>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3945" y="2242571"/>
            <a:ext cx="1295400" cy="1514105"/>
          </a:xfrm>
          <a:prstGeom prst="rect">
            <a:avLst/>
          </a:prstGeom>
        </p:spPr>
      </p:pic>
      <p:sp>
        <p:nvSpPr>
          <p:cNvPr id="5" name="TextBox 4"/>
          <p:cNvSpPr txBox="1"/>
          <p:nvPr/>
        </p:nvSpPr>
        <p:spPr>
          <a:xfrm>
            <a:off x="2362200" y="2590800"/>
            <a:ext cx="6477000" cy="707886"/>
          </a:xfrm>
          <a:prstGeom prst="rect">
            <a:avLst/>
          </a:prstGeom>
          <a:noFill/>
        </p:spPr>
        <p:txBody>
          <a:bodyPr wrap="square" rtlCol="0">
            <a:spAutoFit/>
          </a:bodyPr>
          <a:lstStyle/>
          <a:p>
            <a:r>
              <a:rPr lang="en-US" sz="4000" b="1" dirty="0" err="1" smtClean="0">
                <a:solidFill>
                  <a:srgbClr val="FF6600"/>
                </a:solidFill>
              </a:rPr>
              <a:t>ing</a:t>
            </a:r>
            <a:r>
              <a:rPr lang="en-US" sz="4000" b="1" dirty="0" smtClean="0">
                <a:solidFill>
                  <a:srgbClr val="FF6600"/>
                </a:solidFill>
              </a:rPr>
              <a:t> the bell for Data Science</a:t>
            </a:r>
            <a:endParaRPr lang="en-US" sz="4000" b="1" dirty="0">
              <a:solidFill>
                <a:srgbClr val="FF6600"/>
              </a:solidFill>
            </a:endParaRPr>
          </a:p>
        </p:txBody>
      </p:sp>
      <p:sp>
        <p:nvSpPr>
          <p:cNvPr id="6" name="TextBox 5"/>
          <p:cNvSpPr txBox="1"/>
          <p:nvPr/>
        </p:nvSpPr>
        <p:spPr>
          <a:xfrm>
            <a:off x="609600" y="1447800"/>
            <a:ext cx="1676400" cy="707886"/>
          </a:xfrm>
          <a:prstGeom prst="rect">
            <a:avLst/>
          </a:prstGeom>
          <a:noFill/>
        </p:spPr>
        <p:txBody>
          <a:bodyPr wrap="square" rtlCol="0">
            <a:spAutoFit/>
          </a:bodyPr>
          <a:lstStyle/>
          <a:p>
            <a:r>
              <a:rPr lang="en-US" sz="4000" b="1" dirty="0" smtClean="0">
                <a:solidFill>
                  <a:srgbClr val="FF6600"/>
                </a:solidFill>
              </a:rPr>
              <a:t>So,,,,</a:t>
            </a:r>
            <a:endParaRPr lang="en-US" sz="4000" b="1" dirty="0">
              <a:solidFill>
                <a:srgbClr val="FF6600"/>
              </a:solidFill>
            </a:endParaRPr>
          </a:p>
        </p:txBody>
      </p:sp>
      <p:sp>
        <p:nvSpPr>
          <p:cNvPr id="7" name="TextBox 6"/>
          <p:cNvSpPr txBox="1"/>
          <p:nvPr/>
        </p:nvSpPr>
        <p:spPr>
          <a:xfrm>
            <a:off x="609600" y="4168914"/>
            <a:ext cx="7924800" cy="707886"/>
          </a:xfrm>
          <a:prstGeom prst="rect">
            <a:avLst/>
          </a:prstGeom>
          <a:noFill/>
        </p:spPr>
        <p:txBody>
          <a:bodyPr wrap="square" rtlCol="0">
            <a:spAutoFit/>
          </a:bodyPr>
          <a:lstStyle/>
          <a:p>
            <a:r>
              <a:rPr lang="en-US" sz="4000" b="1" dirty="0" smtClean="0">
                <a:solidFill>
                  <a:srgbClr val="FF6600"/>
                </a:solidFill>
              </a:rPr>
              <a:t>More to come in our next segment</a:t>
            </a:r>
            <a:endParaRPr lang="en-US" sz="4000" b="1" dirty="0">
              <a:solidFill>
                <a:srgbClr val="FF6600"/>
              </a:solidFill>
            </a:endParaRPr>
          </a:p>
        </p:txBody>
      </p:sp>
      <p:pic>
        <p:nvPicPr>
          <p:cNvPr id="9" name="MS910219404[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620000" y="1632971"/>
            <a:ext cx="609600" cy="609600"/>
          </a:xfrm>
          <a:prstGeom prst="rect">
            <a:avLst/>
          </a:prstGeom>
        </p:spPr>
      </p:pic>
    </p:spTree>
    <p:extLst>
      <p:ext uri="{BB962C8B-B14F-4D97-AF65-F5344CB8AC3E}">
        <p14:creationId xmlns:p14="http://schemas.microsoft.com/office/powerpoint/2010/main" val="2610142340"/>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9427" fill="hold"/>
                                        <p:tgtEl>
                                          <p:spTgt spid="9"/>
                                        </p:tgtEl>
                                      </p:cBhvr>
                                    </p:cmd>
                                  </p:childTnLst>
                                </p:cTn>
                              </p:par>
                            </p:childTnLst>
                          </p:cTn>
                        </p:par>
                      </p:childTnLst>
                    </p:cTn>
                  </p:par>
                </p:childTnLst>
              </p:cTn>
              <p:nextCondLst>
                <p:cond evt="onClick" delay="0">
                  <p:tgtEl>
                    <p:spTgt spid="9"/>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normAutofit/>
          </a:bodyPr>
          <a:lstStyle/>
          <a:p>
            <a:pPr algn="l"/>
            <a:r>
              <a:rPr lang="en-US" dirty="0" smtClean="0"/>
              <a:t>End of Chapter</a:t>
            </a:r>
          </a:p>
          <a:p>
            <a:pPr algn="l">
              <a:spcBef>
                <a:spcPts val="600"/>
              </a:spcBef>
            </a:pPr>
            <a:r>
              <a:rPr lang="en-US" sz="4800" dirty="0" smtClean="0"/>
              <a:t>Beer, Farms, and Peas</a:t>
            </a:r>
            <a:endParaRPr lang="en-US" sz="4800" dirty="0"/>
          </a:p>
        </p:txBody>
      </p:sp>
    </p:spTree>
    <p:extLst>
      <p:ext uri="{BB962C8B-B14F-4D97-AF65-F5344CB8AC3E}">
        <p14:creationId xmlns:p14="http://schemas.microsoft.com/office/powerpoint/2010/main" val="24597347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7" name="TextBox 6"/>
          <p:cNvSpPr txBox="1"/>
          <p:nvPr/>
        </p:nvSpPr>
        <p:spPr>
          <a:xfrm>
            <a:off x="304800" y="1905000"/>
            <a:ext cx="8610600" cy="3293209"/>
          </a:xfrm>
          <a:prstGeom prst="rect">
            <a:avLst/>
          </a:prstGeom>
          <a:solidFill>
            <a:schemeClr val="accent3">
              <a:lumMod val="20000"/>
              <a:lumOff val="80000"/>
            </a:schemeClr>
          </a:solidFill>
        </p:spPr>
        <p:txBody>
          <a:bodyPr wrap="square" rtlCol="0">
            <a:spAutoFit/>
          </a:bodyPr>
          <a:lstStyle/>
          <a:p>
            <a:r>
              <a:rPr lang="en-US" sz="3200" dirty="0"/>
              <a:t>&gt; </a:t>
            </a:r>
            <a:r>
              <a:rPr lang="en-US" sz="3200" dirty="0" err="1"/>
              <a:t>tinyData</a:t>
            </a:r>
            <a:r>
              <a:rPr lang="en-US" sz="3200" dirty="0"/>
              <a:t> &lt;- c(1,2,1,2,3,3,3,4,5,4,5) </a:t>
            </a:r>
            <a:r>
              <a:rPr lang="en-US" sz="1600" dirty="0"/>
              <a:t># create vector </a:t>
            </a:r>
            <a:r>
              <a:rPr lang="en-US" sz="1600" dirty="0" err="1"/>
              <a:t>tinyData</a:t>
            </a:r>
            <a:endParaRPr lang="en-US" sz="1600" dirty="0"/>
          </a:p>
          <a:p>
            <a:r>
              <a:rPr lang="en-US" sz="3200" dirty="0"/>
              <a:t>&gt; </a:t>
            </a:r>
            <a:r>
              <a:rPr lang="en-US" sz="3200" dirty="0" err="1" smtClean="0"/>
              <a:t>tinyData</a:t>
            </a:r>
            <a:r>
              <a:rPr lang="en-US" sz="3200" dirty="0"/>
              <a:t>                                    </a:t>
            </a:r>
            <a:r>
              <a:rPr lang="en-US" sz="3200" dirty="0" smtClean="0"/>
              <a:t>           </a:t>
            </a:r>
            <a:r>
              <a:rPr lang="en-US" sz="1600" dirty="0"/>
              <a:t># </a:t>
            </a:r>
            <a:r>
              <a:rPr lang="en-US" sz="1600" dirty="0" smtClean="0"/>
              <a:t>display content of </a:t>
            </a:r>
            <a:r>
              <a:rPr lang="en-US" sz="1600" dirty="0" err="1" smtClean="0"/>
              <a:t>tinyData</a:t>
            </a:r>
            <a:endParaRPr lang="en-US" sz="1600" dirty="0"/>
          </a:p>
          <a:p>
            <a:r>
              <a:rPr lang="en-US" sz="3200" dirty="0"/>
              <a:t>[1] 1 2 1 2 3 3 3 4 5 4 </a:t>
            </a:r>
            <a:r>
              <a:rPr lang="en-US" sz="3200" dirty="0" smtClean="0"/>
              <a:t>5</a:t>
            </a:r>
          </a:p>
          <a:p>
            <a:endParaRPr lang="en-US" sz="3200" dirty="0" smtClean="0"/>
          </a:p>
          <a:p>
            <a:r>
              <a:rPr lang="en-US" sz="3200" b="1" dirty="0"/>
              <a:t>&gt; </a:t>
            </a:r>
            <a:r>
              <a:rPr lang="en-US" sz="3200" dirty="0" err="1"/>
              <a:t>MyMode</a:t>
            </a:r>
            <a:r>
              <a:rPr lang="en-US" sz="3200" dirty="0"/>
              <a:t>(</a:t>
            </a:r>
            <a:r>
              <a:rPr lang="en-US" sz="3200" dirty="0" err="1"/>
              <a:t>tinyData</a:t>
            </a:r>
            <a:r>
              <a:rPr lang="en-US" sz="3200" dirty="0" smtClean="0"/>
              <a:t>)          </a:t>
            </a:r>
            <a:r>
              <a:rPr lang="en-US" sz="1600" dirty="0" smtClean="0"/>
              <a:t>#pass argument </a:t>
            </a:r>
            <a:r>
              <a:rPr lang="en-US" sz="1600" dirty="0" err="1" smtClean="0"/>
              <a:t>tinyData</a:t>
            </a:r>
            <a:r>
              <a:rPr lang="en-US" sz="1600" dirty="0" smtClean="0"/>
              <a:t> to function </a:t>
            </a:r>
            <a:r>
              <a:rPr lang="en-US" sz="1600" dirty="0" err="1" smtClean="0"/>
              <a:t>MyMode</a:t>
            </a:r>
            <a:endParaRPr lang="en-US" sz="3200" dirty="0"/>
          </a:p>
          <a:p>
            <a:r>
              <a:rPr lang="en-US" sz="3200" dirty="0"/>
              <a:t>[1] 1 2 1 2 3 3 3 4 5 4 </a:t>
            </a:r>
            <a:r>
              <a:rPr lang="en-US" sz="3200" dirty="0" smtClean="0"/>
              <a:t>5     </a:t>
            </a:r>
            <a:r>
              <a:rPr lang="en-US" sz="1600" dirty="0" smtClean="0"/>
              <a:t>    # </a:t>
            </a:r>
            <a:r>
              <a:rPr lang="en-US" sz="1600" dirty="0" err="1" smtClean="0"/>
              <a:t>MyMode</a:t>
            </a:r>
            <a:r>
              <a:rPr lang="en-US" sz="1600" dirty="0" smtClean="0"/>
              <a:t> function designed to display          						content of argument passed to it</a:t>
            </a:r>
            <a:endParaRPr lang="en-US" sz="3200" dirty="0"/>
          </a:p>
        </p:txBody>
      </p:sp>
    </p:spTree>
    <p:extLst>
      <p:ext uri="{BB962C8B-B14F-4D97-AF65-F5344CB8AC3E}">
        <p14:creationId xmlns:p14="http://schemas.microsoft.com/office/powerpoint/2010/main" val="13556969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7" name="TextBox 6"/>
          <p:cNvSpPr txBox="1"/>
          <p:nvPr/>
        </p:nvSpPr>
        <p:spPr>
          <a:xfrm>
            <a:off x="457200" y="1371600"/>
            <a:ext cx="8229600" cy="2554545"/>
          </a:xfrm>
          <a:prstGeom prst="rect">
            <a:avLst/>
          </a:prstGeom>
          <a:solidFill>
            <a:schemeClr val="accent3">
              <a:lumMod val="20000"/>
              <a:lumOff val="80000"/>
            </a:schemeClr>
          </a:solidFill>
        </p:spPr>
        <p:txBody>
          <a:bodyPr wrap="square" rtlCol="0">
            <a:spAutoFit/>
          </a:bodyPr>
          <a:lstStyle/>
          <a:p>
            <a:r>
              <a:rPr lang="en-US" sz="3200" dirty="0" err="1"/>
              <a:t>MyMode</a:t>
            </a:r>
            <a:r>
              <a:rPr lang="en-US" sz="3200" dirty="0"/>
              <a:t> &lt;- function(</a:t>
            </a:r>
            <a:r>
              <a:rPr lang="en-US" sz="3200" dirty="0" err="1"/>
              <a:t>myVector</a:t>
            </a:r>
            <a:r>
              <a:rPr lang="en-US" sz="3200" dirty="0"/>
              <a:t>)</a:t>
            </a:r>
          </a:p>
          <a:p>
            <a:r>
              <a:rPr lang="en-US" sz="3200" dirty="0"/>
              <a:t>{</a:t>
            </a:r>
          </a:p>
          <a:p>
            <a:r>
              <a:rPr lang="en-US" sz="3200" dirty="0" err="1"/>
              <a:t>uniqueValues</a:t>
            </a:r>
            <a:r>
              <a:rPr lang="en-US" sz="3200" dirty="0"/>
              <a:t> &lt;- unique(</a:t>
            </a:r>
            <a:r>
              <a:rPr lang="en-US" sz="3200" dirty="0" err="1"/>
              <a:t>myVector</a:t>
            </a:r>
            <a:r>
              <a:rPr lang="en-US" sz="3200" dirty="0" smtClean="0"/>
              <a:t>)</a:t>
            </a:r>
            <a:endParaRPr lang="en-US" sz="3200" dirty="0"/>
          </a:p>
          <a:p>
            <a:r>
              <a:rPr lang="en-US" sz="3200" dirty="0"/>
              <a:t>return(</a:t>
            </a:r>
            <a:r>
              <a:rPr lang="en-US" sz="3200" dirty="0" err="1"/>
              <a:t>uniqueValues</a:t>
            </a:r>
            <a:r>
              <a:rPr lang="en-US" sz="3200" dirty="0"/>
              <a:t>)</a:t>
            </a:r>
          </a:p>
          <a:p>
            <a:r>
              <a:rPr lang="en-US" sz="3200" dirty="0"/>
              <a:t>}</a:t>
            </a:r>
          </a:p>
        </p:txBody>
      </p:sp>
      <p:sp>
        <p:nvSpPr>
          <p:cNvPr id="4" name="TextBox 3"/>
          <p:cNvSpPr txBox="1"/>
          <p:nvPr/>
        </p:nvSpPr>
        <p:spPr>
          <a:xfrm>
            <a:off x="457200" y="4267200"/>
            <a:ext cx="8229600" cy="1569660"/>
          </a:xfrm>
          <a:prstGeom prst="rect">
            <a:avLst/>
          </a:prstGeom>
          <a:solidFill>
            <a:schemeClr val="accent3">
              <a:lumMod val="20000"/>
              <a:lumOff val="80000"/>
            </a:schemeClr>
          </a:solidFill>
        </p:spPr>
        <p:txBody>
          <a:bodyPr wrap="square" rtlCol="0">
            <a:spAutoFit/>
          </a:bodyPr>
          <a:lstStyle/>
          <a:p>
            <a:r>
              <a:rPr lang="en-US" sz="3200" dirty="0"/>
              <a:t>&gt; </a:t>
            </a:r>
            <a:r>
              <a:rPr lang="en-US" sz="3200" dirty="0" err="1"/>
              <a:t>MyMode</a:t>
            </a:r>
            <a:r>
              <a:rPr lang="en-US" sz="3200" dirty="0"/>
              <a:t>(</a:t>
            </a:r>
            <a:r>
              <a:rPr lang="en-US" sz="3200" dirty="0" err="1"/>
              <a:t>tinyData</a:t>
            </a:r>
            <a:r>
              <a:rPr lang="en-US" sz="3200" dirty="0"/>
              <a:t>)</a:t>
            </a:r>
          </a:p>
          <a:p>
            <a:r>
              <a:rPr lang="en-US" sz="3200" dirty="0"/>
              <a:t>[1] 1 2 3 4 </a:t>
            </a:r>
            <a:r>
              <a:rPr lang="en-US" sz="3200" dirty="0" smtClean="0"/>
              <a:t>5</a:t>
            </a:r>
          </a:p>
          <a:p>
            <a:endParaRPr lang="en-US" sz="3200" dirty="0"/>
          </a:p>
        </p:txBody>
      </p:sp>
      <p:sp>
        <p:nvSpPr>
          <p:cNvPr id="5" name="TextBox 4"/>
          <p:cNvSpPr txBox="1"/>
          <p:nvPr/>
        </p:nvSpPr>
        <p:spPr>
          <a:xfrm>
            <a:off x="6248400" y="2504182"/>
            <a:ext cx="2438400" cy="1077218"/>
          </a:xfrm>
          <a:prstGeom prst="rect">
            <a:avLst/>
          </a:prstGeom>
          <a:noFill/>
        </p:spPr>
        <p:txBody>
          <a:bodyPr wrap="square" rtlCol="0">
            <a:spAutoFit/>
          </a:bodyPr>
          <a:lstStyle/>
          <a:p>
            <a:r>
              <a:rPr lang="en-US" sz="1600" dirty="0" smtClean="0"/>
              <a:t># add unique function to </a:t>
            </a:r>
            <a:r>
              <a:rPr lang="en-US" sz="1600" dirty="0" err="1" smtClean="0"/>
              <a:t>MyMode</a:t>
            </a:r>
            <a:endParaRPr lang="en-US" sz="1600" dirty="0" smtClean="0"/>
          </a:p>
          <a:p>
            <a:r>
              <a:rPr lang="en-US" sz="1600" dirty="0" smtClean="0"/>
              <a:t>Note: return argument </a:t>
            </a:r>
            <a:r>
              <a:rPr lang="en-US" sz="1600" dirty="0" err="1" smtClean="0"/>
              <a:t>uniqueVaues</a:t>
            </a:r>
            <a:endParaRPr lang="en-US" sz="1600" dirty="0"/>
          </a:p>
        </p:txBody>
      </p:sp>
      <p:sp>
        <p:nvSpPr>
          <p:cNvPr id="8" name="TextBox 7"/>
          <p:cNvSpPr txBox="1"/>
          <p:nvPr/>
        </p:nvSpPr>
        <p:spPr>
          <a:xfrm>
            <a:off x="5791200" y="4520625"/>
            <a:ext cx="2819400" cy="1077218"/>
          </a:xfrm>
          <a:prstGeom prst="rect">
            <a:avLst/>
          </a:prstGeom>
          <a:noFill/>
        </p:spPr>
        <p:txBody>
          <a:bodyPr wrap="square" rtlCol="0">
            <a:spAutoFit/>
          </a:bodyPr>
          <a:lstStyle/>
          <a:p>
            <a:r>
              <a:rPr lang="en-US" sz="1600" dirty="0" smtClean="0"/>
              <a:t># execute </a:t>
            </a:r>
            <a:r>
              <a:rPr lang="en-US" sz="1600" dirty="0" err="1" smtClean="0"/>
              <a:t>MyMode</a:t>
            </a:r>
            <a:r>
              <a:rPr lang="en-US" sz="1600" dirty="0" smtClean="0"/>
              <a:t> with new unique function. Unique took out redundancies from </a:t>
            </a:r>
            <a:r>
              <a:rPr lang="en-US" sz="1600" dirty="0" err="1" smtClean="0"/>
              <a:t>tinyData</a:t>
            </a:r>
            <a:r>
              <a:rPr lang="en-US" sz="1600" dirty="0" smtClean="0"/>
              <a:t> vector passed to it</a:t>
            </a:r>
            <a:endParaRPr lang="en-US" sz="1600" dirty="0"/>
          </a:p>
        </p:txBody>
      </p:sp>
    </p:spTree>
    <p:extLst>
      <p:ext uri="{BB962C8B-B14F-4D97-AF65-F5344CB8AC3E}">
        <p14:creationId xmlns:p14="http://schemas.microsoft.com/office/powerpoint/2010/main" val="2247332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7" name="TextBox 6"/>
          <p:cNvSpPr txBox="1"/>
          <p:nvPr/>
        </p:nvSpPr>
        <p:spPr>
          <a:xfrm>
            <a:off x="304800" y="1295400"/>
            <a:ext cx="8382000" cy="3046988"/>
          </a:xfrm>
          <a:prstGeom prst="rect">
            <a:avLst/>
          </a:prstGeom>
          <a:solidFill>
            <a:schemeClr val="accent3">
              <a:lumMod val="20000"/>
              <a:lumOff val="80000"/>
            </a:schemeClr>
          </a:solidFill>
        </p:spPr>
        <p:txBody>
          <a:bodyPr wrap="square" rtlCol="0">
            <a:spAutoFit/>
          </a:bodyPr>
          <a:lstStyle/>
          <a:p>
            <a:r>
              <a:rPr lang="en-US" sz="3200" dirty="0" err="1"/>
              <a:t>MyMode</a:t>
            </a:r>
            <a:r>
              <a:rPr lang="en-US" sz="3200" dirty="0"/>
              <a:t> &lt;- function(</a:t>
            </a:r>
            <a:r>
              <a:rPr lang="en-US" sz="3200" dirty="0" err="1"/>
              <a:t>myVector</a:t>
            </a:r>
            <a:r>
              <a:rPr lang="en-US" sz="3200" dirty="0"/>
              <a:t>)</a:t>
            </a:r>
          </a:p>
          <a:p>
            <a:r>
              <a:rPr lang="en-US" sz="3200" dirty="0"/>
              <a:t>{</a:t>
            </a:r>
          </a:p>
          <a:p>
            <a:r>
              <a:rPr lang="en-US" sz="3200" dirty="0" err="1"/>
              <a:t>uniqueValues</a:t>
            </a:r>
            <a:r>
              <a:rPr lang="en-US" sz="3200" dirty="0"/>
              <a:t> &lt;- unique(</a:t>
            </a:r>
            <a:r>
              <a:rPr lang="en-US" sz="3200" dirty="0" err="1"/>
              <a:t>myVector</a:t>
            </a:r>
            <a:r>
              <a:rPr lang="en-US" sz="3200" dirty="0"/>
              <a:t>)</a:t>
            </a:r>
          </a:p>
          <a:p>
            <a:r>
              <a:rPr lang="en-US" sz="3200" dirty="0" err="1"/>
              <a:t>uniqueCounts</a:t>
            </a:r>
            <a:r>
              <a:rPr lang="en-US" sz="3200" dirty="0"/>
              <a:t> &lt;- tabulate(</a:t>
            </a:r>
            <a:r>
              <a:rPr lang="en-US" sz="3200" dirty="0" err="1"/>
              <a:t>myVector</a:t>
            </a:r>
            <a:r>
              <a:rPr lang="en-US" sz="3200" dirty="0"/>
              <a:t>)</a:t>
            </a:r>
          </a:p>
          <a:p>
            <a:r>
              <a:rPr lang="en-US" sz="3200" dirty="0"/>
              <a:t>return(</a:t>
            </a:r>
            <a:r>
              <a:rPr lang="en-US" sz="3200" dirty="0" err="1"/>
              <a:t>uniqueCounts</a:t>
            </a:r>
            <a:r>
              <a:rPr lang="en-US" sz="3200" dirty="0"/>
              <a:t>)</a:t>
            </a:r>
          </a:p>
          <a:p>
            <a:r>
              <a:rPr lang="en-US" sz="3200" dirty="0"/>
              <a:t>}</a:t>
            </a:r>
          </a:p>
        </p:txBody>
      </p:sp>
      <p:sp>
        <p:nvSpPr>
          <p:cNvPr id="4" name="TextBox 3"/>
          <p:cNvSpPr txBox="1"/>
          <p:nvPr/>
        </p:nvSpPr>
        <p:spPr>
          <a:xfrm>
            <a:off x="304800" y="4648200"/>
            <a:ext cx="8382000" cy="1077218"/>
          </a:xfrm>
          <a:prstGeom prst="rect">
            <a:avLst/>
          </a:prstGeom>
          <a:solidFill>
            <a:schemeClr val="accent3">
              <a:lumMod val="20000"/>
              <a:lumOff val="80000"/>
            </a:schemeClr>
          </a:solidFill>
        </p:spPr>
        <p:txBody>
          <a:bodyPr wrap="square" rtlCol="0">
            <a:spAutoFit/>
          </a:bodyPr>
          <a:lstStyle/>
          <a:p>
            <a:r>
              <a:rPr lang="en-US" sz="3200" dirty="0"/>
              <a:t>&gt; </a:t>
            </a:r>
            <a:r>
              <a:rPr lang="en-US" sz="3200" dirty="0" err="1"/>
              <a:t>MyMode</a:t>
            </a:r>
            <a:r>
              <a:rPr lang="en-US" sz="3200" dirty="0"/>
              <a:t>(</a:t>
            </a:r>
            <a:r>
              <a:rPr lang="en-US" sz="3200" dirty="0" err="1"/>
              <a:t>tinyData</a:t>
            </a:r>
            <a:r>
              <a:rPr lang="en-US" sz="3200" dirty="0"/>
              <a:t>)</a:t>
            </a:r>
          </a:p>
          <a:p>
            <a:r>
              <a:rPr lang="en-US" sz="3200" dirty="0"/>
              <a:t>[1] 2 2 3 2 2</a:t>
            </a:r>
          </a:p>
        </p:txBody>
      </p:sp>
      <p:sp>
        <p:nvSpPr>
          <p:cNvPr id="6" name="TextBox 5"/>
          <p:cNvSpPr txBox="1"/>
          <p:nvPr/>
        </p:nvSpPr>
        <p:spPr>
          <a:xfrm>
            <a:off x="6553200" y="2844225"/>
            <a:ext cx="2057400" cy="1077218"/>
          </a:xfrm>
          <a:prstGeom prst="rect">
            <a:avLst/>
          </a:prstGeom>
          <a:noFill/>
        </p:spPr>
        <p:txBody>
          <a:bodyPr wrap="square" rtlCol="0">
            <a:spAutoFit/>
          </a:bodyPr>
          <a:lstStyle/>
          <a:p>
            <a:r>
              <a:rPr lang="en-US" sz="1600" dirty="0" smtClean="0"/>
              <a:t># add tabulate function to </a:t>
            </a:r>
            <a:r>
              <a:rPr lang="en-US" sz="1600" dirty="0" err="1" smtClean="0"/>
              <a:t>MyMode</a:t>
            </a:r>
            <a:endParaRPr lang="en-US" sz="1600" dirty="0" smtClean="0"/>
          </a:p>
          <a:p>
            <a:r>
              <a:rPr lang="en-US" sz="1600" dirty="0" smtClean="0"/>
              <a:t>Note: </a:t>
            </a:r>
            <a:r>
              <a:rPr lang="en-US" sz="1600" dirty="0" err="1" smtClean="0"/>
              <a:t>uniqueCounts</a:t>
            </a:r>
            <a:r>
              <a:rPr lang="en-US" sz="1600" dirty="0" smtClean="0"/>
              <a:t> is being returned</a:t>
            </a:r>
            <a:endParaRPr lang="en-US" sz="1600" dirty="0"/>
          </a:p>
        </p:txBody>
      </p:sp>
      <p:sp>
        <p:nvSpPr>
          <p:cNvPr id="8" name="TextBox 7"/>
          <p:cNvSpPr txBox="1"/>
          <p:nvPr/>
        </p:nvSpPr>
        <p:spPr>
          <a:xfrm>
            <a:off x="5791200" y="4713981"/>
            <a:ext cx="2438400" cy="1077218"/>
          </a:xfrm>
          <a:prstGeom prst="rect">
            <a:avLst/>
          </a:prstGeom>
          <a:noFill/>
        </p:spPr>
        <p:txBody>
          <a:bodyPr wrap="square" rtlCol="0">
            <a:spAutoFit/>
          </a:bodyPr>
          <a:lstStyle/>
          <a:p>
            <a:r>
              <a:rPr lang="en-US" sz="1600" dirty="0" smtClean="0"/>
              <a:t># </a:t>
            </a:r>
            <a:r>
              <a:rPr lang="en-US" sz="1600" dirty="0" err="1" smtClean="0"/>
              <a:t>MyMode</a:t>
            </a:r>
            <a:r>
              <a:rPr lang="en-US" sz="1600" dirty="0" smtClean="0"/>
              <a:t> returns count of how many times each unique value of </a:t>
            </a:r>
            <a:r>
              <a:rPr lang="en-US" sz="1600" dirty="0" err="1" smtClean="0"/>
              <a:t>tinyData</a:t>
            </a:r>
            <a:r>
              <a:rPr lang="en-US" sz="1600" dirty="0" smtClean="0"/>
              <a:t> occurs</a:t>
            </a:r>
            <a:endParaRPr lang="en-US" sz="1600" dirty="0"/>
          </a:p>
        </p:txBody>
      </p:sp>
    </p:spTree>
    <p:extLst>
      <p:ext uri="{BB962C8B-B14F-4D97-AF65-F5344CB8AC3E}">
        <p14:creationId xmlns:p14="http://schemas.microsoft.com/office/powerpoint/2010/main" val="8648491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pic>
        <p:nvPicPr>
          <p:cNvPr id="6" name="Picture 5"/>
          <p:cNvPicPr>
            <a:picLocks noChangeAspect="1"/>
          </p:cNvPicPr>
          <p:nvPr/>
        </p:nvPicPr>
        <p:blipFill>
          <a:blip r:embed="rId3"/>
          <a:stretch>
            <a:fillRect/>
          </a:stretch>
        </p:blipFill>
        <p:spPr>
          <a:xfrm>
            <a:off x="310095" y="2662333"/>
            <a:ext cx="8523809" cy="1533333"/>
          </a:xfrm>
          <a:prstGeom prst="rect">
            <a:avLst/>
          </a:prstGeom>
        </p:spPr>
      </p:pic>
      <p:sp>
        <p:nvSpPr>
          <p:cNvPr id="4" name="TextBox 3"/>
          <p:cNvSpPr txBox="1"/>
          <p:nvPr/>
        </p:nvSpPr>
        <p:spPr>
          <a:xfrm>
            <a:off x="1447800" y="4724400"/>
            <a:ext cx="6019800" cy="369332"/>
          </a:xfrm>
          <a:prstGeom prst="rect">
            <a:avLst/>
          </a:prstGeom>
          <a:noFill/>
        </p:spPr>
        <p:txBody>
          <a:bodyPr wrap="square" rtlCol="0">
            <a:spAutoFit/>
          </a:bodyPr>
          <a:lstStyle/>
          <a:p>
            <a:r>
              <a:rPr lang="en-US" b="1" dirty="0" smtClean="0"/>
              <a:t>Most frequently occurring item is largest number in this row</a:t>
            </a:r>
            <a:endParaRPr lang="en-US" b="1" dirty="0"/>
          </a:p>
        </p:txBody>
      </p:sp>
      <p:cxnSp>
        <p:nvCxnSpPr>
          <p:cNvPr id="7" name="Straight Arrow Connector 6"/>
          <p:cNvCxnSpPr/>
          <p:nvPr/>
        </p:nvCxnSpPr>
        <p:spPr>
          <a:xfrm flipH="1" flipV="1">
            <a:off x="1600200" y="4114800"/>
            <a:ext cx="83820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Oval 8"/>
          <p:cNvSpPr/>
          <p:nvPr/>
        </p:nvSpPr>
        <p:spPr>
          <a:xfrm>
            <a:off x="5029200" y="3691969"/>
            <a:ext cx="609600" cy="503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6158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457200" y="1219200"/>
            <a:ext cx="8382000" cy="2677656"/>
          </a:xfrm>
          <a:prstGeom prst="rect">
            <a:avLst/>
          </a:prstGeom>
          <a:solidFill>
            <a:schemeClr val="accent3">
              <a:lumMod val="20000"/>
              <a:lumOff val="80000"/>
            </a:schemeClr>
          </a:solidFill>
        </p:spPr>
        <p:txBody>
          <a:bodyPr wrap="square" rtlCol="0">
            <a:spAutoFit/>
          </a:bodyPr>
          <a:lstStyle/>
          <a:p>
            <a:r>
              <a:rPr lang="en-US" sz="2800" dirty="0" err="1"/>
              <a:t>MyMode</a:t>
            </a:r>
            <a:r>
              <a:rPr lang="en-US" sz="2800" dirty="0"/>
              <a:t> &lt;- function(</a:t>
            </a:r>
            <a:r>
              <a:rPr lang="en-US" sz="2800" dirty="0" err="1"/>
              <a:t>myVector</a:t>
            </a:r>
            <a:r>
              <a:rPr lang="en-US" sz="2800" dirty="0"/>
              <a:t>)</a:t>
            </a:r>
          </a:p>
          <a:p>
            <a:r>
              <a:rPr lang="en-US" sz="2800" dirty="0"/>
              <a:t>{</a:t>
            </a:r>
          </a:p>
          <a:p>
            <a:r>
              <a:rPr lang="en-US" sz="2800" dirty="0" err="1"/>
              <a:t>uniqueValues</a:t>
            </a:r>
            <a:r>
              <a:rPr lang="en-US" sz="2800" dirty="0"/>
              <a:t> &lt;- unique(</a:t>
            </a:r>
            <a:r>
              <a:rPr lang="en-US" sz="2800" dirty="0" err="1"/>
              <a:t>myVector</a:t>
            </a:r>
            <a:r>
              <a:rPr lang="en-US" sz="2800" dirty="0"/>
              <a:t>)</a:t>
            </a:r>
          </a:p>
          <a:p>
            <a:r>
              <a:rPr lang="en-US" sz="2800" dirty="0" err="1"/>
              <a:t>uniqueCounts</a:t>
            </a:r>
            <a:r>
              <a:rPr lang="en-US" sz="2800" dirty="0"/>
              <a:t> &lt;- tabulate(</a:t>
            </a:r>
            <a:r>
              <a:rPr lang="en-US" sz="2800" dirty="0" err="1"/>
              <a:t>myVector</a:t>
            </a:r>
            <a:r>
              <a:rPr lang="en-US" sz="2800" dirty="0"/>
              <a:t>)</a:t>
            </a:r>
          </a:p>
          <a:p>
            <a:r>
              <a:rPr lang="en-US" sz="2800" dirty="0"/>
              <a:t>return(</a:t>
            </a:r>
            <a:r>
              <a:rPr lang="en-US" sz="2800" dirty="0" err="1"/>
              <a:t>uniqueValues</a:t>
            </a:r>
            <a:r>
              <a:rPr lang="en-US" sz="2800" dirty="0"/>
              <a:t>[</a:t>
            </a:r>
            <a:r>
              <a:rPr lang="en-US" sz="2800" dirty="0" err="1"/>
              <a:t>which.max</a:t>
            </a:r>
            <a:r>
              <a:rPr lang="en-US" sz="2800" dirty="0"/>
              <a:t>(</a:t>
            </a:r>
            <a:r>
              <a:rPr lang="en-US" sz="2800" dirty="0" err="1"/>
              <a:t>uniqueCounts</a:t>
            </a:r>
            <a:r>
              <a:rPr lang="en-US" sz="2800" dirty="0"/>
              <a:t>)])</a:t>
            </a:r>
          </a:p>
          <a:p>
            <a:r>
              <a:rPr lang="en-US" sz="2800" dirty="0"/>
              <a:t>}</a:t>
            </a:r>
          </a:p>
        </p:txBody>
      </p:sp>
      <p:sp>
        <p:nvSpPr>
          <p:cNvPr id="5" name="TextBox 4"/>
          <p:cNvSpPr txBox="1"/>
          <p:nvPr/>
        </p:nvSpPr>
        <p:spPr>
          <a:xfrm>
            <a:off x="457200" y="4038600"/>
            <a:ext cx="8382000" cy="1815882"/>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tinyData</a:t>
            </a:r>
            <a:endParaRPr lang="en-US" sz="2800" dirty="0"/>
          </a:p>
          <a:p>
            <a:r>
              <a:rPr lang="en-US" sz="2800" dirty="0"/>
              <a:t>[1] 1 2 1 2 3 3 3 4 5 4 5</a:t>
            </a:r>
          </a:p>
          <a:p>
            <a:r>
              <a:rPr lang="en-US" sz="2800" dirty="0"/>
              <a:t>&gt; </a:t>
            </a:r>
            <a:r>
              <a:rPr lang="en-US" sz="2800" dirty="0" err="1"/>
              <a:t>MyMode</a:t>
            </a:r>
            <a:r>
              <a:rPr lang="en-US" sz="2800" dirty="0"/>
              <a:t>(</a:t>
            </a:r>
            <a:r>
              <a:rPr lang="en-US" sz="2800" dirty="0" err="1"/>
              <a:t>tinyData</a:t>
            </a:r>
            <a:r>
              <a:rPr lang="en-US" sz="2800" dirty="0"/>
              <a:t>)</a:t>
            </a:r>
          </a:p>
          <a:p>
            <a:r>
              <a:rPr lang="en-US" sz="2800" dirty="0"/>
              <a:t>[1] 3</a:t>
            </a:r>
          </a:p>
        </p:txBody>
      </p:sp>
      <p:sp>
        <p:nvSpPr>
          <p:cNvPr id="6" name="TextBox 5"/>
          <p:cNvSpPr txBox="1"/>
          <p:nvPr/>
        </p:nvSpPr>
        <p:spPr>
          <a:xfrm>
            <a:off x="2133600" y="3505200"/>
            <a:ext cx="6553200" cy="338554"/>
          </a:xfrm>
          <a:prstGeom prst="rect">
            <a:avLst/>
          </a:prstGeom>
          <a:noFill/>
        </p:spPr>
        <p:txBody>
          <a:bodyPr wrap="square" rtlCol="0">
            <a:spAutoFit/>
          </a:bodyPr>
          <a:lstStyle/>
          <a:p>
            <a:r>
              <a:rPr lang="en-US" sz="1600" dirty="0" smtClean="0"/>
              <a:t># return the </a:t>
            </a:r>
            <a:r>
              <a:rPr lang="en-US" sz="1600" dirty="0" err="1" smtClean="0"/>
              <a:t>uniqueValue</a:t>
            </a:r>
            <a:r>
              <a:rPr lang="en-US" sz="1600" dirty="0" smtClean="0"/>
              <a:t> that has the highest </a:t>
            </a:r>
            <a:r>
              <a:rPr lang="en-US" sz="1600" dirty="0" err="1" smtClean="0"/>
              <a:t>uniqueCount</a:t>
            </a:r>
            <a:r>
              <a:rPr lang="en-US" sz="1600" dirty="0" smtClean="0"/>
              <a:t> associated with it</a:t>
            </a:r>
            <a:endParaRPr lang="en-US" sz="1600" dirty="0"/>
          </a:p>
        </p:txBody>
      </p:sp>
      <p:sp>
        <p:nvSpPr>
          <p:cNvPr id="7" name="TextBox 6"/>
          <p:cNvSpPr txBox="1"/>
          <p:nvPr/>
        </p:nvSpPr>
        <p:spPr>
          <a:xfrm>
            <a:off x="4953000" y="4114800"/>
            <a:ext cx="3048000" cy="338554"/>
          </a:xfrm>
          <a:prstGeom prst="rect">
            <a:avLst/>
          </a:prstGeom>
          <a:noFill/>
        </p:spPr>
        <p:txBody>
          <a:bodyPr wrap="square" rtlCol="0">
            <a:spAutoFit/>
          </a:bodyPr>
          <a:lstStyle/>
          <a:p>
            <a:r>
              <a:rPr lang="en-US" sz="1600" dirty="0" smtClean="0"/>
              <a:t># display content of </a:t>
            </a:r>
            <a:r>
              <a:rPr lang="en-US" sz="1600" dirty="0" err="1" smtClean="0"/>
              <a:t>tinyData</a:t>
            </a:r>
            <a:endParaRPr lang="en-US" sz="1600" dirty="0"/>
          </a:p>
        </p:txBody>
      </p:sp>
      <p:sp>
        <p:nvSpPr>
          <p:cNvPr id="8" name="TextBox 7"/>
          <p:cNvSpPr txBox="1"/>
          <p:nvPr/>
        </p:nvSpPr>
        <p:spPr>
          <a:xfrm>
            <a:off x="4953000" y="5029200"/>
            <a:ext cx="1905000" cy="338554"/>
          </a:xfrm>
          <a:prstGeom prst="rect">
            <a:avLst/>
          </a:prstGeom>
          <a:noFill/>
        </p:spPr>
        <p:txBody>
          <a:bodyPr wrap="square" rtlCol="0">
            <a:spAutoFit/>
          </a:bodyPr>
          <a:lstStyle/>
          <a:p>
            <a:r>
              <a:rPr lang="en-US" sz="1600" dirty="0" smtClean="0"/>
              <a:t># execute </a:t>
            </a:r>
            <a:r>
              <a:rPr lang="en-US" sz="1600" dirty="0" err="1" smtClean="0"/>
              <a:t>MyMode</a:t>
            </a:r>
            <a:endParaRPr lang="en-US" sz="1600" dirty="0"/>
          </a:p>
        </p:txBody>
      </p:sp>
      <p:sp>
        <p:nvSpPr>
          <p:cNvPr id="9" name="TextBox 8"/>
          <p:cNvSpPr txBox="1"/>
          <p:nvPr/>
        </p:nvSpPr>
        <p:spPr>
          <a:xfrm>
            <a:off x="6400800" y="2099846"/>
            <a:ext cx="2057400" cy="338554"/>
          </a:xfrm>
          <a:prstGeom prst="rect">
            <a:avLst/>
          </a:prstGeom>
          <a:noFill/>
        </p:spPr>
        <p:txBody>
          <a:bodyPr wrap="square" rtlCol="0">
            <a:spAutoFit/>
          </a:bodyPr>
          <a:lstStyle/>
          <a:p>
            <a:r>
              <a:rPr lang="en-US" sz="1600" dirty="0" smtClean="0"/>
              <a:t># add </a:t>
            </a:r>
            <a:r>
              <a:rPr lang="en-US" sz="1600" dirty="0" err="1" smtClean="0"/>
              <a:t>which.max</a:t>
            </a:r>
            <a:r>
              <a:rPr lang="en-US" sz="1600" dirty="0" smtClean="0"/>
              <a:t> code</a:t>
            </a:r>
            <a:endParaRPr lang="en-US" sz="1600" dirty="0"/>
          </a:p>
        </p:txBody>
      </p:sp>
      <p:cxnSp>
        <p:nvCxnSpPr>
          <p:cNvPr id="11" name="Straight Arrow Connector 10"/>
          <p:cNvCxnSpPr/>
          <p:nvPr/>
        </p:nvCxnSpPr>
        <p:spPr>
          <a:xfrm flipH="1">
            <a:off x="5181600" y="2438400"/>
            <a:ext cx="1676400" cy="609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33600" y="5452646"/>
            <a:ext cx="6553200" cy="338554"/>
          </a:xfrm>
          <a:prstGeom prst="rect">
            <a:avLst/>
          </a:prstGeom>
          <a:noFill/>
        </p:spPr>
        <p:txBody>
          <a:bodyPr wrap="square" rtlCol="0">
            <a:spAutoFit/>
          </a:bodyPr>
          <a:lstStyle/>
          <a:p>
            <a:r>
              <a:rPr lang="en-US" sz="1600" dirty="0" err="1" smtClean="0"/>
              <a:t>uniqueValue</a:t>
            </a:r>
            <a:r>
              <a:rPr lang="en-US" sz="1600" dirty="0" smtClean="0"/>
              <a:t> that has the highest </a:t>
            </a:r>
            <a:r>
              <a:rPr lang="en-US" sz="1600" dirty="0" err="1" smtClean="0"/>
              <a:t>uniqueCount</a:t>
            </a:r>
            <a:r>
              <a:rPr lang="en-US" sz="1600" dirty="0" smtClean="0"/>
              <a:t> associated with it</a:t>
            </a:r>
            <a:endParaRPr lang="en-US" sz="1600" dirty="0"/>
          </a:p>
        </p:txBody>
      </p:sp>
    </p:spTree>
    <p:extLst>
      <p:ext uri="{BB962C8B-B14F-4D97-AF65-F5344CB8AC3E}">
        <p14:creationId xmlns:p14="http://schemas.microsoft.com/office/powerpoint/2010/main" val="18855094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
        <p:nvSpPr>
          <p:cNvPr id="4" name="TextBox 3"/>
          <p:cNvSpPr txBox="1"/>
          <p:nvPr/>
        </p:nvSpPr>
        <p:spPr>
          <a:xfrm>
            <a:off x="457200" y="1219200"/>
            <a:ext cx="8382000" cy="2246769"/>
          </a:xfrm>
          <a:prstGeom prst="rect">
            <a:avLst/>
          </a:prstGeom>
          <a:solidFill>
            <a:schemeClr val="accent3">
              <a:lumMod val="20000"/>
              <a:lumOff val="80000"/>
            </a:schemeClr>
          </a:solidFill>
        </p:spPr>
        <p:txBody>
          <a:bodyPr wrap="square" rtlCol="0">
            <a:spAutoFit/>
          </a:bodyPr>
          <a:lstStyle/>
          <a:p>
            <a:r>
              <a:rPr lang="en-US" sz="2800" dirty="0"/>
              <a:t>&gt; </a:t>
            </a:r>
            <a:r>
              <a:rPr lang="en-US" sz="2800" dirty="0" err="1"/>
              <a:t>tinyData</a:t>
            </a:r>
            <a:r>
              <a:rPr lang="en-US" sz="2800" dirty="0"/>
              <a:t>&lt;-c(tinyData,5,5,5)</a:t>
            </a:r>
          </a:p>
          <a:p>
            <a:r>
              <a:rPr lang="en-US" sz="2800" dirty="0"/>
              <a:t>&gt; </a:t>
            </a:r>
            <a:r>
              <a:rPr lang="en-US" sz="2800" dirty="0" err="1"/>
              <a:t>tinyData</a:t>
            </a:r>
            <a:endParaRPr lang="en-US" sz="2800" dirty="0"/>
          </a:p>
          <a:p>
            <a:r>
              <a:rPr lang="en-US" sz="2800" dirty="0"/>
              <a:t>[1] 1 2 1 2 3 3 3 4 5 4 5 5 5 5</a:t>
            </a:r>
          </a:p>
          <a:p>
            <a:r>
              <a:rPr lang="en-US" sz="2800" dirty="0"/>
              <a:t>&gt; </a:t>
            </a:r>
            <a:r>
              <a:rPr lang="en-US" sz="2800" dirty="0" err="1"/>
              <a:t>MyMode</a:t>
            </a:r>
            <a:r>
              <a:rPr lang="en-US" sz="2800" dirty="0"/>
              <a:t>(</a:t>
            </a:r>
            <a:r>
              <a:rPr lang="en-US" sz="2800" dirty="0" err="1"/>
              <a:t>tinyData</a:t>
            </a:r>
            <a:r>
              <a:rPr lang="en-US" sz="2800" dirty="0"/>
              <a:t>)</a:t>
            </a:r>
          </a:p>
          <a:p>
            <a:r>
              <a:rPr lang="en-US" sz="2800" dirty="0"/>
              <a:t>[1] 5</a:t>
            </a:r>
          </a:p>
        </p:txBody>
      </p:sp>
      <p:sp>
        <p:nvSpPr>
          <p:cNvPr id="6" name="TextBox 5"/>
          <p:cNvSpPr txBox="1"/>
          <p:nvPr/>
        </p:nvSpPr>
        <p:spPr>
          <a:xfrm>
            <a:off x="457200" y="3657600"/>
            <a:ext cx="8382000" cy="2246769"/>
          </a:xfrm>
          <a:prstGeom prst="rect">
            <a:avLst/>
          </a:prstGeom>
          <a:solidFill>
            <a:schemeClr val="accent3">
              <a:lumMod val="20000"/>
              <a:lumOff val="80000"/>
            </a:schemeClr>
          </a:solidFill>
        </p:spPr>
        <p:txBody>
          <a:bodyPr wrap="square" rtlCol="0">
            <a:spAutoFit/>
          </a:bodyPr>
          <a:lstStyle/>
          <a:p>
            <a:r>
              <a:rPr lang="en-US" sz="2800" dirty="0" smtClean="0"/>
              <a:t>&gt;</a:t>
            </a:r>
            <a:r>
              <a:rPr lang="en-US" sz="2800" dirty="0" err="1" smtClean="0"/>
              <a:t>tinyData</a:t>
            </a:r>
            <a:r>
              <a:rPr lang="en-US" sz="2800" dirty="0"/>
              <a:t>&lt;-</a:t>
            </a:r>
            <a:r>
              <a:rPr lang="en-US" sz="2800" dirty="0" smtClean="0"/>
              <a:t>c(tinyData,1,1,1)</a:t>
            </a:r>
            <a:endParaRPr lang="en-US" sz="2800" dirty="0"/>
          </a:p>
          <a:p>
            <a:r>
              <a:rPr lang="en-US" sz="2800" dirty="0" smtClean="0"/>
              <a:t>&gt; </a:t>
            </a:r>
            <a:r>
              <a:rPr lang="en-US" sz="2800" dirty="0" err="1" smtClean="0"/>
              <a:t>tinyData</a:t>
            </a:r>
            <a:r>
              <a:rPr lang="en-US" sz="2800" dirty="0" smtClean="0"/>
              <a:t>     </a:t>
            </a:r>
            <a:endParaRPr lang="en-US" sz="2800" dirty="0"/>
          </a:p>
          <a:p>
            <a:r>
              <a:rPr lang="en-US" sz="2800" dirty="0"/>
              <a:t>[1] 1 2 1 2 3 3 3 4 5 4 5 5 5 5 1 1 1</a:t>
            </a:r>
          </a:p>
          <a:p>
            <a:r>
              <a:rPr lang="en-US" sz="2800" dirty="0"/>
              <a:t>&gt; </a:t>
            </a:r>
            <a:r>
              <a:rPr lang="en-US" sz="2800" dirty="0" err="1"/>
              <a:t>MyMode</a:t>
            </a:r>
            <a:r>
              <a:rPr lang="en-US" sz="2800" dirty="0"/>
              <a:t>(</a:t>
            </a:r>
            <a:r>
              <a:rPr lang="en-US" sz="2800" dirty="0" err="1"/>
              <a:t>tinyData</a:t>
            </a:r>
            <a:r>
              <a:rPr lang="en-US" sz="2800" dirty="0"/>
              <a:t>)</a:t>
            </a:r>
          </a:p>
          <a:p>
            <a:r>
              <a:rPr lang="en-US" sz="2800" dirty="0"/>
              <a:t>[1] 1</a:t>
            </a:r>
          </a:p>
        </p:txBody>
      </p:sp>
      <p:sp>
        <p:nvSpPr>
          <p:cNvPr id="5" name="TextBox 4"/>
          <p:cNvSpPr txBox="1"/>
          <p:nvPr/>
        </p:nvSpPr>
        <p:spPr>
          <a:xfrm>
            <a:off x="5257800" y="1447800"/>
            <a:ext cx="3124200" cy="338554"/>
          </a:xfrm>
          <a:prstGeom prst="rect">
            <a:avLst/>
          </a:prstGeom>
          <a:noFill/>
        </p:spPr>
        <p:txBody>
          <a:bodyPr wrap="square" rtlCol="0">
            <a:spAutoFit/>
          </a:bodyPr>
          <a:lstStyle/>
          <a:p>
            <a:r>
              <a:rPr lang="en-US" sz="1600" dirty="0" smtClean="0"/>
              <a:t># add additional values to </a:t>
            </a:r>
            <a:r>
              <a:rPr lang="en-US" sz="1600" dirty="0" err="1" smtClean="0"/>
              <a:t>tinyData</a:t>
            </a:r>
            <a:endParaRPr lang="en-US" sz="1600" dirty="0"/>
          </a:p>
        </p:txBody>
      </p:sp>
      <p:sp>
        <p:nvSpPr>
          <p:cNvPr id="7" name="TextBox 6"/>
          <p:cNvSpPr txBox="1"/>
          <p:nvPr/>
        </p:nvSpPr>
        <p:spPr>
          <a:xfrm>
            <a:off x="5257800" y="1828800"/>
            <a:ext cx="3124200" cy="338554"/>
          </a:xfrm>
          <a:prstGeom prst="rect">
            <a:avLst/>
          </a:prstGeom>
          <a:noFill/>
        </p:spPr>
        <p:txBody>
          <a:bodyPr wrap="square" rtlCol="0">
            <a:spAutoFit/>
          </a:bodyPr>
          <a:lstStyle/>
          <a:p>
            <a:r>
              <a:rPr lang="en-US" sz="1600" dirty="0" smtClean="0"/>
              <a:t># display content of </a:t>
            </a:r>
            <a:r>
              <a:rPr lang="en-US" sz="1600" dirty="0" err="1" smtClean="0"/>
              <a:t>tinyData</a:t>
            </a:r>
            <a:r>
              <a:rPr lang="en-US" sz="1600" dirty="0" smtClean="0"/>
              <a:t> </a:t>
            </a:r>
            <a:endParaRPr lang="en-US" sz="1600" dirty="0"/>
          </a:p>
        </p:txBody>
      </p:sp>
      <p:sp>
        <p:nvSpPr>
          <p:cNvPr id="8" name="TextBox 7"/>
          <p:cNvSpPr txBox="1"/>
          <p:nvPr/>
        </p:nvSpPr>
        <p:spPr>
          <a:xfrm>
            <a:off x="2971800" y="3048000"/>
            <a:ext cx="5562600" cy="338554"/>
          </a:xfrm>
          <a:prstGeom prst="rect">
            <a:avLst/>
          </a:prstGeom>
          <a:noFill/>
        </p:spPr>
        <p:txBody>
          <a:bodyPr wrap="square" rtlCol="0">
            <a:spAutoFit/>
          </a:bodyPr>
          <a:lstStyle/>
          <a:p>
            <a:r>
              <a:rPr lang="en-US" sz="1600" dirty="0" err="1" smtClean="0"/>
              <a:t>uniqueValue</a:t>
            </a:r>
            <a:r>
              <a:rPr lang="en-US" sz="1600" dirty="0" smtClean="0"/>
              <a:t> that has the highest </a:t>
            </a:r>
            <a:r>
              <a:rPr lang="en-US" sz="1600" dirty="0" err="1" smtClean="0"/>
              <a:t>uniqueCount</a:t>
            </a:r>
            <a:r>
              <a:rPr lang="en-US" sz="1600" dirty="0" smtClean="0"/>
              <a:t> associated with it</a:t>
            </a:r>
            <a:endParaRPr lang="en-US" sz="1600" dirty="0"/>
          </a:p>
        </p:txBody>
      </p:sp>
      <p:sp>
        <p:nvSpPr>
          <p:cNvPr id="9" name="TextBox 8"/>
          <p:cNvSpPr txBox="1"/>
          <p:nvPr/>
        </p:nvSpPr>
        <p:spPr>
          <a:xfrm>
            <a:off x="5410200" y="3810000"/>
            <a:ext cx="3124200" cy="338554"/>
          </a:xfrm>
          <a:prstGeom prst="rect">
            <a:avLst/>
          </a:prstGeom>
          <a:noFill/>
        </p:spPr>
        <p:txBody>
          <a:bodyPr wrap="square" rtlCol="0">
            <a:spAutoFit/>
          </a:bodyPr>
          <a:lstStyle/>
          <a:p>
            <a:r>
              <a:rPr lang="en-US" sz="1600" dirty="0" smtClean="0"/>
              <a:t># add additional values to </a:t>
            </a:r>
            <a:r>
              <a:rPr lang="en-US" sz="1600" dirty="0" err="1" smtClean="0"/>
              <a:t>tinyData</a:t>
            </a:r>
            <a:endParaRPr lang="en-US" sz="1600" dirty="0"/>
          </a:p>
        </p:txBody>
      </p:sp>
      <p:sp>
        <p:nvSpPr>
          <p:cNvPr id="10" name="TextBox 9"/>
          <p:cNvSpPr txBox="1"/>
          <p:nvPr/>
        </p:nvSpPr>
        <p:spPr>
          <a:xfrm>
            <a:off x="5486400" y="4157246"/>
            <a:ext cx="3124200" cy="338554"/>
          </a:xfrm>
          <a:prstGeom prst="rect">
            <a:avLst/>
          </a:prstGeom>
          <a:noFill/>
        </p:spPr>
        <p:txBody>
          <a:bodyPr wrap="square" rtlCol="0">
            <a:spAutoFit/>
          </a:bodyPr>
          <a:lstStyle/>
          <a:p>
            <a:r>
              <a:rPr lang="en-US" sz="1600" dirty="0" smtClean="0"/>
              <a:t># display content of </a:t>
            </a:r>
            <a:r>
              <a:rPr lang="en-US" sz="1600" dirty="0" err="1" smtClean="0"/>
              <a:t>tinyData</a:t>
            </a:r>
            <a:r>
              <a:rPr lang="en-US" sz="1600" dirty="0" smtClean="0"/>
              <a:t> </a:t>
            </a:r>
            <a:endParaRPr lang="en-US" sz="1600" dirty="0"/>
          </a:p>
        </p:txBody>
      </p:sp>
      <p:sp>
        <p:nvSpPr>
          <p:cNvPr id="11" name="TextBox 10"/>
          <p:cNvSpPr txBox="1"/>
          <p:nvPr/>
        </p:nvSpPr>
        <p:spPr>
          <a:xfrm>
            <a:off x="2895600" y="5486400"/>
            <a:ext cx="5562600" cy="338554"/>
          </a:xfrm>
          <a:prstGeom prst="rect">
            <a:avLst/>
          </a:prstGeom>
          <a:noFill/>
        </p:spPr>
        <p:txBody>
          <a:bodyPr wrap="square" rtlCol="0">
            <a:spAutoFit/>
          </a:bodyPr>
          <a:lstStyle/>
          <a:p>
            <a:r>
              <a:rPr lang="en-US" sz="1600" dirty="0" err="1" smtClean="0"/>
              <a:t>uniqueValue</a:t>
            </a:r>
            <a:r>
              <a:rPr lang="en-US" sz="1600" dirty="0" smtClean="0"/>
              <a:t> that has the highest </a:t>
            </a:r>
            <a:r>
              <a:rPr lang="en-US" sz="1600" dirty="0" err="1" smtClean="0"/>
              <a:t>uniqueCount</a:t>
            </a:r>
            <a:r>
              <a:rPr lang="en-US" sz="1600" dirty="0" smtClean="0"/>
              <a:t> associated with it</a:t>
            </a:r>
            <a:endParaRPr lang="en-US" sz="1600" dirty="0"/>
          </a:p>
        </p:txBody>
      </p:sp>
    </p:spTree>
    <p:extLst>
      <p:ext uri="{BB962C8B-B14F-4D97-AF65-F5344CB8AC3E}">
        <p14:creationId xmlns:p14="http://schemas.microsoft.com/office/powerpoint/2010/main" val="12428249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5869</TotalTime>
  <Words>1730</Words>
  <Application>Microsoft Macintosh PowerPoint</Application>
  <PresentationFormat>On-screen Show (4:3)</PresentationFormat>
  <Paragraphs>388</Paragraphs>
  <Slides>37</Slides>
  <Notes>12</Notes>
  <HiddenSlides>0</HiddenSlides>
  <MMClips>1</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IST687 – Applied 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IST687 – Applied 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IST687 – Applied Data Science</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Jeff Saltz</cp:lastModifiedBy>
  <cp:revision>234</cp:revision>
  <dcterms:created xsi:type="dcterms:W3CDTF">2013-01-23T22:13:02Z</dcterms:created>
  <dcterms:modified xsi:type="dcterms:W3CDTF">2016-02-03T22:14:31Z</dcterms:modified>
</cp:coreProperties>
</file>