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65" r:id="rId2"/>
    <p:sldId id="345" r:id="rId3"/>
    <p:sldId id="340" r:id="rId4"/>
    <p:sldId id="341" r:id="rId5"/>
    <p:sldId id="342" r:id="rId6"/>
    <p:sldId id="343" r:id="rId7"/>
    <p:sldId id="344" r:id="rId8"/>
    <p:sldId id="257" r:id="rId9"/>
    <p:sldId id="346"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3" r:id="rId24"/>
    <p:sldId id="261" r:id="rId25"/>
    <p:sldId id="280" r:id="rId26"/>
    <p:sldId id="283" r:id="rId27"/>
    <p:sldId id="285" r:id="rId28"/>
    <p:sldId id="295" r:id="rId29"/>
    <p:sldId id="298" r:id="rId30"/>
    <p:sldId id="299" r:id="rId31"/>
    <p:sldId id="300" r:id="rId32"/>
    <p:sldId id="301" r:id="rId33"/>
    <p:sldId id="302" r:id="rId34"/>
    <p:sldId id="303" r:id="rId35"/>
    <p:sldId id="304" r:id="rId36"/>
    <p:sldId id="305" r:id="rId37"/>
    <p:sldId id="306" r:id="rId38"/>
    <p:sldId id="307" r:id="rId39"/>
    <p:sldId id="310" r:id="rId40"/>
    <p:sldId id="314" r:id="rId41"/>
    <p:sldId id="316" r:id="rId42"/>
    <p:sldId id="336" r:id="rId43"/>
    <p:sldId id="337" r:id="rId44"/>
    <p:sldId id="338"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9" r:id="rId62"/>
    <p:sldId id="33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736"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476167-3F71-43D8-9153-A5AC3AEA5E39}" type="doc">
      <dgm:prSet loTypeId="urn:microsoft.com/office/officeart/2005/8/layout/cycle6" loCatId="relationship" qsTypeId="urn:microsoft.com/office/officeart/2005/8/quickstyle/3d1" qsCatId="3D" csTypeId="urn:microsoft.com/office/officeart/2005/8/colors/accent6_2" csCatId="accent6"/>
      <dgm:spPr/>
      <dgm:t>
        <a:bodyPr/>
        <a:lstStyle/>
        <a:p>
          <a:endParaRPr lang="en-US"/>
        </a:p>
      </dgm:t>
    </dgm:pt>
    <dgm:pt modelId="{49C6D1F6-AB2A-4206-9024-A153938CC5F7}">
      <dgm:prSet/>
      <dgm:spPr/>
      <dgm:t>
        <a:bodyPr/>
        <a:lstStyle/>
        <a:p>
          <a:pPr rtl="0"/>
          <a:r>
            <a:rPr lang="en-US" dirty="0" smtClean="0"/>
            <a:t>Learning the application domain</a:t>
          </a:r>
          <a:endParaRPr lang="en-US" dirty="0"/>
        </a:p>
      </dgm:t>
    </dgm:pt>
    <dgm:pt modelId="{D8F60129-C26C-4278-B487-AE2C00C68DAD}" type="parTrans" cxnId="{970A920E-C702-4286-A644-8B9756D702CA}">
      <dgm:prSet/>
      <dgm:spPr/>
      <dgm:t>
        <a:bodyPr/>
        <a:lstStyle/>
        <a:p>
          <a:endParaRPr lang="en-US"/>
        </a:p>
      </dgm:t>
    </dgm:pt>
    <dgm:pt modelId="{5A2FBABD-704D-498B-9980-E7BDDF866378}" type="sibTrans" cxnId="{970A920E-C702-4286-A644-8B9756D702CA}">
      <dgm:prSet/>
      <dgm:spPr/>
      <dgm:t>
        <a:bodyPr/>
        <a:lstStyle/>
        <a:p>
          <a:endParaRPr lang="en-US"/>
        </a:p>
      </dgm:t>
    </dgm:pt>
    <dgm:pt modelId="{8C58EB33-75A1-47F3-AC25-DC9F9CCCA5F7}">
      <dgm:prSet/>
      <dgm:spPr/>
      <dgm:t>
        <a:bodyPr/>
        <a:lstStyle/>
        <a:p>
          <a:pPr rtl="0"/>
          <a:r>
            <a:rPr lang="en-US" dirty="0" smtClean="0"/>
            <a:t>Communicating with data users</a:t>
          </a:r>
          <a:endParaRPr lang="en-US" dirty="0"/>
        </a:p>
      </dgm:t>
    </dgm:pt>
    <dgm:pt modelId="{B72065BF-CA35-4C6C-AD40-F5A52B71CA51}" type="parTrans" cxnId="{377BEFFF-3887-4CC5-9B0F-468E11DA4433}">
      <dgm:prSet/>
      <dgm:spPr/>
      <dgm:t>
        <a:bodyPr/>
        <a:lstStyle/>
        <a:p>
          <a:endParaRPr lang="en-US"/>
        </a:p>
      </dgm:t>
    </dgm:pt>
    <dgm:pt modelId="{83943666-06C9-47C6-A817-2D4E47E9EFFF}" type="sibTrans" cxnId="{377BEFFF-3887-4CC5-9B0F-468E11DA4433}">
      <dgm:prSet/>
      <dgm:spPr/>
      <dgm:t>
        <a:bodyPr/>
        <a:lstStyle/>
        <a:p>
          <a:endParaRPr lang="en-US"/>
        </a:p>
      </dgm:t>
    </dgm:pt>
    <dgm:pt modelId="{5591CF5D-EA0A-41AA-835E-990B4CD218BF}">
      <dgm:prSet/>
      <dgm:spPr/>
      <dgm:t>
        <a:bodyPr/>
        <a:lstStyle/>
        <a:p>
          <a:pPr rtl="0"/>
          <a:r>
            <a:rPr lang="en-US" smtClean="0"/>
            <a:t>Seeing the “big picture”</a:t>
          </a:r>
          <a:endParaRPr lang="en-US"/>
        </a:p>
      </dgm:t>
    </dgm:pt>
    <dgm:pt modelId="{C793E22D-DD4C-4C4B-8C09-A3A75A666BAC}" type="parTrans" cxnId="{F91580BC-D69B-4F4F-ABE9-D95A0A93A338}">
      <dgm:prSet/>
      <dgm:spPr/>
      <dgm:t>
        <a:bodyPr/>
        <a:lstStyle/>
        <a:p>
          <a:endParaRPr lang="en-US"/>
        </a:p>
      </dgm:t>
    </dgm:pt>
    <dgm:pt modelId="{3002FF36-D404-4930-A74E-7E8ECC0A4834}" type="sibTrans" cxnId="{F91580BC-D69B-4F4F-ABE9-D95A0A93A338}">
      <dgm:prSet/>
      <dgm:spPr/>
      <dgm:t>
        <a:bodyPr/>
        <a:lstStyle/>
        <a:p>
          <a:endParaRPr lang="en-US"/>
        </a:p>
      </dgm:t>
    </dgm:pt>
    <dgm:pt modelId="{EF7E49A2-1CCB-4A6D-BAB2-1D574DCC652A}">
      <dgm:prSet/>
      <dgm:spPr/>
      <dgm:t>
        <a:bodyPr/>
        <a:lstStyle/>
        <a:p>
          <a:pPr rtl="0"/>
          <a:r>
            <a:rPr lang="en-US" smtClean="0"/>
            <a:t>Knowing how data can be represented</a:t>
          </a:r>
          <a:endParaRPr lang="en-US"/>
        </a:p>
      </dgm:t>
    </dgm:pt>
    <dgm:pt modelId="{BDBDC1FA-94A5-43FC-8AF7-93FBAF9EDDB6}" type="parTrans" cxnId="{9912B74E-1F02-4059-A9BC-4BB825389476}">
      <dgm:prSet/>
      <dgm:spPr/>
      <dgm:t>
        <a:bodyPr/>
        <a:lstStyle/>
        <a:p>
          <a:endParaRPr lang="en-US"/>
        </a:p>
      </dgm:t>
    </dgm:pt>
    <dgm:pt modelId="{2C60A25E-7BBF-4488-A79B-D81885DA3E15}" type="sibTrans" cxnId="{9912B74E-1F02-4059-A9BC-4BB825389476}">
      <dgm:prSet/>
      <dgm:spPr/>
      <dgm:t>
        <a:bodyPr/>
        <a:lstStyle/>
        <a:p>
          <a:endParaRPr lang="en-US"/>
        </a:p>
      </dgm:t>
    </dgm:pt>
    <dgm:pt modelId="{4735CE27-0EBF-4C88-846A-E2887099B565}">
      <dgm:prSet/>
      <dgm:spPr/>
      <dgm:t>
        <a:bodyPr/>
        <a:lstStyle/>
        <a:p>
          <a:pPr rtl="0"/>
          <a:r>
            <a:rPr lang="en-US" smtClean="0"/>
            <a:t>Data transformation &amp; analysis</a:t>
          </a:r>
          <a:endParaRPr lang="en-US"/>
        </a:p>
      </dgm:t>
    </dgm:pt>
    <dgm:pt modelId="{CE4E1DE8-3480-4FC8-90D8-7548C3D77ABF}" type="parTrans" cxnId="{D2383E90-90F5-4972-ADE5-48AA25500BD4}">
      <dgm:prSet/>
      <dgm:spPr/>
      <dgm:t>
        <a:bodyPr/>
        <a:lstStyle/>
        <a:p>
          <a:endParaRPr lang="en-US"/>
        </a:p>
      </dgm:t>
    </dgm:pt>
    <dgm:pt modelId="{71A8D5A9-5FF7-4589-B720-2370533CFD21}" type="sibTrans" cxnId="{D2383E90-90F5-4972-ADE5-48AA25500BD4}">
      <dgm:prSet/>
      <dgm:spPr/>
      <dgm:t>
        <a:bodyPr/>
        <a:lstStyle/>
        <a:p>
          <a:endParaRPr lang="en-US"/>
        </a:p>
      </dgm:t>
    </dgm:pt>
    <dgm:pt modelId="{8803376D-EDB1-439C-8D17-B67AA3DBC1C5}">
      <dgm:prSet/>
      <dgm:spPr/>
      <dgm:t>
        <a:bodyPr/>
        <a:lstStyle/>
        <a:p>
          <a:pPr rtl="0"/>
          <a:r>
            <a:rPr lang="en-US" smtClean="0"/>
            <a:t>Visualization &amp; presentation</a:t>
          </a:r>
          <a:endParaRPr lang="en-US"/>
        </a:p>
      </dgm:t>
    </dgm:pt>
    <dgm:pt modelId="{213BEB1E-2D67-46F4-9113-9DE79F2A5C82}" type="parTrans" cxnId="{CDDEE12B-B52A-41CF-A277-CB5D4F9CCDCA}">
      <dgm:prSet/>
      <dgm:spPr/>
      <dgm:t>
        <a:bodyPr/>
        <a:lstStyle/>
        <a:p>
          <a:endParaRPr lang="en-US"/>
        </a:p>
      </dgm:t>
    </dgm:pt>
    <dgm:pt modelId="{1164ED07-1C15-44A3-B86D-AD5ADDFAFBA2}" type="sibTrans" cxnId="{CDDEE12B-B52A-41CF-A277-CB5D4F9CCDCA}">
      <dgm:prSet/>
      <dgm:spPr/>
      <dgm:t>
        <a:bodyPr/>
        <a:lstStyle/>
        <a:p>
          <a:endParaRPr lang="en-US"/>
        </a:p>
      </dgm:t>
    </dgm:pt>
    <dgm:pt modelId="{CFCB49CC-9592-412A-A854-BF1A19BF3B6F}">
      <dgm:prSet/>
      <dgm:spPr/>
      <dgm:t>
        <a:bodyPr/>
        <a:lstStyle/>
        <a:p>
          <a:pPr rtl="0"/>
          <a:r>
            <a:rPr lang="en-US" smtClean="0"/>
            <a:t>Attention to quality</a:t>
          </a:r>
          <a:endParaRPr lang="en-US"/>
        </a:p>
      </dgm:t>
    </dgm:pt>
    <dgm:pt modelId="{FED6D843-C290-4D88-A254-CCFC17CF0AA3}" type="parTrans" cxnId="{2A940271-9A31-4922-B48A-0B6A6A86C913}">
      <dgm:prSet/>
      <dgm:spPr/>
      <dgm:t>
        <a:bodyPr/>
        <a:lstStyle/>
        <a:p>
          <a:endParaRPr lang="en-US"/>
        </a:p>
      </dgm:t>
    </dgm:pt>
    <dgm:pt modelId="{8D2145C8-E93F-41BC-B625-41C472CDFDCB}" type="sibTrans" cxnId="{2A940271-9A31-4922-B48A-0B6A6A86C913}">
      <dgm:prSet/>
      <dgm:spPr/>
      <dgm:t>
        <a:bodyPr/>
        <a:lstStyle/>
        <a:p>
          <a:endParaRPr lang="en-US"/>
        </a:p>
      </dgm:t>
    </dgm:pt>
    <dgm:pt modelId="{2A8A3D15-14B5-4E35-9F77-8DB91E8676CC}" type="pres">
      <dgm:prSet presAssocID="{33476167-3F71-43D8-9153-A5AC3AEA5E39}" presName="cycle" presStyleCnt="0">
        <dgm:presLayoutVars>
          <dgm:dir/>
          <dgm:resizeHandles val="exact"/>
        </dgm:presLayoutVars>
      </dgm:prSet>
      <dgm:spPr/>
      <dgm:t>
        <a:bodyPr/>
        <a:lstStyle/>
        <a:p>
          <a:endParaRPr lang="en-US"/>
        </a:p>
      </dgm:t>
    </dgm:pt>
    <dgm:pt modelId="{BAA3BC82-B445-4032-92EE-0B2D0E5C2DE2}" type="pres">
      <dgm:prSet presAssocID="{49C6D1F6-AB2A-4206-9024-A153938CC5F7}" presName="node" presStyleLbl="node1" presStyleIdx="0" presStyleCnt="7">
        <dgm:presLayoutVars>
          <dgm:bulletEnabled val="1"/>
        </dgm:presLayoutVars>
      </dgm:prSet>
      <dgm:spPr/>
      <dgm:t>
        <a:bodyPr/>
        <a:lstStyle/>
        <a:p>
          <a:endParaRPr lang="en-US"/>
        </a:p>
      </dgm:t>
    </dgm:pt>
    <dgm:pt modelId="{C5105A2E-9C9D-401B-A38D-A5698E8A274B}" type="pres">
      <dgm:prSet presAssocID="{49C6D1F6-AB2A-4206-9024-A153938CC5F7}" presName="spNode" presStyleCnt="0"/>
      <dgm:spPr/>
      <dgm:t>
        <a:bodyPr/>
        <a:lstStyle/>
        <a:p>
          <a:endParaRPr lang="en-US"/>
        </a:p>
      </dgm:t>
    </dgm:pt>
    <dgm:pt modelId="{AE93154C-2186-46A5-B838-3A92A0ECADAA}" type="pres">
      <dgm:prSet presAssocID="{5A2FBABD-704D-498B-9980-E7BDDF866378}" presName="sibTrans" presStyleLbl="sibTrans1D1" presStyleIdx="0" presStyleCnt="7"/>
      <dgm:spPr/>
      <dgm:t>
        <a:bodyPr/>
        <a:lstStyle/>
        <a:p>
          <a:endParaRPr lang="en-US"/>
        </a:p>
      </dgm:t>
    </dgm:pt>
    <dgm:pt modelId="{4D1D5DA8-633E-4FA4-88B1-99B7143D655B}" type="pres">
      <dgm:prSet presAssocID="{8C58EB33-75A1-47F3-AC25-DC9F9CCCA5F7}" presName="node" presStyleLbl="node1" presStyleIdx="1" presStyleCnt="7">
        <dgm:presLayoutVars>
          <dgm:bulletEnabled val="1"/>
        </dgm:presLayoutVars>
      </dgm:prSet>
      <dgm:spPr/>
      <dgm:t>
        <a:bodyPr/>
        <a:lstStyle/>
        <a:p>
          <a:endParaRPr lang="en-US"/>
        </a:p>
      </dgm:t>
    </dgm:pt>
    <dgm:pt modelId="{676AB147-F117-49E4-95D6-7D9A5CD9F2E6}" type="pres">
      <dgm:prSet presAssocID="{8C58EB33-75A1-47F3-AC25-DC9F9CCCA5F7}" presName="spNode" presStyleCnt="0"/>
      <dgm:spPr/>
      <dgm:t>
        <a:bodyPr/>
        <a:lstStyle/>
        <a:p>
          <a:endParaRPr lang="en-US"/>
        </a:p>
      </dgm:t>
    </dgm:pt>
    <dgm:pt modelId="{403E3A98-8072-41A1-8789-2AFA723A9A42}" type="pres">
      <dgm:prSet presAssocID="{83943666-06C9-47C6-A817-2D4E47E9EFFF}" presName="sibTrans" presStyleLbl="sibTrans1D1" presStyleIdx="1" presStyleCnt="7"/>
      <dgm:spPr/>
      <dgm:t>
        <a:bodyPr/>
        <a:lstStyle/>
        <a:p>
          <a:endParaRPr lang="en-US"/>
        </a:p>
      </dgm:t>
    </dgm:pt>
    <dgm:pt modelId="{112CAC91-210F-4F14-8555-29DD3A941CF0}" type="pres">
      <dgm:prSet presAssocID="{5591CF5D-EA0A-41AA-835E-990B4CD218BF}" presName="node" presStyleLbl="node1" presStyleIdx="2" presStyleCnt="7">
        <dgm:presLayoutVars>
          <dgm:bulletEnabled val="1"/>
        </dgm:presLayoutVars>
      </dgm:prSet>
      <dgm:spPr/>
      <dgm:t>
        <a:bodyPr/>
        <a:lstStyle/>
        <a:p>
          <a:endParaRPr lang="en-US"/>
        </a:p>
      </dgm:t>
    </dgm:pt>
    <dgm:pt modelId="{A5422CAA-7B5B-4FD3-9462-8F97941A700E}" type="pres">
      <dgm:prSet presAssocID="{5591CF5D-EA0A-41AA-835E-990B4CD218BF}" presName="spNode" presStyleCnt="0"/>
      <dgm:spPr/>
      <dgm:t>
        <a:bodyPr/>
        <a:lstStyle/>
        <a:p>
          <a:endParaRPr lang="en-US"/>
        </a:p>
      </dgm:t>
    </dgm:pt>
    <dgm:pt modelId="{B2A7471E-8492-4146-A4E9-84C0AFE160A2}" type="pres">
      <dgm:prSet presAssocID="{3002FF36-D404-4930-A74E-7E8ECC0A4834}" presName="sibTrans" presStyleLbl="sibTrans1D1" presStyleIdx="2" presStyleCnt="7"/>
      <dgm:spPr/>
      <dgm:t>
        <a:bodyPr/>
        <a:lstStyle/>
        <a:p>
          <a:endParaRPr lang="en-US"/>
        </a:p>
      </dgm:t>
    </dgm:pt>
    <dgm:pt modelId="{25EB485F-3263-4CB0-9F26-521C814552B6}" type="pres">
      <dgm:prSet presAssocID="{EF7E49A2-1CCB-4A6D-BAB2-1D574DCC652A}" presName="node" presStyleLbl="node1" presStyleIdx="3" presStyleCnt="7">
        <dgm:presLayoutVars>
          <dgm:bulletEnabled val="1"/>
        </dgm:presLayoutVars>
      </dgm:prSet>
      <dgm:spPr/>
      <dgm:t>
        <a:bodyPr/>
        <a:lstStyle/>
        <a:p>
          <a:endParaRPr lang="en-US"/>
        </a:p>
      </dgm:t>
    </dgm:pt>
    <dgm:pt modelId="{AC6D790A-502F-4F1D-84C9-7873CB99621F}" type="pres">
      <dgm:prSet presAssocID="{EF7E49A2-1CCB-4A6D-BAB2-1D574DCC652A}" presName="spNode" presStyleCnt="0"/>
      <dgm:spPr/>
      <dgm:t>
        <a:bodyPr/>
        <a:lstStyle/>
        <a:p>
          <a:endParaRPr lang="en-US"/>
        </a:p>
      </dgm:t>
    </dgm:pt>
    <dgm:pt modelId="{6095463C-D834-457A-9F37-13EBD4393EF7}" type="pres">
      <dgm:prSet presAssocID="{2C60A25E-7BBF-4488-A79B-D81885DA3E15}" presName="sibTrans" presStyleLbl="sibTrans1D1" presStyleIdx="3" presStyleCnt="7"/>
      <dgm:spPr/>
      <dgm:t>
        <a:bodyPr/>
        <a:lstStyle/>
        <a:p>
          <a:endParaRPr lang="en-US"/>
        </a:p>
      </dgm:t>
    </dgm:pt>
    <dgm:pt modelId="{269B2E5E-4C9D-418A-8162-3805AA63AFB1}" type="pres">
      <dgm:prSet presAssocID="{4735CE27-0EBF-4C88-846A-E2887099B565}" presName="node" presStyleLbl="node1" presStyleIdx="4" presStyleCnt="7">
        <dgm:presLayoutVars>
          <dgm:bulletEnabled val="1"/>
        </dgm:presLayoutVars>
      </dgm:prSet>
      <dgm:spPr/>
      <dgm:t>
        <a:bodyPr/>
        <a:lstStyle/>
        <a:p>
          <a:endParaRPr lang="en-US"/>
        </a:p>
      </dgm:t>
    </dgm:pt>
    <dgm:pt modelId="{564F15AE-FCCE-45AC-A83D-D357D4E07D39}" type="pres">
      <dgm:prSet presAssocID="{4735CE27-0EBF-4C88-846A-E2887099B565}" presName="spNode" presStyleCnt="0"/>
      <dgm:spPr/>
      <dgm:t>
        <a:bodyPr/>
        <a:lstStyle/>
        <a:p>
          <a:endParaRPr lang="en-US"/>
        </a:p>
      </dgm:t>
    </dgm:pt>
    <dgm:pt modelId="{A765D0F2-B565-4D78-94DE-D63FE399E499}" type="pres">
      <dgm:prSet presAssocID="{71A8D5A9-5FF7-4589-B720-2370533CFD21}" presName="sibTrans" presStyleLbl="sibTrans1D1" presStyleIdx="4" presStyleCnt="7"/>
      <dgm:spPr/>
      <dgm:t>
        <a:bodyPr/>
        <a:lstStyle/>
        <a:p>
          <a:endParaRPr lang="en-US"/>
        </a:p>
      </dgm:t>
    </dgm:pt>
    <dgm:pt modelId="{3755D1F6-FC5A-424A-9FB1-ED207D97A123}" type="pres">
      <dgm:prSet presAssocID="{8803376D-EDB1-439C-8D17-B67AA3DBC1C5}" presName="node" presStyleLbl="node1" presStyleIdx="5" presStyleCnt="7">
        <dgm:presLayoutVars>
          <dgm:bulletEnabled val="1"/>
        </dgm:presLayoutVars>
      </dgm:prSet>
      <dgm:spPr/>
      <dgm:t>
        <a:bodyPr/>
        <a:lstStyle/>
        <a:p>
          <a:endParaRPr lang="en-US"/>
        </a:p>
      </dgm:t>
    </dgm:pt>
    <dgm:pt modelId="{C32F908C-BB60-43E1-B599-E45F14537E5B}" type="pres">
      <dgm:prSet presAssocID="{8803376D-EDB1-439C-8D17-B67AA3DBC1C5}" presName="spNode" presStyleCnt="0"/>
      <dgm:spPr/>
      <dgm:t>
        <a:bodyPr/>
        <a:lstStyle/>
        <a:p>
          <a:endParaRPr lang="en-US"/>
        </a:p>
      </dgm:t>
    </dgm:pt>
    <dgm:pt modelId="{09182070-41A0-4085-BF0C-2A427EB6F14C}" type="pres">
      <dgm:prSet presAssocID="{1164ED07-1C15-44A3-B86D-AD5ADDFAFBA2}" presName="sibTrans" presStyleLbl="sibTrans1D1" presStyleIdx="5" presStyleCnt="7"/>
      <dgm:spPr/>
      <dgm:t>
        <a:bodyPr/>
        <a:lstStyle/>
        <a:p>
          <a:endParaRPr lang="en-US"/>
        </a:p>
      </dgm:t>
    </dgm:pt>
    <dgm:pt modelId="{DB4C410B-71DD-441C-B7BB-D027146B2460}" type="pres">
      <dgm:prSet presAssocID="{CFCB49CC-9592-412A-A854-BF1A19BF3B6F}" presName="node" presStyleLbl="node1" presStyleIdx="6" presStyleCnt="7">
        <dgm:presLayoutVars>
          <dgm:bulletEnabled val="1"/>
        </dgm:presLayoutVars>
      </dgm:prSet>
      <dgm:spPr/>
      <dgm:t>
        <a:bodyPr/>
        <a:lstStyle/>
        <a:p>
          <a:endParaRPr lang="en-US"/>
        </a:p>
      </dgm:t>
    </dgm:pt>
    <dgm:pt modelId="{393AF5E1-1688-4701-ABC4-392DF874237D}" type="pres">
      <dgm:prSet presAssocID="{CFCB49CC-9592-412A-A854-BF1A19BF3B6F}" presName="spNode" presStyleCnt="0"/>
      <dgm:spPr/>
      <dgm:t>
        <a:bodyPr/>
        <a:lstStyle/>
        <a:p>
          <a:endParaRPr lang="en-US"/>
        </a:p>
      </dgm:t>
    </dgm:pt>
    <dgm:pt modelId="{7B43F625-CC45-4C1E-A45B-8B6CEF863C75}" type="pres">
      <dgm:prSet presAssocID="{8D2145C8-E93F-41BC-B625-41C472CDFDCB}" presName="sibTrans" presStyleLbl="sibTrans1D1" presStyleIdx="6" presStyleCnt="7"/>
      <dgm:spPr/>
      <dgm:t>
        <a:bodyPr/>
        <a:lstStyle/>
        <a:p>
          <a:endParaRPr lang="en-US"/>
        </a:p>
      </dgm:t>
    </dgm:pt>
  </dgm:ptLst>
  <dgm:cxnLst>
    <dgm:cxn modelId="{63FB8B43-5B9F-4CD7-8AC2-8B73876FF31F}" type="presOf" srcId="{CFCB49CC-9592-412A-A854-BF1A19BF3B6F}" destId="{DB4C410B-71DD-441C-B7BB-D027146B2460}" srcOrd="0" destOrd="0" presId="urn:microsoft.com/office/officeart/2005/8/layout/cycle6"/>
    <dgm:cxn modelId="{377BEFFF-3887-4CC5-9B0F-468E11DA4433}" srcId="{33476167-3F71-43D8-9153-A5AC3AEA5E39}" destId="{8C58EB33-75A1-47F3-AC25-DC9F9CCCA5F7}" srcOrd="1" destOrd="0" parTransId="{B72065BF-CA35-4C6C-AD40-F5A52B71CA51}" sibTransId="{83943666-06C9-47C6-A817-2D4E47E9EFFF}"/>
    <dgm:cxn modelId="{F91580BC-D69B-4F4F-ABE9-D95A0A93A338}" srcId="{33476167-3F71-43D8-9153-A5AC3AEA5E39}" destId="{5591CF5D-EA0A-41AA-835E-990B4CD218BF}" srcOrd="2" destOrd="0" parTransId="{C793E22D-DD4C-4C4B-8C09-A3A75A666BAC}" sibTransId="{3002FF36-D404-4930-A74E-7E8ECC0A4834}"/>
    <dgm:cxn modelId="{CDDEE12B-B52A-41CF-A277-CB5D4F9CCDCA}" srcId="{33476167-3F71-43D8-9153-A5AC3AEA5E39}" destId="{8803376D-EDB1-439C-8D17-B67AA3DBC1C5}" srcOrd="5" destOrd="0" parTransId="{213BEB1E-2D67-46F4-9113-9DE79F2A5C82}" sibTransId="{1164ED07-1C15-44A3-B86D-AD5ADDFAFBA2}"/>
    <dgm:cxn modelId="{698858AE-4101-4C78-ABDE-12E652CFC2AE}" type="presOf" srcId="{4735CE27-0EBF-4C88-846A-E2887099B565}" destId="{269B2E5E-4C9D-418A-8162-3805AA63AFB1}" srcOrd="0" destOrd="0" presId="urn:microsoft.com/office/officeart/2005/8/layout/cycle6"/>
    <dgm:cxn modelId="{7EFF69F5-20C5-48F4-9590-48500C67CBF7}" type="presOf" srcId="{83943666-06C9-47C6-A817-2D4E47E9EFFF}" destId="{403E3A98-8072-41A1-8789-2AFA723A9A42}" srcOrd="0" destOrd="0" presId="urn:microsoft.com/office/officeart/2005/8/layout/cycle6"/>
    <dgm:cxn modelId="{9EC790C9-6D22-483C-A9B8-CAE37DCBE0EF}" type="presOf" srcId="{5591CF5D-EA0A-41AA-835E-990B4CD218BF}" destId="{112CAC91-210F-4F14-8555-29DD3A941CF0}" srcOrd="0" destOrd="0" presId="urn:microsoft.com/office/officeart/2005/8/layout/cycle6"/>
    <dgm:cxn modelId="{0C00F042-26E5-48CB-AFC2-9DFA22B8B40B}" type="presOf" srcId="{1164ED07-1C15-44A3-B86D-AD5ADDFAFBA2}" destId="{09182070-41A0-4085-BF0C-2A427EB6F14C}" srcOrd="0" destOrd="0" presId="urn:microsoft.com/office/officeart/2005/8/layout/cycle6"/>
    <dgm:cxn modelId="{A886B5E8-99F9-4AA3-B1B1-618B9C0929BC}" type="presOf" srcId="{49C6D1F6-AB2A-4206-9024-A153938CC5F7}" destId="{BAA3BC82-B445-4032-92EE-0B2D0E5C2DE2}" srcOrd="0" destOrd="0" presId="urn:microsoft.com/office/officeart/2005/8/layout/cycle6"/>
    <dgm:cxn modelId="{B75ACC90-8B7B-4FCC-8F6E-36F495E9E681}" type="presOf" srcId="{2C60A25E-7BBF-4488-A79B-D81885DA3E15}" destId="{6095463C-D834-457A-9F37-13EBD4393EF7}" srcOrd="0" destOrd="0" presId="urn:microsoft.com/office/officeart/2005/8/layout/cycle6"/>
    <dgm:cxn modelId="{970A920E-C702-4286-A644-8B9756D702CA}" srcId="{33476167-3F71-43D8-9153-A5AC3AEA5E39}" destId="{49C6D1F6-AB2A-4206-9024-A153938CC5F7}" srcOrd="0" destOrd="0" parTransId="{D8F60129-C26C-4278-B487-AE2C00C68DAD}" sibTransId="{5A2FBABD-704D-498B-9980-E7BDDF866378}"/>
    <dgm:cxn modelId="{B10E08BD-6F1F-4CA0-844A-F9E5DD7AA35F}" type="presOf" srcId="{71A8D5A9-5FF7-4589-B720-2370533CFD21}" destId="{A765D0F2-B565-4D78-94DE-D63FE399E499}" srcOrd="0" destOrd="0" presId="urn:microsoft.com/office/officeart/2005/8/layout/cycle6"/>
    <dgm:cxn modelId="{5076EC63-9837-4950-9AE2-F6F9707C7153}" type="presOf" srcId="{8D2145C8-E93F-41BC-B625-41C472CDFDCB}" destId="{7B43F625-CC45-4C1E-A45B-8B6CEF863C75}" srcOrd="0" destOrd="0" presId="urn:microsoft.com/office/officeart/2005/8/layout/cycle6"/>
    <dgm:cxn modelId="{2A940271-9A31-4922-B48A-0B6A6A86C913}" srcId="{33476167-3F71-43D8-9153-A5AC3AEA5E39}" destId="{CFCB49CC-9592-412A-A854-BF1A19BF3B6F}" srcOrd="6" destOrd="0" parTransId="{FED6D843-C290-4D88-A254-CCFC17CF0AA3}" sibTransId="{8D2145C8-E93F-41BC-B625-41C472CDFDCB}"/>
    <dgm:cxn modelId="{6A0999C1-1253-48CE-B76E-DB13E1576CE5}" type="presOf" srcId="{5A2FBABD-704D-498B-9980-E7BDDF866378}" destId="{AE93154C-2186-46A5-B838-3A92A0ECADAA}" srcOrd="0" destOrd="0" presId="urn:microsoft.com/office/officeart/2005/8/layout/cycle6"/>
    <dgm:cxn modelId="{9912B74E-1F02-4059-A9BC-4BB825389476}" srcId="{33476167-3F71-43D8-9153-A5AC3AEA5E39}" destId="{EF7E49A2-1CCB-4A6D-BAB2-1D574DCC652A}" srcOrd="3" destOrd="0" parTransId="{BDBDC1FA-94A5-43FC-8AF7-93FBAF9EDDB6}" sibTransId="{2C60A25E-7BBF-4488-A79B-D81885DA3E15}"/>
    <dgm:cxn modelId="{D2383E90-90F5-4972-ADE5-48AA25500BD4}" srcId="{33476167-3F71-43D8-9153-A5AC3AEA5E39}" destId="{4735CE27-0EBF-4C88-846A-E2887099B565}" srcOrd="4" destOrd="0" parTransId="{CE4E1DE8-3480-4FC8-90D8-7548C3D77ABF}" sibTransId="{71A8D5A9-5FF7-4589-B720-2370533CFD21}"/>
    <dgm:cxn modelId="{4296F53A-DBEC-4750-9DEB-ABD74B326F30}" type="presOf" srcId="{3002FF36-D404-4930-A74E-7E8ECC0A4834}" destId="{B2A7471E-8492-4146-A4E9-84C0AFE160A2}" srcOrd="0" destOrd="0" presId="urn:microsoft.com/office/officeart/2005/8/layout/cycle6"/>
    <dgm:cxn modelId="{57B42C32-7FEC-4A10-9E68-53E4E69EC408}" type="presOf" srcId="{8803376D-EDB1-439C-8D17-B67AA3DBC1C5}" destId="{3755D1F6-FC5A-424A-9FB1-ED207D97A123}" srcOrd="0" destOrd="0" presId="urn:microsoft.com/office/officeart/2005/8/layout/cycle6"/>
    <dgm:cxn modelId="{E0653C4C-9F9E-4F5E-83AA-36D09185FDF3}" type="presOf" srcId="{EF7E49A2-1CCB-4A6D-BAB2-1D574DCC652A}" destId="{25EB485F-3263-4CB0-9F26-521C814552B6}" srcOrd="0" destOrd="0" presId="urn:microsoft.com/office/officeart/2005/8/layout/cycle6"/>
    <dgm:cxn modelId="{D3E1A34A-FABA-4D1C-8974-407CDD5DEEC1}" type="presOf" srcId="{8C58EB33-75A1-47F3-AC25-DC9F9CCCA5F7}" destId="{4D1D5DA8-633E-4FA4-88B1-99B7143D655B}" srcOrd="0" destOrd="0" presId="urn:microsoft.com/office/officeart/2005/8/layout/cycle6"/>
    <dgm:cxn modelId="{655FB45F-500E-4A3F-95F7-3674404E2310}" type="presOf" srcId="{33476167-3F71-43D8-9153-A5AC3AEA5E39}" destId="{2A8A3D15-14B5-4E35-9F77-8DB91E8676CC}" srcOrd="0" destOrd="0" presId="urn:microsoft.com/office/officeart/2005/8/layout/cycle6"/>
    <dgm:cxn modelId="{86FACAA4-C961-4184-BC59-987B88B5F813}" type="presParOf" srcId="{2A8A3D15-14B5-4E35-9F77-8DB91E8676CC}" destId="{BAA3BC82-B445-4032-92EE-0B2D0E5C2DE2}" srcOrd="0" destOrd="0" presId="urn:microsoft.com/office/officeart/2005/8/layout/cycle6"/>
    <dgm:cxn modelId="{0727DE18-897C-4E46-A093-84219A634EDE}" type="presParOf" srcId="{2A8A3D15-14B5-4E35-9F77-8DB91E8676CC}" destId="{C5105A2E-9C9D-401B-A38D-A5698E8A274B}" srcOrd="1" destOrd="0" presId="urn:microsoft.com/office/officeart/2005/8/layout/cycle6"/>
    <dgm:cxn modelId="{7AC42A17-4C9F-4E22-AC76-C7F4D8A2D426}" type="presParOf" srcId="{2A8A3D15-14B5-4E35-9F77-8DB91E8676CC}" destId="{AE93154C-2186-46A5-B838-3A92A0ECADAA}" srcOrd="2" destOrd="0" presId="urn:microsoft.com/office/officeart/2005/8/layout/cycle6"/>
    <dgm:cxn modelId="{44FB97CD-5C72-4288-910E-3B2ECB6A51E8}" type="presParOf" srcId="{2A8A3D15-14B5-4E35-9F77-8DB91E8676CC}" destId="{4D1D5DA8-633E-4FA4-88B1-99B7143D655B}" srcOrd="3" destOrd="0" presId="urn:microsoft.com/office/officeart/2005/8/layout/cycle6"/>
    <dgm:cxn modelId="{BB94979E-0473-4221-84E7-52C325E4386B}" type="presParOf" srcId="{2A8A3D15-14B5-4E35-9F77-8DB91E8676CC}" destId="{676AB147-F117-49E4-95D6-7D9A5CD9F2E6}" srcOrd="4" destOrd="0" presId="urn:microsoft.com/office/officeart/2005/8/layout/cycle6"/>
    <dgm:cxn modelId="{EF83D978-DB2F-401E-8301-155ACDEC0443}" type="presParOf" srcId="{2A8A3D15-14B5-4E35-9F77-8DB91E8676CC}" destId="{403E3A98-8072-41A1-8789-2AFA723A9A42}" srcOrd="5" destOrd="0" presId="urn:microsoft.com/office/officeart/2005/8/layout/cycle6"/>
    <dgm:cxn modelId="{E4130EEF-1784-40A8-9FB4-F0104A11CD7F}" type="presParOf" srcId="{2A8A3D15-14B5-4E35-9F77-8DB91E8676CC}" destId="{112CAC91-210F-4F14-8555-29DD3A941CF0}" srcOrd="6" destOrd="0" presId="urn:microsoft.com/office/officeart/2005/8/layout/cycle6"/>
    <dgm:cxn modelId="{E88ECCD0-8D50-4CE7-8718-CA813F102F78}" type="presParOf" srcId="{2A8A3D15-14B5-4E35-9F77-8DB91E8676CC}" destId="{A5422CAA-7B5B-4FD3-9462-8F97941A700E}" srcOrd="7" destOrd="0" presId="urn:microsoft.com/office/officeart/2005/8/layout/cycle6"/>
    <dgm:cxn modelId="{4AB77537-5500-4850-A9B2-D1821CCD2B13}" type="presParOf" srcId="{2A8A3D15-14B5-4E35-9F77-8DB91E8676CC}" destId="{B2A7471E-8492-4146-A4E9-84C0AFE160A2}" srcOrd="8" destOrd="0" presId="urn:microsoft.com/office/officeart/2005/8/layout/cycle6"/>
    <dgm:cxn modelId="{1F68FAB5-338E-42FD-A80A-8427DFDDAFC5}" type="presParOf" srcId="{2A8A3D15-14B5-4E35-9F77-8DB91E8676CC}" destId="{25EB485F-3263-4CB0-9F26-521C814552B6}" srcOrd="9" destOrd="0" presId="urn:microsoft.com/office/officeart/2005/8/layout/cycle6"/>
    <dgm:cxn modelId="{937E3614-3BEA-436C-AB26-43C226246707}" type="presParOf" srcId="{2A8A3D15-14B5-4E35-9F77-8DB91E8676CC}" destId="{AC6D790A-502F-4F1D-84C9-7873CB99621F}" srcOrd="10" destOrd="0" presId="urn:microsoft.com/office/officeart/2005/8/layout/cycle6"/>
    <dgm:cxn modelId="{257599CF-FF65-44AE-A571-174F2B58142C}" type="presParOf" srcId="{2A8A3D15-14B5-4E35-9F77-8DB91E8676CC}" destId="{6095463C-D834-457A-9F37-13EBD4393EF7}" srcOrd="11" destOrd="0" presId="urn:microsoft.com/office/officeart/2005/8/layout/cycle6"/>
    <dgm:cxn modelId="{C14F2B01-E0E7-4B64-ACD7-D4653050246E}" type="presParOf" srcId="{2A8A3D15-14B5-4E35-9F77-8DB91E8676CC}" destId="{269B2E5E-4C9D-418A-8162-3805AA63AFB1}" srcOrd="12" destOrd="0" presId="urn:microsoft.com/office/officeart/2005/8/layout/cycle6"/>
    <dgm:cxn modelId="{3658D73B-3116-4831-B017-A78FE5023D81}" type="presParOf" srcId="{2A8A3D15-14B5-4E35-9F77-8DB91E8676CC}" destId="{564F15AE-FCCE-45AC-A83D-D357D4E07D39}" srcOrd="13" destOrd="0" presId="urn:microsoft.com/office/officeart/2005/8/layout/cycle6"/>
    <dgm:cxn modelId="{40452948-13C7-427E-8A88-4BA01C84738D}" type="presParOf" srcId="{2A8A3D15-14B5-4E35-9F77-8DB91E8676CC}" destId="{A765D0F2-B565-4D78-94DE-D63FE399E499}" srcOrd="14" destOrd="0" presId="urn:microsoft.com/office/officeart/2005/8/layout/cycle6"/>
    <dgm:cxn modelId="{E871838E-B510-47FC-8FDD-2788ACA412CA}" type="presParOf" srcId="{2A8A3D15-14B5-4E35-9F77-8DB91E8676CC}" destId="{3755D1F6-FC5A-424A-9FB1-ED207D97A123}" srcOrd="15" destOrd="0" presId="urn:microsoft.com/office/officeart/2005/8/layout/cycle6"/>
    <dgm:cxn modelId="{1254B870-D3B5-4B00-AB2A-19FAC1C8B8AA}" type="presParOf" srcId="{2A8A3D15-14B5-4E35-9F77-8DB91E8676CC}" destId="{C32F908C-BB60-43E1-B599-E45F14537E5B}" srcOrd="16" destOrd="0" presId="urn:microsoft.com/office/officeart/2005/8/layout/cycle6"/>
    <dgm:cxn modelId="{8611F059-7A24-44D8-AD8D-E1489472680C}" type="presParOf" srcId="{2A8A3D15-14B5-4E35-9F77-8DB91E8676CC}" destId="{09182070-41A0-4085-BF0C-2A427EB6F14C}" srcOrd="17" destOrd="0" presId="urn:microsoft.com/office/officeart/2005/8/layout/cycle6"/>
    <dgm:cxn modelId="{8949B861-724E-407C-9486-A05025611D6D}" type="presParOf" srcId="{2A8A3D15-14B5-4E35-9F77-8DB91E8676CC}" destId="{DB4C410B-71DD-441C-B7BB-D027146B2460}" srcOrd="18" destOrd="0" presId="urn:microsoft.com/office/officeart/2005/8/layout/cycle6"/>
    <dgm:cxn modelId="{F079B2C0-040A-4E45-81D1-5D85E509FC15}" type="presParOf" srcId="{2A8A3D15-14B5-4E35-9F77-8DB91E8676CC}" destId="{393AF5E1-1688-4701-ABC4-392DF874237D}" srcOrd="19" destOrd="0" presId="urn:microsoft.com/office/officeart/2005/8/layout/cycle6"/>
    <dgm:cxn modelId="{E1642859-BCA3-4B16-AB95-2AE9536B88BD}" type="presParOf" srcId="{2A8A3D15-14B5-4E35-9F77-8DB91E8676CC}" destId="{7B43F625-CC45-4C1E-A45B-8B6CEF863C75}"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BC82-B445-4032-92EE-0B2D0E5C2DE2}">
      <dsp:nvSpPr>
        <dsp:cNvPr id="0" name=""/>
        <dsp:cNvSpPr/>
      </dsp:nvSpPr>
      <dsp:spPr>
        <a:xfrm>
          <a:off x="3573326" y="3395"/>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Learning the application domain</a:t>
          </a:r>
          <a:endParaRPr lang="en-US" sz="1100" kern="1200" dirty="0"/>
        </a:p>
      </dsp:txBody>
      <dsp:txXfrm>
        <a:off x="3607688" y="37757"/>
        <a:ext cx="1014223" cy="635192"/>
      </dsp:txXfrm>
    </dsp:sp>
    <dsp:sp modelId="{AE93154C-2186-46A5-B838-3A92A0ECADAA}">
      <dsp:nvSpPr>
        <dsp:cNvPr id="0" name=""/>
        <dsp:cNvSpPr/>
      </dsp:nvSpPr>
      <dsp:spPr>
        <a:xfrm>
          <a:off x="2107793" y="355353"/>
          <a:ext cx="4014012" cy="4014012"/>
        </a:xfrm>
        <a:custGeom>
          <a:avLst/>
          <a:gdLst/>
          <a:ahLst/>
          <a:cxnLst/>
          <a:rect l="0" t="0" r="0" b="0"/>
          <a:pathLst>
            <a:path>
              <a:moveTo>
                <a:pt x="2555628" y="76439"/>
              </a:moveTo>
              <a:arcTo wR="2007006" hR="2007006" stAng="17151836" swAng="1254191"/>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D1D5DA8-633E-4FA4-88B1-99B7143D655B}">
      <dsp:nvSpPr>
        <dsp:cNvPr id="0" name=""/>
        <dsp:cNvSpPr/>
      </dsp:nvSpPr>
      <dsp:spPr>
        <a:xfrm>
          <a:off x="5142466" y="759053"/>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Communicating with data users</a:t>
          </a:r>
          <a:endParaRPr lang="en-US" sz="1100" kern="1200" dirty="0"/>
        </a:p>
      </dsp:txBody>
      <dsp:txXfrm>
        <a:off x="5176828" y="793415"/>
        <a:ext cx="1014223" cy="635192"/>
      </dsp:txXfrm>
    </dsp:sp>
    <dsp:sp modelId="{403E3A98-8072-41A1-8789-2AFA723A9A42}">
      <dsp:nvSpPr>
        <dsp:cNvPr id="0" name=""/>
        <dsp:cNvSpPr/>
      </dsp:nvSpPr>
      <dsp:spPr>
        <a:xfrm>
          <a:off x="2107793" y="355353"/>
          <a:ext cx="4014012" cy="4014012"/>
        </a:xfrm>
        <a:custGeom>
          <a:avLst/>
          <a:gdLst/>
          <a:ahLst/>
          <a:cxnLst/>
          <a:rect l="0" t="0" r="0" b="0"/>
          <a:pathLst>
            <a:path>
              <a:moveTo>
                <a:pt x="3805741" y="1116711"/>
              </a:moveTo>
              <a:arcTo wR="2007006" hR="2007006" stAng="20019997" swAng="1724770"/>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12CAC91-210F-4F14-8555-29DD3A941CF0}">
      <dsp:nvSpPr>
        <dsp:cNvPr id="0" name=""/>
        <dsp:cNvSpPr/>
      </dsp:nvSpPr>
      <dsp:spPr>
        <a:xfrm>
          <a:off x="5530012" y="2457002"/>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Seeing the “big picture”</a:t>
          </a:r>
          <a:endParaRPr lang="en-US" sz="1100" kern="1200"/>
        </a:p>
      </dsp:txBody>
      <dsp:txXfrm>
        <a:off x="5564374" y="2491364"/>
        <a:ext cx="1014223" cy="635192"/>
      </dsp:txXfrm>
    </dsp:sp>
    <dsp:sp modelId="{B2A7471E-8492-4146-A4E9-84C0AFE160A2}">
      <dsp:nvSpPr>
        <dsp:cNvPr id="0" name=""/>
        <dsp:cNvSpPr/>
      </dsp:nvSpPr>
      <dsp:spPr>
        <a:xfrm>
          <a:off x="2107793" y="355353"/>
          <a:ext cx="4014012" cy="4014012"/>
        </a:xfrm>
        <a:custGeom>
          <a:avLst/>
          <a:gdLst/>
          <a:ahLst/>
          <a:cxnLst/>
          <a:rect l="0" t="0" r="0" b="0"/>
          <a:pathLst>
            <a:path>
              <a:moveTo>
                <a:pt x="3845094" y="2812923"/>
              </a:moveTo>
              <a:arcTo wR="2007006" hR="2007006" stAng="1420514" swAng="1356883"/>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5EB485F-3263-4CB0-9F26-521C814552B6}">
      <dsp:nvSpPr>
        <dsp:cNvPr id="0" name=""/>
        <dsp:cNvSpPr/>
      </dsp:nvSpPr>
      <dsp:spPr>
        <a:xfrm>
          <a:off x="4444133" y="3818651"/>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Knowing how data can be represented</a:t>
          </a:r>
          <a:endParaRPr lang="en-US" sz="1100" kern="1200"/>
        </a:p>
      </dsp:txBody>
      <dsp:txXfrm>
        <a:off x="4478495" y="3853013"/>
        <a:ext cx="1014223" cy="635192"/>
      </dsp:txXfrm>
    </dsp:sp>
    <dsp:sp modelId="{6095463C-D834-457A-9F37-13EBD4393EF7}">
      <dsp:nvSpPr>
        <dsp:cNvPr id="0" name=""/>
        <dsp:cNvSpPr/>
      </dsp:nvSpPr>
      <dsp:spPr>
        <a:xfrm>
          <a:off x="2107793" y="355353"/>
          <a:ext cx="4014012" cy="4014012"/>
        </a:xfrm>
        <a:custGeom>
          <a:avLst/>
          <a:gdLst/>
          <a:ahLst/>
          <a:cxnLst/>
          <a:rect l="0" t="0" r="0" b="0"/>
          <a:pathLst>
            <a:path>
              <a:moveTo>
                <a:pt x="2329840" y="3987877"/>
              </a:moveTo>
              <a:arcTo wR="2007006" hR="2007006" stAng="4844613" swAng="1110774"/>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269B2E5E-4C9D-418A-8162-3805AA63AFB1}">
      <dsp:nvSpPr>
        <dsp:cNvPr id="0" name=""/>
        <dsp:cNvSpPr/>
      </dsp:nvSpPr>
      <dsp:spPr>
        <a:xfrm>
          <a:off x="2702518" y="3818651"/>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Data transformation &amp; analysis</a:t>
          </a:r>
          <a:endParaRPr lang="en-US" sz="1100" kern="1200"/>
        </a:p>
      </dsp:txBody>
      <dsp:txXfrm>
        <a:off x="2736880" y="3853013"/>
        <a:ext cx="1014223" cy="635192"/>
      </dsp:txXfrm>
    </dsp:sp>
    <dsp:sp modelId="{A765D0F2-B565-4D78-94DE-D63FE399E499}">
      <dsp:nvSpPr>
        <dsp:cNvPr id="0" name=""/>
        <dsp:cNvSpPr/>
      </dsp:nvSpPr>
      <dsp:spPr>
        <a:xfrm>
          <a:off x="2107793" y="355353"/>
          <a:ext cx="4014012" cy="4014012"/>
        </a:xfrm>
        <a:custGeom>
          <a:avLst/>
          <a:gdLst/>
          <a:ahLst/>
          <a:cxnLst/>
          <a:rect l="0" t="0" r="0" b="0"/>
          <a:pathLst>
            <a:path>
              <a:moveTo>
                <a:pt x="620146" y="3457762"/>
              </a:moveTo>
              <a:arcTo wR="2007006" hR="2007006" stAng="8022603" swAng="1356883"/>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3755D1F6-FC5A-424A-9FB1-ED207D97A123}">
      <dsp:nvSpPr>
        <dsp:cNvPr id="0" name=""/>
        <dsp:cNvSpPr/>
      </dsp:nvSpPr>
      <dsp:spPr>
        <a:xfrm>
          <a:off x="1616639" y="2457002"/>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Visualization &amp; presentation</a:t>
          </a:r>
          <a:endParaRPr lang="en-US" sz="1100" kern="1200"/>
        </a:p>
      </dsp:txBody>
      <dsp:txXfrm>
        <a:off x="1651001" y="2491364"/>
        <a:ext cx="1014223" cy="635192"/>
      </dsp:txXfrm>
    </dsp:sp>
    <dsp:sp modelId="{09182070-41A0-4085-BF0C-2A427EB6F14C}">
      <dsp:nvSpPr>
        <dsp:cNvPr id="0" name=""/>
        <dsp:cNvSpPr/>
      </dsp:nvSpPr>
      <dsp:spPr>
        <a:xfrm>
          <a:off x="2107793" y="355353"/>
          <a:ext cx="4014012" cy="4014012"/>
        </a:xfrm>
        <a:custGeom>
          <a:avLst/>
          <a:gdLst/>
          <a:ahLst/>
          <a:cxnLst/>
          <a:rect l="0" t="0" r="0" b="0"/>
          <a:pathLst>
            <a:path>
              <a:moveTo>
                <a:pt x="1779" y="2091498"/>
              </a:moveTo>
              <a:arcTo wR="2007006" hR="2007006" stAng="10655233" swAng="1724770"/>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B4C410B-71DD-441C-B7BB-D027146B2460}">
      <dsp:nvSpPr>
        <dsp:cNvPr id="0" name=""/>
        <dsp:cNvSpPr/>
      </dsp:nvSpPr>
      <dsp:spPr>
        <a:xfrm>
          <a:off x="2004185" y="759053"/>
          <a:ext cx="1082947" cy="70391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Attention to quality</a:t>
          </a:r>
          <a:endParaRPr lang="en-US" sz="1100" kern="1200"/>
        </a:p>
      </dsp:txBody>
      <dsp:txXfrm>
        <a:off x="2038547" y="793415"/>
        <a:ext cx="1014223" cy="635192"/>
      </dsp:txXfrm>
    </dsp:sp>
    <dsp:sp modelId="{7B43F625-CC45-4C1E-A45B-8B6CEF863C75}">
      <dsp:nvSpPr>
        <dsp:cNvPr id="0" name=""/>
        <dsp:cNvSpPr/>
      </dsp:nvSpPr>
      <dsp:spPr>
        <a:xfrm>
          <a:off x="2107793" y="355353"/>
          <a:ext cx="4014012" cy="4014012"/>
        </a:xfrm>
        <a:custGeom>
          <a:avLst/>
          <a:gdLst/>
          <a:ahLst/>
          <a:cxnLst/>
          <a:rect l="0" t="0" r="0" b="0"/>
          <a:pathLst>
            <a:path>
              <a:moveTo>
                <a:pt x="805685" y="399243"/>
              </a:moveTo>
              <a:arcTo wR="2007006" hR="2007006" stAng="13993974" swAng="1254191"/>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2C7CAF-EFD9-EE4E-9E59-45E3E0CA9AE1}" type="datetimeFigureOut">
              <a:rPr lang="en-US" smtClean="0"/>
              <a:t>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2F726D-36A3-E447-9E72-A2945F859915}" type="slidenum">
              <a:rPr lang="en-US" smtClean="0"/>
              <a:t>‹#›</a:t>
            </a:fld>
            <a:endParaRPr lang="en-US"/>
          </a:p>
        </p:txBody>
      </p:sp>
    </p:spTree>
    <p:extLst>
      <p:ext uri="{BB962C8B-B14F-4D97-AF65-F5344CB8AC3E}">
        <p14:creationId xmlns:p14="http://schemas.microsoft.com/office/powerpoint/2010/main" val="3399983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E564724E-7CB4-4288-908A-97852378BB2E}" type="slidenum">
              <a:rPr lang="en-US" smtClean="0"/>
              <a:t>2</a:t>
            </a:fld>
            <a:endParaRPr lang="en-US"/>
          </a:p>
        </p:txBody>
      </p:sp>
    </p:spTree>
    <p:extLst>
      <p:ext uri="{BB962C8B-B14F-4D97-AF65-F5344CB8AC3E}">
        <p14:creationId xmlns:p14="http://schemas.microsoft.com/office/powerpoint/2010/main" val="65996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30</a:t>
            </a:fld>
            <a:endParaRPr lang="en-US"/>
          </a:p>
        </p:txBody>
      </p:sp>
    </p:spTree>
    <p:extLst>
      <p:ext uri="{BB962C8B-B14F-4D97-AF65-F5344CB8AC3E}">
        <p14:creationId xmlns:p14="http://schemas.microsoft.com/office/powerpoint/2010/main" val="72282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31</a:t>
            </a:fld>
            <a:endParaRPr lang="en-US"/>
          </a:p>
        </p:txBody>
      </p:sp>
    </p:spTree>
    <p:extLst>
      <p:ext uri="{BB962C8B-B14F-4D97-AF65-F5344CB8AC3E}">
        <p14:creationId xmlns:p14="http://schemas.microsoft.com/office/powerpoint/2010/main" val="72282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32</a:t>
            </a:fld>
            <a:endParaRPr lang="en-US"/>
          </a:p>
        </p:txBody>
      </p:sp>
    </p:spTree>
    <p:extLst>
      <p:ext uri="{BB962C8B-B14F-4D97-AF65-F5344CB8AC3E}">
        <p14:creationId xmlns:p14="http://schemas.microsoft.com/office/powerpoint/2010/main" val="72282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33</a:t>
            </a:fld>
            <a:endParaRPr lang="en-US"/>
          </a:p>
        </p:txBody>
      </p:sp>
    </p:spTree>
    <p:extLst>
      <p:ext uri="{BB962C8B-B14F-4D97-AF65-F5344CB8AC3E}">
        <p14:creationId xmlns:p14="http://schemas.microsoft.com/office/powerpoint/2010/main" val="72282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34</a:t>
            </a:fld>
            <a:endParaRPr lang="en-US"/>
          </a:p>
        </p:txBody>
      </p:sp>
    </p:spTree>
    <p:extLst>
      <p:ext uri="{BB962C8B-B14F-4D97-AF65-F5344CB8AC3E}">
        <p14:creationId xmlns:p14="http://schemas.microsoft.com/office/powerpoint/2010/main" val="4202625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38</a:t>
            </a:fld>
            <a:endParaRPr lang="en-US"/>
          </a:p>
        </p:txBody>
      </p:sp>
    </p:spTree>
    <p:extLst>
      <p:ext uri="{BB962C8B-B14F-4D97-AF65-F5344CB8AC3E}">
        <p14:creationId xmlns:p14="http://schemas.microsoft.com/office/powerpoint/2010/main" val="207878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D32509D-CF65-4247-89D5-CCB815503D0F}" type="slidenum">
              <a:rPr lang="en-US" smtClean="0"/>
              <a:pPr/>
              <a:t>62</a:t>
            </a:fld>
            <a:endParaRPr lang="en-US"/>
          </a:p>
        </p:txBody>
      </p:sp>
    </p:spTree>
    <p:extLst>
      <p:ext uri="{BB962C8B-B14F-4D97-AF65-F5344CB8AC3E}">
        <p14:creationId xmlns:p14="http://schemas.microsoft.com/office/powerpoint/2010/main" val="98176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4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28812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168599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pPr/>
              <a:t>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pPr/>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smtClean="0">
                <a:latin typeface="Franklin Gothic Medium" pitchFamily="34" charset="0"/>
              </a:rPr>
              <a:t>Click to edit Master title style</a:t>
            </a:r>
            <a:endParaRPr lang="en-US" dirty="0">
              <a:latin typeface="Franklin Gothic Medium" pitchFamily="34" charset="0"/>
            </a:endParaRP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 Id="rId3"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4.w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normAutofit/>
          </a:bodyPr>
          <a:lstStyle/>
          <a:p>
            <a:pPr algn="l"/>
            <a:r>
              <a:rPr lang="en-US" dirty="0" smtClean="0"/>
              <a:t>Introduction</a:t>
            </a:r>
          </a:p>
        </p:txBody>
      </p:sp>
    </p:spTree>
    <p:extLst>
      <p:ext uri="{BB962C8B-B14F-4D97-AF65-F5344CB8AC3E}">
        <p14:creationId xmlns:p14="http://schemas.microsoft.com/office/powerpoint/2010/main" val="32358241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Many Skills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95400"/>
            <a:ext cx="8762232" cy="4525963"/>
          </a:xfrm>
        </p:spPr>
        <p:txBody>
          <a:bodyPr>
            <a:normAutofit/>
          </a:bodyPr>
          <a:lstStyle/>
          <a:p>
            <a:pPr marL="0" indent="0">
              <a:buNone/>
            </a:pPr>
            <a:r>
              <a:rPr lang="en-US" sz="2400" dirty="0"/>
              <a:t>Data Science→ Perception</a:t>
            </a:r>
          </a:p>
          <a:p>
            <a:pPr marL="0" indent="0">
              <a:buNone/>
            </a:pPr>
            <a:r>
              <a:rPr lang="en-US" dirty="0"/>
              <a:t>	</a:t>
            </a:r>
          </a:p>
          <a:p>
            <a:endParaRPr lang="en-US" dirty="0"/>
          </a:p>
        </p:txBody>
      </p:sp>
      <p:pic>
        <p:nvPicPr>
          <p:cNvPr id="5" name="Picture 2" descr="https://encrypted-tbn3.gstatic.com/images?q=tbn:ANd9GcRjBvQ64yT7jJt2bxzrADsJp-qfH0MJw3jwcJyz0ZhELy-6iI4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082671"/>
            <a:ext cx="3012747" cy="2108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cognitive-decisions.com/images/datsc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295399"/>
            <a:ext cx="4266432" cy="33584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adma.com.au/assets/Uploads/blog/_resampled/SetWidth700-Data-Scientis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95" y="2971800"/>
            <a:ext cx="3613809" cy="23579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cientist writing on clipboard in lab"/>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8447"/>
          <a:stretch/>
        </p:blipFill>
        <p:spPr bwMode="auto">
          <a:xfrm>
            <a:off x="1219200" y="3937980"/>
            <a:ext cx="2882522" cy="194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6030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Many Skills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95400"/>
            <a:ext cx="8762232" cy="4525963"/>
          </a:xfrm>
        </p:spPr>
        <p:txBody>
          <a:bodyPr>
            <a:normAutofit/>
          </a:bodyPr>
          <a:lstStyle/>
          <a:p>
            <a:pPr marL="0" indent="0">
              <a:buNone/>
            </a:pPr>
            <a:r>
              <a:rPr lang="en-US" dirty="0"/>
              <a:t>	</a:t>
            </a:r>
          </a:p>
          <a:p>
            <a:endParaRPr lang="en-US" dirty="0"/>
          </a:p>
        </p:txBody>
      </p:sp>
      <p:pic>
        <p:nvPicPr>
          <p:cNvPr id="9" name="Picture 4" descr="http://hlwiki.slais.ubc.ca/images/thumb/6/6c/Datascience.png/360px-Datascien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1467" y="1295400"/>
            <a:ext cx="4931533" cy="43835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96" y="3124200"/>
            <a:ext cx="1652941" cy="1652941"/>
          </a:xfrm>
          <a:prstGeom prst="rect">
            <a:avLst/>
          </a:prstGeom>
        </p:spPr>
      </p:pic>
      <p:pic>
        <p:nvPicPr>
          <p:cNvPr id="12" name="Picture 11" descr="http://blog.stata.com/wp-content/uploads/2012/06/excel_fi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474" b="41095"/>
          <a:stretch/>
        </p:blipFill>
        <p:spPr bwMode="auto">
          <a:xfrm>
            <a:off x="838200" y="2292452"/>
            <a:ext cx="2232035" cy="967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0896" y="1295400"/>
            <a:ext cx="2667249" cy="369332"/>
          </a:xfrm>
          <a:prstGeom prst="rect">
            <a:avLst/>
          </a:prstGeom>
          <a:noFill/>
        </p:spPr>
        <p:txBody>
          <a:bodyPr wrap="square" rtlCol="0">
            <a:spAutoFit/>
          </a:bodyPr>
          <a:lstStyle/>
          <a:p>
            <a:r>
              <a:rPr lang="en-US" dirty="0" smtClean="0"/>
              <a:t>Contemporary Perspective</a:t>
            </a:r>
            <a:endParaRPr lang="en-US" dirty="0"/>
          </a:p>
        </p:txBody>
      </p:sp>
      <p:pic>
        <p:nvPicPr>
          <p:cNvPr id="13" name="Picture 12"/>
          <p:cNvPicPr>
            <a:picLocks noChangeAspect="1"/>
          </p:cNvPicPr>
          <p:nvPr/>
        </p:nvPicPr>
        <p:blipFill>
          <a:blip r:embed="rId5" cstate="print"/>
          <a:stretch>
            <a:fillRect/>
          </a:stretch>
        </p:blipFill>
        <p:spPr>
          <a:xfrm>
            <a:off x="2596729" y="1775668"/>
            <a:ext cx="1409524" cy="1009524"/>
          </a:xfrm>
          <a:prstGeom prst="rect">
            <a:avLst/>
          </a:prstGeom>
        </p:spPr>
      </p:pic>
      <p:pic>
        <p:nvPicPr>
          <p:cNvPr id="2050" name="Picture 2" descr="http://cdn.tradebit.org/usr/topresellrights/pub/9002/134320822_What-Is-The-Best-Digital-Audio-Forma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9432" y="3658900"/>
            <a:ext cx="1152410" cy="11495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7328" y="4341128"/>
            <a:ext cx="2210817" cy="1511063"/>
          </a:xfrm>
          <a:prstGeom prst="rect">
            <a:avLst/>
          </a:prstGeom>
        </p:spPr>
      </p:pic>
    </p:spTree>
    <p:extLst>
      <p:ext uri="{BB962C8B-B14F-4D97-AF65-F5344CB8AC3E}">
        <p14:creationId xmlns:p14="http://schemas.microsoft.com/office/powerpoint/2010/main" val="1334660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Tree>
    <p:extLst>
      <p:ext uri="{BB962C8B-B14F-4D97-AF65-F5344CB8AC3E}">
        <p14:creationId xmlns:p14="http://schemas.microsoft.com/office/powerpoint/2010/main" val="15235938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0208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52110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5704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52110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5374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1692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52110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5374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434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4227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38600" y="5721775"/>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186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38600" y="5721775"/>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91000" y="5188377"/>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8300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My Background </a:t>
            </a:r>
            <a:endParaRPr lang="en-US" dirty="0"/>
          </a:p>
        </p:txBody>
      </p:sp>
      <p:sp>
        <p:nvSpPr>
          <p:cNvPr id="8" name="Content Placeholder 7"/>
          <p:cNvSpPr>
            <a:spLocks noGrp="1"/>
          </p:cNvSpPr>
          <p:nvPr>
            <p:ph idx="1"/>
          </p:nvPr>
        </p:nvSpPr>
        <p:spPr>
          <a:xfrm>
            <a:off x="457200" y="1371600"/>
            <a:ext cx="8045704" cy="4023360"/>
          </a:xfrm>
        </p:spPr>
        <p:txBody>
          <a:bodyPr>
            <a:normAutofit/>
          </a:bodyPr>
          <a:lstStyle/>
          <a:p>
            <a:pPr marL="228600" indent="-228600">
              <a:lnSpc>
                <a:spcPct val="120000"/>
              </a:lnSpc>
              <a:buFont typeface="Arial" panose="020B0604020202020204" pitchFamily="34" charset="0"/>
              <a:buChar char="•"/>
            </a:pPr>
            <a:r>
              <a:rPr lang="en-US" sz="2400" dirty="0" smtClean="0"/>
              <a:t>Computer Science/Information Science/ Business Degrees</a:t>
            </a:r>
          </a:p>
          <a:p>
            <a:pPr marL="228600" indent="-228600">
              <a:lnSpc>
                <a:spcPct val="120000"/>
              </a:lnSpc>
              <a:buFont typeface="Arial" panose="020B0604020202020204" pitchFamily="34" charset="0"/>
              <a:buChar char="•"/>
            </a:pPr>
            <a:r>
              <a:rPr lang="en-US" sz="2400" dirty="0" smtClean="0"/>
              <a:t>Started life as a Programmer</a:t>
            </a:r>
            <a:endParaRPr lang="en-US" sz="2400" dirty="0" smtClean="0"/>
          </a:p>
          <a:p>
            <a:pPr marL="228600" indent="-228600">
              <a:lnSpc>
                <a:spcPct val="120000"/>
              </a:lnSpc>
              <a:buFont typeface="Arial" panose="020B0604020202020204" pitchFamily="34" charset="0"/>
              <a:buChar char="•"/>
            </a:pPr>
            <a:r>
              <a:rPr lang="en-US" sz="2400" dirty="0" smtClean="0"/>
              <a:t>Led Visualizations </a:t>
            </a:r>
            <a:r>
              <a:rPr lang="en-US" sz="2400" dirty="0" smtClean="0"/>
              <a:t>&amp; High Performance </a:t>
            </a:r>
            <a:r>
              <a:rPr lang="en-US" sz="2400" dirty="0" smtClean="0"/>
              <a:t>Computing Teams</a:t>
            </a:r>
          </a:p>
          <a:p>
            <a:pPr marL="228600" indent="-228600">
              <a:lnSpc>
                <a:spcPct val="120000"/>
              </a:lnSpc>
              <a:buFont typeface="Arial" panose="020B0604020202020204" pitchFamily="34" charset="0"/>
              <a:buChar char="•"/>
            </a:pPr>
            <a:r>
              <a:rPr lang="en-US" sz="2400" dirty="0" smtClean="0"/>
              <a:t>Created </a:t>
            </a:r>
            <a:r>
              <a:rPr lang="en-US" sz="2400" dirty="0" smtClean="0"/>
              <a:t>a “Common Customer View” (across retail products)</a:t>
            </a:r>
            <a:endParaRPr lang="en-US" sz="2400" dirty="0"/>
          </a:p>
          <a:p>
            <a:pPr marL="228600" indent="-228600">
              <a:lnSpc>
                <a:spcPct val="120000"/>
              </a:lnSpc>
              <a:buFont typeface="Arial" panose="020B0604020202020204" pitchFamily="34" charset="0"/>
              <a:buChar char="•"/>
            </a:pPr>
            <a:r>
              <a:rPr lang="en-US" sz="2400" dirty="0" smtClean="0"/>
              <a:t>Invested </a:t>
            </a:r>
            <a:r>
              <a:rPr lang="en-US" sz="2400" dirty="0" smtClean="0"/>
              <a:t>in tech companies - </a:t>
            </a:r>
            <a:r>
              <a:rPr lang="en-US" sz="2400" dirty="0"/>
              <a:t>Venture Capital </a:t>
            </a:r>
          </a:p>
          <a:p>
            <a:pPr marL="228600" indent="-228600">
              <a:lnSpc>
                <a:spcPct val="120000"/>
              </a:lnSpc>
              <a:buFont typeface="Arial" panose="020B0604020202020204" pitchFamily="34" charset="0"/>
              <a:buChar char="•"/>
            </a:pPr>
            <a:r>
              <a:rPr lang="en-US" sz="2400" dirty="0" smtClean="0"/>
              <a:t>Ran </a:t>
            </a:r>
            <a:r>
              <a:rPr lang="en-US" sz="2400" dirty="0" smtClean="0"/>
              <a:t>Credit Card Risk </a:t>
            </a:r>
            <a:r>
              <a:rPr lang="en-US" sz="2400" dirty="0" smtClean="0"/>
              <a:t>Platform - Credit &amp; Fraud </a:t>
            </a:r>
            <a:endParaRPr lang="en-US" sz="2400" dirty="0"/>
          </a:p>
          <a:p>
            <a:pPr marL="228600" indent="-228600">
              <a:lnSpc>
                <a:spcPct val="120000"/>
              </a:lnSpc>
              <a:buFont typeface="Arial" panose="020B0604020202020204" pitchFamily="34" charset="0"/>
              <a:buChar char="•"/>
            </a:pPr>
            <a:r>
              <a:rPr lang="en-US" sz="2400" dirty="0" smtClean="0"/>
              <a:t>Funded Research Projects </a:t>
            </a:r>
          </a:p>
        </p:txBody>
      </p:sp>
      <p:sp>
        <p:nvSpPr>
          <p:cNvPr id="5" name="Footer Placeholder 4"/>
          <p:cNvSpPr>
            <a:spLocks noGrp="1"/>
          </p:cNvSpPr>
          <p:nvPr>
            <p:ph type="ftr" sz="quarter" idx="4294967295"/>
          </p:nvPr>
        </p:nvSpPr>
        <p:spPr>
          <a:xfrm>
            <a:off x="2672080" y="6470704"/>
            <a:ext cx="3617102" cy="274320"/>
          </a:xfrm>
          <a:prstGeom prst="rect">
            <a:avLst/>
          </a:prstGeom>
        </p:spPr>
        <p:txBody>
          <a:bodyPr/>
          <a:lstStyle/>
          <a:p>
            <a:r>
              <a:rPr lang="en-US" dirty="0" smtClean="0"/>
              <a:t>School of Information Studies | Syracuse University</a:t>
            </a:r>
            <a:endParaRPr lang="en-US" dirty="0"/>
          </a:p>
        </p:txBody>
      </p:sp>
      <p:sp>
        <p:nvSpPr>
          <p:cNvPr id="6" name="Slide Number Placeholder 5"/>
          <p:cNvSpPr>
            <a:spLocks noGrp="1"/>
          </p:cNvSpPr>
          <p:nvPr>
            <p:ph type="sldNum" sz="quarter" idx="4294967295"/>
          </p:nvPr>
        </p:nvSpPr>
        <p:spPr>
          <a:xfrm>
            <a:off x="6360874" y="6470704"/>
            <a:ext cx="934886" cy="274320"/>
          </a:xfrm>
          <a:prstGeom prst="rect">
            <a:avLst/>
          </a:prstGeom>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5319105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38600" y="5721775"/>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91000" y="5188377"/>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6367462">
            <a:off x="3064334" y="3070732"/>
            <a:ext cx="2896482" cy="21314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9606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38600" y="5721775"/>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91000" y="5188377"/>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6367462">
            <a:off x="3064334" y="3070732"/>
            <a:ext cx="2896482" cy="21314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7316321">
            <a:off x="2457137" y="3223132"/>
            <a:ext cx="2896482" cy="21314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4578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4" y="9099"/>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2" name="Right Arrow 1"/>
          <p:cNvSpPr/>
          <p:nvPr/>
        </p:nvSpPr>
        <p:spPr>
          <a:xfrm>
            <a:off x="2057400" y="1354564"/>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490531">
            <a:off x="5841327" y="1856545"/>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2262228">
            <a:off x="5899891" y="2240897"/>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8882078">
            <a:off x="5965972" y="4229243"/>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9732483">
            <a:off x="5880209" y="3791892"/>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38600" y="5721775"/>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91000" y="5188377"/>
            <a:ext cx="1066800" cy="2218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6367462">
            <a:off x="3064334" y="3070732"/>
            <a:ext cx="2896482" cy="21314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7316321">
            <a:off x="2457137" y="3223132"/>
            <a:ext cx="2896482" cy="21314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5562600" y="838200"/>
            <a:ext cx="20574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6164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74619" cy="6176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sp>
        <p:nvSpPr>
          <p:cNvPr id="7" name="TextBox 6"/>
          <p:cNvSpPr txBox="1"/>
          <p:nvPr/>
        </p:nvSpPr>
        <p:spPr>
          <a:xfrm>
            <a:off x="245423" y="913340"/>
            <a:ext cx="5638800" cy="923330"/>
          </a:xfrm>
          <a:prstGeom prst="rect">
            <a:avLst/>
          </a:prstGeom>
          <a:noFill/>
        </p:spPr>
        <p:txBody>
          <a:bodyPr wrap="square" rtlCol="0">
            <a:spAutoFit/>
          </a:bodyPr>
          <a:lstStyle/>
          <a:p>
            <a:r>
              <a:rPr lang="en-US" sz="5400" dirty="0" smtClean="0"/>
              <a:t>Data Architecture</a:t>
            </a:r>
            <a:endParaRPr lang="en-US" sz="5400" dirty="0"/>
          </a:p>
        </p:txBody>
      </p:sp>
      <p:sp>
        <p:nvSpPr>
          <p:cNvPr id="8" name="TextBox 7"/>
          <p:cNvSpPr txBox="1"/>
          <p:nvPr/>
        </p:nvSpPr>
        <p:spPr>
          <a:xfrm>
            <a:off x="245423" y="1836670"/>
            <a:ext cx="5638800" cy="923330"/>
          </a:xfrm>
          <a:prstGeom prst="rect">
            <a:avLst/>
          </a:prstGeom>
          <a:noFill/>
        </p:spPr>
        <p:txBody>
          <a:bodyPr wrap="square" rtlCol="0">
            <a:spAutoFit/>
          </a:bodyPr>
          <a:lstStyle/>
          <a:p>
            <a:r>
              <a:rPr lang="en-US" sz="5400" dirty="0" smtClean="0"/>
              <a:t>Data Acquisition</a:t>
            </a:r>
            <a:endParaRPr lang="en-US" sz="5400" dirty="0"/>
          </a:p>
        </p:txBody>
      </p:sp>
      <p:sp>
        <p:nvSpPr>
          <p:cNvPr id="9" name="TextBox 8"/>
          <p:cNvSpPr txBox="1"/>
          <p:nvPr/>
        </p:nvSpPr>
        <p:spPr>
          <a:xfrm>
            <a:off x="245423" y="2768930"/>
            <a:ext cx="4495800" cy="923330"/>
          </a:xfrm>
          <a:prstGeom prst="rect">
            <a:avLst/>
          </a:prstGeom>
          <a:noFill/>
        </p:spPr>
        <p:txBody>
          <a:bodyPr wrap="square" rtlCol="0">
            <a:spAutoFit/>
          </a:bodyPr>
          <a:lstStyle/>
          <a:p>
            <a:r>
              <a:rPr lang="en-US" sz="5400" dirty="0" smtClean="0"/>
              <a:t>Data Analysis</a:t>
            </a:r>
          </a:p>
        </p:txBody>
      </p:sp>
      <p:sp>
        <p:nvSpPr>
          <p:cNvPr id="10" name="TextBox 9"/>
          <p:cNvSpPr txBox="1"/>
          <p:nvPr/>
        </p:nvSpPr>
        <p:spPr>
          <a:xfrm>
            <a:off x="245423" y="3692260"/>
            <a:ext cx="4360223" cy="923330"/>
          </a:xfrm>
          <a:prstGeom prst="rect">
            <a:avLst/>
          </a:prstGeom>
          <a:noFill/>
        </p:spPr>
        <p:txBody>
          <a:bodyPr wrap="square" rtlCol="0">
            <a:spAutoFit/>
          </a:bodyPr>
          <a:lstStyle/>
          <a:p>
            <a:r>
              <a:rPr lang="en-US" sz="5400" dirty="0" smtClean="0"/>
              <a:t>Data Archiving</a:t>
            </a:r>
            <a:endParaRPr lang="en-US" sz="5400" dirty="0"/>
          </a:p>
        </p:txBody>
      </p:sp>
    </p:spTree>
    <p:extLst>
      <p:ext uri="{BB962C8B-B14F-4D97-AF65-F5344CB8AC3E}">
        <p14:creationId xmlns:p14="http://schemas.microsoft.com/office/powerpoint/2010/main" val="272829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Scientist: Many Skills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929154"/>
              </p:ext>
            </p:extLst>
          </p:nvPr>
        </p:nvGraphicFramePr>
        <p:xfrm>
          <a:off x="457200" y="12954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983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graphicEl>
                                              <a:dgm id="{BAA3BC82-B445-4032-92EE-0B2D0E5C2DE2}"/>
                                            </p:graphic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4">
                                            <p:graphicEl>
                                              <a:dgm id="{AE93154C-2186-46A5-B838-3A92A0ECADAA}"/>
                                            </p:graphicEl>
                                          </p:spTgt>
                                        </p:tgtEl>
                                      </p:cBhvr>
                                      <p:by x="150000" y="150000"/>
                                    </p:animScale>
                                  </p:childTnLst>
                                </p:cTn>
                              </p:par>
                              <p:par>
                                <p:cTn id="11" presetID="6" presetClass="emph" presetSubtype="0" fill="hold" grpId="0" nodeType="withEffect">
                                  <p:stCondLst>
                                    <p:cond delay="0"/>
                                  </p:stCondLst>
                                  <p:childTnLst>
                                    <p:animScale>
                                      <p:cBhvr>
                                        <p:cTn id="12" dur="2000" fill="hold"/>
                                        <p:tgtEl>
                                          <p:spTgt spid="4">
                                            <p:graphicEl>
                                              <a:dgm id="{4D1D5DA8-633E-4FA4-88B1-99B7143D655B}"/>
                                            </p:graphicEl>
                                          </p:spTgt>
                                        </p:tgtEl>
                                      </p:cBhvr>
                                      <p:by x="150000" y="150000"/>
                                    </p:animScale>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0" nodeType="clickEffect">
                                  <p:stCondLst>
                                    <p:cond delay="0"/>
                                  </p:stCondLst>
                                  <p:childTnLst>
                                    <p:animScale>
                                      <p:cBhvr>
                                        <p:cTn id="16" dur="2000" fill="hold"/>
                                        <p:tgtEl>
                                          <p:spTgt spid="4">
                                            <p:graphicEl>
                                              <a:dgm id="{403E3A98-8072-41A1-8789-2AFA723A9A42}"/>
                                            </p:graphicEl>
                                          </p:spTgt>
                                        </p:tgtEl>
                                      </p:cBhvr>
                                      <p:by x="150000" y="150000"/>
                                    </p:animScale>
                                  </p:childTnLst>
                                </p:cTn>
                              </p:par>
                              <p:par>
                                <p:cTn id="17" presetID="6" presetClass="emph" presetSubtype="0" fill="hold" grpId="0" nodeType="withEffect">
                                  <p:stCondLst>
                                    <p:cond delay="0"/>
                                  </p:stCondLst>
                                  <p:childTnLst>
                                    <p:animScale>
                                      <p:cBhvr>
                                        <p:cTn id="18" dur="2000" fill="hold"/>
                                        <p:tgtEl>
                                          <p:spTgt spid="4">
                                            <p:graphicEl>
                                              <a:dgm id="{112CAC91-210F-4F14-8555-29DD3A941CF0}"/>
                                            </p:graphicEl>
                                          </p:spTgt>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4">
                                            <p:graphicEl>
                                              <a:dgm id="{B2A7471E-8492-4146-A4E9-84C0AFE160A2}"/>
                                            </p:graphicEl>
                                          </p:spTgt>
                                        </p:tgtEl>
                                      </p:cBhvr>
                                      <p:by x="150000" y="150000"/>
                                    </p:animScale>
                                  </p:childTnLst>
                                </p:cTn>
                              </p:par>
                              <p:par>
                                <p:cTn id="23" presetID="6" presetClass="emph" presetSubtype="0" fill="hold" grpId="0" nodeType="withEffect">
                                  <p:stCondLst>
                                    <p:cond delay="0"/>
                                  </p:stCondLst>
                                  <p:childTnLst>
                                    <p:animScale>
                                      <p:cBhvr>
                                        <p:cTn id="24" dur="2000" fill="hold"/>
                                        <p:tgtEl>
                                          <p:spTgt spid="4">
                                            <p:graphicEl>
                                              <a:dgm id="{25EB485F-3263-4CB0-9F26-521C814552B6}"/>
                                            </p:graphicEl>
                                          </p:spTgt>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grpId="0" nodeType="clickEffect">
                                  <p:stCondLst>
                                    <p:cond delay="0"/>
                                  </p:stCondLst>
                                  <p:childTnLst>
                                    <p:animScale>
                                      <p:cBhvr>
                                        <p:cTn id="28" dur="2000" fill="hold"/>
                                        <p:tgtEl>
                                          <p:spTgt spid="4">
                                            <p:graphicEl>
                                              <a:dgm id="{6095463C-D834-457A-9F37-13EBD4393EF7}"/>
                                            </p:graphicEl>
                                          </p:spTgt>
                                        </p:tgtEl>
                                      </p:cBhvr>
                                      <p:by x="150000" y="150000"/>
                                    </p:animScale>
                                  </p:childTnLst>
                                </p:cTn>
                              </p:par>
                              <p:par>
                                <p:cTn id="29" presetID="6" presetClass="emph" presetSubtype="0" fill="hold" grpId="0" nodeType="withEffect">
                                  <p:stCondLst>
                                    <p:cond delay="0"/>
                                  </p:stCondLst>
                                  <p:childTnLst>
                                    <p:animScale>
                                      <p:cBhvr>
                                        <p:cTn id="30" dur="2000" fill="hold"/>
                                        <p:tgtEl>
                                          <p:spTgt spid="4">
                                            <p:graphicEl>
                                              <a:dgm id="{269B2E5E-4C9D-418A-8162-3805AA63AFB1}"/>
                                            </p:graphicEl>
                                          </p:spTgt>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4">
                                            <p:graphicEl>
                                              <a:dgm id="{A765D0F2-B565-4D78-94DE-D63FE399E499}"/>
                                            </p:graphicEl>
                                          </p:spTgt>
                                        </p:tgtEl>
                                      </p:cBhvr>
                                      <p:by x="150000" y="150000"/>
                                    </p:animScale>
                                  </p:childTnLst>
                                </p:cTn>
                              </p:par>
                              <p:par>
                                <p:cTn id="35" presetID="6" presetClass="emph" presetSubtype="0" fill="hold" grpId="0" nodeType="withEffect">
                                  <p:stCondLst>
                                    <p:cond delay="0"/>
                                  </p:stCondLst>
                                  <p:childTnLst>
                                    <p:animScale>
                                      <p:cBhvr>
                                        <p:cTn id="36" dur="2000" fill="hold"/>
                                        <p:tgtEl>
                                          <p:spTgt spid="4">
                                            <p:graphicEl>
                                              <a:dgm id="{3755D1F6-FC5A-424A-9FB1-ED207D97A123}"/>
                                            </p:graphicEl>
                                          </p:spTgt>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grpId="0" nodeType="clickEffect">
                                  <p:stCondLst>
                                    <p:cond delay="0"/>
                                  </p:stCondLst>
                                  <p:childTnLst>
                                    <p:animScale>
                                      <p:cBhvr>
                                        <p:cTn id="40" dur="2000" fill="hold"/>
                                        <p:tgtEl>
                                          <p:spTgt spid="4">
                                            <p:graphicEl>
                                              <a:dgm id="{09182070-41A0-4085-BF0C-2A427EB6F14C}"/>
                                            </p:graphicEl>
                                          </p:spTgt>
                                        </p:tgtEl>
                                      </p:cBhvr>
                                      <p:by x="150000" y="150000"/>
                                    </p:animScale>
                                  </p:childTnLst>
                                </p:cTn>
                              </p:par>
                              <p:par>
                                <p:cTn id="41" presetID="6" presetClass="emph" presetSubtype="0" fill="hold" grpId="0" nodeType="withEffect">
                                  <p:stCondLst>
                                    <p:cond delay="0"/>
                                  </p:stCondLst>
                                  <p:childTnLst>
                                    <p:animScale>
                                      <p:cBhvr>
                                        <p:cTn id="42" dur="2000" fill="hold"/>
                                        <p:tgtEl>
                                          <p:spTgt spid="4">
                                            <p:graphicEl>
                                              <a:dgm id="{DB4C410B-71DD-441C-B7BB-D027146B2460}"/>
                                            </p:graphicEl>
                                          </p:spTgt>
                                        </p:tgtEl>
                                      </p:cBhvr>
                                      <p:by x="150000" y="150000"/>
                                    </p:animScale>
                                  </p:childTnLst>
                                </p:cTn>
                              </p:par>
                              <p:par>
                                <p:cTn id="43" presetID="6" presetClass="emph" presetSubtype="0" fill="hold" grpId="0" nodeType="withEffect">
                                  <p:stCondLst>
                                    <p:cond delay="0"/>
                                  </p:stCondLst>
                                  <p:childTnLst>
                                    <p:animScale>
                                      <p:cBhvr>
                                        <p:cTn id="44" dur="2000" fill="hold"/>
                                        <p:tgtEl>
                                          <p:spTgt spid="4">
                                            <p:graphicEl>
                                              <a:dgm id="{7B43F625-CC45-4C1E-A45B-8B6CEF863C75}"/>
                                            </p:graphic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Many Skills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95400"/>
            <a:ext cx="8762232" cy="4525963"/>
          </a:xfrm>
        </p:spPr>
        <p:txBody>
          <a:bodyPr>
            <a:normAutofit/>
          </a:bodyPr>
          <a:lstStyle/>
          <a:p>
            <a:pPr marL="0" indent="0">
              <a:buNone/>
            </a:pPr>
            <a:r>
              <a:rPr lang="en-US" dirty="0" smtClean="0"/>
              <a:t>	</a:t>
            </a:r>
          </a:p>
          <a:p>
            <a:endParaRPr lang="en-US" dirty="0"/>
          </a:p>
        </p:txBody>
      </p:sp>
      <p:pic>
        <p:nvPicPr>
          <p:cNvPr id="4" name="Picture 3"/>
          <p:cNvPicPr>
            <a:picLocks noChangeAspect="1"/>
          </p:cNvPicPr>
          <p:nvPr/>
        </p:nvPicPr>
        <p:blipFill>
          <a:blip r:embed="rId2" cstate="print"/>
          <a:stretch>
            <a:fillRect/>
          </a:stretch>
        </p:blipFill>
        <p:spPr>
          <a:xfrm>
            <a:off x="1371600" y="1600200"/>
            <a:ext cx="6897684" cy="4085755"/>
          </a:xfrm>
          <a:prstGeom prst="rect">
            <a:avLst/>
          </a:prstGeom>
        </p:spPr>
      </p:pic>
      <p:sp>
        <p:nvSpPr>
          <p:cNvPr id="9" name="TextBox 8"/>
          <p:cNvSpPr txBox="1"/>
          <p:nvPr/>
        </p:nvSpPr>
        <p:spPr>
          <a:xfrm>
            <a:off x="457200" y="3429000"/>
            <a:ext cx="762000" cy="369332"/>
          </a:xfrm>
          <a:prstGeom prst="rect">
            <a:avLst/>
          </a:prstGeom>
          <a:noFill/>
        </p:spPr>
        <p:txBody>
          <a:bodyPr wrap="square" rtlCol="0">
            <a:spAutoFit/>
          </a:bodyPr>
          <a:lstStyle/>
          <a:p>
            <a:r>
              <a:rPr lang="en-US" b="1" dirty="0" smtClean="0"/>
              <a:t>Skills</a:t>
            </a:r>
            <a:endParaRPr lang="en-US" b="1" dirty="0"/>
          </a:p>
        </p:txBody>
      </p:sp>
      <p:sp>
        <p:nvSpPr>
          <p:cNvPr id="10" name="TextBox 9"/>
          <p:cNvSpPr txBox="1"/>
          <p:nvPr/>
        </p:nvSpPr>
        <p:spPr>
          <a:xfrm>
            <a:off x="4876800" y="1143000"/>
            <a:ext cx="762000" cy="369332"/>
          </a:xfrm>
          <a:prstGeom prst="rect">
            <a:avLst/>
          </a:prstGeom>
          <a:noFill/>
        </p:spPr>
        <p:txBody>
          <a:bodyPr wrap="square" rtlCol="0">
            <a:spAutoFit/>
          </a:bodyPr>
          <a:lstStyle/>
          <a:p>
            <a:r>
              <a:rPr lang="en-US" b="1" dirty="0" smtClean="0"/>
              <a:t>Roles</a:t>
            </a:r>
            <a:endParaRPr lang="en-US" b="1" dirty="0"/>
          </a:p>
        </p:txBody>
      </p:sp>
    </p:spTree>
    <p:extLst>
      <p:ext uri="{BB962C8B-B14F-4D97-AF65-F5344CB8AC3E}">
        <p14:creationId xmlns:p14="http://schemas.microsoft.com/office/powerpoint/2010/main" val="9021410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About Data</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343399"/>
          </a:xfrm>
        </p:spPr>
        <p:txBody>
          <a:bodyPr/>
          <a:lstStyle/>
          <a:p>
            <a:pPr marL="0" indent="0">
              <a:buNone/>
            </a:pPr>
            <a:r>
              <a:rPr lang="en-US" sz="2200" dirty="0"/>
              <a:t>Data </a:t>
            </a:r>
            <a:r>
              <a:rPr lang="en-US" sz="2200" dirty="0" smtClean="0"/>
              <a:t>comes from the Latin word, “datum”. Meaning a thing given. Although the term data has been used as early as the 1500s, modern usage started in the 1940s and 1950s as the age or era of computers started to emerge within a context of data input, process, data output.</a:t>
            </a:r>
          </a:p>
          <a:p>
            <a:pPr marL="0" indent="0">
              <a:buNone/>
            </a:pPr>
            <a:endParaRPr lang="en-US" sz="2200" dirty="0"/>
          </a:p>
          <a:p>
            <a:pPr marL="0" indent="0">
              <a:buNone/>
            </a:pPr>
            <a:endParaRPr lang="en-US" sz="2200" dirty="0" smtClean="0"/>
          </a:p>
          <a:p>
            <a:pPr marL="0" indent="0">
              <a:buNone/>
            </a:pPr>
            <a:r>
              <a:rPr lang="en-US" sz="2200" dirty="0"/>
              <a:t> </a:t>
            </a:r>
            <a:r>
              <a:rPr lang="en-US" sz="2200" dirty="0" smtClean="0"/>
              <a:t>                                      </a:t>
            </a:r>
            <a:endParaRPr lang="en-US" sz="2200" dirty="0"/>
          </a:p>
          <a:p>
            <a:pPr marL="0" indent="0">
              <a:buNone/>
            </a:pP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337" y="3181350"/>
            <a:ext cx="80946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9411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28" name="Freeform 3"/>
          <p:cNvSpPr>
            <a:spLocks/>
          </p:cNvSpPr>
          <p:nvPr/>
        </p:nvSpPr>
        <p:spPr bwMode="blackWhite">
          <a:xfrm>
            <a:off x="1708150" y="4665663"/>
            <a:ext cx="5464175" cy="290512"/>
          </a:xfrm>
          <a:custGeom>
            <a:avLst/>
            <a:gdLst>
              <a:gd name="T0" fmla="*/ 0 w 4348"/>
              <a:gd name="T1" fmla="*/ 290512 h 232"/>
              <a:gd name="T2" fmla="*/ 5127376 w 4348"/>
              <a:gd name="T3" fmla="*/ 285503 h 232"/>
              <a:gd name="T4" fmla="*/ 5464175 w 4348"/>
              <a:gd name="T5" fmla="*/ 0 h 232"/>
              <a:gd name="T6" fmla="*/ 487603 w 4348"/>
              <a:gd name="T7" fmla="*/ 0 h 232"/>
              <a:gd name="T8" fmla="*/ 0 w 4348"/>
              <a:gd name="T9" fmla="*/ 290512 h 232"/>
              <a:gd name="T10" fmla="*/ 0 60000 65536"/>
              <a:gd name="T11" fmla="*/ 0 60000 65536"/>
              <a:gd name="T12" fmla="*/ 0 60000 65536"/>
              <a:gd name="T13" fmla="*/ 0 60000 65536"/>
              <a:gd name="T14" fmla="*/ 0 60000 65536"/>
              <a:gd name="T15" fmla="*/ 0 w 4348"/>
              <a:gd name="T16" fmla="*/ 0 h 232"/>
              <a:gd name="T17" fmla="*/ 4348 w 4348"/>
              <a:gd name="T18" fmla="*/ 232 h 232"/>
            </a:gdLst>
            <a:ahLst/>
            <a:cxnLst>
              <a:cxn ang="T10">
                <a:pos x="T0" y="T1"/>
              </a:cxn>
              <a:cxn ang="T11">
                <a:pos x="T2" y="T3"/>
              </a:cxn>
              <a:cxn ang="T12">
                <a:pos x="T4" y="T5"/>
              </a:cxn>
              <a:cxn ang="T13">
                <a:pos x="T6" y="T7"/>
              </a:cxn>
              <a:cxn ang="T14">
                <a:pos x="T8" y="T9"/>
              </a:cxn>
            </a:cxnLst>
            <a:rect l="T15" t="T16" r="T17" b="T18"/>
            <a:pathLst>
              <a:path w="4348" h="232">
                <a:moveTo>
                  <a:pt x="0" y="232"/>
                </a:moveTo>
                <a:lnTo>
                  <a:pt x="4080" y="228"/>
                </a:lnTo>
                <a:lnTo>
                  <a:pt x="4348" y="0"/>
                </a:lnTo>
                <a:lnTo>
                  <a:pt x="388" y="0"/>
                </a:lnTo>
                <a:lnTo>
                  <a:pt x="0" y="232"/>
                </a:lnTo>
              </a:path>
            </a:pathLst>
          </a:custGeom>
          <a:solidFill>
            <a:srgbClr val="BFBFBF">
              <a:alpha val="50195"/>
            </a:srgbClr>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29" name="Freeform 4"/>
          <p:cNvSpPr>
            <a:spLocks/>
          </p:cNvSpPr>
          <p:nvPr/>
        </p:nvSpPr>
        <p:spPr bwMode="blackWhite">
          <a:xfrm>
            <a:off x="2359025" y="3770313"/>
            <a:ext cx="4049713" cy="249237"/>
          </a:xfrm>
          <a:custGeom>
            <a:avLst/>
            <a:gdLst>
              <a:gd name="T0" fmla="*/ 0 w 3222"/>
              <a:gd name="T1" fmla="*/ 249237 h 198"/>
              <a:gd name="T2" fmla="*/ 3827243 w 3222"/>
              <a:gd name="T3" fmla="*/ 249237 h 198"/>
              <a:gd name="T4" fmla="*/ 4049713 w 3222"/>
              <a:gd name="T5" fmla="*/ 0 h 198"/>
              <a:gd name="T6" fmla="*/ 580685 w 3222"/>
              <a:gd name="T7" fmla="*/ 0 h 198"/>
              <a:gd name="T8" fmla="*/ 0 w 3222"/>
              <a:gd name="T9" fmla="*/ 249237 h 198"/>
              <a:gd name="T10" fmla="*/ 0 60000 65536"/>
              <a:gd name="T11" fmla="*/ 0 60000 65536"/>
              <a:gd name="T12" fmla="*/ 0 60000 65536"/>
              <a:gd name="T13" fmla="*/ 0 60000 65536"/>
              <a:gd name="T14" fmla="*/ 0 60000 65536"/>
              <a:gd name="T15" fmla="*/ 0 w 3222"/>
              <a:gd name="T16" fmla="*/ 0 h 198"/>
              <a:gd name="T17" fmla="*/ 3222 w 3222"/>
              <a:gd name="T18" fmla="*/ 198 h 198"/>
            </a:gdLst>
            <a:ahLst/>
            <a:cxnLst>
              <a:cxn ang="T10">
                <a:pos x="T0" y="T1"/>
              </a:cxn>
              <a:cxn ang="T11">
                <a:pos x="T2" y="T3"/>
              </a:cxn>
              <a:cxn ang="T12">
                <a:pos x="T4" y="T5"/>
              </a:cxn>
              <a:cxn ang="T13">
                <a:pos x="T6" y="T7"/>
              </a:cxn>
              <a:cxn ang="T14">
                <a:pos x="T8" y="T9"/>
              </a:cxn>
            </a:cxnLst>
            <a:rect l="T15" t="T16" r="T17" b="T18"/>
            <a:pathLst>
              <a:path w="3222" h="198">
                <a:moveTo>
                  <a:pt x="0" y="198"/>
                </a:moveTo>
                <a:lnTo>
                  <a:pt x="3045" y="198"/>
                </a:lnTo>
                <a:lnTo>
                  <a:pt x="3222" y="0"/>
                </a:lnTo>
                <a:lnTo>
                  <a:pt x="462" y="0"/>
                </a:lnTo>
                <a:lnTo>
                  <a:pt x="0" y="198"/>
                </a:lnTo>
              </a:path>
            </a:pathLst>
          </a:custGeom>
          <a:solidFill>
            <a:srgbClr val="BFBFBF">
              <a:alpha val="50195"/>
            </a:srgbClr>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0" name="Freeform 5"/>
          <p:cNvSpPr>
            <a:spLocks/>
          </p:cNvSpPr>
          <p:nvPr/>
        </p:nvSpPr>
        <p:spPr bwMode="blackWhite">
          <a:xfrm>
            <a:off x="2995613" y="2930525"/>
            <a:ext cx="2708275" cy="168275"/>
          </a:xfrm>
          <a:custGeom>
            <a:avLst/>
            <a:gdLst>
              <a:gd name="T0" fmla="*/ 0 w 2156"/>
              <a:gd name="T1" fmla="*/ 168275 h 134"/>
              <a:gd name="T2" fmla="*/ 2552511 w 2156"/>
              <a:gd name="T3" fmla="*/ 168275 h 134"/>
              <a:gd name="T4" fmla="*/ 2708275 w 2156"/>
              <a:gd name="T5" fmla="*/ 0 h 134"/>
              <a:gd name="T6" fmla="*/ 472315 w 2156"/>
              <a:gd name="T7" fmla="*/ 0 h 134"/>
              <a:gd name="T8" fmla="*/ 0 w 2156"/>
              <a:gd name="T9" fmla="*/ 168275 h 134"/>
              <a:gd name="T10" fmla="*/ 0 60000 65536"/>
              <a:gd name="T11" fmla="*/ 0 60000 65536"/>
              <a:gd name="T12" fmla="*/ 0 60000 65536"/>
              <a:gd name="T13" fmla="*/ 0 60000 65536"/>
              <a:gd name="T14" fmla="*/ 0 60000 65536"/>
              <a:gd name="T15" fmla="*/ 0 w 2156"/>
              <a:gd name="T16" fmla="*/ 0 h 134"/>
              <a:gd name="T17" fmla="*/ 2156 w 2156"/>
              <a:gd name="T18" fmla="*/ 134 h 134"/>
            </a:gdLst>
            <a:ahLst/>
            <a:cxnLst>
              <a:cxn ang="T10">
                <a:pos x="T0" y="T1"/>
              </a:cxn>
              <a:cxn ang="T11">
                <a:pos x="T2" y="T3"/>
              </a:cxn>
              <a:cxn ang="T12">
                <a:pos x="T4" y="T5"/>
              </a:cxn>
              <a:cxn ang="T13">
                <a:pos x="T6" y="T7"/>
              </a:cxn>
              <a:cxn ang="T14">
                <a:pos x="T8" y="T9"/>
              </a:cxn>
            </a:cxnLst>
            <a:rect l="T15" t="T16" r="T17" b="T18"/>
            <a:pathLst>
              <a:path w="2156" h="134">
                <a:moveTo>
                  <a:pt x="0" y="134"/>
                </a:moveTo>
                <a:lnTo>
                  <a:pt x="2032" y="134"/>
                </a:lnTo>
                <a:lnTo>
                  <a:pt x="2156" y="0"/>
                </a:lnTo>
                <a:lnTo>
                  <a:pt x="376" y="0"/>
                </a:lnTo>
                <a:lnTo>
                  <a:pt x="0" y="134"/>
                </a:lnTo>
              </a:path>
            </a:pathLst>
          </a:custGeom>
          <a:solidFill>
            <a:srgbClr val="BFBFBF">
              <a:alpha val="50195"/>
            </a:srgbClr>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1" name="Freeform 6"/>
          <p:cNvSpPr>
            <a:spLocks/>
          </p:cNvSpPr>
          <p:nvPr/>
        </p:nvSpPr>
        <p:spPr bwMode="blackWhite">
          <a:xfrm>
            <a:off x="3640138" y="2076450"/>
            <a:ext cx="1350962" cy="82550"/>
          </a:xfrm>
          <a:custGeom>
            <a:avLst/>
            <a:gdLst>
              <a:gd name="T0" fmla="*/ 0 w 1075"/>
              <a:gd name="T1" fmla="*/ 82550 h 66"/>
              <a:gd name="T2" fmla="*/ 1270532 w 1075"/>
              <a:gd name="T3" fmla="*/ 82550 h 66"/>
              <a:gd name="T4" fmla="*/ 1350962 w 1075"/>
              <a:gd name="T5" fmla="*/ 0 h 66"/>
              <a:gd name="T6" fmla="*/ 320461 w 1075"/>
              <a:gd name="T7" fmla="*/ 0 h 66"/>
              <a:gd name="T8" fmla="*/ 0 w 1075"/>
              <a:gd name="T9" fmla="*/ 82550 h 66"/>
              <a:gd name="T10" fmla="*/ 0 60000 65536"/>
              <a:gd name="T11" fmla="*/ 0 60000 65536"/>
              <a:gd name="T12" fmla="*/ 0 60000 65536"/>
              <a:gd name="T13" fmla="*/ 0 60000 65536"/>
              <a:gd name="T14" fmla="*/ 0 60000 65536"/>
              <a:gd name="T15" fmla="*/ 0 w 1075"/>
              <a:gd name="T16" fmla="*/ 0 h 66"/>
              <a:gd name="T17" fmla="*/ 1075 w 1075"/>
              <a:gd name="T18" fmla="*/ 66 h 66"/>
            </a:gdLst>
            <a:ahLst/>
            <a:cxnLst>
              <a:cxn ang="T10">
                <a:pos x="T0" y="T1"/>
              </a:cxn>
              <a:cxn ang="T11">
                <a:pos x="T2" y="T3"/>
              </a:cxn>
              <a:cxn ang="T12">
                <a:pos x="T4" y="T5"/>
              </a:cxn>
              <a:cxn ang="T13">
                <a:pos x="T6" y="T7"/>
              </a:cxn>
              <a:cxn ang="T14">
                <a:pos x="T8" y="T9"/>
              </a:cxn>
            </a:cxnLst>
            <a:rect l="T15" t="T16" r="T17" b="T18"/>
            <a:pathLst>
              <a:path w="1075" h="66">
                <a:moveTo>
                  <a:pt x="0" y="66"/>
                </a:moveTo>
                <a:lnTo>
                  <a:pt x="1011" y="66"/>
                </a:lnTo>
                <a:lnTo>
                  <a:pt x="1075" y="0"/>
                </a:lnTo>
                <a:lnTo>
                  <a:pt x="255" y="0"/>
                </a:lnTo>
                <a:lnTo>
                  <a:pt x="0" y="66"/>
                </a:lnTo>
              </a:path>
            </a:pathLst>
          </a:custGeom>
          <a:solidFill>
            <a:srgbClr val="BFBFBF">
              <a:alpha val="50195"/>
            </a:srgbClr>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2" name="Freeform 7"/>
          <p:cNvSpPr>
            <a:spLocks/>
          </p:cNvSpPr>
          <p:nvPr/>
        </p:nvSpPr>
        <p:spPr bwMode="blackWhite">
          <a:xfrm>
            <a:off x="6815138" y="4659313"/>
            <a:ext cx="904875" cy="1104900"/>
          </a:xfrm>
          <a:custGeom>
            <a:avLst/>
            <a:gdLst>
              <a:gd name="T0" fmla="*/ 568060 w 720"/>
              <a:gd name="T1" fmla="*/ 1101129 h 879"/>
              <a:gd name="T2" fmla="*/ 0 w 720"/>
              <a:gd name="T3" fmla="*/ 281567 h 879"/>
              <a:gd name="T4" fmla="*/ 326760 w 720"/>
              <a:gd name="T5" fmla="*/ 0 h 879"/>
              <a:gd name="T6" fmla="*/ 904875 w 720"/>
              <a:gd name="T7" fmla="*/ 688834 h 879"/>
              <a:gd name="T8" fmla="*/ 607020 w 720"/>
              <a:gd name="T9" fmla="*/ 1104900 h 879"/>
              <a:gd name="T10" fmla="*/ 0 60000 65536"/>
              <a:gd name="T11" fmla="*/ 0 60000 65536"/>
              <a:gd name="T12" fmla="*/ 0 60000 65536"/>
              <a:gd name="T13" fmla="*/ 0 60000 65536"/>
              <a:gd name="T14" fmla="*/ 0 60000 65536"/>
              <a:gd name="T15" fmla="*/ 0 w 720"/>
              <a:gd name="T16" fmla="*/ 0 h 879"/>
              <a:gd name="T17" fmla="*/ 720 w 720"/>
              <a:gd name="T18" fmla="*/ 879 h 879"/>
            </a:gdLst>
            <a:ahLst/>
            <a:cxnLst>
              <a:cxn ang="T10">
                <a:pos x="T0" y="T1"/>
              </a:cxn>
              <a:cxn ang="T11">
                <a:pos x="T2" y="T3"/>
              </a:cxn>
              <a:cxn ang="T12">
                <a:pos x="T4" y="T5"/>
              </a:cxn>
              <a:cxn ang="T13">
                <a:pos x="T6" y="T7"/>
              </a:cxn>
              <a:cxn ang="T14">
                <a:pos x="T8" y="T9"/>
              </a:cxn>
            </a:cxnLst>
            <a:rect l="T15" t="T16" r="T17" b="T18"/>
            <a:pathLst>
              <a:path w="720" h="879">
                <a:moveTo>
                  <a:pt x="452" y="876"/>
                </a:moveTo>
                <a:lnTo>
                  <a:pt x="0" y="224"/>
                </a:lnTo>
                <a:lnTo>
                  <a:pt x="260" y="0"/>
                </a:lnTo>
                <a:lnTo>
                  <a:pt x="720" y="548"/>
                </a:lnTo>
                <a:lnTo>
                  <a:pt x="483" y="879"/>
                </a:lnTo>
              </a:path>
            </a:pathLst>
          </a:custGeom>
          <a:solidFill>
            <a:schemeClr val="tx1"/>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3" name="Freeform 8"/>
          <p:cNvSpPr>
            <a:spLocks/>
          </p:cNvSpPr>
          <p:nvPr/>
        </p:nvSpPr>
        <p:spPr bwMode="blackWhite">
          <a:xfrm>
            <a:off x="1155700" y="4941888"/>
            <a:ext cx="6234113" cy="823912"/>
          </a:xfrm>
          <a:custGeom>
            <a:avLst/>
            <a:gdLst>
              <a:gd name="T0" fmla="*/ 0 w 4961"/>
              <a:gd name="T1" fmla="*/ 822654 h 655"/>
              <a:gd name="T2" fmla="*/ 6234113 w 4961"/>
              <a:gd name="T3" fmla="*/ 823912 h 655"/>
              <a:gd name="T4" fmla="*/ 5664862 w 4961"/>
              <a:gd name="T5" fmla="*/ 0 h 655"/>
              <a:gd name="T6" fmla="*/ 564224 w 4961"/>
              <a:gd name="T7" fmla="*/ 0 h 655"/>
              <a:gd name="T8" fmla="*/ 0 w 4961"/>
              <a:gd name="T9" fmla="*/ 822654 h 655"/>
              <a:gd name="T10" fmla="*/ 0 60000 65536"/>
              <a:gd name="T11" fmla="*/ 0 60000 65536"/>
              <a:gd name="T12" fmla="*/ 0 60000 65536"/>
              <a:gd name="T13" fmla="*/ 0 60000 65536"/>
              <a:gd name="T14" fmla="*/ 0 60000 65536"/>
              <a:gd name="T15" fmla="*/ 0 w 4961"/>
              <a:gd name="T16" fmla="*/ 0 h 655"/>
              <a:gd name="T17" fmla="*/ 4961 w 4961"/>
              <a:gd name="T18" fmla="*/ 655 h 655"/>
            </a:gdLst>
            <a:ahLst/>
            <a:cxnLst>
              <a:cxn ang="T10">
                <a:pos x="T0" y="T1"/>
              </a:cxn>
              <a:cxn ang="T11">
                <a:pos x="T2" y="T3"/>
              </a:cxn>
              <a:cxn ang="T12">
                <a:pos x="T4" y="T5"/>
              </a:cxn>
              <a:cxn ang="T13">
                <a:pos x="T6" y="T7"/>
              </a:cxn>
              <a:cxn ang="T14">
                <a:pos x="T8" y="T9"/>
              </a:cxn>
            </a:cxnLst>
            <a:rect l="T15" t="T16" r="T17" b="T18"/>
            <a:pathLst>
              <a:path w="4961" h="655">
                <a:moveTo>
                  <a:pt x="0" y="654"/>
                </a:moveTo>
                <a:lnTo>
                  <a:pt x="4961" y="655"/>
                </a:lnTo>
                <a:lnTo>
                  <a:pt x="4508" y="0"/>
                </a:lnTo>
                <a:lnTo>
                  <a:pt x="449" y="0"/>
                </a:lnTo>
                <a:lnTo>
                  <a:pt x="0" y="654"/>
                </a:lnTo>
              </a:path>
            </a:pathLst>
          </a:custGeom>
          <a:solidFill>
            <a:srgbClr val="5781AE"/>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4" name="Rectangle 9"/>
          <p:cNvSpPr>
            <a:spLocks noChangeArrowheads="1"/>
          </p:cNvSpPr>
          <p:nvPr/>
        </p:nvSpPr>
        <p:spPr bwMode="black">
          <a:xfrm>
            <a:off x="1879600" y="5287963"/>
            <a:ext cx="4819650" cy="193675"/>
          </a:xfrm>
          <a:prstGeom prst="rect">
            <a:avLst/>
          </a:prstGeom>
          <a:noFill/>
          <a:ln w="9525">
            <a:noFill/>
            <a:miter lim="800000"/>
            <a:headEnd/>
            <a:tailEnd/>
          </a:ln>
        </p:spPr>
        <p:txBody>
          <a:bodyPr lIns="0" tIns="0" rIns="0" bIns="0" anchor="ctr" anchorCtr="1"/>
          <a:lstStyle/>
          <a:p>
            <a:pPr algn="ctr" defTabSz="762000">
              <a:spcBef>
                <a:spcPct val="0"/>
              </a:spcBef>
              <a:buSzTx/>
              <a:buFontTx/>
              <a:buNone/>
            </a:pPr>
            <a:r>
              <a:rPr lang="en-US" sz="1800">
                <a:solidFill>
                  <a:schemeClr val="bg1"/>
                </a:solidFill>
                <a:latin typeface="Arial" pitchFamily="34" charset="0"/>
              </a:rPr>
              <a:t>Data</a:t>
            </a:r>
          </a:p>
        </p:txBody>
      </p:sp>
      <p:sp>
        <p:nvSpPr>
          <p:cNvPr id="35" name="Freeform 10"/>
          <p:cNvSpPr>
            <a:spLocks/>
          </p:cNvSpPr>
          <p:nvPr/>
        </p:nvSpPr>
        <p:spPr bwMode="blackWhite">
          <a:xfrm>
            <a:off x="6186488" y="3775075"/>
            <a:ext cx="830262" cy="1052513"/>
          </a:xfrm>
          <a:custGeom>
            <a:avLst/>
            <a:gdLst>
              <a:gd name="T0" fmla="*/ 542622 w 661"/>
              <a:gd name="T1" fmla="*/ 1052513 h 837"/>
              <a:gd name="T2" fmla="*/ 0 w 661"/>
              <a:gd name="T3" fmla="*/ 240179 h 837"/>
              <a:gd name="T4" fmla="*/ 217300 w 661"/>
              <a:gd name="T5" fmla="*/ 0 h 837"/>
              <a:gd name="T6" fmla="*/ 830262 w 661"/>
              <a:gd name="T7" fmla="*/ 734370 h 837"/>
              <a:gd name="T8" fmla="*/ 542622 w 661"/>
              <a:gd name="T9" fmla="*/ 1052513 h 837"/>
              <a:gd name="T10" fmla="*/ 0 60000 65536"/>
              <a:gd name="T11" fmla="*/ 0 60000 65536"/>
              <a:gd name="T12" fmla="*/ 0 60000 65536"/>
              <a:gd name="T13" fmla="*/ 0 60000 65536"/>
              <a:gd name="T14" fmla="*/ 0 60000 65536"/>
              <a:gd name="T15" fmla="*/ 0 w 661"/>
              <a:gd name="T16" fmla="*/ 0 h 837"/>
              <a:gd name="T17" fmla="*/ 661 w 661"/>
              <a:gd name="T18" fmla="*/ 837 h 837"/>
            </a:gdLst>
            <a:ahLst/>
            <a:cxnLst>
              <a:cxn ang="T10">
                <a:pos x="T0" y="T1"/>
              </a:cxn>
              <a:cxn ang="T11">
                <a:pos x="T2" y="T3"/>
              </a:cxn>
              <a:cxn ang="T12">
                <a:pos x="T4" y="T5"/>
              </a:cxn>
              <a:cxn ang="T13">
                <a:pos x="T6" y="T7"/>
              </a:cxn>
              <a:cxn ang="T14">
                <a:pos x="T8" y="T9"/>
              </a:cxn>
            </a:cxnLst>
            <a:rect l="T15" t="T16" r="T17" b="T18"/>
            <a:pathLst>
              <a:path w="661" h="837">
                <a:moveTo>
                  <a:pt x="432" y="837"/>
                </a:moveTo>
                <a:lnTo>
                  <a:pt x="0" y="191"/>
                </a:lnTo>
                <a:lnTo>
                  <a:pt x="173" y="0"/>
                </a:lnTo>
                <a:lnTo>
                  <a:pt x="661" y="584"/>
                </a:lnTo>
                <a:lnTo>
                  <a:pt x="432" y="837"/>
                </a:lnTo>
              </a:path>
            </a:pathLst>
          </a:custGeom>
          <a:solidFill>
            <a:schemeClr val="tx1"/>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6" name="Freeform 11"/>
          <p:cNvSpPr>
            <a:spLocks/>
          </p:cNvSpPr>
          <p:nvPr/>
        </p:nvSpPr>
        <p:spPr bwMode="blackWhite">
          <a:xfrm>
            <a:off x="1763713" y="4011613"/>
            <a:ext cx="4979987" cy="809625"/>
          </a:xfrm>
          <a:custGeom>
            <a:avLst/>
            <a:gdLst>
              <a:gd name="T0" fmla="*/ 0 w 3963"/>
              <a:gd name="T1" fmla="*/ 809625 h 645"/>
              <a:gd name="T2" fmla="*/ 4979987 w 3963"/>
              <a:gd name="T3" fmla="*/ 809625 h 645"/>
              <a:gd name="T4" fmla="*/ 4419534 w 3963"/>
              <a:gd name="T5" fmla="*/ 0 h 645"/>
              <a:gd name="T6" fmla="*/ 570506 w 3963"/>
              <a:gd name="T7" fmla="*/ 10042 h 645"/>
              <a:gd name="T8" fmla="*/ 10053 w 3963"/>
              <a:gd name="T9" fmla="*/ 803349 h 645"/>
              <a:gd name="T10" fmla="*/ 0 60000 65536"/>
              <a:gd name="T11" fmla="*/ 0 60000 65536"/>
              <a:gd name="T12" fmla="*/ 0 60000 65536"/>
              <a:gd name="T13" fmla="*/ 0 60000 65536"/>
              <a:gd name="T14" fmla="*/ 0 60000 65536"/>
              <a:gd name="T15" fmla="*/ 0 w 3963"/>
              <a:gd name="T16" fmla="*/ 0 h 645"/>
              <a:gd name="T17" fmla="*/ 3963 w 3963"/>
              <a:gd name="T18" fmla="*/ 645 h 645"/>
            </a:gdLst>
            <a:ahLst/>
            <a:cxnLst>
              <a:cxn ang="T10">
                <a:pos x="T0" y="T1"/>
              </a:cxn>
              <a:cxn ang="T11">
                <a:pos x="T2" y="T3"/>
              </a:cxn>
              <a:cxn ang="T12">
                <a:pos x="T4" y="T5"/>
              </a:cxn>
              <a:cxn ang="T13">
                <a:pos x="T6" y="T7"/>
              </a:cxn>
              <a:cxn ang="T14">
                <a:pos x="T8" y="T9"/>
              </a:cxn>
            </a:cxnLst>
            <a:rect l="T15" t="T16" r="T17" b="T18"/>
            <a:pathLst>
              <a:path w="3963" h="645">
                <a:moveTo>
                  <a:pt x="0" y="645"/>
                </a:moveTo>
                <a:lnTo>
                  <a:pt x="3963" y="645"/>
                </a:lnTo>
                <a:lnTo>
                  <a:pt x="3517" y="0"/>
                </a:lnTo>
                <a:lnTo>
                  <a:pt x="454" y="8"/>
                </a:lnTo>
                <a:lnTo>
                  <a:pt x="8" y="640"/>
                </a:lnTo>
              </a:path>
            </a:pathLst>
          </a:custGeom>
          <a:solidFill>
            <a:srgbClr val="990033"/>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7" name="Freeform 12"/>
          <p:cNvSpPr>
            <a:spLocks/>
          </p:cNvSpPr>
          <p:nvPr/>
        </p:nvSpPr>
        <p:spPr bwMode="blackWhite">
          <a:xfrm>
            <a:off x="5551488" y="2930525"/>
            <a:ext cx="760412" cy="957263"/>
          </a:xfrm>
          <a:custGeom>
            <a:avLst/>
            <a:gdLst>
              <a:gd name="T0" fmla="*/ 0 w 606"/>
              <a:gd name="T1" fmla="*/ 169594 h 762"/>
              <a:gd name="T2" fmla="*/ 549605 w 606"/>
              <a:gd name="T3" fmla="*/ 957263 h 762"/>
              <a:gd name="T4" fmla="*/ 760412 w 606"/>
              <a:gd name="T5" fmla="*/ 723600 h 762"/>
              <a:gd name="T6" fmla="*/ 148067 w 606"/>
              <a:gd name="T7" fmla="*/ 0 h 762"/>
              <a:gd name="T8" fmla="*/ 0 w 606"/>
              <a:gd name="T9" fmla="*/ 169594 h 762"/>
              <a:gd name="T10" fmla="*/ 0 60000 65536"/>
              <a:gd name="T11" fmla="*/ 0 60000 65536"/>
              <a:gd name="T12" fmla="*/ 0 60000 65536"/>
              <a:gd name="T13" fmla="*/ 0 60000 65536"/>
              <a:gd name="T14" fmla="*/ 0 60000 65536"/>
              <a:gd name="T15" fmla="*/ 0 w 606"/>
              <a:gd name="T16" fmla="*/ 0 h 762"/>
              <a:gd name="T17" fmla="*/ 606 w 606"/>
              <a:gd name="T18" fmla="*/ 762 h 762"/>
            </a:gdLst>
            <a:ahLst/>
            <a:cxnLst>
              <a:cxn ang="T10">
                <a:pos x="T0" y="T1"/>
              </a:cxn>
              <a:cxn ang="T11">
                <a:pos x="T2" y="T3"/>
              </a:cxn>
              <a:cxn ang="T12">
                <a:pos x="T4" y="T5"/>
              </a:cxn>
              <a:cxn ang="T13">
                <a:pos x="T6" y="T7"/>
              </a:cxn>
              <a:cxn ang="T14">
                <a:pos x="T8" y="T9"/>
              </a:cxn>
            </a:cxnLst>
            <a:rect l="T15" t="T16" r="T17" b="T18"/>
            <a:pathLst>
              <a:path w="606" h="762">
                <a:moveTo>
                  <a:pt x="0" y="135"/>
                </a:moveTo>
                <a:lnTo>
                  <a:pt x="438" y="762"/>
                </a:lnTo>
                <a:lnTo>
                  <a:pt x="606" y="576"/>
                </a:lnTo>
                <a:lnTo>
                  <a:pt x="118" y="0"/>
                </a:lnTo>
                <a:lnTo>
                  <a:pt x="0" y="135"/>
                </a:lnTo>
              </a:path>
            </a:pathLst>
          </a:custGeom>
          <a:solidFill>
            <a:schemeClr val="tx1"/>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8" name="Freeform 13"/>
          <p:cNvSpPr>
            <a:spLocks/>
          </p:cNvSpPr>
          <p:nvPr/>
        </p:nvSpPr>
        <p:spPr bwMode="blackWhite">
          <a:xfrm>
            <a:off x="2447925" y="3098800"/>
            <a:ext cx="3657600" cy="792163"/>
          </a:xfrm>
          <a:custGeom>
            <a:avLst/>
            <a:gdLst>
              <a:gd name="T0" fmla="*/ 0 w 3354"/>
              <a:gd name="T1" fmla="*/ 791072 h 726"/>
              <a:gd name="T2" fmla="*/ 3656509 w 3354"/>
              <a:gd name="T3" fmla="*/ 791072 h 726"/>
              <a:gd name="T4" fmla="*/ 3101436 w 3354"/>
              <a:gd name="T5" fmla="*/ 0 h 726"/>
              <a:gd name="T6" fmla="*/ 544169 w 3354"/>
              <a:gd name="T7" fmla="*/ 0 h 726"/>
              <a:gd name="T8" fmla="*/ 0 w 3354"/>
              <a:gd name="T9" fmla="*/ 791072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rgbClr val="4D4D4D"/>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39" name="Freeform 14"/>
          <p:cNvSpPr>
            <a:spLocks/>
          </p:cNvSpPr>
          <p:nvPr/>
        </p:nvSpPr>
        <p:spPr bwMode="blackWhite">
          <a:xfrm>
            <a:off x="4895850" y="2065338"/>
            <a:ext cx="693738" cy="900112"/>
          </a:xfrm>
          <a:custGeom>
            <a:avLst/>
            <a:gdLst>
              <a:gd name="T0" fmla="*/ 547952 w 552"/>
              <a:gd name="T1" fmla="*/ 900112 h 716"/>
              <a:gd name="T2" fmla="*/ 693738 w 552"/>
              <a:gd name="T3" fmla="*/ 734170 h 716"/>
              <a:gd name="T4" fmla="*/ 80433 w 552"/>
              <a:gd name="T5" fmla="*/ 0 h 716"/>
              <a:gd name="T6" fmla="*/ 0 w 552"/>
              <a:gd name="T7" fmla="*/ 94285 h 716"/>
              <a:gd name="T8" fmla="*/ 547952 w 552"/>
              <a:gd name="T9" fmla="*/ 900112 h 716"/>
              <a:gd name="T10" fmla="*/ 0 60000 65536"/>
              <a:gd name="T11" fmla="*/ 0 60000 65536"/>
              <a:gd name="T12" fmla="*/ 0 60000 65536"/>
              <a:gd name="T13" fmla="*/ 0 60000 65536"/>
              <a:gd name="T14" fmla="*/ 0 60000 65536"/>
              <a:gd name="T15" fmla="*/ 0 w 552"/>
              <a:gd name="T16" fmla="*/ 0 h 716"/>
              <a:gd name="T17" fmla="*/ 552 w 552"/>
              <a:gd name="T18" fmla="*/ 716 h 716"/>
            </a:gdLst>
            <a:ahLst/>
            <a:cxnLst>
              <a:cxn ang="T10">
                <a:pos x="T0" y="T1"/>
              </a:cxn>
              <a:cxn ang="T11">
                <a:pos x="T2" y="T3"/>
              </a:cxn>
              <a:cxn ang="T12">
                <a:pos x="T4" y="T5"/>
              </a:cxn>
              <a:cxn ang="T13">
                <a:pos x="T6" y="T7"/>
              </a:cxn>
              <a:cxn ang="T14">
                <a:pos x="T8" y="T9"/>
              </a:cxn>
            </a:cxnLst>
            <a:rect l="T15" t="T16" r="T17" b="T18"/>
            <a:pathLst>
              <a:path w="552" h="716">
                <a:moveTo>
                  <a:pt x="436" y="716"/>
                </a:moveTo>
                <a:lnTo>
                  <a:pt x="552" y="584"/>
                </a:lnTo>
                <a:lnTo>
                  <a:pt x="64" y="0"/>
                </a:lnTo>
                <a:lnTo>
                  <a:pt x="0" y="75"/>
                </a:lnTo>
                <a:lnTo>
                  <a:pt x="436" y="716"/>
                </a:lnTo>
              </a:path>
            </a:pathLst>
          </a:custGeom>
          <a:solidFill>
            <a:schemeClr val="tx1"/>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40" name="Freeform 15"/>
          <p:cNvSpPr>
            <a:spLocks/>
          </p:cNvSpPr>
          <p:nvPr/>
        </p:nvSpPr>
        <p:spPr bwMode="blackWhite">
          <a:xfrm>
            <a:off x="3086100" y="2159000"/>
            <a:ext cx="2376488" cy="808038"/>
          </a:xfrm>
          <a:custGeom>
            <a:avLst/>
            <a:gdLst>
              <a:gd name="T0" fmla="*/ 0 w 2179"/>
              <a:gd name="T1" fmla="*/ 806948 h 741"/>
              <a:gd name="T2" fmla="*/ 2375397 w 2179"/>
              <a:gd name="T3" fmla="*/ 806948 h 741"/>
              <a:gd name="T4" fmla="*/ 1823537 w 2179"/>
              <a:gd name="T5" fmla="*/ 0 h 741"/>
              <a:gd name="T6" fmla="*/ 550769 w 2179"/>
              <a:gd name="T7" fmla="*/ 0 h 741"/>
              <a:gd name="T8" fmla="*/ 0 w 2179"/>
              <a:gd name="T9" fmla="*/ 806948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rgbClr val="FF9900"/>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41" name="Freeform 16"/>
          <p:cNvSpPr>
            <a:spLocks/>
          </p:cNvSpPr>
          <p:nvPr/>
        </p:nvSpPr>
        <p:spPr bwMode="blackWhite">
          <a:xfrm>
            <a:off x="4268788" y="1236663"/>
            <a:ext cx="627062" cy="800100"/>
          </a:xfrm>
          <a:custGeom>
            <a:avLst/>
            <a:gdLst>
              <a:gd name="T0" fmla="*/ 552772 w 498"/>
              <a:gd name="T1" fmla="*/ 800100 h 637"/>
              <a:gd name="T2" fmla="*/ 627062 w 498"/>
              <a:gd name="T3" fmla="*/ 733530 h 637"/>
              <a:gd name="T4" fmla="*/ 0 w 498"/>
              <a:gd name="T5" fmla="*/ 0 h 637"/>
              <a:gd name="T6" fmla="*/ 552772 w 498"/>
              <a:gd name="T7" fmla="*/ 800100 h 637"/>
              <a:gd name="T8" fmla="*/ 0 60000 65536"/>
              <a:gd name="T9" fmla="*/ 0 60000 65536"/>
              <a:gd name="T10" fmla="*/ 0 60000 65536"/>
              <a:gd name="T11" fmla="*/ 0 60000 65536"/>
              <a:gd name="T12" fmla="*/ 0 w 498"/>
              <a:gd name="T13" fmla="*/ 0 h 637"/>
              <a:gd name="T14" fmla="*/ 498 w 498"/>
              <a:gd name="T15" fmla="*/ 637 h 637"/>
            </a:gdLst>
            <a:ahLst/>
            <a:cxnLst>
              <a:cxn ang="T8">
                <a:pos x="T0" y="T1"/>
              </a:cxn>
              <a:cxn ang="T9">
                <a:pos x="T2" y="T3"/>
              </a:cxn>
              <a:cxn ang="T10">
                <a:pos x="T4" y="T5"/>
              </a:cxn>
              <a:cxn ang="T11">
                <a:pos x="T6" y="T7"/>
              </a:cxn>
            </a:cxnLst>
            <a:rect l="T12" t="T13" r="T14" b="T15"/>
            <a:pathLst>
              <a:path w="498" h="637">
                <a:moveTo>
                  <a:pt x="439" y="637"/>
                </a:moveTo>
                <a:lnTo>
                  <a:pt x="498" y="584"/>
                </a:lnTo>
                <a:lnTo>
                  <a:pt x="0" y="0"/>
                </a:lnTo>
                <a:lnTo>
                  <a:pt x="439" y="637"/>
                </a:lnTo>
              </a:path>
            </a:pathLst>
          </a:custGeom>
          <a:solidFill>
            <a:schemeClr val="tx1"/>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42" name="Freeform 17"/>
          <p:cNvSpPr>
            <a:spLocks/>
          </p:cNvSpPr>
          <p:nvPr/>
        </p:nvSpPr>
        <p:spPr bwMode="blackWhite">
          <a:xfrm>
            <a:off x="3721100" y="1236663"/>
            <a:ext cx="1101725" cy="801687"/>
          </a:xfrm>
          <a:custGeom>
            <a:avLst/>
            <a:gdLst>
              <a:gd name="T0" fmla="*/ 0 w 1011"/>
              <a:gd name="T1" fmla="*/ 800596 h 735"/>
              <a:gd name="T2" fmla="*/ 1100635 w 1011"/>
              <a:gd name="T3" fmla="*/ 800596 h 735"/>
              <a:gd name="T4" fmla="*/ 550318 w 1011"/>
              <a:gd name="T5" fmla="*/ 0 h 735"/>
              <a:gd name="T6" fmla="*/ 0 w 1011"/>
              <a:gd name="T7" fmla="*/ 800596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rgbClr val="003366"/>
          </a:solidFill>
          <a:ln w="9525" cap="rnd">
            <a:solidFill>
              <a:schemeClr val="bg2"/>
            </a:solidFill>
            <a:round/>
            <a:headEnd type="none" w="sm" len="sm"/>
            <a:tailEnd type="none" w="sm" len="sm"/>
          </a:ln>
        </p:spPr>
        <p:txBody>
          <a:bodyPr/>
          <a:lstStyle/>
          <a:p>
            <a:pPr>
              <a:spcBef>
                <a:spcPct val="0"/>
              </a:spcBef>
              <a:buSzTx/>
              <a:buFontTx/>
              <a:buNone/>
            </a:pPr>
            <a:endParaRPr lang="en-AU" sz="1800" b="0">
              <a:solidFill>
                <a:schemeClr val="tx1"/>
              </a:solidFill>
              <a:latin typeface="Arial" pitchFamily="34" charset="0"/>
            </a:endParaRPr>
          </a:p>
        </p:txBody>
      </p:sp>
      <p:sp>
        <p:nvSpPr>
          <p:cNvPr id="43" name="Rectangle 18"/>
          <p:cNvSpPr>
            <a:spLocks noChangeArrowheads="1"/>
          </p:cNvSpPr>
          <p:nvPr/>
        </p:nvSpPr>
        <p:spPr bwMode="black">
          <a:xfrm>
            <a:off x="2386013" y="4337050"/>
            <a:ext cx="3775075" cy="193675"/>
          </a:xfrm>
          <a:prstGeom prst="rect">
            <a:avLst/>
          </a:prstGeom>
          <a:noFill/>
          <a:ln w="9525">
            <a:noFill/>
            <a:miter lim="800000"/>
            <a:headEnd/>
            <a:tailEnd/>
          </a:ln>
        </p:spPr>
        <p:txBody>
          <a:bodyPr lIns="0" tIns="0" rIns="0" bIns="0" anchor="ctr" anchorCtr="1"/>
          <a:lstStyle/>
          <a:p>
            <a:pPr algn="ctr" defTabSz="762000" eaLnBrk="0" hangingPunct="0">
              <a:spcBef>
                <a:spcPct val="0"/>
              </a:spcBef>
              <a:buSzTx/>
              <a:buFontTx/>
              <a:buNone/>
            </a:pPr>
            <a:r>
              <a:rPr lang="en-US" sz="1800">
                <a:solidFill>
                  <a:schemeClr val="bg1"/>
                </a:solidFill>
                <a:latin typeface="Arial" pitchFamily="34" charset="0"/>
              </a:rPr>
              <a:t>Information</a:t>
            </a:r>
          </a:p>
        </p:txBody>
      </p:sp>
      <p:sp>
        <p:nvSpPr>
          <p:cNvPr id="44" name="Rectangle 19"/>
          <p:cNvSpPr>
            <a:spLocks noChangeArrowheads="1"/>
          </p:cNvSpPr>
          <p:nvPr/>
        </p:nvSpPr>
        <p:spPr bwMode="black">
          <a:xfrm>
            <a:off x="3635375" y="2525713"/>
            <a:ext cx="1363663" cy="193675"/>
          </a:xfrm>
          <a:prstGeom prst="rect">
            <a:avLst/>
          </a:prstGeom>
          <a:noFill/>
          <a:ln w="9525">
            <a:noFill/>
            <a:miter lim="800000"/>
            <a:headEnd/>
            <a:tailEnd/>
          </a:ln>
        </p:spPr>
        <p:txBody>
          <a:bodyPr lIns="0" tIns="0" rIns="0" bIns="0" anchor="ctr" anchorCtr="1"/>
          <a:lstStyle/>
          <a:p>
            <a:pPr algn="ctr" defTabSz="762000">
              <a:spcBef>
                <a:spcPct val="0"/>
              </a:spcBef>
              <a:buSzTx/>
              <a:buFontTx/>
              <a:buNone/>
            </a:pPr>
            <a:r>
              <a:rPr lang="en-US" sz="1800">
                <a:solidFill>
                  <a:schemeClr val="bg1"/>
                </a:solidFill>
                <a:latin typeface="Arial" pitchFamily="34" charset="0"/>
              </a:rPr>
              <a:t>Intelligence</a:t>
            </a:r>
            <a:endParaRPr lang="en-US" sz="1600" b="0">
              <a:solidFill>
                <a:schemeClr val="bg1"/>
              </a:solidFill>
              <a:latin typeface="Arial" pitchFamily="34" charset="0"/>
            </a:endParaRPr>
          </a:p>
        </p:txBody>
      </p:sp>
      <p:sp>
        <p:nvSpPr>
          <p:cNvPr id="45" name="Rectangle 20"/>
          <p:cNvSpPr>
            <a:spLocks noChangeArrowheads="1"/>
          </p:cNvSpPr>
          <p:nvPr/>
        </p:nvSpPr>
        <p:spPr bwMode="black">
          <a:xfrm>
            <a:off x="3873500" y="1743075"/>
            <a:ext cx="779463" cy="249238"/>
          </a:xfrm>
          <a:prstGeom prst="rect">
            <a:avLst/>
          </a:prstGeom>
          <a:noFill/>
          <a:ln w="9525">
            <a:noFill/>
            <a:miter lim="800000"/>
            <a:headEnd/>
            <a:tailEnd/>
          </a:ln>
        </p:spPr>
        <p:txBody>
          <a:bodyPr lIns="0" tIns="0" rIns="0" bIns="0" anchor="ctr" anchorCtr="1"/>
          <a:lstStyle/>
          <a:p>
            <a:pPr defTabSz="762000" eaLnBrk="0" hangingPunct="0">
              <a:spcBef>
                <a:spcPct val="0"/>
              </a:spcBef>
              <a:buSzTx/>
              <a:buFontTx/>
              <a:buNone/>
            </a:pPr>
            <a:r>
              <a:rPr lang="en-US" sz="1400">
                <a:solidFill>
                  <a:srgbClr val="E8F62E"/>
                </a:solidFill>
                <a:latin typeface="Arial" pitchFamily="34" charset="0"/>
              </a:rPr>
              <a:t>Wisdom</a:t>
            </a:r>
          </a:p>
        </p:txBody>
      </p:sp>
      <p:sp>
        <p:nvSpPr>
          <p:cNvPr id="46" name="Rectangle 21"/>
          <p:cNvSpPr>
            <a:spLocks noChangeArrowheads="1"/>
          </p:cNvSpPr>
          <p:nvPr/>
        </p:nvSpPr>
        <p:spPr bwMode="black">
          <a:xfrm>
            <a:off x="2970213" y="3408363"/>
            <a:ext cx="2606675" cy="193675"/>
          </a:xfrm>
          <a:prstGeom prst="rect">
            <a:avLst/>
          </a:prstGeom>
          <a:noFill/>
          <a:ln w="9525">
            <a:noFill/>
            <a:miter lim="800000"/>
            <a:headEnd/>
            <a:tailEnd/>
          </a:ln>
        </p:spPr>
        <p:txBody>
          <a:bodyPr lIns="0" tIns="0" rIns="0" bIns="0" anchor="ctr" anchorCtr="1"/>
          <a:lstStyle/>
          <a:p>
            <a:pPr defTabSz="762000" eaLnBrk="0" hangingPunct="0">
              <a:spcBef>
                <a:spcPct val="0"/>
              </a:spcBef>
              <a:buSzTx/>
              <a:buFontTx/>
              <a:buNone/>
            </a:pPr>
            <a:r>
              <a:rPr lang="en-US" sz="1800">
                <a:solidFill>
                  <a:schemeClr val="bg1"/>
                </a:solidFill>
                <a:latin typeface="Arial" pitchFamily="34" charset="0"/>
              </a:rPr>
              <a:t>Knowledge</a:t>
            </a:r>
          </a:p>
        </p:txBody>
      </p:sp>
      <p:sp>
        <p:nvSpPr>
          <p:cNvPr id="47" name="Text Box 22"/>
          <p:cNvSpPr txBox="1">
            <a:spLocks noChangeArrowheads="1"/>
          </p:cNvSpPr>
          <p:nvPr/>
        </p:nvSpPr>
        <p:spPr bwMode="auto">
          <a:xfrm>
            <a:off x="6518275" y="3659188"/>
            <a:ext cx="2700338" cy="730250"/>
          </a:xfrm>
          <a:prstGeom prst="rect">
            <a:avLst/>
          </a:prstGeom>
          <a:noFill/>
          <a:ln w="12700">
            <a:noFill/>
            <a:miter lim="800000"/>
            <a:headEnd/>
            <a:tailEnd/>
          </a:ln>
        </p:spPr>
        <p:txBody>
          <a:bodyPr lIns="90000" tIns="46800" rIns="90000" bIns="46800">
            <a:spAutoFit/>
          </a:bodyPr>
          <a:lstStyle/>
          <a:p>
            <a:pPr algn="ctr">
              <a:spcBef>
                <a:spcPct val="0"/>
              </a:spcBef>
              <a:buSzTx/>
              <a:buFontTx/>
              <a:buNone/>
            </a:pPr>
            <a:r>
              <a:rPr lang="en-US" sz="1400">
                <a:solidFill>
                  <a:schemeClr val="tx1"/>
                </a:solidFill>
                <a:latin typeface="Arial" pitchFamily="34" charset="0"/>
              </a:rPr>
              <a:t>      Individual Customer Sales by Market Segment over “x” years</a:t>
            </a:r>
          </a:p>
        </p:txBody>
      </p:sp>
      <p:sp>
        <p:nvSpPr>
          <p:cNvPr id="48" name="Text Box 23"/>
          <p:cNvSpPr txBox="1">
            <a:spLocks noChangeArrowheads="1"/>
          </p:cNvSpPr>
          <p:nvPr/>
        </p:nvSpPr>
        <p:spPr bwMode="auto">
          <a:xfrm>
            <a:off x="7321550" y="4737100"/>
            <a:ext cx="1820863" cy="304800"/>
          </a:xfrm>
          <a:prstGeom prst="rect">
            <a:avLst/>
          </a:prstGeom>
          <a:noFill/>
          <a:ln w="12700">
            <a:noFill/>
            <a:miter lim="800000"/>
            <a:headEnd/>
            <a:tailEnd/>
          </a:ln>
        </p:spPr>
        <p:txBody>
          <a:bodyPr lIns="90000" tIns="46800" rIns="90000" bIns="46800">
            <a:spAutoFit/>
          </a:bodyPr>
          <a:lstStyle/>
          <a:p>
            <a:pPr>
              <a:spcBef>
                <a:spcPct val="0"/>
              </a:spcBef>
              <a:buSzTx/>
              <a:buFontTx/>
              <a:buNone/>
            </a:pPr>
            <a:r>
              <a:rPr lang="en-US" sz="1400">
                <a:solidFill>
                  <a:schemeClr val="tx1"/>
                </a:solidFill>
                <a:latin typeface="Arial" pitchFamily="34" charset="0"/>
              </a:rPr>
              <a:t>    Customer Sales</a:t>
            </a:r>
          </a:p>
        </p:txBody>
      </p:sp>
      <p:sp>
        <p:nvSpPr>
          <p:cNvPr id="49" name="Text Box 24"/>
          <p:cNvSpPr txBox="1">
            <a:spLocks noChangeArrowheads="1"/>
          </p:cNvSpPr>
          <p:nvPr/>
        </p:nvSpPr>
        <p:spPr bwMode="auto">
          <a:xfrm>
            <a:off x="5802313" y="2852738"/>
            <a:ext cx="3416300" cy="730250"/>
          </a:xfrm>
          <a:prstGeom prst="rect">
            <a:avLst/>
          </a:prstGeom>
          <a:noFill/>
          <a:ln w="12700">
            <a:noFill/>
            <a:miter lim="800000"/>
            <a:headEnd/>
            <a:tailEnd/>
          </a:ln>
        </p:spPr>
        <p:txBody>
          <a:bodyPr lIns="90000" tIns="46800" rIns="90000" bIns="46800">
            <a:spAutoFit/>
          </a:bodyPr>
          <a:lstStyle/>
          <a:p>
            <a:pPr algn="ctr">
              <a:spcBef>
                <a:spcPct val="0"/>
              </a:spcBef>
              <a:buSzTx/>
              <a:buFontTx/>
              <a:buNone/>
            </a:pPr>
            <a:r>
              <a:rPr lang="en-US" sz="1400">
                <a:solidFill>
                  <a:schemeClr val="tx1"/>
                </a:solidFill>
                <a:latin typeface="Arial" pitchFamily="34" charset="0"/>
              </a:rPr>
              <a:t> Sales Trend by Cust - Up, Down, New, Attrition</a:t>
            </a:r>
          </a:p>
          <a:p>
            <a:pPr algn="ctr">
              <a:spcBef>
                <a:spcPct val="0"/>
              </a:spcBef>
              <a:buSzTx/>
              <a:buFontTx/>
              <a:buNone/>
            </a:pPr>
            <a:r>
              <a:rPr lang="en-US" sz="1400">
                <a:solidFill>
                  <a:schemeClr val="tx1"/>
                </a:solidFill>
                <a:latin typeface="Arial" pitchFamily="34" charset="0"/>
              </a:rPr>
              <a:t>Product Line buying pattern</a:t>
            </a:r>
          </a:p>
        </p:txBody>
      </p:sp>
      <p:sp>
        <p:nvSpPr>
          <p:cNvPr id="50" name="Text Box 25"/>
          <p:cNvSpPr txBox="1">
            <a:spLocks noChangeArrowheads="1"/>
          </p:cNvSpPr>
          <p:nvPr/>
        </p:nvSpPr>
        <p:spPr bwMode="auto">
          <a:xfrm>
            <a:off x="5013325" y="2008188"/>
            <a:ext cx="3821113" cy="730250"/>
          </a:xfrm>
          <a:prstGeom prst="rect">
            <a:avLst/>
          </a:prstGeom>
          <a:noFill/>
          <a:ln w="12700">
            <a:noFill/>
            <a:miter lim="800000"/>
            <a:headEnd/>
            <a:tailEnd/>
          </a:ln>
        </p:spPr>
        <p:txBody>
          <a:bodyPr lIns="90000" tIns="46800" rIns="90000" bIns="46800">
            <a:spAutoFit/>
          </a:bodyPr>
          <a:lstStyle/>
          <a:p>
            <a:pPr algn="ctr">
              <a:spcBef>
                <a:spcPct val="0"/>
              </a:spcBef>
              <a:buSzTx/>
              <a:buFontTx/>
              <a:buNone/>
            </a:pPr>
            <a:r>
              <a:rPr lang="en-US" sz="1400">
                <a:solidFill>
                  <a:schemeClr val="tx1"/>
                </a:solidFill>
                <a:latin typeface="Arial" pitchFamily="34" charset="0"/>
              </a:rPr>
              <a:t>      Customer Life time value assessment and associated marketing strategies: sustain, cultivate, convert</a:t>
            </a:r>
          </a:p>
        </p:txBody>
      </p:sp>
      <p:sp>
        <p:nvSpPr>
          <p:cNvPr id="51" name="Text Box 26"/>
          <p:cNvSpPr txBox="1">
            <a:spLocks noChangeArrowheads="1"/>
          </p:cNvSpPr>
          <p:nvPr/>
        </p:nvSpPr>
        <p:spPr bwMode="auto">
          <a:xfrm>
            <a:off x="4648200" y="1201738"/>
            <a:ext cx="4149725" cy="730250"/>
          </a:xfrm>
          <a:prstGeom prst="rect">
            <a:avLst/>
          </a:prstGeom>
          <a:noFill/>
          <a:ln w="12700">
            <a:noFill/>
            <a:miter lim="800000"/>
            <a:headEnd/>
            <a:tailEnd/>
          </a:ln>
        </p:spPr>
        <p:txBody>
          <a:bodyPr lIns="90000" tIns="46800" rIns="90000" bIns="46800">
            <a:spAutoFit/>
          </a:bodyPr>
          <a:lstStyle/>
          <a:p>
            <a:pPr algn="ctr">
              <a:spcBef>
                <a:spcPct val="0"/>
              </a:spcBef>
              <a:buSzTx/>
              <a:buFontTx/>
              <a:buNone/>
            </a:pPr>
            <a:r>
              <a:rPr lang="en-US" sz="1400">
                <a:solidFill>
                  <a:schemeClr val="tx1"/>
                </a:solidFill>
                <a:latin typeface="Arial" pitchFamily="34" charset="0"/>
              </a:rPr>
              <a:t>       New business strategies, product bundling opportunities, measure success/failure of strategies</a:t>
            </a:r>
          </a:p>
        </p:txBody>
      </p:sp>
      <p:sp>
        <p:nvSpPr>
          <p:cNvPr id="52" name="AutoShape 27"/>
          <p:cNvSpPr>
            <a:spLocks noChangeArrowheads="1"/>
          </p:cNvSpPr>
          <p:nvPr/>
        </p:nvSpPr>
        <p:spPr bwMode="auto">
          <a:xfrm rot="12766317" flipV="1">
            <a:off x="1536700" y="752475"/>
            <a:ext cx="792163" cy="5105400"/>
          </a:xfrm>
          <a:prstGeom prst="upArrow">
            <a:avLst>
              <a:gd name="adj1" fmla="val 50000"/>
              <a:gd name="adj2" fmla="val 161122"/>
            </a:avLst>
          </a:prstGeom>
          <a:gradFill rotWithShape="1">
            <a:gsLst>
              <a:gs pos="0">
                <a:srgbClr val="FFFF99"/>
              </a:gs>
              <a:gs pos="100000">
                <a:srgbClr val="FFFF99">
                  <a:gamma/>
                  <a:shade val="46275"/>
                  <a:invGamma/>
                </a:srgbClr>
              </a:gs>
            </a:gsLst>
            <a:lin ang="5400000" scaled="1"/>
          </a:gradFill>
          <a:ln w="12700" algn="ctr">
            <a:solidFill>
              <a:srgbClr val="FFFF99"/>
            </a:solidFill>
            <a:miter lim="800000"/>
            <a:headEnd/>
            <a:tailEnd/>
          </a:ln>
          <a:effectLst>
            <a:outerShdw dist="107763" dir="2700000" algn="ctr" rotWithShape="0">
              <a:schemeClr val="bg2">
                <a:alpha val="50000"/>
              </a:schemeClr>
            </a:outerShdw>
          </a:effectLst>
        </p:spPr>
        <p:txBody>
          <a:bodyPr vert="eaVert" wrap="none" lIns="90000" tIns="46800" rIns="90000" bIns="46800"/>
          <a:lstStyle/>
          <a:p>
            <a:pPr algn="ctr">
              <a:spcBef>
                <a:spcPct val="0"/>
              </a:spcBef>
              <a:buSzTx/>
              <a:buFontTx/>
              <a:buNone/>
              <a:defRPr/>
            </a:pPr>
            <a:endParaRPr lang="en-AU" sz="1600">
              <a:solidFill>
                <a:schemeClr val="tx1"/>
              </a:solidFill>
              <a:latin typeface="Arial" charset="0"/>
            </a:endParaRPr>
          </a:p>
          <a:p>
            <a:pPr algn="ctr">
              <a:spcBef>
                <a:spcPct val="0"/>
              </a:spcBef>
              <a:buSzTx/>
              <a:buFontTx/>
              <a:buNone/>
              <a:defRPr/>
            </a:pPr>
            <a:endParaRPr lang="en-AU" sz="1600">
              <a:solidFill>
                <a:schemeClr val="tx1"/>
              </a:solidFill>
              <a:latin typeface="Arial" charset="0"/>
            </a:endParaRPr>
          </a:p>
        </p:txBody>
      </p:sp>
      <p:sp>
        <p:nvSpPr>
          <p:cNvPr id="53" name="Text Box 28"/>
          <p:cNvSpPr txBox="1">
            <a:spLocks noChangeArrowheads="1"/>
          </p:cNvSpPr>
          <p:nvPr/>
        </p:nvSpPr>
        <p:spPr bwMode="auto">
          <a:xfrm rot="-3533459">
            <a:off x="1461294" y="3102769"/>
            <a:ext cx="858837" cy="396875"/>
          </a:xfrm>
          <a:prstGeom prst="rect">
            <a:avLst/>
          </a:prstGeom>
          <a:noFill/>
          <a:ln w="12700" algn="ctr">
            <a:noFill/>
            <a:miter lim="800000"/>
            <a:headEnd/>
            <a:tailEnd/>
          </a:ln>
        </p:spPr>
        <p:txBody>
          <a:bodyPr wrap="none" lIns="90000" tIns="46800" rIns="90000" bIns="46800">
            <a:spAutoFit/>
          </a:bodyPr>
          <a:lstStyle/>
          <a:p>
            <a:pPr algn="ctr">
              <a:spcBef>
                <a:spcPct val="0"/>
              </a:spcBef>
              <a:buSzTx/>
              <a:buFontTx/>
              <a:buNone/>
            </a:pPr>
            <a:r>
              <a:rPr lang="en-AU" sz="2000">
                <a:solidFill>
                  <a:schemeClr val="hlink"/>
                </a:solidFill>
                <a:latin typeface="Arial" pitchFamily="34" charset="0"/>
              </a:rPr>
              <a:t>Value</a:t>
            </a:r>
          </a:p>
        </p:txBody>
      </p:sp>
      <p:sp>
        <p:nvSpPr>
          <p:cNvPr id="54" name="Text Box 29"/>
          <p:cNvSpPr txBox="1">
            <a:spLocks noChangeArrowheads="1"/>
          </p:cNvSpPr>
          <p:nvPr/>
        </p:nvSpPr>
        <p:spPr bwMode="auto">
          <a:xfrm>
            <a:off x="7413625" y="5638800"/>
            <a:ext cx="576263" cy="304800"/>
          </a:xfrm>
          <a:prstGeom prst="rect">
            <a:avLst/>
          </a:prstGeom>
          <a:noFill/>
          <a:ln w="9525" algn="ctr">
            <a:noFill/>
            <a:miter lim="800000"/>
            <a:headEnd/>
            <a:tailEnd/>
          </a:ln>
        </p:spPr>
        <p:txBody>
          <a:bodyPr>
            <a:spAutoFit/>
          </a:bodyPr>
          <a:lstStyle/>
          <a:p>
            <a:pPr>
              <a:spcBef>
                <a:spcPct val="50000"/>
              </a:spcBef>
              <a:buFont typeface="Wingdings" pitchFamily="2" charset="2"/>
              <a:buNone/>
            </a:pPr>
            <a:r>
              <a:rPr lang="en-US" sz="1400" dirty="0"/>
              <a:t>SAP</a:t>
            </a:r>
          </a:p>
        </p:txBody>
      </p:sp>
    </p:spTree>
    <p:extLst>
      <p:ext uri="{BB962C8B-B14F-4D97-AF65-F5344CB8AC3E}">
        <p14:creationId xmlns:p14="http://schemas.microsoft.com/office/powerpoint/2010/main" val="1764803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Data Science: Identifying Data Problems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343399"/>
          </a:xfrm>
        </p:spPr>
        <p:txBody>
          <a:bodyPr/>
          <a:lstStyle/>
          <a:p>
            <a:pPr marL="0" indent="0">
              <a:buNone/>
            </a:pPr>
            <a:r>
              <a:rPr lang="en-US" sz="2200" dirty="0" smtClean="0"/>
              <a:t>Data Science is different from other areas such as mathematics and statistics. Data Science is an applied activity and data scientists serve the needs and solve the problems of data users. Before you can solve a problem, you need to identify it and this process is not always as obvious as it might seem. In this segment we discuss the identification of data problems.</a:t>
            </a:r>
          </a:p>
          <a:p>
            <a:pPr marL="0" indent="0">
              <a:buNone/>
            </a:pPr>
            <a:endParaRPr lang="en-US" sz="2200" dirty="0"/>
          </a:p>
          <a:p>
            <a:pPr marL="0" indent="0">
              <a:buNone/>
            </a:pPr>
            <a:endParaRPr lang="en-US" sz="2200" dirty="0" smtClean="0"/>
          </a:p>
          <a:p>
            <a:pPr marL="0" indent="0">
              <a:buNone/>
            </a:pPr>
            <a:r>
              <a:rPr lang="en-US" sz="2200" dirty="0"/>
              <a:t> </a:t>
            </a:r>
            <a:r>
              <a:rPr lang="en-US" sz="2200" dirty="0" smtClean="0"/>
              <a:t>                                      </a:t>
            </a:r>
            <a:endParaRPr lang="en-US" sz="2200" dirty="0"/>
          </a:p>
          <a:p>
            <a:pPr marL="0" indent="0">
              <a:buNone/>
            </a:pPr>
            <a:endParaRPr lang="en-US" dirty="0"/>
          </a:p>
        </p:txBody>
      </p:sp>
      <p:pic>
        <p:nvPicPr>
          <p:cNvPr id="5" name="Picture 6" descr="C:\Users\N\AppData\Local\Microsoft\Windows\Temporary Internet Files\Content.IE5\V1SHKYCO\MC9000536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863" y="3319462"/>
            <a:ext cx="1303337" cy="178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7852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Problem Domain</a:t>
            </a:r>
          </a:p>
          <a:p>
            <a:pPr lvl="1"/>
            <a:r>
              <a:rPr lang="en-US" dirty="0" smtClean="0"/>
              <a:t>Scope</a:t>
            </a:r>
          </a:p>
          <a:p>
            <a:pPr lvl="1"/>
            <a:r>
              <a:rPr lang="en-US" dirty="0" smtClean="0"/>
              <a:t>Boundaries</a:t>
            </a:r>
          </a:p>
          <a:p>
            <a:pPr lvl="1"/>
            <a:r>
              <a:rPr lang="en-US" dirty="0" smtClean="0"/>
              <a:t>Focus Area</a:t>
            </a:r>
          </a:p>
          <a:p>
            <a:pPr lvl="1"/>
            <a:r>
              <a:rPr lang="en-US" dirty="0" smtClean="0"/>
              <a:t>Context</a:t>
            </a:r>
          </a:p>
          <a:p>
            <a:pPr lvl="1"/>
            <a:r>
              <a:rPr lang="en-US" dirty="0" smtClean="0"/>
              <a:t>Mitigate “boiling the ocean”</a:t>
            </a:r>
          </a:p>
          <a:p>
            <a:pPr lvl="1"/>
            <a:endParaRPr lang="en-US" dirty="0" smtClean="0"/>
          </a:p>
          <a:p>
            <a:pPr lvl="1"/>
            <a:endParaRPr lang="en-US" dirty="0"/>
          </a:p>
        </p:txBody>
      </p:sp>
      <p:pic>
        <p:nvPicPr>
          <p:cNvPr id="4" name="Picture 2" descr="C:\Users\N\Desktop\MOOC\MOOC Data Flow Week 1 v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447800"/>
            <a:ext cx="3855222" cy="2663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N\AppData\Local\Microsoft\Windows\Temporary Internet Files\Content.IE5\V1SHKYCO\MC90005361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4834003"/>
            <a:ext cx="651669" cy="89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820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687 - The Basics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4259800"/>
              </p:ext>
            </p:extLst>
          </p:nvPr>
        </p:nvGraphicFramePr>
        <p:xfrm>
          <a:off x="2362200" y="914523"/>
          <a:ext cx="4724401" cy="5377709"/>
        </p:xfrm>
        <a:graphic>
          <a:graphicData uri="http://schemas.openxmlformats.org/presentationml/2006/ole">
            <mc:AlternateContent xmlns:mc="http://schemas.openxmlformats.org/markup-compatibility/2006">
              <mc:Choice xmlns:v="urn:schemas-microsoft-com:vml" Requires="v">
                <p:oleObj spid="_x0000_s1030" name="Document" r:id="rId3" imgW="6426200" imgH="7315200" progId="Word.Document.12">
                  <p:embed/>
                </p:oleObj>
              </mc:Choice>
              <mc:Fallback>
                <p:oleObj name="Document" r:id="rId3" imgW="6426200" imgH="7315200" progId="Word.Document.12">
                  <p:embed/>
                  <p:pic>
                    <p:nvPicPr>
                      <p:cNvPr id="0" name=""/>
                      <p:cNvPicPr/>
                      <p:nvPr/>
                    </p:nvPicPr>
                    <p:blipFill>
                      <a:blip r:embed="rId4"/>
                      <a:stretch>
                        <a:fillRect/>
                      </a:stretch>
                    </p:blipFill>
                    <p:spPr>
                      <a:xfrm>
                        <a:off x="2362200" y="914523"/>
                        <a:ext cx="4724401" cy="5377709"/>
                      </a:xfrm>
                      <a:prstGeom prst="rect">
                        <a:avLst/>
                      </a:prstGeom>
                    </p:spPr>
                  </p:pic>
                </p:oleObj>
              </mc:Fallback>
            </mc:AlternateContent>
          </a:graphicData>
        </a:graphic>
      </p:graphicFrame>
      <p:sp>
        <p:nvSpPr>
          <p:cNvPr id="7" name="Rectangle 6"/>
          <p:cNvSpPr/>
          <p:nvPr/>
        </p:nvSpPr>
        <p:spPr>
          <a:xfrm>
            <a:off x="533400" y="1295400"/>
            <a:ext cx="1524000" cy="1631216"/>
          </a:xfrm>
          <a:prstGeom prst="rect">
            <a:avLst/>
          </a:prstGeom>
        </p:spPr>
        <p:txBody>
          <a:bodyPr wrap="square">
            <a:spAutoFit/>
          </a:bodyPr>
          <a:lstStyle/>
          <a:p>
            <a:pPr lvl="0"/>
            <a:r>
              <a:rPr lang="en-US" b="1" dirty="0" smtClean="0"/>
              <a:t>Big Class and</a:t>
            </a:r>
          </a:p>
          <a:p>
            <a:pPr lvl="0"/>
            <a:r>
              <a:rPr lang="en-US" b="1" dirty="0" smtClean="0"/>
              <a:t>Small Class</a:t>
            </a:r>
          </a:p>
          <a:p>
            <a:pPr lvl="0"/>
            <a:endParaRPr lang="en-US" sz="1600" b="1" dirty="0"/>
          </a:p>
          <a:p>
            <a:pPr lvl="0"/>
            <a:endParaRPr lang="en-US" sz="1600" b="1" dirty="0" smtClean="0"/>
          </a:p>
          <a:p>
            <a:pPr lvl="0"/>
            <a:r>
              <a:rPr lang="en-US" sz="1600" b="1" dirty="0" smtClean="0"/>
              <a:t>Book – new this semester</a:t>
            </a:r>
            <a:endParaRPr lang="en-US" sz="1600" dirty="0"/>
          </a:p>
        </p:txBody>
      </p:sp>
    </p:spTree>
    <p:extLst>
      <p:ext uri="{BB962C8B-B14F-4D97-AF65-F5344CB8AC3E}">
        <p14:creationId xmlns:p14="http://schemas.microsoft.com/office/powerpoint/2010/main" val="29997132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Problem Domain</a:t>
            </a:r>
          </a:p>
          <a:p>
            <a:pPr lvl="1"/>
            <a:r>
              <a:rPr lang="en-US" dirty="0" smtClean="0"/>
              <a:t>Scope</a:t>
            </a:r>
          </a:p>
          <a:p>
            <a:pPr lvl="1"/>
            <a:r>
              <a:rPr lang="en-US" dirty="0" smtClean="0"/>
              <a:t>Boundaries</a:t>
            </a:r>
          </a:p>
          <a:p>
            <a:pPr lvl="1"/>
            <a:r>
              <a:rPr lang="en-US" dirty="0" smtClean="0"/>
              <a:t>Focus Area</a:t>
            </a:r>
          </a:p>
          <a:p>
            <a:pPr lvl="1"/>
            <a:r>
              <a:rPr lang="en-US" dirty="0" smtClean="0"/>
              <a:t>Context</a:t>
            </a:r>
          </a:p>
          <a:p>
            <a:pPr lvl="1"/>
            <a:r>
              <a:rPr lang="en-US" dirty="0" smtClean="0"/>
              <a:t>Mitigate “boiling the ocean”</a:t>
            </a:r>
          </a:p>
          <a:p>
            <a:pPr lvl="1"/>
            <a:endParaRPr lang="en-US" dirty="0" smtClean="0"/>
          </a:p>
          <a:p>
            <a:pPr lvl="1"/>
            <a:endParaRPr lang="en-US" dirty="0"/>
          </a:p>
        </p:txBody>
      </p:sp>
      <p:pic>
        <p:nvPicPr>
          <p:cNvPr id="4" name="Picture 2" descr="C:\Users\N\Desktop\MOOC\MOOC Data Flow Week 1 v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447800"/>
            <a:ext cx="3855222" cy="26631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029200" y="1295400"/>
            <a:ext cx="3855222" cy="3124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p:cNvSpPr/>
          <p:nvPr/>
        </p:nvSpPr>
        <p:spPr>
          <a:xfrm>
            <a:off x="5463789" y="4341482"/>
            <a:ext cx="1546611" cy="23051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8846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Problem Domain</a:t>
            </a:r>
          </a:p>
          <a:p>
            <a:pPr lvl="1"/>
            <a:r>
              <a:rPr lang="en-US" dirty="0" smtClean="0"/>
              <a:t>Scope</a:t>
            </a:r>
          </a:p>
          <a:p>
            <a:pPr lvl="1"/>
            <a:r>
              <a:rPr lang="en-US" dirty="0" smtClean="0"/>
              <a:t>Boundaries</a:t>
            </a:r>
          </a:p>
          <a:p>
            <a:pPr lvl="1"/>
            <a:r>
              <a:rPr lang="en-US" dirty="0" smtClean="0"/>
              <a:t>Focus Area</a:t>
            </a:r>
          </a:p>
          <a:p>
            <a:pPr lvl="1"/>
            <a:r>
              <a:rPr lang="en-US" dirty="0" smtClean="0"/>
              <a:t>Context</a:t>
            </a:r>
          </a:p>
          <a:p>
            <a:pPr lvl="1"/>
            <a:r>
              <a:rPr lang="en-US" dirty="0" smtClean="0"/>
              <a:t>Mitigate “boiling the ocean”</a:t>
            </a:r>
          </a:p>
          <a:p>
            <a:pPr lvl="1"/>
            <a:endParaRPr lang="en-US" dirty="0" smtClean="0"/>
          </a:p>
          <a:p>
            <a:pPr lvl="1"/>
            <a:endParaRPr lang="en-US" dirty="0"/>
          </a:p>
        </p:txBody>
      </p:sp>
      <p:pic>
        <p:nvPicPr>
          <p:cNvPr id="4" name="Picture 2" descr="C:\Users\N\Desktop\MOOC\MOOC Data Flow Week 1 v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447800"/>
            <a:ext cx="3855222" cy="26631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6553200" y="1447800"/>
            <a:ext cx="914400" cy="175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Users\N\AppData\Local\Microsoft\Windows\Temporary Internet Files\Content.IE5\V1SHKYCO\MC90005361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2731" y="4834003"/>
            <a:ext cx="651669" cy="89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6358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Problem Domain</a:t>
            </a:r>
          </a:p>
          <a:p>
            <a:pPr lvl="1"/>
            <a:r>
              <a:rPr lang="en-US" dirty="0" smtClean="0"/>
              <a:t>Scope</a:t>
            </a:r>
          </a:p>
          <a:p>
            <a:pPr lvl="1"/>
            <a:r>
              <a:rPr lang="en-US" dirty="0" smtClean="0"/>
              <a:t>Boundaries</a:t>
            </a:r>
          </a:p>
          <a:p>
            <a:pPr lvl="1"/>
            <a:r>
              <a:rPr lang="en-US" dirty="0" smtClean="0"/>
              <a:t>Focus Area</a:t>
            </a:r>
          </a:p>
          <a:p>
            <a:pPr lvl="1"/>
            <a:r>
              <a:rPr lang="en-US" dirty="0" smtClean="0"/>
              <a:t>Context</a:t>
            </a:r>
          </a:p>
          <a:p>
            <a:pPr lvl="1"/>
            <a:r>
              <a:rPr lang="en-US" dirty="0" smtClean="0"/>
              <a:t>Mitigate “boiling the ocean”</a:t>
            </a:r>
          </a:p>
          <a:p>
            <a:pPr lvl="1"/>
            <a:endParaRPr lang="en-US" dirty="0" smtClean="0"/>
          </a:p>
          <a:p>
            <a:pPr lvl="1"/>
            <a:endParaRPr lang="en-US" dirty="0"/>
          </a:p>
        </p:txBody>
      </p:sp>
      <p:pic>
        <p:nvPicPr>
          <p:cNvPr id="4" name="Picture 2" descr="C:\Users\N\Desktop\MOOC\MOOC Data Flow Week 1 v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447800"/>
            <a:ext cx="3855222" cy="26631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rot="2219198">
            <a:off x="6521522" y="1923511"/>
            <a:ext cx="252464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Users\N\AppData\Local\Microsoft\Windows\Temporary Internet Files\Content.IE5\V1SHKYCO\MC90005361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2731" y="4834003"/>
            <a:ext cx="651669" cy="89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940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r>
              <a:rPr lang="en-US" dirty="0" smtClean="0"/>
              <a:t>Problem Domain</a:t>
            </a:r>
          </a:p>
          <a:p>
            <a:pPr lvl="1"/>
            <a:r>
              <a:rPr lang="en-US" dirty="0" smtClean="0"/>
              <a:t>Scope</a:t>
            </a:r>
          </a:p>
          <a:p>
            <a:pPr lvl="1"/>
            <a:r>
              <a:rPr lang="en-US" dirty="0" smtClean="0"/>
              <a:t>Boundaries</a:t>
            </a:r>
          </a:p>
          <a:p>
            <a:pPr lvl="1"/>
            <a:r>
              <a:rPr lang="en-US" dirty="0" smtClean="0"/>
              <a:t>Focus Area</a:t>
            </a:r>
          </a:p>
          <a:p>
            <a:pPr lvl="1"/>
            <a:r>
              <a:rPr lang="en-US" dirty="0" smtClean="0"/>
              <a:t>Context</a:t>
            </a:r>
          </a:p>
          <a:p>
            <a:pPr lvl="1"/>
            <a:r>
              <a:rPr lang="en-US" dirty="0" smtClean="0"/>
              <a:t>Mitigate “boiling the ocean”</a:t>
            </a:r>
          </a:p>
          <a:p>
            <a:pPr lvl="1"/>
            <a:endParaRPr lang="en-US" dirty="0" smtClean="0"/>
          </a:p>
          <a:p>
            <a:pPr lvl="1"/>
            <a:endParaRPr lang="en-US" dirty="0"/>
          </a:p>
        </p:txBody>
      </p:sp>
      <p:pic>
        <p:nvPicPr>
          <p:cNvPr id="4" name="Picture 2" descr="C:\Users\N\Desktop\MOOC\MOOC Data Flow Week 1 v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447800"/>
            <a:ext cx="3855222" cy="26631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rot="19155619">
            <a:off x="6653325" y="2963029"/>
            <a:ext cx="252464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Users\N\AppData\Local\Microsoft\Windows\Temporary Internet Files\Content.IE5\V1SHKYCO\MC90005361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6531" y="4834003"/>
            <a:ext cx="651669" cy="89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27144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t>Domain Analysis/De-composition</a:t>
            </a:r>
          </a:p>
          <a:p>
            <a:r>
              <a:rPr lang="en-US" dirty="0" smtClean="0"/>
              <a:t>Identify Subject Matter Expert(s)</a:t>
            </a:r>
          </a:p>
          <a:p>
            <a:r>
              <a:rPr lang="en-US" dirty="0" smtClean="0"/>
              <a:t>Question / Interview / Observation Process</a:t>
            </a:r>
          </a:p>
          <a:p>
            <a:pPr lvl="1"/>
            <a:r>
              <a:rPr lang="en-US" dirty="0" smtClean="0"/>
              <a:t>Stories</a:t>
            </a:r>
          </a:p>
          <a:p>
            <a:pPr lvl="1"/>
            <a:r>
              <a:rPr lang="en-US" dirty="0" smtClean="0"/>
              <a:t>Anomalies</a:t>
            </a:r>
          </a:p>
          <a:p>
            <a:pPr lvl="1"/>
            <a:r>
              <a:rPr lang="en-US" dirty="0" smtClean="0"/>
              <a:t>Risks &amp; Uncertainty</a:t>
            </a:r>
          </a:p>
          <a:p>
            <a:pPr lvl="1"/>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385084463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t>Stories</a:t>
            </a:r>
          </a:p>
          <a:p>
            <a:pPr lvl="1"/>
            <a:r>
              <a:rPr lang="en-US" dirty="0" smtClean="0"/>
              <a:t>What people do</a:t>
            </a:r>
          </a:p>
          <a:p>
            <a:pPr lvl="1"/>
            <a:r>
              <a:rPr lang="en-US" dirty="0" smtClean="0"/>
              <a:t>How they do it</a:t>
            </a:r>
          </a:p>
          <a:p>
            <a:pPr lvl="1"/>
            <a:r>
              <a:rPr lang="en-US" dirty="0" smtClean="0"/>
              <a:t>Information produced &amp; consumed</a:t>
            </a:r>
          </a:p>
          <a:p>
            <a:pPr lvl="1"/>
            <a:r>
              <a:rPr lang="en-US" dirty="0" smtClean="0"/>
              <a:t>Process &amp; Information touch points</a:t>
            </a:r>
          </a:p>
          <a:p>
            <a:pPr lvl="1"/>
            <a:r>
              <a:rPr lang="en-US" dirty="0" smtClean="0"/>
              <a:t>Decisions made</a:t>
            </a:r>
          </a:p>
          <a:p>
            <a:pPr lvl="1"/>
            <a:r>
              <a:rPr lang="en-US" dirty="0" smtClean="0"/>
              <a:t>Challenges associated with all of the above</a:t>
            </a:r>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76238406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Desktop\MOOC\MOOC Data Flow Week 1 v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219201"/>
            <a:ext cx="3200400" cy="20579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533400" y="1493837"/>
            <a:ext cx="8229600" cy="4678363"/>
          </a:xfrm>
        </p:spPr>
        <p:txBody>
          <a:bodyPr>
            <a:normAutofit fontScale="85000" lnSpcReduction="20000"/>
          </a:bodyPr>
          <a:lstStyle/>
          <a:p>
            <a:r>
              <a:rPr lang="en-US" dirty="0" smtClean="0"/>
              <a:t>Stories</a:t>
            </a:r>
          </a:p>
          <a:p>
            <a:pPr lvl="1"/>
            <a:r>
              <a:rPr lang="en-US" sz="1800" dirty="0" smtClean="0"/>
              <a:t>What activity performed</a:t>
            </a:r>
          </a:p>
          <a:p>
            <a:pPr lvl="1"/>
            <a:r>
              <a:rPr lang="en-US" sz="1800" dirty="0" smtClean="0"/>
              <a:t>How the activity is performed</a:t>
            </a:r>
          </a:p>
          <a:p>
            <a:pPr lvl="1"/>
            <a:r>
              <a:rPr lang="en-US" sz="1800" dirty="0" smtClean="0"/>
              <a:t>Information produced &amp; consumed</a:t>
            </a:r>
          </a:p>
          <a:p>
            <a:pPr lvl="1"/>
            <a:r>
              <a:rPr lang="en-US" sz="1800" dirty="0" smtClean="0"/>
              <a:t>Process &amp; Information touch points</a:t>
            </a:r>
          </a:p>
          <a:p>
            <a:pPr lvl="1"/>
            <a:r>
              <a:rPr lang="en-US" sz="1800" dirty="0" smtClean="0"/>
              <a:t>Decisions made</a:t>
            </a:r>
          </a:p>
          <a:p>
            <a:pPr lvl="1"/>
            <a:r>
              <a:rPr lang="en-US" sz="1800" dirty="0" smtClean="0"/>
              <a:t>Challenges associated with </a:t>
            </a:r>
            <a:r>
              <a:rPr lang="en-US" sz="2000" dirty="0" smtClean="0"/>
              <a:t>all of the above</a:t>
            </a:r>
          </a:p>
          <a:p>
            <a:r>
              <a:rPr lang="en-US" dirty="0" smtClean="0"/>
              <a:t>As the “cashier” my job is to scan the bar code on each item to capture product and price information. I also scan coupons to capture item discount information which will reduce a customers total bill</a:t>
            </a:r>
          </a:p>
          <a:p>
            <a:r>
              <a:rPr lang="en-US" dirty="0" smtClean="0"/>
              <a:t>As a cashier the challenges I encounter are item barcodes that are not legible, item barcodes that are invalid, and coupon rejections.</a:t>
            </a:r>
          </a:p>
          <a:p>
            <a:pPr lvl="2"/>
            <a:endParaRPr lang="en-US" dirty="0" smtClean="0"/>
          </a:p>
          <a:p>
            <a:pPr lvl="1"/>
            <a:endParaRPr lang="en-US" dirty="0"/>
          </a:p>
        </p:txBody>
      </p:sp>
    </p:spTree>
    <p:extLst>
      <p:ext uri="{BB962C8B-B14F-4D97-AF65-F5344CB8AC3E}">
        <p14:creationId xmlns:p14="http://schemas.microsoft.com/office/powerpoint/2010/main" val="142271736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t>Anomalies</a:t>
            </a:r>
          </a:p>
          <a:p>
            <a:pPr lvl="1"/>
            <a:r>
              <a:rPr lang="en-US" dirty="0" smtClean="0"/>
              <a:t>Determine most typical events, activities, processes</a:t>
            </a:r>
          </a:p>
          <a:p>
            <a:pPr lvl="1"/>
            <a:r>
              <a:rPr lang="en-US" dirty="0" smtClean="0"/>
              <a:t>Identify the exceptions</a:t>
            </a:r>
          </a:p>
          <a:p>
            <a:pPr lvl="2"/>
            <a:endParaRPr lang="en-US" dirty="0" smtClean="0"/>
          </a:p>
          <a:p>
            <a:pPr lvl="1"/>
            <a:endParaRPr lang="en-US" dirty="0"/>
          </a:p>
        </p:txBody>
      </p:sp>
    </p:spTree>
    <p:extLst>
      <p:ext uri="{BB962C8B-B14F-4D97-AF65-F5344CB8AC3E}">
        <p14:creationId xmlns:p14="http://schemas.microsoft.com/office/powerpoint/2010/main" val="1627678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61962" y="1219200"/>
            <a:ext cx="8229600" cy="4525963"/>
          </a:xfrm>
        </p:spPr>
        <p:txBody>
          <a:bodyPr>
            <a:normAutofit/>
          </a:bodyPr>
          <a:lstStyle/>
          <a:p>
            <a:r>
              <a:rPr lang="en-US" dirty="0" smtClean="0"/>
              <a:t>Anomalies</a:t>
            </a:r>
          </a:p>
          <a:p>
            <a:pPr lvl="1"/>
            <a:r>
              <a:rPr lang="en-US" sz="2000" dirty="0" smtClean="0"/>
              <a:t>Determine most typical events, activities, processes</a:t>
            </a:r>
          </a:p>
          <a:p>
            <a:pPr lvl="1"/>
            <a:r>
              <a:rPr lang="en-US" sz="2000" dirty="0" smtClean="0"/>
              <a:t>Identify the exceptions</a:t>
            </a:r>
          </a:p>
          <a:p>
            <a:pPr lvl="2"/>
            <a:endParaRPr lang="en-US" dirty="0" smtClean="0"/>
          </a:p>
          <a:p>
            <a:pPr lvl="1"/>
            <a:endParaRPr lang="en-US" dirty="0"/>
          </a:p>
        </p:txBody>
      </p:sp>
      <p:pic>
        <p:nvPicPr>
          <p:cNvPr id="1026" name="Picture 2" descr="C:\Users\G\AppData\Local\Microsoft\Windows\Temporary Internet Files\Content.IE5\1KIR7QO6\MC9002326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2209800"/>
            <a:ext cx="1295400" cy="19737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AppData\Local\Microsoft\Windows\Temporary Internet Files\Content.IE5\1KIR7QO6\MC90031113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810000"/>
            <a:ext cx="1817687" cy="1758950"/>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gnetic Disk 3"/>
          <p:cNvSpPr/>
          <p:nvPr/>
        </p:nvSpPr>
        <p:spPr>
          <a:xfrm>
            <a:off x="5181600" y="4517135"/>
            <a:ext cx="914400" cy="12009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Right Arrow 4"/>
          <p:cNvSpPr/>
          <p:nvPr/>
        </p:nvSpPr>
        <p:spPr>
          <a:xfrm>
            <a:off x="3657600" y="4953000"/>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334000" y="3505200"/>
            <a:ext cx="2362200" cy="461665"/>
          </a:xfrm>
          <a:prstGeom prst="rect">
            <a:avLst/>
          </a:prstGeom>
          <a:noFill/>
        </p:spPr>
        <p:txBody>
          <a:bodyPr wrap="square" rtlCol="0">
            <a:spAutoFit/>
          </a:bodyPr>
          <a:lstStyle/>
          <a:p>
            <a:r>
              <a:rPr lang="en-US" sz="2400" b="1" dirty="0" smtClean="0">
                <a:solidFill>
                  <a:srgbClr val="FF0000"/>
                </a:solidFill>
              </a:rPr>
              <a:t>Item not found</a:t>
            </a:r>
            <a:endParaRPr lang="en-US" sz="2400" b="1" dirty="0">
              <a:solidFill>
                <a:srgbClr val="FF0000"/>
              </a:solidFill>
            </a:endParaRPr>
          </a:p>
        </p:txBody>
      </p:sp>
    </p:spTree>
    <p:extLst>
      <p:ext uri="{BB962C8B-B14F-4D97-AF65-F5344CB8AC3E}">
        <p14:creationId xmlns:p14="http://schemas.microsoft.com/office/powerpoint/2010/main" val="2366024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t>Summary</a:t>
            </a:r>
          </a:p>
          <a:p>
            <a:pPr lvl="1"/>
            <a:r>
              <a:rPr lang="en-US" dirty="0" smtClean="0"/>
              <a:t>Domain identification is essential such that we zero in on the right problem or opportunity</a:t>
            </a:r>
          </a:p>
          <a:p>
            <a:pPr lvl="1"/>
            <a:r>
              <a:rPr lang="en-US" dirty="0" smtClean="0"/>
              <a:t>Identify SME’s and engage them in “story telling” about their activities such that you can get a sense of who, what, why, they do what they do to also include surfacing anomalies and risk situations</a:t>
            </a:r>
          </a:p>
          <a:p>
            <a:pPr lvl="2"/>
            <a:endParaRPr lang="en-US" dirty="0" smtClean="0"/>
          </a:p>
          <a:p>
            <a:pPr lvl="1"/>
            <a:endParaRPr lang="en-US" dirty="0"/>
          </a:p>
        </p:txBody>
      </p:sp>
    </p:spTree>
    <p:extLst>
      <p:ext uri="{BB962C8B-B14F-4D97-AF65-F5344CB8AC3E}">
        <p14:creationId xmlns:p14="http://schemas.microsoft.com/office/powerpoint/2010/main" val="4505877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Grades</a:t>
            </a:r>
            <a:endParaRPr lang="en-US" dirty="0"/>
          </a:p>
        </p:txBody>
      </p:sp>
      <p:sp>
        <p:nvSpPr>
          <p:cNvPr id="4" name="Rectangle 3"/>
          <p:cNvSpPr/>
          <p:nvPr/>
        </p:nvSpPr>
        <p:spPr>
          <a:xfrm>
            <a:off x="533400" y="1295400"/>
            <a:ext cx="7696200" cy="4770537"/>
          </a:xfrm>
          <a:prstGeom prst="rect">
            <a:avLst/>
          </a:prstGeom>
        </p:spPr>
        <p:txBody>
          <a:bodyPr wrap="square">
            <a:spAutoFit/>
          </a:bodyPr>
          <a:lstStyle/>
          <a:p>
            <a:pPr lvl="0"/>
            <a:r>
              <a:rPr lang="en-US" b="1" dirty="0" smtClean="0"/>
              <a:t>Labs</a:t>
            </a:r>
            <a:r>
              <a:rPr lang="en-US" dirty="0" smtClean="0"/>
              <a:t> </a:t>
            </a:r>
            <a:r>
              <a:rPr lang="en-US" dirty="0"/>
              <a:t>(10%) are designed for you to practice data processing, analysis, and management tasks. These assignments are to be completed in your lab section</a:t>
            </a:r>
            <a:r>
              <a:rPr lang="en-US" dirty="0" smtClean="0"/>
              <a:t>.</a:t>
            </a:r>
            <a:br>
              <a:rPr lang="en-US" dirty="0" smtClean="0"/>
            </a:br>
            <a:endParaRPr lang="en-US" sz="1600" dirty="0"/>
          </a:p>
          <a:p>
            <a:pPr lvl="0"/>
            <a:r>
              <a:rPr lang="en-US" b="1" dirty="0"/>
              <a:t>HW</a:t>
            </a:r>
            <a:r>
              <a:rPr lang="en-US" dirty="0"/>
              <a:t> (22%) are also designed for you to practice the necessary skills in carrying out data processing, analysis, and management tasks.  </a:t>
            </a:r>
            <a:endParaRPr lang="en-US" sz="1600" dirty="0"/>
          </a:p>
          <a:p>
            <a:pPr lvl="0"/>
            <a:r>
              <a:rPr lang="en-US" b="1" dirty="0" smtClean="0"/>
              <a:t/>
            </a:r>
            <a:br>
              <a:rPr lang="en-US" b="1" dirty="0" smtClean="0"/>
            </a:br>
            <a:r>
              <a:rPr lang="en-US" b="1" dirty="0" smtClean="0"/>
              <a:t>Class </a:t>
            </a:r>
            <a:r>
              <a:rPr lang="en-US" b="1" dirty="0"/>
              <a:t>Participation </a:t>
            </a:r>
            <a:r>
              <a:rPr lang="en-US" dirty="0"/>
              <a:t>(13%) includes attendance and participation in-class.</a:t>
            </a:r>
            <a:endParaRPr lang="en-US" sz="1600" dirty="0"/>
          </a:p>
          <a:p>
            <a:pPr lvl="0"/>
            <a:r>
              <a:rPr lang="en-US" b="1" dirty="0" smtClean="0"/>
              <a:t/>
            </a:r>
            <a:br>
              <a:rPr lang="en-US" b="1" dirty="0" smtClean="0"/>
            </a:br>
            <a:r>
              <a:rPr lang="en-US" b="1" dirty="0" smtClean="0"/>
              <a:t>Mid</a:t>
            </a:r>
            <a:r>
              <a:rPr lang="en-US" b="1" dirty="0"/>
              <a:t>-term quiz </a:t>
            </a:r>
            <a:r>
              <a:rPr lang="en-US" dirty="0"/>
              <a:t>(25%) is designed to evaluate your mastery of concepts, methods, and tools in data analysis and management.</a:t>
            </a:r>
            <a:endParaRPr lang="en-US" sz="1600" dirty="0"/>
          </a:p>
          <a:p>
            <a:pPr lvl="0"/>
            <a:r>
              <a:rPr lang="en-US" b="1" dirty="0" smtClean="0"/>
              <a:t/>
            </a:r>
            <a:br>
              <a:rPr lang="en-US" b="1" dirty="0" smtClean="0"/>
            </a:br>
            <a:r>
              <a:rPr lang="en-US" b="1" dirty="0" smtClean="0"/>
              <a:t>Final </a:t>
            </a:r>
            <a:r>
              <a:rPr lang="en-US" b="1" dirty="0"/>
              <a:t>project </a:t>
            </a:r>
            <a:r>
              <a:rPr lang="en-US" dirty="0"/>
              <a:t>(25%): For the final project you work on a dataset </a:t>
            </a:r>
            <a:r>
              <a:rPr lang="en-US" dirty="0" smtClean="0"/>
              <a:t>provided to you, </a:t>
            </a:r>
            <a:r>
              <a:rPr lang="en-US" dirty="0"/>
              <a:t>transform the data as needed, and provide a written analysis with </a:t>
            </a:r>
            <a:r>
              <a:rPr lang="en-US" dirty="0" smtClean="0"/>
              <a:t>visualizations.</a:t>
            </a:r>
            <a:br>
              <a:rPr lang="en-US" dirty="0" smtClean="0"/>
            </a:br>
            <a:endParaRPr lang="en-US" dirty="0" smtClean="0"/>
          </a:p>
          <a:p>
            <a:pPr lvl="0"/>
            <a:r>
              <a:rPr lang="en-US" dirty="0" smtClean="0"/>
              <a:t>Students </a:t>
            </a:r>
            <a:r>
              <a:rPr lang="en-US" dirty="0"/>
              <a:t>will be assigned into a </a:t>
            </a:r>
            <a:r>
              <a:rPr lang="en-US" dirty="0" smtClean="0"/>
              <a:t>group (4</a:t>
            </a:r>
            <a:r>
              <a:rPr lang="en-US" dirty="0"/>
              <a:t>-7 students</a:t>
            </a:r>
            <a:r>
              <a:rPr lang="en-US" dirty="0" smtClean="0"/>
              <a:t>)</a:t>
            </a:r>
            <a:r>
              <a:rPr lang="en-US" dirty="0"/>
              <a:t> </a:t>
            </a:r>
            <a:r>
              <a:rPr lang="en-US" dirty="0" smtClean="0"/>
              <a:t>- the </a:t>
            </a:r>
            <a:r>
              <a:rPr lang="en-US" dirty="0"/>
              <a:t>grade is comprised of:</a:t>
            </a:r>
            <a:endParaRPr lang="en-US" sz="1600" dirty="0"/>
          </a:p>
          <a:p>
            <a:pPr lvl="1"/>
            <a:r>
              <a:rPr lang="en-US" dirty="0"/>
              <a:t>5% for the project updates (1% for each of the 5 project updates submitted)</a:t>
            </a:r>
            <a:endParaRPr lang="en-US" sz="1600" dirty="0"/>
          </a:p>
          <a:p>
            <a:pPr lvl="1"/>
            <a:r>
              <a:rPr lang="en-US" dirty="0" smtClean="0"/>
              <a:t>20</a:t>
            </a:r>
            <a:r>
              <a:rPr lang="en-US" dirty="0"/>
              <a:t>% final </a:t>
            </a:r>
            <a:r>
              <a:rPr lang="en-US" dirty="0" smtClean="0"/>
              <a:t>submission</a:t>
            </a:r>
            <a:endParaRPr lang="en-US" sz="1600" dirty="0"/>
          </a:p>
        </p:txBody>
      </p:sp>
    </p:spTree>
    <p:extLst>
      <p:ext uri="{BB962C8B-B14F-4D97-AF65-F5344CB8AC3E}">
        <p14:creationId xmlns:p14="http://schemas.microsoft.com/office/powerpoint/2010/main" val="36476488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Getting Started with 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4572000"/>
            <a:ext cx="8686800" cy="1981200"/>
          </a:xfrm>
        </p:spPr>
        <p:txBody>
          <a:bodyPr>
            <a:normAutofit fontScale="62500" lnSpcReduction="20000"/>
          </a:bodyPr>
          <a:lstStyle/>
          <a:p>
            <a:pPr marL="0" indent="0" algn="just">
              <a:buNone/>
            </a:pPr>
            <a:r>
              <a:rPr lang="en-US" dirty="0" smtClean="0"/>
              <a:t>R” is an </a:t>
            </a:r>
            <a:r>
              <a:rPr lang="en-US" dirty="0" smtClean="0">
                <a:solidFill>
                  <a:srgbClr val="FF0000"/>
                </a:solidFill>
              </a:rPr>
              <a:t>open source </a:t>
            </a:r>
            <a:r>
              <a:rPr lang="en-US" dirty="0" smtClean="0"/>
              <a:t>software program, developed by volunteers as a service to the community of scientists, researchers, and data analysts who use it. R is </a:t>
            </a:r>
            <a:r>
              <a:rPr lang="en-US" dirty="0" smtClean="0">
                <a:solidFill>
                  <a:srgbClr val="FF0000"/>
                </a:solidFill>
              </a:rPr>
              <a:t>free</a:t>
            </a:r>
            <a:r>
              <a:rPr lang="en-US" dirty="0" smtClean="0"/>
              <a:t> to download and use. </a:t>
            </a:r>
            <a:r>
              <a:rPr lang="en-US" dirty="0" smtClean="0">
                <a:solidFill>
                  <a:srgbClr val="FF0000"/>
                </a:solidFill>
              </a:rPr>
              <a:t>Lots of advice is available </a:t>
            </a:r>
            <a:r>
              <a:rPr lang="en-US" dirty="0" smtClean="0"/>
              <a:t>online to help users learn R, which is good because it is a powerful and complex program, in reality a full featured programming language dedicated to data</a:t>
            </a:r>
            <a:r>
              <a:rPr lang="en-US" sz="1800" dirty="0" smtClean="0"/>
              <a:t>.</a:t>
            </a:r>
            <a:endParaRPr lang="en-US" sz="1800" dirty="0"/>
          </a:p>
          <a:p>
            <a:pPr marL="0" indent="0">
              <a:buNone/>
            </a:pPr>
            <a:endParaRPr lang="en-US" sz="2200" dirty="0" smtClean="0"/>
          </a:p>
          <a:p>
            <a:pPr marL="0" indent="0">
              <a:buNone/>
            </a:pPr>
            <a:r>
              <a:rPr lang="en-US" sz="2200" dirty="0"/>
              <a:t> </a:t>
            </a:r>
            <a:r>
              <a:rPr lang="en-US" sz="2200" dirty="0" smtClean="0"/>
              <a:t>                                      </a:t>
            </a:r>
            <a:endParaRPr lang="en-US" sz="2200" dirty="0"/>
          </a:p>
          <a:p>
            <a:pPr marL="0" indent="0">
              <a:buNone/>
            </a:pPr>
            <a:endParaRPr lang="en-US" dirty="0"/>
          </a:p>
        </p:txBody>
      </p:sp>
      <p:pic>
        <p:nvPicPr>
          <p:cNvPr id="6" name="Picture 5"/>
          <p:cNvPicPr>
            <a:picLocks noChangeAspect="1"/>
          </p:cNvPicPr>
          <p:nvPr/>
        </p:nvPicPr>
        <p:blipFill>
          <a:blip r:embed="rId2" cstate="print"/>
          <a:stretch>
            <a:fillRect/>
          </a:stretch>
        </p:blipFill>
        <p:spPr>
          <a:xfrm>
            <a:off x="2057400" y="1219200"/>
            <a:ext cx="5562600" cy="3352800"/>
          </a:xfrm>
          <a:prstGeom prst="rect">
            <a:avLst/>
          </a:prstGeom>
        </p:spPr>
      </p:pic>
    </p:spTree>
    <p:extLst>
      <p:ext uri="{BB962C8B-B14F-4D97-AF65-F5344CB8AC3E}">
        <p14:creationId xmlns:p14="http://schemas.microsoft.com/office/powerpoint/2010/main" val="256348234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3" name="Content Placeholder 2"/>
          <p:cNvSpPr>
            <a:spLocks noGrp="1"/>
          </p:cNvSpPr>
          <p:nvPr>
            <p:ph idx="1"/>
          </p:nvPr>
        </p:nvSpPr>
        <p:spPr/>
        <p:txBody>
          <a:bodyPr/>
          <a:lstStyle/>
          <a:p>
            <a:r>
              <a:rPr lang="en-US" dirty="0" smtClean="0"/>
              <a:t>“R” early take-</a:t>
            </a:r>
            <a:r>
              <a:rPr lang="en-US" dirty="0" err="1" smtClean="0"/>
              <a:t>away’s</a:t>
            </a:r>
            <a:endParaRPr lang="en-US" dirty="0" smtClean="0"/>
          </a:p>
          <a:p>
            <a:pPr lvl="1"/>
            <a:r>
              <a:rPr lang="en-US" dirty="0" smtClean="0"/>
              <a:t>Command line oriented</a:t>
            </a:r>
          </a:p>
          <a:p>
            <a:pPr lvl="1"/>
            <a:r>
              <a:rPr lang="en-US" dirty="0" smtClean="0"/>
              <a:t>Not especially good at giving feedback or error messages</a:t>
            </a:r>
          </a:p>
          <a:p>
            <a:pPr lvl="1"/>
            <a:r>
              <a:rPr lang="en-US" dirty="0" smtClean="0"/>
              <a:t>Know your data</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435577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TextBox 2"/>
          <p:cNvSpPr txBox="1"/>
          <p:nvPr/>
        </p:nvSpPr>
        <p:spPr>
          <a:xfrm>
            <a:off x="914400" y="1371600"/>
            <a:ext cx="3962400" cy="461665"/>
          </a:xfrm>
          <a:prstGeom prst="rect">
            <a:avLst/>
          </a:prstGeom>
          <a:noFill/>
        </p:spPr>
        <p:txBody>
          <a:bodyPr wrap="square" rtlCol="0">
            <a:spAutoFit/>
          </a:bodyPr>
          <a:lstStyle/>
          <a:p>
            <a:r>
              <a:rPr lang="en-US" sz="2400" b="1" dirty="0" smtClean="0"/>
              <a:t>Character  String</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6673" y="3581400"/>
            <a:ext cx="64008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Bent Arrow 4"/>
          <p:cNvSpPr/>
          <p:nvPr/>
        </p:nvSpPr>
        <p:spPr>
          <a:xfrm rot="5400000">
            <a:off x="3113532" y="1711452"/>
            <a:ext cx="813816" cy="487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Left Arrow 5"/>
          <p:cNvSpPr/>
          <p:nvPr/>
        </p:nvSpPr>
        <p:spPr>
          <a:xfrm>
            <a:off x="7848600" y="2743200"/>
            <a:ext cx="731520" cy="1905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914400" y="5257800"/>
            <a:ext cx="7299960" cy="461665"/>
          </a:xfrm>
          <a:prstGeom prst="rect">
            <a:avLst/>
          </a:prstGeom>
          <a:noFill/>
        </p:spPr>
        <p:txBody>
          <a:bodyPr wrap="square" rtlCol="0">
            <a:spAutoFit/>
          </a:bodyPr>
          <a:lstStyle/>
          <a:p>
            <a:r>
              <a:rPr lang="en-US" sz="2400" b="1" dirty="0" smtClean="0"/>
              <a:t>“R” code               </a:t>
            </a:r>
            <a:r>
              <a:rPr lang="en-US" sz="2400" b="1" dirty="0" err="1" smtClean="0"/>
              <a:t>myText</a:t>
            </a:r>
            <a:r>
              <a:rPr lang="en-US" sz="2400" b="1" dirty="0" smtClean="0"/>
              <a:t>  &lt;-  “this is a piece  of text”</a:t>
            </a:r>
            <a:endParaRPr lang="en-US" sz="2400" b="1" dirty="0"/>
          </a:p>
        </p:txBody>
      </p:sp>
      <p:sp>
        <p:nvSpPr>
          <p:cNvPr id="9" name="TextBox 8"/>
          <p:cNvSpPr txBox="1"/>
          <p:nvPr/>
        </p:nvSpPr>
        <p:spPr>
          <a:xfrm>
            <a:off x="2325353" y="2475864"/>
            <a:ext cx="4419600" cy="584775"/>
          </a:xfrm>
          <a:prstGeom prst="rect">
            <a:avLst/>
          </a:prstGeom>
          <a:noFill/>
        </p:spPr>
        <p:txBody>
          <a:bodyPr wrap="square" rtlCol="0">
            <a:spAutoFit/>
          </a:bodyPr>
          <a:lstStyle/>
          <a:p>
            <a:r>
              <a:rPr lang="en-US" sz="3200" b="1" dirty="0" smtClean="0"/>
              <a:t>“this is a piece of text”</a:t>
            </a:r>
            <a:endParaRPr lang="en-US" sz="3200" b="1" dirty="0"/>
          </a:p>
        </p:txBody>
      </p:sp>
    </p:spTree>
    <p:extLst>
      <p:ext uri="{BB962C8B-B14F-4D97-AF65-F5344CB8AC3E}">
        <p14:creationId xmlns:p14="http://schemas.microsoft.com/office/powerpoint/2010/main" val="20959253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up)">
                                      <p:cBhvr>
                                        <p:cTn id="15" dur="500"/>
                                        <p:tgtEl>
                                          <p:spTgt spid="307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86426" y="3589752"/>
            <a:ext cx="7090774" cy="2246769"/>
          </a:xfrm>
          <a:prstGeom prst="rect">
            <a:avLst/>
          </a:prstGeom>
        </p:spPr>
        <p:txBody>
          <a:bodyPr wrap="square">
            <a:spAutoFit/>
          </a:bodyPr>
          <a:lstStyle/>
          <a:p>
            <a:r>
              <a:rPr lang="en-US" sz="2000" b="1" dirty="0"/>
              <a:t>“R” code for this vector looks like</a:t>
            </a:r>
          </a:p>
          <a:p>
            <a:endParaRPr lang="en-US" sz="2000" b="1" dirty="0"/>
          </a:p>
          <a:p>
            <a:r>
              <a:rPr lang="en-US" sz="2000" b="1" dirty="0"/>
              <a:t>                             c (43, 42, 12, 8, 5) </a:t>
            </a:r>
          </a:p>
          <a:p>
            <a:endParaRPr lang="en-US" sz="2000" b="1" dirty="0"/>
          </a:p>
          <a:p>
            <a:r>
              <a:rPr lang="en-US" sz="2000" b="1" dirty="0"/>
              <a:t>                              </a:t>
            </a:r>
            <a:r>
              <a:rPr lang="en-US" sz="2000" b="1" dirty="0" err="1"/>
              <a:t>myFamilyAges</a:t>
            </a:r>
            <a:r>
              <a:rPr lang="en-US" sz="2000" b="1" dirty="0"/>
              <a:t>  &lt;-   c (43, 42, 12, 8, 5)    </a:t>
            </a:r>
          </a:p>
          <a:p>
            <a:endParaRPr lang="en-US" sz="2000" b="1" dirty="0"/>
          </a:p>
          <a:p>
            <a:r>
              <a:rPr lang="en-US" sz="2000" b="1" dirty="0"/>
              <a:t>Dataset                      </a:t>
            </a:r>
          </a:p>
        </p:txBody>
      </p:sp>
      <p:sp>
        <p:nvSpPr>
          <p:cNvPr id="2" name="Title 1"/>
          <p:cNvSpPr>
            <a:spLocks noGrp="1"/>
          </p:cNvSpPr>
          <p:nvPr>
            <p:ph type="title"/>
          </p:nvPr>
        </p:nvSpPr>
        <p:spPr/>
        <p:txBody>
          <a:bodyPr>
            <a:normAutofit/>
          </a:bodyPr>
          <a:lstStyle/>
          <a:p>
            <a:r>
              <a:rPr lang="en-US" dirty="0"/>
              <a:t>Data Science</a:t>
            </a:r>
            <a:endParaRPr lang="en-US" b="1" dirty="0">
              <a:effectLst>
                <a:outerShdw blurRad="38100" dist="38100" dir="2700000" algn="tl">
                  <a:srgbClr val="000000">
                    <a:alpha val="43137"/>
                  </a:srgbClr>
                </a:outerShdw>
              </a:effectLst>
            </a:endParaRPr>
          </a:p>
        </p:txBody>
      </p:sp>
      <p:sp>
        <p:nvSpPr>
          <p:cNvPr id="9" name="Bent Arrow 8"/>
          <p:cNvSpPr/>
          <p:nvPr/>
        </p:nvSpPr>
        <p:spPr>
          <a:xfrm rot="5400000" flipH="1">
            <a:off x="3308764" y="4194326"/>
            <a:ext cx="502912" cy="2479548"/>
          </a:xfrm>
          <a:prstGeom prst="bentArrow">
            <a:avLst>
              <a:gd name="adj1" fmla="val 25000"/>
              <a:gd name="adj2" fmla="val 2162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4" name="TextBox 3"/>
          <p:cNvSpPr txBox="1"/>
          <p:nvPr/>
        </p:nvSpPr>
        <p:spPr>
          <a:xfrm>
            <a:off x="990600" y="1371600"/>
            <a:ext cx="4876800" cy="707886"/>
          </a:xfrm>
          <a:prstGeom prst="rect">
            <a:avLst/>
          </a:prstGeom>
          <a:noFill/>
        </p:spPr>
        <p:txBody>
          <a:bodyPr wrap="square" rtlCol="0">
            <a:spAutoFit/>
          </a:bodyPr>
          <a:lstStyle/>
          <a:p>
            <a:r>
              <a:rPr lang="en-US" sz="2000" b="1" dirty="0"/>
              <a:t>List of integers                 43, 42, 12, 8, 5</a:t>
            </a:r>
          </a:p>
          <a:p>
            <a:endParaRPr lang="en-US" sz="2000" dirty="0"/>
          </a:p>
        </p:txBody>
      </p:sp>
      <p:sp>
        <p:nvSpPr>
          <p:cNvPr id="5" name="Rectangle 4"/>
          <p:cNvSpPr/>
          <p:nvPr/>
        </p:nvSpPr>
        <p:spPr>
          <a:xfrm>
            <a:off x="1007302" y="2514600"/>
            <a:ext cx="4370171" cy="400110"/>
          </a:xfrm>
          <a:prstGeom prst="rect">
            <a:avLst/>
          </a:prstGeom>
        </p:spPr>
        <p:txBody>
          <a:bodyPr wrap="none">
            <a:spAutoFit/>
          </a:bodyPr>
          <a:lstStyle/>
          <a:p>
            <a:r>
              <a:rPr lang="en-US" sz="2000" b="1" dirty="0"/>
              <a:t>Integer list is all the same “type/mode”</a:t>
            </a:r>
          </a:p>
        </p:txBody>
      </p:sp>
      <p:sp>
        <p:nvSpPr>
          <p:cNvPr id="10" name="Rectangle 9"/>
          <p:cNvSpPr/>
          <p:nvPr/>
        </p:nvSpPr>
        <p:spPr>
          <a:xfrm>
            <a:off x="975756" y="3094881"/>
            <a:ext cx="7969105" cy="400110"/>
          </a:xfrm>
          <a:prstGeom prst="rect">
            <a:avLst/>
          </a:prstGeom>
        </p:spPr>
        <p:txBody>
          <a:bodyPr wrap="none">
            <a:spAutoFit/>
          </a:bodyPr>
          <a:lstStyle/>
          <a:p>
            <a:r>
              <a:rPr lang="en-US" sz="2000" b="1" dirty="0"/>
              <a:t>“R”   refers to a list where all the items are of the same type as a “vector”</a:t>
            </a:r>
          </a:p>
        </p:txBody>
      </p:sp>
      <p:sp>
        <p:nvSpPr>
          <p:cNvPr id="11" name="Rectangle 10"/>
          <p:cNvSpPr/>
          <p:nvPr/>
        </p:nvSpPr>
        <p:spPr>
          <a:xfrm>
            <a:off x="990600" y="1905000"/>
            <a:ext cx="5669116" cy="400110"/>
          </a:xfrm>
          <a:prstGeom prst="rect">
            <a:avLst/>
          </a:prstGeom>
        </p:spPr>
        <p:txBody>
          <a:bodyPr wrap="none">
            <a:spAutoFit/>
          </a:bodyPr>
          <a:lstStyle/>
          <a:p>
            <a:r>
              <a:rPr lang="en-US" sz="2000" b="1" dirty="0"/>
              <a:t>Each integer represents the age of a family member</a:t>
            </a:r>
          </a:p>
        </p:txBody>
      </p:sp>
    </p:spTree>
    <p:extLst>
      <p:ext uri="{BB962C8B-B14F-4D97-AF65-F5344CB8AC3E}">
        <p14:creationId xmlns:p14="http://schemas.microsoft.com/office/powerpoint/2010/main" val="2884657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4" grpId="0"/>
      <p:bldP spid="5"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152400" y="1219200"/>
            <a:ext cx="8534400" cy="4525963"/>
          </a:xfrm>
        </p:spPr>
        <p:txBody>
          <a:bodyPr>
            <a:normAutofit fontScale="92500" lnSpcReduction="20000"/>
          </a:bodyPr>
          <a:lstStyle/>
          <a:p>
            <a:r>
              <a:rPr lang="en-US" dirty="0" smtClean="0"/>
              <a:t>“R” Hands-on</a:t>
            </a:r>
          </a:p>
          <a:p>
            <a:pPr lvl="1"/>
            <a:r>
              <a:rPr lang="en-US" dirty="0" smtClean="0"/>
              <a:t>Start up “R”</a:t>
            </a:r>
          </a:p>
          <a:p>
            <a:pPr lvl="1"/>
            <a:r>
              <a:rPr lang="en-US" dirty="0" smtClean="0"/>
              <a:t>Clear “R” console start up text … control l  (lower case L)</a:t>
            </a:r>
          </a:p>
          <a:p>
            <a:pPr lvl="1"/>
            <a:r>
              <a:rPr lang="en-US" dirty="0" smtClean="0"/>
              <a:t>Create/key in at the command prompt &gt;</a:t>
            </a:r>
          </a:p>
          <a:p>
            <a:pPr marL="914400" lvl="2" indent="0">
              <a:buNone/>
            </a:pPr>
            <a:r>
              <a:rPr lang="en-US" dirty="0" err="1" smtClean="0"/>
              <a:t>MyText</a:t>
            </a:r>
            <a:r>
              <a:rPr lang="en-US" dirty="0" smtClean="0"/>
              <a:t>&lt;-”this is a piece of text”</a:t>
            </a:r>
          </a:p>
          <a:p>
            <a:pPr marL="914400" lvl="2" indent="0">
              <a:buNone/>
            </a:pPr>
            <a:r>
              <a:rPr lang="en-US" dirty="0" smtClean="0"/>
              <a:t>Retrieve   </a:t>
            </a:r>
            <a:r>
              <a:rPr lang="en-US" dirty="0" err="1" smtClean="0"/>
              <a:t>MyText</a:t>
            </a:r>
            <a:endParaRPr lang="en-US" dirty="0" smtClean="0"/>
          </a:p>
          <a:p>
            <a:pPr marL="914400" lvl="2" indent="0">
              <a:buNone/>
            </a:pPr>
            <a:r>
              <a:rPr lang="en-US" dirty="0" smtClean="0"/>
              <a:t>Retrieve    </a:t>
            </a:r>
            <a:r>
              <a:rPr lang="en-US" dirty="0" err="1" smtClean="0"/>
              <a:t>mytext</a:t>
            </a:r>
            <a:endParaRPr lang="en-US" dirty="0" smtClean="0"/>
          </a:p>
          <a:p>
            <a:pPr lvl="1"/>
            <a:r>
              <a:rPr lang="en-US" dirty="0" smtClean="0"/>
              <a:t>Create/key in at the command prompt &gt;</a:t>
            </a:r>
          </a:p>
          <a:p>
            <a:pPr marL="914400" lvl="2" indent="0">
              <a:buNone/>
            </a:pPr>
            <a:r>
              <a:rPr lang="en-US" dirty="0" err="1" smtClean="0"/>
              <a:t>myFamilyAges</a:t>
            </a:r>
            <a:r>
              <a:rPr lang="en-US" dirty="0" smtClean="0"/>
              <a:t> &lt;-c(</a:t>
            </a:r>
            <a:r>
              <a:rPr lang="en-US" b="1" dirty="0"/>
              <a:t>43, 42, 12, 8, </a:t>
            </a:r>
            <a:r>
              <a:rPr lang="en-US" b="1" dirty="0" smtClean="0"/>
              <a:t>5</a:t>
            </a:r>
            <a:r>
              <a:rPr lang="en-US" dirty="0" smtClean="0"/>
              <a:t>)</a:t>
            </a:r>
          </a:p>
          <a:p>
            <a:pPr marL="914400" lvl="2" indent="0">
              <a:buNone/>
            </a:pPr>
            <a:r>
              <a:rPr lang="en-US" dirty="0" smtClean="0"/>
              <a:t>Retrieve    </a:t>
            </a:r>
            <a:r>
              <a:rPr lang="en-US" dirty="0" err="1" smtClean="0"/>
              <a:t>myFamilyAges</a:t>
            </a:r>
            <a:endParaRPr lang="en-US" dirty="0" smtClean="0"/>
          </a:p>
          <a:p>
            <a:pPr lvl="1"/>
            <a:r>
              <a:rPr lang="en-US" dirty="0" smtClean="0"/>
              <a:t>End “R” …. q()  at the command prompt &gt;</a:t>
            </a:r>
          </a:p>
          <a:p>
            <a:pPr lvl="1"/>
            <a:r>
              <a:rPr lang="en-US" dirty="0" smtClean="0"/>
              <a:t>Respond ‘yes’ to save your work space</a:t>
            </a:r>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36634319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447800" y="1252685"/>
            <a:ext cx="6514638" cy="4614715"/>
          </a:xfrm>
          <a:prstGeom prst="rect">
            <a:avLst/>
          </a:prstGeom>
        </p:spPr>
      </p:pic>
    </p:spTree>
    <p:extLst>
      <p:ext uri="{BB962C8B-B14F-4D97-AF65-F5344CB8AC3E}">
        <p14:creationId xmlns:p14="http://schemas.microsoft.com/office/powerpoint/2010/main" val="170933554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2314857" y="2043285"/>
            <a:ext cx="4514286" cy="2771429"/>
          </a:xfrm>
          <a:prstGeom prst="rect">
            <a:avLst/>
          </a:prstGeom>
        </p:spPr>
      </p:pic>
      <p:sp>
        <p:nvSpPr>
          <p:cNvPr id="5" name="TextBox 4"/>
          <p:cNvSpPr txBox="1"/>
          <p:nvPr/>
        </p:nvSpPr>
        <p:spPr>
          <a:xfrm>
            <a:off x="762000" y="1371600"/>
            <a:ext cx="3733800" cy="369332"/>
          </a:xfrm>
          <a:prstGeom prst="rect">
            <a:avLst/>
          </a:prstGeom>
          <a:noFill/>
        </p:spPr>
        <p:txBody>
          <a:bodyPr wrap="square" rtlCol="0">
            <a:spAutoFit/>
          </a:bodyPr>
          <a:lstStyle/>
          <a:p>
            <a:r>
              <a:rPr lang="en-US" dirty="0" smtClean="0"/>
              <a:t>Edit </a:t>
            </a:r>
            <a:r>
              <a:rPr lang="en-US" dirty="0" smtClean="0">
                <a:sym typeface="Wingdings" panose="05000000000000000000" pitchFamily="2" charset="2"/>
              </a:rPr>
              <a:t> Clear Console  or Control L</a:t>
            </a:r>
            <a:endParaRPr lang="en-US" dirty="0"/>
          </a:p>
        </p:txBody>
      </p:sp>
    </p:spTree>
    <p:extLst>
      <p:ext uri="{BB962C8B-B14F-4D97-AF65-F5344CB8AC3E}">
        <p14:creationId xmlns:p14="http://schemas.microsoft.com/office/powerpoint/2010/main" val="226560507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828801" y="1828801"/>
            <a:ext cx="5841242" cy="3429000"/>
          </a:xfrm>
          <a:prstGeom prst="rect">
            <a:avLst/>
          </a:prstGeom>
        </p:spPr>
      </p:pic>
    </p:spTree>
    <p:extLst>
      <p:ext uri="{BB962C8B-B14F-4D97-AF65-F5344CB8AC3E}">
        <p14:creationId xmlns:p14="http://schemas.microsoft.com/office/powerpoint/2010/main" val="234201480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676400" y="1676400"/>
            <a:ext cx="5638800" cy="3657600"/>
          </a:xfrm>
          <a:prstGeom prst="rect">
            <a:avLst/>
          </a:prstGeom>
        </p:spPr>
      </p:pic>
    </p:spTree>
    <p:extLst>
      <p:ext uri="{BB962C8B-B14F-4D97-AF65-F5344CB8AC3E}">
        <p14:creationId xmlns:p14="http://schemas.microsoft.com/office/powerpoint/2010/main" val="335088040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2114856" y="1752600"/>
            <a:ext cx="5428943" cy="3810000"/>
          </a:xfrm>
          <a:prstGeom prst="rect">
            <a:avLst/>
          </a:prstGeom>
        </p:spPr>
      </p:pic>
    </p:spTree>
    <p:extLst>
      <p:ext uri="{BB962C8B-B14F-4D97-AF65-F5344CB8AC3E}">
        <p14:creationId xmlns:p14="http://schemas.microsoft.com/office/powerpoint/2010/main" val="27257861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pic>
        <p:nvPicPr>
          <p:cNvPr id="3" name="Picture 2"/>
          <p:cNvPicPr>
            <a:picLocks noChangeAspect="1"/>
          </p:cNvPicPr>
          <p:nvPr/>
        </p:nvPicPr>
        <p:blipFill>
          <a:blip r:embed="rId2"/>
          <a:stretch>
            <a:fillRect/>
          </a:stretch>
        </p:blipFill>
        <p:spPr>
          <a:xfrm>
            <a:off x="0" y="2006600"/>
            <a:ext cx="9144000" cy="2842054"/>
          </a:xfrm>
          <a:prstGeom prst="rect">
            <a:avLst/>
          </a:prstGeom>
        </p:spPr>
      </p:pic>
    </p:spTree>
    <p:extLst>
      <p:ext uri="{BB962C8B-B14F-4D97-AF65-F5344CB8AC3E}">
        <p14:creationId xmlns:p14="http://schemas.microsoft.com/office/powerpoint/2010/main" val="261297857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752600" y="1752600"/>
            <a:ext cx="5486400" cy="3581400"/>
          </a:xfrm>
          <a:prstGeom prst="rect">
            <a:avLst/>
          </a:prstGeom>
        </p:spPr>
      </p:pic>
    </p:spTree>
    <p:extLst>
      <p:ext uri="{BB962C8B-B14F-4D97-AF65-F5344CB8AC3E}">
        <p14:creationId xmlns:p14="http://schemas.microsoft.com/office/powerpoint/2010/main" val="260865622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1972000" y="1676400"/>
            <a:ext cx="5571800" cy="3657599"/>
          </a:xfrm>
          <a:prstGeom prst="rect">
            <a:avLst/>
          </a:prstGeom>
        </p:spPr>
      </p:pic>
    </p:spTree>
    <p:extLst>
      <p:ext uri="{BB962C8B-B14F-4D97-AF65-F5344CB8AC3E}">
        <p14:creationId xmlns:p14="http://schemas.microsoft.com/office/powerpoint/2010/main" val="37081548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2005333" y="1895666"/>
            <a:ext cx="5843267" cy="3666934"/>
          </a:xfrm>
          <a:prstGeom prst="rect">
            <a:avLst/>
          </a:prstGeom>
        </p:spPr>
      </p:pic>
      <p:sp>
        <p:nvSpPr>
          <p:cNvPr id="4" name="Right Arrow 3"/>
          <p:cNvSpPr/>
          <p:nvPr/>
        </p:nvSpPr>
        <p:spPr>
          <a:xfrm>
            <a:off x="685800" y="43434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8426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986285" y="1357571"/>
            <a:ext cx="5171429" cy="4142857"/>
          </a:xfrm>
          <a:prstGeom prst="rect">
            <a:avLst/>
          </a:prstGeom>
        </p:spPr>
      </p:pic>
      <p:sp>
        <p:nvSpPr>
          <p:cNvPr id="5" name="TextBox 4"/>
          <p:cNvSpPr txBox="1"/>
          <p:nvPr/>
        </p:nvSpPr>
        <p:spPr>
          <a:xfrm>
            <a:off x="609600" y="3669268"/>
            <a:ext cx="1376685" cy="369332"/>
          </a:xfrm>
          <a:prstGeom prst="rect">
            <a:avLst/>
          </a:prstGeom>
          <a:noFill/>
        </p:spPr>
        <p:txBody>
          <a:bodyPr wrap="square" rtlCol="0">
            <a:spAutoFit/>
          </a:bodyPr>
          <a:lstStyle/>
          <a:p>
            <a:r>
              <a:rPr lang="en-US" b="1" dirty="0" smtClean="0"/>
              <a:t>sum</a:t>
            </a:r>
            <a:endParaRPr lang="en-US" b="1" dirty="0"/>
          </a:p>
        </p:txBody>
      </p:sp>
      <p:sp>
        <p:nvSpPr>
          <p:cNvPr id="6" name="TextBox 5"/>
          <p:cNvSpPr txBox="1"/>
          <p:nvPr/>
        </p:nvSpPr>
        <p:spPr>
          <a:xfrm>
            <a:off x="609600" y="4050268"/>
            <a:ext cx="1376685" cy="369332"/>
          </a:xfrm>
          <a:prstGeom prst="rect">
            <a:avLst/>
          </a:prstGeom>
          <a:noFill/>
        </p:spPr>
        <p:txBody>
          <a:bodyPr wrap="square" rtlCol="0">
            <a:spAutoFit/>
          </a:bodyPr>
          <a:lstStyle/>
          <a:p>
            <a:r>
              <a:rPr lang="en-US" b="1" dirty="0" smtClean="0"/>
              <a:t>mean</a:t>
            </a:r>
            <a:endParaRPr lang="en-US" b="1" dirty="0"/>
          </a:p>
        </p:txBody>
      </p:sp>
      <p:sp>
        <p:nvSpPr>
          <p:cNvPr id="7" name="TextBox 6"/>
          <p:cNvSpPr txBox="1"/>
          <p:nvPr/>
        </p:nvSpPr>
        <p:spPr>
          <a:xfrm>
            <a:off x="609600" y="4507468"/>
            <a:ext cx="1376685" cy="369332"/>
          </a:xfrm>
          <a:prstGeom prst="rect">
            <a:avLst/>
          </a:prstGeom>
          <a:noFill/>
        </p:spPr>
        <p:txBody>
          <a:bodyPr wrap="square" rtlCol="0">
            <a:spAutoFit/>
          </a:bodyPr>
          <a:lstStyle/>
          <a:p>
            <a:r>
              <a:rPr lang="en-US" b="1" dirty="0" smtClean="0"/>
              <a:t>range</a:t>
            </a:r>
            <a:endParaRPr lang="en-US" b="1" dirty="0"/>
          </a:p>
        </p:txBody>
      </p:sp>
    </p:spTree>
    <p:extLst>
      <p:ext uri="{BB962C8B-B14F-4D97-AF65-F5344CB8AC3E}">
        <p14:creationId xmlns:p14="http://schemas.microsoft.com/office/powerpoint/2010/main" val="224798031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2038666" y="1200428"/>
            <a:ext cx="5066667" cy="4457143"/>
          </a:xfrm>
          <a:prstGeom prst="rect">
            <a:avLst/>
          </a:prstGeom>
        </p:spPr>
      </p:pic>
      <p:sp>
        <p:nvSpPr>
          <p:cNvPr id="4" name="Right Arrow 3"/>
          <p:cNvSpPr/>
          <p:nvPr/>
        </p:nvSpPr>
        <p:spPr>
          <a:xfrm>
            <a:off x="685800" y="48768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38204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stretch>
            <a:fillRect/>
          </a:stretch>
        </p:blipFill>
        <p:spPr>
          <a:xfrm>
            <a:off x="2229143" y="1191210"/>
            <a:ext cx="4685714" cy="4676190"/>
          </a:xfrm>
          <a:prstGeom prst="rect">
            <a:avLst/>
          </a:prstGeom>
        </p:spPr>
      </p:pic>
      <p:sp>
        <p:nvSpPr>
          <p:cNvPr id="4" name="Right Arrow 3"/>
          <p:cNvSpPr/>
          <p:nvPr/>
        </p:nvSpPr>
        <p:spPr>
          <a:xfrm>
            <a:off x="926592" y="52578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18290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2114857" y="1172181"/>
            <a:ext cx="4914286" cy="4771419"/>
          </a:xfrm>
          <a:prstGeom prst="rect">
            <a:avLst/>
          </a:prstGeom>
        </p:spPr>
      </p:pic>
      <p:sp>
        <p:nvSpPr>
          <p:cNvPr id="4" name="Right Arrow 3"/>
          <p:cNvSpPr/>
          <p:nvPr/>
        </p:nvSpPr>
        <p:spPr>
          <a:xfrm>
            <a:off x="685800" y="54102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4150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1924381" y="1140800"/>
            <a:ext cx="5295238" cy="4726599"/>
          </a:xfrm>
          <a:prstGeom prst="rect">
            <a:avLst/>
          </a:prstGeom>
        </p:spPr>
      </p:pic>
      <p:sp>
        <p:nvSpPr>
          <p:cNvPr id="5" name="Right Arrow 4"/>
          <p:cNvSpPr/>
          <p:nvPr/>
        </p:nvSpPr>
        <p:spPr>
          <a:xfrm>
            <a:off x="685800" y="52578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82156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cstate="print"/>
          <a:stretch>
            <a:fillRect/>
          </a:stretch>
        </p:blipFill>
        <p:spPr>
          <a:xfrm>
            <a:off x="1633905" y="1371599"/>
            <a:ext cx="5876190" cy="4605019"/>
          </a:xfrm>
          <a:prstGeom prst="rect">
            <a:avLst/>
          </a:prstGeom>
        </p:spPr>
      </p:pic>
    </p:spTree>
    <p:extLst>
      <p:ext uri="{BB962C8B-B14F-4D97-AF65-F5344CB8AC3E}">
        <p14:creationId xmlns:p14="http://schemas.microsoft.com/office/powerpoint/2010/main" val="22739858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stretch>
            <a:fillRect/>
          </a:stretch>
        </p:blipFill>
        <p:spPr>
          <a:xfrm>
            <a:off x="2019619" y="1140801"/>
            <a:ext cx="5104762" cy="4726600"/>
          </a:xfrm>
          <a:prstGeom prst="rect">
            <a:avLst/>
          </a:prstGeom>
        </p:spPr>
      </p:pic>
      <p:sp>
        <p:nvSpPr>
          <p:cNvPr id="5" name="Right Arrow 4"/>
          <p:cNvSpPr/>
          <p:nvPr/>
        </p:nvSpPr>
        <p:spPr>
          <a:xfrm>
            <a:off x="685800" y="5334000"/>
            <a:ext cx="9784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8351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pic>
        <p:nvPicPr>
          <p:cNvPr id="3" name="Picture 2"/>
          <p:cNvPicPr>
            <a:picLocks noChangeAspect="1"/>
          </p:cNvPicPr>
          <p:nvPr/>
        </p:nvPicPr>
        <p:blipFill>
          <a:blip r:embed="rId2"/>
          <a:stretch>
            <a:fillRect/>
          </a:stretch>
        </p:blipFill>
        <p:spPr>
          <a:xfrm>
            <a:off x="0" y="2006600"/>
            <a:ext cx="9144000" cy="2842054"/>
          </a:xfrm>
          <a:prstGeom prst="rect">
            <a:avLst/>
          </a:prstGeom>
        </p:spPr>
      </p:pic>
    </p:spTree>
    <p:extLst>
      <p:ext uri="{BB962C8B-B14F-4D97-AF65-F5344CB8AC3E}">
        <p14:creationId xmlns:p14="http://schemas.microsoft.com/office/powerpoint/2010/main" val="357804653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3" name="Content Placeholder 2"/>
          <p:cNvSpPr>
            <a:spLocks noGrp="1"/>
          </p:cNvSpPr>
          <p:nvPr>
            <p:ph idx="1"/>
          </p:nvPr>
        </p:nvSpPr>
        <p:spPr>
          <a:xfrm>
            <a:off x="304800" y="1371600"/>
            <a:ext cx="8534400" cy="4602163"/>
          </a:xfrm>
        </p:spPr>
        <p:txBody>
          <a:bodyPr>
            <a:noAutofit/>
          </a:bodyPr>
          <a:lstStyle/>
          <a:p>
            <a:r>
              <a:rPr lang="en-US" sz="2400" dirty="0" smtClean="0"/>
              <a:t>“R” late take-</a:t>
            </a:r>
            <a:r>
              <a:rPr lang="en-US" sz="2400" dirty="0" err="1" smtClean="0"/>
              <a:t>away’s</a:t>
            </a:r>
            <a:endParaRPr lang="en-US" sz="2400" dirty="0" smtClean="0"/>
          </a:p>
          <a:p>
            <a:pPr lvl="1">
              <a:lnSpc>
                <a:spcPct val="130000"/>
              </a:lnSpc>
              <a:spcBef>
                <a:spcPts val="1200"/>
              </a:spcBef>
            </a:pPr>
            <a:r>
              <a:rPr lang="en-US" sz="2000" dirty="0" smtClean="0"/>
              <a:t>The </a:t>
            </a:r>
            <a:r>
              <a:rPr lang="en-US" sz="2000" dirty="0" smtClean="0"/>
              <a:t>use of the “c()” function</a:t>
            </a:r>
          </a:p>
          <a:p>
            <a:pPr lvl="1">
              <a:lnSpc>
                <a:spcPct val="130000"/>
              </a:lnSpc>
              <a:spcBef>
                <a:spcPts val="1200"/>
              </a:spcBef>
            </a:pPr>
            <a:r>
              <a:rPr lang="en-US" sz="2000" dirty="0" smtClean="0"/>
              <a:t>The vector is a basic form of data storage</a:t>
            </a:r>
          </a:p>
          <a:p>
            <a:pPr lvl="1">
              <a:lnSpc>
                <a:spcPct val="130000"/>
              </a:lnSpc>
              <a:spcBef>
                <a:spcPts val="1200"/>
              </a:spcBef>
            </a:pPr>
            <a:r>
              <a:rPr lang="en-US" sz="2000" dirty="0" smtClean="0"/>
              <a:t>A vector can be stored in a named location using the </a:t>
            </a:r>
            <a:r>
              <a:rPr lang="en-US" sz="2000" dirty="0" smtClean="0"/>
              <a:t>arrow   </a:t>
            </a:r>
            <a:r>
              <a:rPr lang="en-US" sz="2000" dirty="0" smtClean="0"/>
              <a:t>“&lt;-”</a:t>
            </a:r>
          </a:p>
          <a:p>
            <a:pPr lvl="1">
              <a:lnSpc>
                <a:spcPct val="130000"/>
              </a:lnSpc>
              <a:spcBef>
                <a:spcPts val="1200"/>
              </a:spcBef>
            </a:pPr>
            <a:r>
              <a:rPr lang="en-US" sz="2000" dirty="0" smtClean="0"/>
              <a:t>You can get </a:t>
            </a:r>
            <a:r>
              <a:rPr lang="en-US" sz="2000" dirty="0" smtClean="0"/>
              <a:t>the </a:t>
            </a:r>
            <a:r>
              <a:rPr lang="en-US" sz="2000" dirty="0" smtClean="0"/>
              <a:t>data object </a:t>
            </a:r>
            <a:r>
              <a:rPr lang="en-US" sz="2000" dirty="0" smtClean="0"/>
              <a:t>a named </a:t>
            </a:r>
            <a:r>
              <a:rPr lang="en-US" sz="2000" dirty="0" smtClean="0"/>
              <a:t>location </a:t>
            </a:r>
            <a:r>
              <a:rPr lang="en-US" sz="2000" dirty="0" smtClean="0"/>
              <a:t>by </a:t>
            </a:r>
            <a:r>
              <a:rPr lang="en-US" sz="2000" dirty="0" smtClean="0"/>
              <a:t>typing </a:t>
            </a:r>
            <a:r>
              <a:rPr lang="en-US" sz="2000" dirty="0" smtClean="0"/>
              <a:t>the name  </a:t>
            </a:r>
            <a:endParaRPr lang="en-US" sz="2000" dirty="0" smtClean="0"/>
          </a:p>
          <a:p>
            <a:pPr lvl="1">
              <a:lnSpc>
                <a:spcPct val="130000"/>
              </a:lnSpc>
              <a:spcBef>
                <a:spcPts val="1200"/>
              </a:spcBef>
            </a:pPr>
            <a:r>
              <a:rPr lang="en-US" sz="2000" dirty="0"/>
              <a:t>C</a:t>
            </a:r>
            <a:r>
              <a:rPr lang="en-US" sz="2000" dirty="0" smtClean="0"/>
              <a:t>apitalization </a:t>
            </a:r>
            <a:r>
              <a:rPr lang="en-US" sz="2000" dirty="0" smtClean="0"/>
              <a:t>matters </a:t>
            </a:r>
            <a:r>
              <a:rPr lang="en-US" sz="2000" dirty="0" smtClean="0"/>
              <a:t> </a:t>
            </a:r>
            <a:endParaRPr lang="en-US" sz="2000" dirty="0" smtClean="0"/>
          </a:p>
          <a:p>
            <a:pPr lvl="1">
              <a:lnSpc>
                <a:spcPct val="130000"/>
              </a:lnSpc>
              <a:spcBef>
                <a:spcPts val="1200"/>
              </a:spcBef>
            </a:pPr>
            <a:r>
              <a:rPr lang="en-US" sz="2000" dirty="0" smtClean="0"/>
              <a:t>You can run a function </a:t>
            </a:r>
            <a:r>
              <a:rPr lang="en-US" sz="2000" dirty="0" err="1" smtClean="0"/>
              <a:t>ie</a:t>
            </a:r>
            <a:r>
              <a:rPr lang="en-US" sz="2000" dirty="0" smtClean="0"/>
              <a:t>. </a:t>
            </a:r>
            <a:r>
              <a:rPr lang="en-US" sz="2000" dirty="0" smtClean="0"/>
              <a:t>sum</a:t>
            </a:r>
            <a:r>
              <a:rPr lang="en-US" sz="2000" dirty="0" smtClean="0"/>
              <a:t>, mean, range</a:t>
            </a:r>
          </a:p>
          <a:p>
            <a:pPr lvl="1">
              <a:lnSpc>
                <a:spcPct val="130000"/>
              </a:lnSpc>
              <a:spcBef>
                <a:spcPts val="1200"/>
              </a:spcBef>
            </a:pPr>
            <a:r>
              <a:rPr lang="en-US" sz="2000" dirty="0" smtClean="0"/>
              <a:t>Legal functions include sum, mean, range and fish is not a legal </a:t>
            </a:r>
            <a:r>
              <a:rPr lang="en-US" sz="2000" dirty="0" smtClean="0"/>
              <a:t>function</a:t>
            </a:r>
            <a:endParaRPr lang="en-US" sz="2000" dirty="0" smtClean="0"/>
          </a:p>
        </p:txBody>
      </p:sp>
    </p:spTree>
    <p:extLst>
      <p:ext uri="{BB962C8B-B14F-4D97-AF65-F5344CB8AC3E}">
        <p14:creationId xmlns:p14="http://schemas.microsoft.com/office/powerpoint/2010/main" val="94305692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fontScale="92500"/>
          </a:bodyPr>
          <a:lstStyle/>
          <a:p>
            <a:r>
              <a:rPr lang="en-US" dirty="0" smtClean="0"/>
              <a:t>Summary</a:t>
            </a:r>
            <a:endParaRPr lang="en-US" dirty="0" smtClean="0"/>
          </a:p>
          <a:p>
            <a:pPr lvl="1"/>
            <a:r>
              <a:rPr lang="en-US" dirty="0" smtClean="0"/>
              <a:t>“R” open source data analysis tool</a:t>
            </a:r>
          </a:p>
          <a:p>
            <a:pPr lvl="2"/>
            <a:r>
              <a:rPr lang="en-US" dirty="0" smtClean="0"/>
              <a:t>Numbers and text can be collected in lists -&gt; Vector</a:t>
            </a:r>
          </a:p>
          <a:p>
            <a:pPr lvl="2"/>
            <a:r>
              <a:rPr lang="en-US" dirty="0" smtClean="0"/>
              <a:t>Vector has a length (number of items in it)</a:t>
            </a:r>
          </a:p>
          <a:p>
            <a:pPr lvl="2"/>
            <a:r>
              <a:rPr lang="en-US" dirty="0" smtClean="0"/>
              <a:t>Vector has a mode (type of data stored in the vector)</a:t>
            </a:r>
          </a:p>
          <a:p>
            <a:pPr lvl="2"/>
            <a:r>
              <a:rPr lang="en-US" dirty="0" err="1" smtClean="0"/>
              <a:t>myFamilyAges</a:t>
            </a:r>
            <a:r>
              <a:rPr lang="en-US" dirty="0" smtClean="0"/>
              <a:t> vector has a length </a:t>
            </a:r>
            <a:r>
              <a:rPr lang="en-US" dirty="0" smtClean="0"/>
              <a:t>and </a:t>
            </a:r>
            <a:r>
              <a:rPr lang="en-US" dirty="0" smtClean="0"/>
              <a:t>a mode of integer</a:t>
            </a:r>
          </a:p>
          <a:p>
            <a:pPr lvl="2"/>
            <a:r>
              <a:rPr lang="en-US" dirty="0" smtClean="0"/>
              <a:t>Vector can be labeled i.e.     </a:t>
            </a:r>
            <a:r>
              <a:rPr lang="en-US" dirty="0" err="1" smtClean="0"/>
              <a:t>myFamilyAges</a:t>
            </a:r>
            <a:endParaRPr lang="en-US" dirty="0" smtClean="0"/>
          </a:p>
          <a:p>
            <a:pPr lvl="2"/>
            <a:r>
              <a:rPr lang="en-US" dirty="0" smtClean="0"/>
              <a:t>Named list (</a:t>
            </a:r>
            <a:r>
              <a:rPr lang="en-US" dirty="0" err="1" smtClean="0"/>
              <a:t>myFamilyAges</a:t>
            </a:r>
            <a:r>
              <a:rPr lang="en-US" dirty="0" smtClean="0"/>
              <a:t>) is also referred to as a variable and/or a dataset</a:t>
            </a:r>
          </a:p>
          <a:p>
            <a:pPr lvl="2"/>
            <a:r>
              <a:rPr lang="en-US" dirty="0" smtClean="0"/>
              <a:t>Typically more than 1 variable or dataset is used for analysis</a:t>
            </a:r>
          </a:p>
          <a:p>
            <a:pPr lvl="2"/>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4534643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dirty="0" smtClean="0"/>
              <a:t>Data Science Fun Meter</a:t>
            </a:r>
          </a:p>
          <a:p>
            <a:pPr lvl="1"/>
            <a:endParaRPr lang="en-US" dirty="0" smtClean="0"/>
          </a:p>
          <a:p>
            <a:pPr lvl="1"/>
            <a:endParaRPr lang="en-US" dirty="0"/>
          </a:p>
        </p:txBody>
      </p:sp>
      <p:pic>
        <p:nvPicPr>
          <p:cNvPr id="2050" name="Picture 2" descr="http://1.bp.blogspot.com/-UHcjf1u0pW8/Tsfp62sFkqI/AAAAAAAAARg/D7RNEdIKpf8/s1600/fun_me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7950" y="2066925"/>
            <a:ext cx="321945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8610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Blackboard</a:t>
            </a:r>
            <a:endParaRPr lang="en-US" dirty="0"/>
          </a:p>
        </p:txBody>
      </p:sp>
      <p:pic>
        <p:nvPicPr>
          <p:cNvPr id="4" name="Picture 3"/>
          <p:cNvPicPr>
            <a:picLocks noChangeAspect="1"/>
          </p:cNvPicPr>
          <p:nvPr/>
        </p:nvPicPr>
        <p:blipFill>
          <a:blip r:embed="rId2"/>
          <a:stretch>
            <a:fillRect/>
          </a:stretch>
        </p:blipFill>
        <p:spPr>
          <a:xfrm>
            <a:off x="2160" y="1219200"/>
            <a:ext cx="9144000" cy="4576086"/>
          </a:xfrm>
          <a:prstGeom prst="rect">
            <a:avLst/>
          </a:prstGeom>
        </p:spPr>
      </p:pic>
    </p:spTree>
    <p:extLst>
      <p:ext uri="{BB962C8B-B14F-4D97-AF65-F5344CB8AC3E}">
        <p14:creationId xmlns:p14="http://schemas.microsoft.com/office/powerpoint/2010/main" val="412479676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 Many Skills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71600"/>
            <a:ext cx="8229600" cy="4754563"/>
          </a:xfrm>
        </p:spPr>
        <p:txBody>
          <a:bodyPr/>
          <a:lstStyle/>
          <a:p>
            <a:pPr marL="0" indent="0">
              <a:buNone/>
            </a:pPr>
            <a:r>
              <a:rPr lang="en-US" sz="2200" dirty="0"/>
              <a:t>Data science refers to an emerging area of work concerned with the collection, preparation, analysis, visualization, management, and preservation of large collections of information.  Although the name Data Science seems to connect most strongly with areas such as databases and computer science, many different kinds of skills – including non-mathematical skills – are needed.</a:t>
            </a:r>
          </a:p>
          <a:p>
            <a:pPr marL="0" indent="0">
              <a:buNone/>
            </a:pPr>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222" t="19224" r="1555" b="7479"/>
          <a:stretch/>
        </p:blipFill>
        <p:spPr bwMode="auto">
          <a:xfrm>
            <a:off x="1066800" y="3733800"/>
            <a:ext cx="2990603" cy="207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329" t="21135" r="649" b="8552"/>
          <a:stretch/>
        </p:blipFill>
        <p:spPr bwMode="auto">
          <a:xfrm>
            <a:off x="4495801" y="3625711"/>
            <a:ext cx="3429000" cy="224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3238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a:xfrm>
            <a:off x="457200" y="1600200"/>
            <a:ext cx="7896225" cy="3975100"/>
          </a:xfrm>
        </p:spPr>
        <p:txBody>
          <a:bodyPr>
            <a:normAutofit fontScale="92500" lnSpcReduction="20000"/>
          </a:bodyPr>
          <a:lstStyle/>
          <a:p>
            <a:pPr marL="0" indent="0">
              <a:buNone/>
            </a:pPr>
            <a:r>
              <a:rPr lang="en-US" sz="2600" dirty="0" smtClean="0"/>
              <a:t>Data Science is different from other areas such as mathematics and statistics</a:t>
            </a:r>
            <a:r>
              <a:rPr lang="en-US" sz="2600" dirty="0"/>
              <a:t/>
            </a:r>
            <a:br>
              <a:rPr lang="en-US" sz="2600" dirty="0"/>
            </a:br>
            <a:endParaRPr lang="en-US" sz="2600" dirty="0" smtClean="0"/>
          </a:p>
          <a:p>
            <a:pPr marL="571500" indent="-342900">
              <a:buNone/>
              <a:tabLst>
                <a:tab pos="406400" algn="l"/>
              </a:tabLst>
            </a:pPr>
            <a:r>
              <a:rPr lang="en-US" sz="2600" dirty="0" smtClean="0">
                <a:sym typeface="Wingdings"/>
              </a:rPr>
              <a:t> </a:t>
            </a:r>
            <a:r>
              <a:rPr lang="en-US" sz="2600" dirty="0" smtClean="0"/>
              <a:t>Data scientists serve the needs and solve the problems of data users</a:t>
            </a:r>
            <a:br>
              <a:rPr lang="en-US" sz="2600" dirty="0" smtClean="0"/>
            </a:br>
            <a:endParaRPr lang="en-US" sz="2600" dirty="0" smtClean="0"/>
          </a:p>
          <a:p>
            <a:pPr marL="571500" indent="-342900">
              <a:buNone/>
              <a:tabLst>
                <a:tab pos="406400" algn="l"/>
              </a:tabLst>
            </a:pPr>
            <a:r>
              <a:rPr lang="en-US" sz="2600" dirty="0" smtClean="0">
                <a:sym typeface="Wingdings"/>
              </a:rPr>
              <a:t> </a:t>
            </a:r>
            <a:r>
              <a:rPr lang="en-US" sz="2600" dirty="0" smtClean="0"/>
              <a:t>Before you can solve a problem, you need to identify it </a:t>
            </a:r>
            <a:br>
              <a:rPr lang="en-US" sz="2600" dirty="0" smtClean="0"/>
            </a:br>
            <a:endParaRPr lang="en-US" sz="2600" dirty="0" smtClean="0"/>
          </a:p>
          <a:p>
            <a:pPr marL="571500" indent="-342900">
              <a:buNone/>
              <a:tabLst>
                <a:tab pos="406400" algn="l"/>
              </a:tabLst>
            </a:pPr>
            <a:r>
              <a:rPr lang="en-US" sz="2600" dirty="0" smtClean="0">
                <a:sym typeface="Wingdings"/>
              </a:rPr>
              <a:t> </a:t>
            </a:r>
            <a:r>
              <a:rPr lang="en-US" sz="2600" dirty="0">
                <a:sym typeface="Wingdings"/>
              </a:rPr>
              <a:t>T</a:t>
            </a:r>
            <a:r>
              <a:rPr lang="en-US" sz="2600" dirty="0" smtClean="0"/>
              <a:t>his process is not always as obvious as it might seem.  </a:t>
            </a:r>
          </a:p>
          <a:p>
            <a:pPr marL="228600" indent="-228600">
              <a:buFont typeface="Arial"/>
              <a:buChar char="•"/>
            </a:pPr>
            <a:endParaRPr lang="en-US" sz="2600" dirty="0"/>
          </a:p>
          <a:p>
            <a:pPr marL="0" indent="0">
              <a:buNone/>
            </a:pPr>
            <a:endParaRPr lang="en-US" sz="2200" dirty="0" smtClean="0"/>
          </a:p>
          <a:p>
            <a:pPr marL="0" indent="0">
              <a:buNone/>
            </a:pPr>
            <a:r>
              <a:rPr lang="en-US" sz="2200" dirty="0"/>
              <a:t> </a:t>
            </a:r>
            <a:r>
              <a:rPr lang="en-US" sz="2200" dirty="0" smtClean="0"/>
              <a:t>                                      </a:t>
            </a:r>
            <a:endParaRPr lang="en-US" sz="2200" dirty="0"/>
          </a:p>
          <a:p>
            <a:pPr marL="0" indent="0">
              <a:buNone/>
            </a:pPr>
            <a:endParaRPr lang="en-US" dirty="0"/>
          </a:p>
        </p:txBody>
      </p:sp>
      <p:pic>
        <p:nvPicPr>
          <p:cNvPr id="5" name="Picture 6" descr="C:\Users\N\AppData\Local\Microsoft\Windows\Temporary Internet Files\Content.IE5\V1SHKYCO\MC9000536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189" y="3611562"/>
            <a:ext cx="1303337" cy="178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458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1012</TotalTime>
  <Words>1351</Words>
  <Application>Microsoft Macintosh PowerPoint</Application>
  <PresentationFormat>On-screen Show (4:3)</PresentationFormat>
  <Paragraphs>253</Paragraphs>
  <Slides>62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Office Theme</vt:lpstr>
      <vt:lpstr>Microsoft Word Document</vt:lpstr>
      <vt:lpstr>IST687 – Applied Data Science</vt:lpstr>
      <vt:lpstr>My Background </vt:lpstr>
      <vt:lpstr>687 - The Basics</vt:lpstr>
      <vt:lpstr>Grades</vt:lpstr>
      <vt:lpstr>Blackboard</vt:lpstr>
      <vt:lpstr>Blackboard</vt:lpstr>
      <vt:lpstr>Blackboard</vt:lpstr>
      <vt:lpstr>Data Science: Many Skills</vt:lpstr>
      <vt:lpstr>What is Data Science?</vt:lpstr>
      <vt:lpstr>Data Science: Many Skills</vt:lpstr>
      <vt:lpstr>Data Science: Many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Scientist: Many Skills</vt:lpstr>
      <vt:lpstr>Data Science: Many Skills</vt:lpstr>
      <vt:lpstr>Data Science: About Data</vt:lpstr>
      <vt:lpstr>Data Science</vt:lpstr>
      <vt:lpstr>Data Science: Identifying Data Problems</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 Getting Started with R</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Jeff Saltz</cp:lastModifiedBy>
  <cp:revision>42</cp:revision>
  <dcterms:created xsi:type="dcterms:W3CDTF">2013-01-23T22:13:02Z</dcterms:created>
  <dcterms:modified xsi:type="dcterms:W3CDTF">2016-01-20T14:45:51Z</dcterms:modified>
</cp:coreProperties>
</file>