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06" r:id="rId11"/>
    <p:sldId id="287" r:id="rId12"/>
    <p:sldId id="258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3" r:id="rId21"/>
    <p:sldId id="298" r:id="rId22"/>
    <p:sldId id="299" r:id="rId23"/>
    <p:sldId id="301" r:id="rId24"/>
    <p:sldId id="317" r:id="rId25"/>
    <p:sldId id="302" r:id="rId26"/>
    <p:sldId id="282" r:id="rId27"/>
    <p:sldId id="304" r:id="rId28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</a:t>
            </a:r>
          </a:p>
          <a:p>
            <a:pPr algn="l">
              <a:spcBef>
                <a:spcPts val="600"/>
              </a:spcBef>
            </a:pPr>
            <a:r>
              <a:rPr lang="en-US" sz="4800" dirty="0" smtClean="0"/>
              <a:t>Data &amp; Data Frames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628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Science: Rows and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 of the most basic and widely used methods of representing data is to use rows and </a:t>
            </a:r>
            <a:r>
              <a:rPr lang="en-US" sz="2000" dirty="0" smtClean="0"/>
              <a:t>columns, where </a:t>
            </a:r>
            <a:r>
              <a:rPr lang="en-US" sz="2000" dirty="0"/>
              <a:t>each row is a case or instance and each column is a variable and attribute. Most </a:t>
            </a:r>
            <a:r>
              <a:rPr lang="en-US" sz="2000" dirty="0" smtClean="0"/>
              <a:t>spread sheets arrange </a:t>
            </a:r>
            <a:r>
              <a:rPr lang="en-US" sz="2000" dirty="0"/>
              <a:t>their data in rows and columns, although spreadsheets don’t usually refer to these as cases or</a:t>
            </a:r>
          </a:p>
          <a:p>
            <a:pPr marL="0" indent="0">
              <a:buNone/>
            </a:pPr>
            <a:r>
              <a:rPr lang="en-US" sz="2000" dirty="0"/>
              <a:t>variables. R represents rows and columns in an object called a data frame.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70371"/>
            <a:ext cx="7005152" cy="26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9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Know your data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Mode</a:t>
            </a:r>
          </a:p>
          <a:p>
            <a:r>
              <a:rPr lang="en-US" dirty="0"/>
              <a:t>Data organization to facilitate “R”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Rows &amp; Columns</a:t>
            </a:r>
          </a:p>
          <a:p>
            <a:pPr lvl="1"/>
            <a:r>
              <a:rPr lang="en-US" dirty="0" smtClean="0"/>
              <a:t>Consistent mode type by attribute/variable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3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480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9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Dataset – Characteristics</a:t>
            </a:r>
          </a:p>
          <a:p>
            <a:pPr lvl="1"/>
            <a:r>
              <a:rPr lang="en-US" dirty="0" smtClean="0"/>
              <a:t>2 dimensional rows &amp; columns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480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87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Dataset – Characteristics</a:t>
            </a:r>
          </a:p>
          <a:p>
            <a:pPr lvl="1"/>
            <a:r>
              <a:rPr lang="en-US" dirty="0" smtClean="0"/>
              <a:t>2 dimensional rows &amp; columns</a:t>
            </a:r>
          </a:p>
          <a:p>
            <a:pPr lvl="1"/>
            <a:r>
              <a:rPr lang="en-US" dirty="0" smtClean="0"/>
              <a:t>Rows (data)</a:t>
            </a:r>
          </a:p>
          <a:p>
            <a:pPr lvl="2"/>
            <a:r>
              <a:rPr lang="en-US" dirty="0" smtClean="0"/>
              <a:t>Cases </a:t>
            </a:r>
          </a:p>
          <a:p>
            <a:pPr lvl="2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Observations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Note: Name Age Gender Weight is </a:t>
            </a:r>
            <a:r>
              <a:rPr lang="en-US" b="1" dirty="0" smtClean="0"/>
              <a:t>not</a:t>
            </a:r>
            <a:r>
              <a:rPr lang="en-US" dirty="0" smtClean="0"/>
              <a:t> a data row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480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962400" y="3276600"/>
            <a:ext cx="4495800" cy="502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3733800"/>
            <a:ext cx="4495800" cy="502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Dataset – Characteristics</a:t>
            </a:r>
          </a:p>
          <a:p>
            <a:pPr lvl="1"/>
            <a:r>
              <a:rPr lang="en-US" dirty="0" smtClean="0"/>
              <a:t>2 dimensional rows &amp; columns</a:t>
            </a:r>
          </a:p>
          <a:p>
            <a:pPr lvl="1"/>
            <a:r>
              <a:rPr lang="en-US" dirty="0" smtClean="0"/>
              <a:t>Columns (data)</a:t>
            </a:r>
          </a:p>
          <a:p>
            <a:pPr lvl="2"/>
            <a:r>
              <a:rPr lang="en-US" b="1" dirty="0" smtClean="0"/>
              <a:t>Attributes</a:t>
            </a:r>
          </a:p>
          <a:p>
            <a:pPr lvl="2"/>
            <a:r>
              <a:rPr lang="en-US" b="1" dirty="0" smtClean="0"/>
              <a:t>Variables</a:t>
            </a:r>
          </a:p>
          <a:p>
            <a:pPr lvl="2"/>
            <a:r>
              <a:rPr lang="en-US" dirty="0"/>
              <a:t>Variable Name</a:t>
            </a:r>
          </a:p>
          <a:p>
            <a:pPr lvl="2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Note: Name Age Gender Weight are </a:t>
            </a:r>
            <a:r>
              <a:rPr lang="en-US" b="1" dirty="0" smtClean="0"/>
              <a:t>not</a:t>
            </a:r>
            <a:r>
              <a:rPr lang="en-US" dirty="0" smtClean="0"/>
              <a:t> data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480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 rot="16200000">
            <a:off x="5562600" y="3810000"/>
            <a:ext cx="2286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4419600" y="3810001"/>
            <a:ext cx="2286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Dataset – Characteristics</a:t>
            </a:r>
          </a:p>
          <a:p>
            <a:pPr lvl="1"/>
            <a:r>
              <a:rPr lang="en-US" dirty="0" smtClean="0"/>
              <a:t>2 dimensional rows &amp; columns</a:t>
            </a:r>
          </a:p>
          <a:p>
            <a:pPr lvl="1"/>
            <a:r>
              <a:rPr lang="en-US" dirty="0" smtClean="0"/>
              <a:t>Columns (data)</a:t>
            </a:r>
          </a:p>
          <a:p>
            <a:pPr lvl="2"/>
            <a:r>
              <a:rPr lang="en-US" b="1" dirty="0" smtClean="0"/>
              <a:t>Variable Name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Variables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480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962400" y="2438400"/>
            <a:ext cx="441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Dataset – More Characteristics</a:t>
            </a:r>
          </a:p>
          <a:p>
            <a:pPr lvl="1"/>
            <a:r>
              <a:rPr lang="en-US" dirty="0" smtClean="0"/>
              <a:t>Each row has a unique identifier (case label)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14600"/>
            <a:ext cx="480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657600" y="3200400"/>
            <a:ext cx="1143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4038600"/>
            <a:ext cx="1143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Dataset – More Characteristics</a:t>
            </a:r>
          </a:p>
          <a:p>
            <a:pPr lvl="1"/>
            <a:r>
              <a:rPr lang="en-US" dirty="0" smtClean="0"/>
              <a:t>Each column has the same type/mode of data</a:t>
            </a:r>
          </a:p>
          <a:p>
            <a:pPr lvl="1"/>
            <a:r>
              <a:rPr lang="en-US" dirty="0" smtClean="0"/>
              <a:t>Each column has the same number of entries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95600"/>
            <a:ext cx="480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 rot="16200000">
            <a:off x="4229100" y="4305300"/>
            <a:ext cx="2209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400000">
            <a:off x="5372100" y="4229100"/>
            <a:ext cx="22098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3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Dataset – How does this get built in “R”</a:t>
            </a:r>
          </a:p>
          <a:p>
            <a:pPr lvl="1"/>
            <a:r>
              <a:rPr lang="en-US" dirty="0" smtClean="0"/>
              <a:t>Create a vector for each variable (column)</a:t>
            </a:r>
          </a:p>
          <a:p>
            <a:pPr lvl="1"/>
            <a:r>
              <a:rPr lang="en-US" dirty="0" smtClean="0"/>
              <a:t>Create a data frame to combine individual vectors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95600"/>
            <a:ext cx="480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6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Science: Following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old adage in detective work is to, "follow the money." In data science, one key to success is </a:t>
            </a:r>
            <a:r>
              <a:rPr lang="en-US" sz="2000" dirty="0" smtClean="0"/>
              <a:t>to "</a:t>
            </a:r>
            <a:r>
              <a:rPr lang="en-US" sz="2000" dirty="0"/>
              <a:t>follow the data." In most cases, a data scientist will not help to design an information system </a:t>
            </a:r>
            <a:r>
              <a:rPr lang="en-US" sz="2000" dirty="0" smtClean="0"/>
              <a:t>from scratch</a:t>
            </a:r>
            <a:r>
              <a:rPr lang="en-US" sz="2000" dirty="0"/>
              <a:t>. Instead, there will be several or many legacy systems where data resides; a big part of the</a:t>
            </a:r>
          </a:p>
          <a:p>
            <a:pPr marL="0" indent="0">
              <a:buNone/>
            </a:pPr>
            <a:r>
              <a:rPr lang="en-US" sz="2000" dirty="0"/>
              <a:t>challenge to the data scientist lies in integrating those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91201"/>
            <a:ext cx="6986104" cy="26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3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1295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respective variable columns have been built as vectors  and displayed below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452646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respective variable columns have been combined and assigned a label via the </a:t>
            </a:r>
            <a:r>
              <a:rPr lang="en-US" sz="1600" dirty="0" err="1" smtClean="0"/>
              <a:t>data.frame</a:t>
            </a:r>
            <a:r>
              <a:rPr lang="en-US" sz="1600" dirty="0" smtClean="0"/>
              <a:t> function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819331"/>
            <a:ext cx="8095202" cy="36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3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1700" y="160942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the contents of the data object </a:t>
            </a:r>
            <a:r>
              <a:rPr lang="en-US" dirty="0" err="1" smtClean="0"/>
              <a:t>MyFamily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81419"/>
            <a:ext cx="8153400" cy="29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1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5376"/>
            <a:ext cx="7219048" cy="258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430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the data object </a:t>
            </a:r>
            <a:r>
              <a:rPr lang="en-US" dirty="0" err="1" smtClean="0"/>
              <a:t>MyFamily</a:t>
            </a:r>
            <a:r>
              <a:rPr lang="en-US" dirty="0" smtClean="0"/>
              <a:t> using the “R” structure function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8288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the structure function tell us about the data object </a:t>
            </a:r>
            <a:r>
              <a:rPr lang="en-US" dirty="0" err="1" smtClean="0"/>
              <a:t>myFamily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962400"/>
            <a:ext cx="769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Confirmation that </a:t>
            </a:r>
            <a:r>
              <a:rPr lang="en-US" sz="1600" dirty="0" err="1" smtClean="0"/>
              <a:t>MyFamily</a:t>
            </a:r>
            <a:r>
              <a:rPr lang="en-US" sz="1600" dirty="0" smtClean="0"/>
              <a:t> is a data frame, it has 5 observations  (cases/instances) and 4 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“$” for each variable /component column with descriptive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Each of the 4 variables has a mode or type (the same mode within a  variable/column)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Variable is either a “factor” or “</a:t>
            </a:r>
            <a:r>
              <a:rPr lang="en-US" sz="1600" dirty="0" err="1" smtClean="0"/>
              <a:t>num</a:t>
            </a:r>
            <a:r>
              <a:rPr lang="en-US" sz="1600" dirty="0" smtClean="0"/>
              <a:t>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“Factor” variable has  a “level”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“Level” describes the  options within a variable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“</a:t>
            </a:r>
            <a:r>
              <a:rPr lang="en-US" sz="1600" dirty="0" err="1" smtClean="0"/>
              <a:t>num</a:t>
            </a:r>
            <a:r>
              <a:rPr lang="en-US" sz="1600" dirty="0" smtClean="0"/>
              <a:t>” variable indicates  “numeric”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8" name="Curved Right Arrow 7"/>
          <p:cNvSpPr/>
          <p:nvPr/>
        </p:nvSpPr>
        <p:spPr>
          <a:xfrm rot="19303019">
            <a:off x="506142" y="3604924"/>
            <a:ext cx="378377" cy="13791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3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94" y="1512332"/>
            <a:ext cx="6390476" cy="20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430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the data object </a:t>
            </a:r>
            <a:r>
              <a:rPr lang="en-US" dirty="0" err="1" smtClean="0"/>
              <a:t>MyFamily</a:t>
            </a:r>
            <a:r>
              <a:rPr lang="en-US" dirty="0" smtClean="0"/>
              <a:t> using the “R” summary function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828800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does the summary function tell us about the data object </a:t>
            </a:r>
            <a:r>
              <a:rPr lang="en-US" sz="1600" dirty="0" err="1" smtClean="0"/>
              <a:t>myFamily</a:t>
            </a:r>
            <a:r>
              <a:rPr lang="en-US" sz="1600" dirty="0" smtClean="0"/>
              <a:t> ?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52500" y="3352800"/>
            <a:ext cx="7962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“Factor” variables list variable names (</a:t>
            </a:r>
            <a:r>
              <a:rPr lang="en-US" sz="1600" dirty="0" err="1" smtClean="0"/>
              <a:t>MyFamilyNames</a:t>
            </a:r>
            <a:r>
              <a:rPr lang="en-US" sz="1600" dirty="0" smtClean="0"/>
              <a:t>,  </a:t>
            </a:r>
            <a:r>
              <a:rPr lang="en-US" sz="1600" dirty="0" err="1" smtClean="0"/>
              <a:t>myFamilyGenders</a:t>
            </a:r>
            <a:r>
              <a:rPr lang="en-US" sz="1600" dirty="0" smtClean="0"/>
              <a:t>, </a:t>
            </a:r>
            <a:r>
              <a:rPr lang="en-US" sz="1600" dirty="0" err="1" smtClean="0"/>
              <a:t>MyFamilyWeights</a:t>
            </a:r>
            <a:r>
              <a:rPr lang="en-US" sz="1600" dirty="0" smtClean="0"/>
              <a:t>) along with the number of occurrences of cases that are coded within that factor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Numeric variables have 6 different calculated quantities that help summarize the variable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Min – minimum or lowest value of all cases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</a:t>
            </a:r>
            <a:r>
              <a:rPr lang="en-US" sz="1600" dirty="0" err="1" smtClean="0"/>
              <a:t>Qu</a:t>
            </a:r>
            <a:r>
              <a:rPr lang="en-US" sz="1600" dirty="0" smtClean="0"/>
              <a:t> – dividing line at the top of 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quartile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Median – value of the case that splits the whole group in half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Mean – numeric average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</a:t>
            </a:r>
            <a:r>
              <a:rPr lang="en-US" sz="1600" dirty="0" err="1" smtClean="0"/>
              <a:t>Qu</a:t>
            </a:r>
            <a:r>
              <a:rPr lang="en-US" sz="1600" dirty="0" smtClean="0"/>
              <a:t> –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quartile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Max – max value of all cases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8" name="Curved Right Arrow 7"/>
          <p:cNvSpPr/>
          <p:nvPr/>
        </p:nvSpPr>
        <p:spPr>
          <a:xfrm rot="19303019">
            <a:off x="506142" y="3604924"/>
            <a:ext cx="378377" cy="13791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09426"/>
            <a:ext cx="8305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Accessing </a:t>
            </a:r>
            <a:r>
              <a:rPr lang="en-US" sz="2400" dirty="0" err="1" smtClean="0"/>
              <a:t>Dataframes</a:t>
            </a:r>
            <a:r>
              <a:rPr lang="en-US" sz="2400" dirty="0" smtClean="0"/>
              <a:t> as a matrix</a:t>
            </a:r>
          </a:p>
          <a:p>
            <a:endParaRPr lang="en-US" sz="2000" dirty="0"/>
          </a:p>
          <a:p>
            <a:r>
              <a:rPr lang="en-US" sz="2000" dirty="0" smtClean="0"/>
              <a:t>&gt; </a:t>
            </a:r>
            <a:r>
              <a:rPr lang="en-US" sz="2000" dirty="0" err="1" smtClean="0"/>
              <a:t>myFamily</a:t>
            </a:r>
            <a:r>
              <a:rPr lang="en-US" sz="2000" dirty="0" smtClean="0"/>
              <a:t>[1,1]    &lt;- returns the data element in the first row and first column</a:t>
            </a:r>
          </a:p>
          <a:p>
            <a:endParaRPr lang="en-US" sz="2000" dirty="0" smtClean="0"/>
          </a:p>
          <a:p>
            <a:r>
              <a:rPr lang="en-US" sz="2000" dirty="0"/>
              <a:t>&gt; </a:t>
            </a:r>
            <a:r>
              <a:rPr lang="en-US" sz="2000" dirty="0" err="1"/>
              <a:t>myFamily</a:t>
            </a:r>
            <a:r>
              <a:rPr lang="en-US" sz="2000" dirty="0"/>
              <a:t>[1,]    &lt;- returns the first </a:t>
            </a:r>
            <a:r>
              <a:rPr lang="en-US" sz="2000" dirty="0" smtClean="0"/>
              <a:t>row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 smtClean="0"/>
              <a:t>&gt; </a:t>
            </a:r>
            <a:r>
              <a:rPr lang="en-US" sz="2000" dirty="0" err="1" smtClean="0"/>
              <a:t>myFamily</a:t>
            </a:r>
            <a:r>
              <a:rPr lang="en-US" sz="2000" dirty="0" smtClean="0"/>
              <a:t>[,1]    </a:t>
            </a:r>
            <a:r>
              <a:rPr lang="en-US" sz="2000" dirty="0"/>
              <a:t>&lt;- returns the first </a:t>
            </a:r>
            <a:r>
              <a:rPr lang="en-US" sz="2000" dirty="0" smtClean="0"/>
              <a:t>column</a:t>
            </a:r>
          </a:p>
          <a:p>
            <a:endParaRPr lang="en-US" sz="2000" dirty="0" smtClean="0"/>
          </a:p>
          <a:p>
            <a:r>
              <a:rPr lang="en-US" sz="2000" dirty="0"/>
              <a:t>&gt; </a:t>
            </a:r>
            <a:r>
              <a:rPr lang="en-US" sz="2000" dirty="0" err="1"/>
              <a:t>myFamily</a:t>
            </a:r>
            <a:r>
              <a:rPr lang="en-US" sz="2000" dirty="0" smtClean="0"/>
              <a:t>[-1</a:t>
            </a:r>
            <a:r>
              <a:rPr lang="en-US" sz="2000" dirty="0"/>
              <a:t>,]    &lt;- </a:t>
            </a:r>
            <a:r>
              <a:rPr lang="en-US" sz="2000" dirty="0" smtClean="0"/>
              <a:t>returns everything but the first row </a:t>
            </a:r>
            <a:br>
              <a:rPr lang="en-US" sz="2000" dirty="0" smtClean="0"/>
            </a:br>
            <a:r>
              <a:rPr lang="en-US" sz="2000" dirty="0" smtClean="0"/>
              <a:t>		    (i.e. deletes the first row)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&gt; </a:t>
            </a:r>
            <a:r>
              <a:rPr lang="en-US" sz="2000" dirty="0" err="1"/>
              <a:t>myFamily</a:t>
            </a:r>
            <a:r>
              <a:rPr lang="en-US" sz="2000" dirty="0" smtClean="0"/>
              <a:t>[,-1]    </a:t>
            </a:r>
            <a:r>
              <a:rPr lang="en-US" sz="2000" dirty="0"/>
              <a:t>&lt;- returns everything but the first 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689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 fontScale="55000" lnSpcReduction="20000"/>
          </a:bodyPr>
          <a:lstStyle/>
          <a:p>
            <a:endParaRPr lang="en-US" sz="3800" dirty="0" smtClean="0"/>
          </a:p>
          <a:p>
            <a:pPr marL="0" indent="0">
              <a:buNone/>
            </a:pPr>
            <a:r>
              <a:rPr lang="en-US" sz="3800" b="1" dirty="0" smtClean="0"/>
              <a:t>“R” take-</a:t>
            </a:r>
            <a:r>
              <a:rPr lang="en-US" sz="3800" b="1" dirty="0" err="1" smtClean="0"/>
              <a:t>aways</a:t>
            </a:r>
            <a:r>
              <a:rPr lang="en-US" sz="3800" b="1" dirty="0" smtClean="0"/>
              <a:t> </a:t>
            </a:r>
          </a:p>
          <a:p>
            <a:pPr lvl="1"/>
            <a:r>
              <a:rPr lang="en-US" sz="3200" dirty="0" smtClean="0"/>
              <a:t>A </a:t>
            </a:r>
            <a:r>
              <a:rPr lang="en-US" sz="3200" b="1" dirty="0" smtClean="0"/>
              <a:t>vector</a:t>
            </a:r>
            <a:r>
              <a:rPr lang="en-US" sz="3200" dirty="0" smtClean="0"/>
              <a:t> is a list of elements/things that are all of the same kind (mode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Analysis of data sets/data objects are in a </a:t>
            </a:r>
            <a:r>
              <a:rPr lang="en-US" sz="3200" b="1" dirty="0" smtClean="0"/>
              <a:t>rectangular format </a:t>
            </a:r>
            <a:r>
              <a:rPr lang="en-US" sz="3200" dirty="0" smtClean="0"/>
              <a:t>i.e. rows </a:t>
            </a:r>
            <a:r>
              <a:rPr lang="en-US" sz="3200" dirty="0" smtClean="0"/>
              <a:t>&amp; columns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A </a:t>
            </a:r>
            <a:r>
              <a:rPr lang="en-US" sz="3200" b="1" dirty="0" smtClean="0"/>
              <a:t>data frame </a:t>
            </a:r>
            <a:r>
              <a:rPr lang="en-US" sz="3200" dirty="0" smtClean="0"/>
              <a:t>is used to store theses rectangular data sets / data </a:t>
            </a:r>
            <a:r>
              <a:rPr lang="en-US" sz="3200" dirty="0" smtClean="0"/>
              <a:t>objects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The </a:t>
            </a:r>
            <a:r>
              <a:rPr lang="en-US" sz="3200" dirty="0" err="1" smtClean="0"/>
              <a:t>data.frame</a:t>
            </a:r>
            <a:r>
              <a:rPr lang="en-US" sz="3200" dirty="0" smtClean="0"/>
              <a:t> function organizes vectors into a data </a:t>
            </a:r>
            <a:r>
              <a:rPr lang="en-US" sz="3200" dirty="0" smtClean="0"/>
              <a:t>frame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The </a:t>
            </a:r>
            <a:r>
              <a:rPr lang="en-US" sz="3200" dirty="0" err="1" smtClean="0"/>
              <a:t>str</a:t>
            </a:r>
            <a:r>
              <a:rPr lang="en-US" sz="3200" dirty="0" smtClean="0"/>
              <a:t>() </a:t>
            </a:r>
            <a:r>
              <a:rPr lang="en-US" sz="3200" dirty="0" smtClean="0"/>
              <a:t>&amp; summary</a:t>
            </a:r>
            <a:r>
              <a:rPr lang="en-US" sz="3200" dirty="0" smtClean="0"/>
              <a:t>() functions reveal the structure and content of a data </a:t>
            </a:r>
            <a:r>
              <a:rPr lang="en-US" sz="3200" dirty="0" smtClean="0"/>
              <a:t>frame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A </a:t>
            </a:r>
            <a:r>
              <a:rPr lang="en-US" sz="3200" b="1" dirty="0" smtClean="0"/>
              <a:t>factor</a:t>
            </a:r>
            <a:r>
              <a:rPr lang="en-US" sz="3200" dirty="0" smtClean="0"/>
              <a:t> is a labeling system used to organize groups of cases or </a:t>
            </a:r>
            <a:r>
              <a:rPr lang="en-US" sz="3200" dirty="0" smtClean="0"/>
              <a:t>observations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b="1" dirty="0" smtClean="0"/>
              <a:t>Quartiles</a:t>
            </a:r>
            <a:r>
              <a:rPr lang="en-US" sz="3200" dirty="0" smtClean="0"/>
              <a:t> are a division of a sorted vector into 4 evenly sized </a:t>
            </a:r>
            <a:r>
              <a:rPr lang="en-US" sz="3200" dirty="0" smtClean="0"/>
              <a:t>groups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Min and max functions are used to identify the min and max values in a </a:t>
            </a:r>
            <a:r>
              <a:rPr lang="en-US" sz="3200" dirty="0" smtClean="0"/>
              <a:t>vector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Mean </a:t>
            </a:r>
            <a:r>
              <a:rPr lang="en-US" sz="3200" dirty="0" smtClean="0"/>
              <a:t>and median used to measure “central tendency</a:t>
            </a:r>
            <a:r>
              <a:rPr lang="en-US" sz="3200" dirty="0" smtClean="0"/>
              <a:t>”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456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nagit_PPT5D3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5" y="2242571"/>
            <a:ext cx="1295400" cy="151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25908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6600"/>
                </a:solidFill>
              </a:rPr>
              <a:t>ev</a:t>
            </a:r>
            <a:r>
              <a:rPr lang="en-US" sz="4000" b="1" dirty="0" smtClean="0">
                <a:solidFill>
                  <a:srgbClr val="FF6600"/>
                </a:solidFill>
              </a:rPr>
              <a:t> up your engines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6600"/>
                </a:solidFill>
              </a:rPr>
              <a:t>So,,,,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0018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6600"/>
                </a:solidFill>
              </a:rPr>
              <a:t>More to come in our next chapter segment</a:t>
            </a:r>
            <a:endParaRPr lang="en-US" sz="36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4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End of </a:t>
            </a:r>
            <a:br>
              <a:rPr lang="en-US" dirty="0" smtClean="0"/>
            </a:br>
            <a:r>
              <a:rPr lang="en-US" sz="4800" dirty="0" smtClean="0"/>
              <a:t>Data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93934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Context for more functional use of R</a:t>
            </a:r>
          </a:p>
          <a:p>
            <a:pPr lvl="1"/>
            <a:r>
              <a:rPr lang="en-US" dirty="0" smtClean="0"/>
              <a:t>Systems Analysis &amp; Design 101</a:t>
            </a:r>
          </a:p>
          <a:p>
            <a:pPr lvl="2"/>
            <a:r>
              <a:rPr lang="en-US" dirty="0" smtClean="0"/>
              <a:t>Process Model (Data Flow Diagram)</a:t>
            </a:r>
          </a:p>
          <a:p>
            <a:pPr lvl="2"/>
            <a:r>
              <a:rPr lang="en-US" dirty="0" smtClean="0"/>
              <a:t>Data Model (Entity Relationship Diagram)</a:t>
            </a:r>
          </a:p>
          <a:p>
            <a:pPr lvl="2"/>
            <a:r>
              <a:rPr lang="en-US" dirty="0" smtClean="0"/>
              <a:t>Data Model (Star Schema)</a:t>
            </a:r>
          </a:p>
          <a:p>
            <a:pPr lvl="2"/>
            <a:r>
              <a:rPr lang="en-US" dirty="0" smtClean="0"/>
              <a:t>Graphical User Interface (GUI)</a:t>
            </a:r>
          </a:p>
          <a:p>
            <a:pPr lvl="1"/>
            <a:r>
              <a:rPr lang="en-US" dirty="0" smtClean="0"/>
              <a:t>Reference to the “Systems Type” pyramid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0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www.philblock.info/hitkb/_images/context_diagram_exampl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9812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37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Flow Diagram (DFD)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 Relationship Diagram (ERD)</a:t>
            </a:r>
            <a:endParaRPr lang="en-US" dirty="0"/>
          </a:p>
        </p:txBody>
      </p:sp>
      <p:pic>
        <p:nvPicPr>
          <p:cNvPr id="2050" name="Picture 2" descr="http://www.philblock.info/hitkb/_images/erd-exampl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944435"/>
            <a:ext cx="6515100" cy="3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06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pic>
        <p:nvPicPr>
          <p:cNvPr id="3074" name="Picture 2" descr="http://www.emeraldinsight.com/content_images/fig/15701604060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46578"/>
            <a:ext cx="3886200" cy="42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9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66913"/>
            <a:ext cx="4876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66913"/>
            <a:ext cx="7543800" cy="3748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Analytics</a:t>
            </a:r>
          </a:p>
          <a:p>
            <a:r>
              <a:rPr lang="en-US" sz="3600" dirty="0" smtClean="0"/>
              <a:t>Executive Information Systems (EIS)</a:t>
            </a:r>
          </a:p>
          <a:p>
            <a:r>
              <a:rPr lang="en-US" sz="3600" dirty="0" smtClean="0"/>
              <a:t>Decision Support System (DSS)</a:t>
            </a:r>
          </a:p>
          <a:p>
            <a:r>
              <a:rPr lang="en-US" sz="3600" dirty="0" smtClean="0"/>
              <a:t>Management Information System</a:t>
            </a:r>
          </a:p>
          <a:p>
            <a:r>
              <a:rPr lang="en-US" sz="3600" dirty="0" smtClean="0"/>
              <a:t>Transaction Processing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219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Information Systems Types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4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hilblock.info/hitkb/_images/context_diagram_exampl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77577"/>
            <a:ext cx="2415540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50" y="3329172"/>
            <a:ext cx="2512050" cy="2081028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3389592" cy="238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0093"/>
            <a:ext cx="5181600" cy="2383307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Analytics</a:t>
            </a:r>
          </a:p>
          <a:p>
            <a:r>
              <a:rPr lang="en-US" sz="3600" dirty="0" smtClean="0"/>
              <a:t>Executive Information Systems (EIS)</a:t>
            </a:r>
          </a:p>
          <a:p>
            <a:r>
              <a:rPr lang="en-US" sz="3600" dirty="0" smtClean="0"/>
              <a:t>Decision Support System (DSS)</a:t>
            </a:r>
          </a:p>
          <a:p>
            <a:r>
              <a:rPr lang="en-US" sz="3600" dirty="0" smtClean="0"/>
              <a:t>Management Information System</a:t>
            </a:r>
          </a:p>
          <a:p>
            <a:r>
              <a:rPr lang="en-US" sz="3600" dirty="0" smtClean="0"/>
              <a:t>Transaction Processing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19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Information Systems Types</a:t>
            </a:r>
            <a:endParaRPr lang="en-US" sz="2000" b="1" dirty="0"/>
          </a:p>
        </p:txBody>
      </p:sp>
      <p:pic>
        <p:nvPicPr>
          <p:cNvPr id="8" name="Picture 2" descr="http://www.emeraldinsight.com/content_images/fig/157016040600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03" y="1371600"/>
            <a:ext cx="172479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604" y="1676400"/>
            <a:ext cx="590476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‘take away’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Modeling</a:t>
            </a:r>
          </a:p>
          <a:p>
            <a:pPr lvl="2"/>
            <a:r>
              <a:rPr lang="en-US" dirty="0" smtClean="0"/>
              <a:t>Technique </a:t>
            </a:r>
            <a:r>
              <a:rPr lang="en-US" dirty="0"/>
              <a:t>for organizing data and demonstrating relationships among </a:t>
            </a:r>
            <a:r>
              <a:rPr lang="en-US" dirty="0" smtClean="0"/>
              <a:t>data</a:t>
            </a:r>
          </a:p>
          <a:p>
            <a:pPr lvl="2"/>
            <a:r>
              <a:rPr lang="en-US" dirty="0"/>
              <a:t>A context and precursor for a more robust use of R functionality i.e. the data </a:t>
            </a:r>
            <a:r>
              <a:rPr lang="en-US" dirty="0" smtClean="0"/>
              <a:t>frame</a:t>
            </a:r>
          </a:p>
          <a:p>
            <a:pPr lvl="2"/>
            <a:r>
              <a:rPr lang="en-US" dirty="0"/>
              <a:t>Describe and represent enterprise and subject area domains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877</Words>
  <Application>Microsoft Macintosh PowerPoint</Application>
  <PresentationFormat>On-screen Show (4:3)</PresentationFormat>
  <Paragraphs>186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IST687 – Applied Data Science</vt:lpstr>
      <vt:lpstr>Data Science: Following the Data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Science: Rows and Columns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Data Science</vt:lpstr>
      <vt:lpstr>IST687 – Applied Data Science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Jeff Saltz</cp:lastModifiedBy>
  <cp:revision>94</cp:revision>
  <cp:lastPrinted>2013-12-22T22:25:07Z</cp:lastPrinted>
  <dcterms:created xsi:type="dcterms:W3CDTF">2013-01-23T22:13:02Z</dcterms:created>
  <dcterms:modified xsi:type="dcterms:W3CDTF">2016-01-28T13:24:10Z</dcterms:modified>
</cp:coreProperties>
</file>