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7" r:id="rId3"/>
    <p:sldId id="303" r:id="rId4"/>
    <p:sldId id="357" r:id="rId5"/>
    <p:sldId id="358" r:id="rId6"/>
    <p:sldId id="258" r:id="rId7"/>
    <p:sldId id="305" r:id="rId8"/>
    <p:sldId id="324" r:id="rId9"/>
    <p:sldId id="359" r:id="rId10"/>
    <p:sldId id="350" r:id="rId11"/>
    <p:sldId id="353" r:id="rId12"/>
    <p:sldId id="351" r:id="rId13"/>
    <p:sldId id="360" r:id="rId14"/>
    <p:sldId id="361" r:id="rId15"/>
    <p:sldId id="362" r:id="rId16"/>
    <p:sldId id="354" r:id="rId17"/>
    <p:sldId id="363" r:id="rId18"/>
    <p:sldId id="34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5" autoAdjust="0"/>
    <p:restoredTop sz="94660"/>
  </p:normalViewPr>
  <p:slideViewPr>
    <p:cSldViewPr>
      <p:cViewPr varScale="1">
        <p:scale>
          <a:sx n="64" d="100"/>
          <a:sy n="64" d="100"/>
        </p:scale>
        <p:origin x="-112" y="-8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chart  shows how the relationship between an input (independent) variable – on the horizontal x-axis – relates to the output (dependent) values on the y-axis. In other words, the output variable is dependent (is a function of) the independent variable.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are independent (oil change, miles) </a:t>
            </a:r>
            <a:r>
              <a:rPr lang="en-US" baseline="0" dirty="0" smtClean="0"/>
              <a:t>and which are dependent (repairs)?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 squared value – the coefficient of determination – represents the proportion of the variation which is accounted for in the dependent variable by the whole set of independent variables (in this case just one independent variable).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above suggests that we should do as many oil changes as possible. For example, it predicts very low (almost 0) repairs if we do 9 or more oil changes, but about $680 if we do no oil changes.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 there was additional maintenance done on the car beyond oil changes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 smtClean="0">
              <a:effectLst/>
            </a:endParaRP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likely not use the extreme number (such as zero or 10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oil changes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Chapter 16</a:t>
            </a:r>
          </a:p>
          <a:p>
            <a:pPr algn="l">
              <a:spcBef>
                <a:spcPts val="600"/>
              </a:spcBef>
            </a:pPr>
            <a:r>
              <a:rPr lang="en-US" sz="4800" dirty="0" smtClean="0"/>
              <a:t>Lining Up Our Models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924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model1 &lt;- lm(formula=repairs ~ </a:t>
            </a:r>
            <a:r>
              <a:rPr lang="en-US" dirty="0" err="1"/>
              <a:t>oilChanges</a:t>
            </a:r>
            <a:r>
              <a:rPr lang="en-US" dirty="0"/>
              <a:t>, data=oil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&gt; summary</a:t>
            </a:r>
            <a:r>
              <a:rPr lang="en-US" dirty="0"/>
              <a:t>(model1</a:t>
            </a:r>
            <a:r>
              <a:rPr lang="en-US" dirty="0" smtClean="0"/>
              <a:t>)</a:t>
            </a:r>
          </a:p>
          <a:p>
            <a:pPr lvl="2"/>
            <a:r>
              <a:rPr lang="en-US" sz="1600" dirty="0"/>
              <a:t>Call:</a:t>
            </a:r>
          </a:p>
          <a:p>
            <a:pPr lvl="2"/>
            <a:r>
              <a:rPr lang="en-US" sz="1600" dirty="0"/>
              <a:t>lm(formula = repairs ~ </a:t>
            </a:r>
            <a:r>
              <a:rPr lang="en-US" sz="1600" dirty="0" err="1"/>
              <a:t>oilChanges</a:t>
            </a:r>
            <a:r>
              <a:rPr lang="en-US" sz="1600" dirty="0"/>
              <a:t>, data = oil)</a:t>
            </a:r>
          </a:p>
          <a:p>
            <a:pPr lvl="2"/>
            <a:r>
              <a:rPr lang="en-US" sz="1600" dirty="0"/>
              <a:t> </a:t>
            </a:r>
          </a:p>
          <a:p>
            <a:pPr lvl="2"/>
            <a:r>
              <a:rPr lang="en-US" sz="1600" dirty="0"/>
              <a:t>Residuals:</a:t>
            </a:r>
          </a:p>
          <a:p>
            <a:pPr lvl="2"/>
            <a:r>
              <a:rPr lang="en-US" sz="1600" dirty="0"/>
              <a:t>     Min       1Q   Median       3Q      Max </a:t>
            </a:r>
          </a:p>
          <a:p>
            <a:pPr lvl="2"/>
            <a:r>
              <a:rPr lang="en-US" sz="1600" dirty="0"/>
              <a:t>-136.208  -48.195   -0.211   54.782  119.803 </a:t>
            </a:r>
          </a:p>
          <a:p>
            <a:pPr lvl="2"/>
            <a:r>
              <a:rPr lang="en-US" sz="1600" dirty="0"/>
              <a:t> </a:t>
            </a:r>
          </a:p>
          <a:p>
            <a:pPr lvl="2"/>
            <a:r>
              <a:rPr lang="en-US" sz="1600" dirty="0"/>
              <a:t>Coefficients:</a:t>
            </a:r>
          </a:p>
          <a:p>
            <a:pPr lvl="2"/>
            <a:r>
              <a:rPr lang="en-US" sz="1600" dirty="0"/>
              <a:t>            Estimate Std. Error t value </a:t>
            </a:r>
            <a:r>
              <a:rPr lang="en-US" sz="1600" dirty="0" err="1"/>
              <a:t>Pr</a:t>
            </a:r>
            <a:r>
              <a:rPr lang="en-US" sz="1600" dirty="0"/>
              <a:t>(&gt;|t|)    </a:t>
            </a:r>
          </a:p>
          <a:p>
            <a:pPr lvl="2"/>
            <a:r>
              <a:rPr lang="en-US" sz="1600" dirty="0"/>
              <a:t>(Intercept)  652.191     40.537  16.089 1.74e-09 ***</a:t>
            </a:r>
          </a:p>
          <a:p>
            <a:pPr lvl="2"/>
            <a:r>
              <a:rPr lang="en-US" sz="1600" dirty="0" err="1"/>
              <a:t>oilChanges</a:t>
            </a:r>
            <a:r>
              <a:rPr lang="en-US" sz="1600" dirty="0"/>
              <a:t>   -71.994      8.202  -8.778 1.44e-06 ***</a:t>
            </a:r>
          </a:p>
          <a:p>
            <a:pPr lvl="2"/>
            <a:r>
              <a:rPr lang="en-US" sz="1600" dirty="0"/>
              <a:t>---</a:t>
            </a:r>
          </a:p>
          <a:p>
            <a:pPr lvl="2"/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  <a:p>
            <a:pPr lvl="2"/>
            <a:r>
              <a:rPr lang="en-US" sz="1600" dirty="0"/>
              <a:t> </a:t>
            </a:r>
          </a:p>
          <a:p>
            <a:pPr lvl="2"/>
            <a:r>
              <a:rPr lang="en-US" sz="1600" dirty="0"/>
              <a:t>Residual standard error: 82.72 on 12 degrees of freedom</a:t>
            </a:r>
          </a:p>
          <a:p>
            <a:pPr lvl="2"/>
            <a:r>
              <a:rPr lang="en-US" sz="1600" dirty="0"/>
              <a:t>Multiple R-squared:  0.8653,	Adjusted R-squared:  0.854 </a:t>
            </a:r>
          </a:p>
          <a:p>
            <a:pPr lvl="2"/>
            <a:r>
              <a:rPr lang="en-US" sz="1600" dirty="0"/>
              <a:t>F-statistic: 77.05 on 1 and 12 DF,  p-value: 1.436e-</a:t>
            </a:r>
            <a:r>
              <a:rPr lang="en-US" sz="1600" dirty="0" smtClean="0"/>
              <a:t>06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048000" y="5486400"/>
            <a:ext cx="1143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Summary(model1) interpretation</a:t>
            </a:r>
          </a:p>
          <a:p>
            <a:pPr lvl="1"/>
            <a:r>
              <a:rPr lang="en-US" dirty="0"/>
              <a:t>R-squared value </a:t>
            </a:r>
            <a:r>
              <a:rPr lang="en-US" dirty="0" smtClean="0"/>
              <a:t>0.8653</a:t>
            </a:r>
            <a:endParaRPr lang="en-US" dirty="0" smtClean="0"/>
          </a:p>
          <a:p>
            <a:pPr lvl="1"/>
            <a:r>
              <a:rPr lang="en-US" dirty="0" smtClean="0"/>
              <a:t>The proportion of the variation which is accounted for in the dependent variable by the whole set of independent variables</a:t>
            </a:r>
          </a:p>
          <a:p>
            <a:pPr lvl="1"/>
            <a:r>
              <a:rPr lang="en-US" dirty="0" smtClean="0"/>
              <a:t>The closer to 1.0 , the greater the influence the independent variable has on predicting the value of the dependent variable</a:t>
            </a:r>
          </a:p>
          <a:p>
            <a:pPr lvl="1"/>
            <a:r>
              <a:rPr lang="en-US" dirty="0" smtClean="0"/>
              <a:t>The r squared value of .</a:t>
            </a:r>
            <a:r>
              <a:rPr lang="en-US" dirty="0" smtClean="0"/>
              <a:t>8653 </a:t>
            </a:r>
            <a:r>
              <a:rPr lang="en-US" dirty="0" smtClean="0"/>
              <a:t>indicates that the </a:t>
            </a:r>
            <a:r>
              <a:rPr lang="en-US" dirty="0" smtClean="0"/>
              <a:t>oil changes accounts </a:t>
            </a:r>
            <a:r>
              <a:rPr lang="en-US" dirty="0" smtClean="0"/>
              <a:t>for </a:t>
            </a:r>
            <a:r>
              <a:rPr lang="en-US" dirty="0" smtClean="0"/>
              <a:t>86.53% </a:t>
            </a:r>
            <a:r>
              <a:rPr lang="en-US" dirty="0" smtClean="0"/>
              <a:t>of </a:t>
            </a:r>
            <a:r>
              <a:rPr lang="en-US" dirty="0" smtClean="0"/>
              <a:t>the cost of repairs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4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5486400" cy="4102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abline</a:t>
            </a:r>
            <a:r>
              <a:rPr lang="en-US" dirty="0" smtClean="0"/>
              <a:t>(model1)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2743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of best fit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2895600"/>
            <a:ext cx="2133600" cy="12954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8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if oil changes cost $350 each?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oil$oilChangeCost</a:t>
            </a:r>
            <a:r>
              <a:rPr lang="en-US" sz="2000" dirty="0"/>
              <a:t> &lt;- </a:t>
            </a:r>
            <a:r>
              <a:rPr lang="en-US" sz="2000" dirty="0" err="1"/>
              <a:t>oil$oilChanges</a:t>
            </a:r>
            <a:r>
              <a:rPr lang="en-US" sz="2000" dirty="0"/>
              <a:t> * 350</a:t>
            </a:r>
          </a:p>
          <a:p>
            <a:pPr marL="400050" lvl="1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oil$totalCost</a:t>
            </a:r>
            <a:r>
              <a:rPr lang="en-US" sz="2000" dirty="0"/>
              <a:t> &lt;- </a:t>
            </a:r>
            <a:r>
              <a:rPr lang="en-US" sz="2000" dirty="0" err="1"/>
              <a:t>oil$oilChangeCost</a:t>
            </a:r>
            <a:r>
              <a:rPr lang="en-US" sz="2000" dirty="0"/>
              <a:t> + </a:t>
            </a:r>
            <a:r>
              <a:rPr lang="en-US" sz="2000" dirty="0" err="1"/>
              <a:t>oil$repairs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&gt; m &lt;- lm(formula=</a:t>
            </a:r>
            <a:r>
              <a:rPr lang="en-US" sz="2000" dirty="0" err="1"/>
              <a:t>totalCost</a:t>
            </a:r>
            <a:r>
              <a:rPr lang="en-US" sz="2000" dirty="0"/>
              <a:t> ~ </a:t>
            </a:r>
            <a:r>
              <a:rPr lang="en-US" sz="2000" dirty="0" err="1"/>
              <a:t>oilChanges</a:t>
            </a:r>
            <a:r>
              <a:rPr lang="en-US" sz="2000" dirty="0"/>
              <a:t>, data=oil)</a:t>
            </a:r>
          </a:p>
          <a:p>
            <a:pPr marL="400050" lvl="1" indent="0">
              <a:buNone/>
            </a:pPr>
            <a:r>
              <a:rPr lang="en-US" sz="2000" dirty="0"/>
              <a:t>&gt; plot(</a:t>
            </a:r>
            <a:r>
              <a:rPr lang="en-US" sz="2000" dirty="0" err="1"/>
              <a:t>oil$oilChanges</a:t>
            </a:r>
            <a:r>
              <a:rPr lang="en-US" sz="2000" dirty="0"/>
              <a:t>, </a:t>
            </a:r>
            <a:r>
              <a:rPr lang="en-US" sz="2000" dirty="0" err="1"/>
              <a:t>oil$totalCost</a:t>
            </a:r>
            <a:r>
              <a:rPr lang="en-US" sz="2000" dirty="0"/>
              <a:t>)</a:t>
            </a:r>
          </a:p>
          <a:p>
            <a:pPr marL="400050" lvl="1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abline</a:t>
            </a:r>
            <a:r>
              <a:rPr lang="en-US" sz="2000" dirty="0"/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93740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if oil changes cost $350 each?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oil$oilChangeCost</a:t>
            </a:r>
            <a:r>
              <a:rPr lang="en-US" sz="2000" dirty="0"/>
              <a:t> &lt;- </a:t>
            </a:r>
            <a:r>
              <a:rPr lang="en-US" sz="2000" dirty="0" err="1"/>
              <a:t>oil$oilChanges</a:t>
            </a:r>
            <a:r>
              <a:rPr lang="en-US" sz="2000" dirty="0"/>
              <a:t> * 350</a:t>
            </a:r>
          </a:p>
          <a:p>
            <a:pPr marL="400050" lvl="1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oil$totalCost</a:t>
            </a:r>
            <a:r>
              <a:rPr lang="en-US" sz="2000" dirty="0"/>
              <a:t> &lt;- </a:t>
            </a:r>
            <a:r>
              <a:rPr lang="en-US" sz="2000" dirty="0" err="1"/>
              <a:t>oil$oilChangeCost</a:t>
            </a:r>
            <a:r>
              <a:rPr lang="en-US" sz="2000" dirty="0"/>
              <a:t> + </a:t>
            </a:r>
            <a:r>
              <a:rPr lang="en-US" sz="2000" dirty="0" err="1"/>
              <a:t>oil$repairs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&gt; m &lt;- lm(formula=</a:t>
            </a:r>
            <a:r>
              <a:rPr lang="en-US" sz="2000" dirty="0" err="1"/>
              <a:t>totalCost</a:t>
            </a:r>
            <a:r>
              <a:rPr lang="en-US" sz="2000" dirty="0"/>
              <a:t> ~ </a:t>
            </a:r>
            <a:r>
              <a:rPr lang="en-US" sz="2000" dirty="0" err="1"/>
              <a:t>oilChanges</a:t>
            </a:r>
            <a:r>
              <a:rPr lang="en-US" sz="2000" dirty="0"/>
              <a:t>, data=oil)</a:t>
            </a:r>
          </a:p>
          <a:p>
            <a:pPr marL="400050" lvl="1" indent="0">
              <a:buNone/>
            </a:pPr>
            <a:r>
              <a:rPr lang="en-US" sz="2000" dirty="0"/>
              <a:t>&gt; plot(</a:t>
            </a:r>
            <a:r>
              <a:rPr lang="en-US" sz="2000" dirty="0" err="1"/>
              <a:t>oil$oilChanges</a:t>
            </a:r>
            <a:r>
              <a:rPr lang="en-US" sz="2000" dirty="0"/>
              <a:t>, </a:t>
            </a:r>
            <a:r>
              <a:rPr lang="en-US" sz="2000" dirty="0" err="1"/>
              <a:t>oil$totalCost</a:t>
            </a:r>
            <a:r>
              <a:rPr lang="en-US" sz="2000" dirty="0"/>
              <a:t>)</a:t>
            </a:r>
          </a:p>
          <a:p>
            <a:pPr marL="400050" lvl="1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abline</a:t>
            </a:r>
            <a:r>
              <a:rPr lang="en-US" sz="2000" dirty="0"/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351789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if oil changes cost $350 each?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81" b="3413"/>
          <a:stretch/>
        </p:blipFill>
        <p:spPr>
          <a:xfrm>
            <a:off x="914400" y="1859261"/>
            <a:ext cx="6705600" cy="40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9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Prediction Equation</a:t>
            </a:r>
          </a:p>
          <a:p>
            <a:pPr marL="800100" lvl="2" indent="0">
              <a:buNone/>
            </a:pPr>
            <a:r>
              <a:rPr lang="en-US" dirty="0" smtClean="0"/>
              <a:t>&gt; </a:t>
            </a:r>
            <a:r>
              <a:rPr lang="en-US" dirty="0"/>
              <a:t>test =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oilChanges</a:t>
            </a:r>
            <a:r>
              <a:rPr lang="en-US" dirty="0"/>
              <a:t>=0)</a:t>
            </a:r>
          </a:p>
          <a:p>
            <a:pPr marL="800100" lvl="2" indent="0">
              <a:buNone/>
            </a:pPr>
            <a:r>
              <a:rPr lang="en-US" dirty="0"/>
              <a:t>&gt; predict(</a:t>
            </a:r>
            <a:r>
              <a:rPr lang="en-US" dirty="0" err="1"/>
              <a:t>m,test</a:t>
            </a:r>
            <a:r>
              <a:rPr lang="en-US" dirty="0"/>
              <a:t>, type="response")</a:t>
            </a:r>
          </a:p>
          <a:p>
            <a:pPr marL="800100" lvl="2" indent="0">
              <a:buNone/>
            </a:pPr>
            <a:r>
              <a:rPr lang="en-US" dirty="0"/>
              <a:t>652.191 </a:t>
            </a:r>
          </a:p>
          <a:p>
            <a:pPr marL="800100" lvl="2" indent="0">
              <a:buNone/>
            </a:pPr>
            <a:r>
              <a:rPr lang="en-US" dirty="0"/>
              <a:t> </a:t>
            </a:r>
          </a:p>
          <a:p>
            <a:pPr marL="800100" lvl="2" indent="0">
              <a:buNone/>
            </a:pPr>
            <a:r>
              <a:rPr lang="en-US" dirty="0"/>
              <a:t>&gt; test =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oilChanges</a:t>
            </a:r>
            <a:r>
              <a:rPr lang="en-US" dirty="0"/>
              <a:t>=5)</a:t>
            </a:r>
          </a:p>
          <a:p>
            <a:pPr marL="800100" lvl="2" indent="0">
              <a:buNone/>
            </a:pPr>
            <a:r>
              <a:rPr lang="en-US" dirty="0"/>
              <a:t>&gt; predict(</a:t>
            </a:r>
            <a:r>
              <a:rPr lang="en-US" dirty="0" err="1"/>
              <a:t>m,test</a:t>
            </a:r>
            <a:r>
              <a:rPr lang="en-US" dirty="0"/>
              <a:t>, type="response")</a:t>
            </a:r>
          </a:p>
          <a:p>
            <a:pPr marL="800100" lvl="2" indent="0">
              <a:buNone/>
            </a:pPr>
            <a:r>
              <a:rPr lang="en-US" dirty="0"/>
              <a:t>2042.219 </a:t>
            </a:r>
          </a:p>
          <a:p>
            <a:pPr marL="800100" lvl="2" indent="0">
              <a:buNone/>
            </a:pPr>
            <a:r>
              <a:rPr lang="en-US" dirty="0"/>
              <a:t> </a:t>
            </a:r>
          </a:p>
          <a:p>
            <a:pPr marL="800100" lvl="2" indent="0">
              <a:buNone/>
            </a:pPr>
            <a:r>
              <a:rPr lang="en-US" dirty="0"/>
              <a:t>&gt; test =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oilChanges</a:t>
            </a:r>
            <a:r>
              <a:rPr lang="en-US" dirty="0"/>
              <a:t>=10)</a:t>
            </a:r>
          </a:p>
          <a:p>
            <a:pPr marL="800100" lvl="2" indent="0">
              <a:buNone/>
            </a:pPr>
            <a:r>
              <a:rPr lang="en-US" dirty="0"/>
              <a:t>&gt; predict(</a:t>
            </a:r>
            <a:r>
              <a:rPr lang="en-US" dirty="0" err="1"/>
              <a:t>m,test</a:t>
            </a:r>
            <a:r>
              <a:rPr lang="en-US" dirty="0"/>
              <a:t>, type="response")</a:t>
            </a:r>
          </a:p>
          <a:p>
            <a:pPr marL="800100" lvl="2" indent="0">
              <a:buNone/>
            </a:pPr>
            <a:r>
              <a:rPr lang="en-US" dirty="0" smtClean="0"/>
              <a:t>3432.247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accurate is the model?</a:t>
            </a:r>
            <a:endParaRPr lang="en-US" dirty="0"/>
          </a:p>
          <a:p>
            <a:pPr lvl="1"/>
            <a:r>
              <a:rPr lang="en-US" dirty="0" smtClean="0"/>
              <a:t>Did we have all the facts?</a:t>
            </a:r>
          </a:p>
          <a:p>
            <a:pPr lvl="1"/>
            <a:r>
              <a:rPr lang="en-US" dirty="0" smtClean="0"/>
              <a:t>Did we have all the data?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9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End of Chapter </a:t>
            </a:r>
            <a:r>
              <a:rPr lang="en-US" dirty="0" smtClean="0"/>
              <a:t>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3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86787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users are often interested in questions about relationships and prediction. For example, </a:t>
            </a:r>
            <a:r>
              <a:rPr lang="en-US" dirty="0" smtClean="0"/>
              <a:t>‘does X influence Y’</a:t>
            </a:r>
            <a:r>
              <a:rPr lang="en-US" dirty="0" smtClean="0"/>
              <a:t>. </a:t>
            </a:r>
            <a:r>
              <a:rPr lang="en-US" dirty="0"/>
              <a:t>In this chapter</a:t>
            </a:r>
            <a:r>
              <a:rPr lang="en-US" dirty="0" smtClean="0"/>
              <a:t>, we introduce modeling and the </a:t>
            </a:r>
            <a:r>
              <a:rPr lang="en-US" dirty="0" smtClean="0"/>
              <a:t>techniques </a:t>
            </a:r>
            <a:r>
              <a:rPr lang="en-US" dirty="0"/>
              <a:t>of linear regression, a very important data science tool.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86400" cy="3108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73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Chapter Objectives</a:t>
            </a:r>
          </a:p>
          <a:p>
            <a:pPr lvl="1"/>
            <a:r>
              <a:rPr lang="en-US" dirty="0" smtClean="0"/>
              <a:t>Be able to create a ‘model’ for a given dataset and then use the model to interpret/understand the data</a:t>
            </a:r>
            <a:endParaRPr lang="en-US" dirty="0"/>
          </a:p>
          <a:p>
            <a:pPr lvl="1"/>
            <a:r>
              <a:rPr lang="en-US" dirty="0" smtClean="0"/>
              <a:t>Identifying </a:t>
            </a:r>
            <a:r>
              <a:rPr lang="en-US" dirty="0"/>
              <a:t>relationships between variables in one or more data sets</a:t>
            </a:r>
          </a:p>
          <a:p>
            <a:pPr lvl="1"/>
            <a:r>
              <a:rPr lang="en-US" dirty="0"/>
              <a:t>Visually and statistically determining the influence of one or more variables over another</a:t>
            </a:r>
          </a:p>
          <a:p>
            <a:pPr lvl="1"/>
            <a:r>
              <a:rPr lang="en-US" dirty="0"/>
              <a:t>Interpret the statistical output </a:t>
            </a:r>
            <a:r>
              <a:rPr lang="en-US" dirty="0" smtClean="0"/>
              <a:t>of </a:t>
            </a:r>
            <a:r>
              <a:rPr lang="en-US" dirty="0"/>
              <a:t>a </a:t>
            </a:r>
            <a:r>
              <a:rPr lang="en-US" dirty="0" smtClean="0"/>
              <a:t>linear </a:t>
            </a:r>
            <a:r>
              <a:rPr lang="en-US" dirty="0"/>
              <a:t>regression model</a:t>
            </a:r>
          </a:p>
          <a:p>
            <a:pPr lvl="1"/>
            <a:r>
              <a:rPr lang="en-US" dirty="0"/>
              <a:t>Evaluate how 'least squares' formula can be used to predict dependent variable</a:t>
            </a:r>
          </a:p>
          <a:p>
            <a:pPr lvl="1"/>
            <a:r>
              <a:rPr lang="en-US" dirty="0" smtClean="0"/>
              <a:t>Utilize </a:t>
            </a:r>
            <a:r>
              <a:rPr lang="en-US" dirty="0"/>
              <a:t>appropriate R code to:</a:t>
            </a:r>
          </a:p>
          <a:p>
            <a:pPr lvl="2"/>
            <a:r>
              <a:rPr lang="en-US" dirty="0" smtClean="0"/>
              <a:t>plot </a:t>
            </a:r>
            <a:r>
              <a:rPr lang="en-US" dirty="0"/>
              <a:t>dependent and independent variables</a:t>
            </a:r>
          </a:p>
          <a:p>
            <a:pPr lvl="2"/>
            <a:r>
              <a:rPr lang="en-US" dirty="0"/>
              <a:t>create a fitted 'least squares' line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57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 smtClean="0"/>
              <a:t>So Many Model</a:t>
            </a:r>
            <a:r>
              <a:rPr lang="en-US" dirty="0"/>
              <a:t>s</a:t>
            </a:r>
            <a:endParaRPr lang="en-US" dirty="0" smtClean="0"/>
          </a:p>
          <a:p>
            <a:pPr lvl="1"/>
            <a:r>
              <a:rPr lang="en-US" dirty="0" smtClean="0"/>
              <a:t>Someone who appears in magazines?</a:t>
            </a:r>
          </a:p>
          <a:p>
            <a:pPr lvl="1"/>
            <a:r>
              <a:rPr lang="en-US" dirty="0" smtClean="0"/>
              <a:t>A small car or railroad?</a:t>
            </a:r>
          </a:p>
          <a:p>
            <a:pPr lvl="1"/>
            <a:r>
              <a:rPr lang="en-US" dirty="0" smtClean="0"/>
              <a:t>A Data Model (such as an ERD)?</a:t>
            </a:r>
          </a:p>
          <a:p>
            <a:pPr lvl="1"/>
            <a:r>
              <a:rPr lang="en-US" dirty="0" smtClean="0"/>
              <a:t>An “object” created in R that we can use for data understanding and data prediction</a:t>
            </a:r>
          </a:p>
        </p:txBody>
      </p:sp>
    </p:spTree>
    <p:extLst>
      <p:ext uri="{BB962C8B-B14F-4D97-AF65-F5344CB8AC3E}">
        <p14:creationId xmlns:p14="http://schemas.microsoft.com/office/powerpoint/2010/main" val="418286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Linear Model</a:t>
            </a:r>
            <a:endParaRPr lang="en-US" dirty="0" smtClean="0"/>
          </a:p>
          <a:p>
            <a:pPr lvl="1"/>
            <a:r>
              <a:rPr lang="en-US" dirty="0" smtClean="0"/>
              <a:t>used for prediction (kind of like extrapolation)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2"/>
          <a:stretch/>
        </p:blipFill>
        <p:spPr bwMode="auto">
          <a:xfrm>
            <a:off x="3353435" y="2362200"/>
            <a:ext cx="5485765" cy="35947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2590800"/>
            <a:ext cx="3200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 that:</a:t>
            </a:r>
          </a:p>
          <a:p>
            <a:pPr marL="0" indent="0">
              <a:buNone/>
            </a:pPr>
            <a:r>
              <a:rPr lang="en-US" sz="2400" dirty="0" smtClean="0"/>
              <a:t>- It’s not “perfect”</a:t>
            </a:r>
          </a:p>
          <a:p>
            <a:pPr marL="0" indent="0">
              <a:buNone/>
            </a:pPr>
            <a:r>
              <a:rPr lang="en-US" sz="2400" dirty="0" smtClean="0"/>
              <a:t>- Minimize “distance” </a:t>
            </a:r>
            <a:br>
              <a:rPr lang="en-US" sz="2400" dirty="0" smtClean="0"/>
            </a:br>
            <a:r>
              <a:rPr lang="en-US" sz="2400" dirty="0" smtClean="0"/>
              <a:t>   from points to the line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Y = MX + B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4972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Chapter </a:t>
            </a:r>
            <a:r>
              <a:rPr lang="en-US" dirty="0" smtClean="0"/>
              <a:t>Example</a:t>
            </a:r>
            <a:endParaRPr lang="en-US" dirty="0" smtClean="0"/>
          </a:p>
          <a:p>
            <a:pPr lvl="1"/>
            <a:r>
              <a:rPr lang="en-US" dirty="0" smtClean="0"/>
              <a:t>Car maintenance (how often to change the oil)</a:t>
            </a:r>
            <a:endParaRPr lang="en-US" dirty="0" smtClean="0"/>
          </a:p>
          <a:p>
            <a:pPr lvl="1"/>
            <a:r>
              <a:rPr lang="en-US" dirty="0" smtClean="0"/>
              <a:t>We manage a “fleet” of cars</a:t>
            </a:r>
            <a:endParaRPr lang="en-US" dirty="0" smtClean="0"/>
          </a:p>
          <a:p>
            <a:pPr lvl="2"/>
            <a:r>
              <a:rPr lang="en-US" dirty="0" smtClean="0"/>
              <a:t>Cars get replaced every three years</a:t>
            </a:r>
          </a:p>
          <a:p>
            <a:pPr lvl="2"/>
            <a:r>
              <a:rPr lang="en-US" dirty="0" smtClean="0"/>
              <a:t>Have information on past repairs, miles driven and number of oil changes during past three years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Can we build a model to predict the cost of repairs?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9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for </a:t>
            </a:r>
            <a:r>
              <a:rPr lang="en-US" dirty="0" smtClean="0"/>
              <a:t>analysis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066" r="21380" b="5150"/>
          <a:stretch/>
        </p:blipFill>
        <p:spPr>
          <a:xfrm>
            <a:off x="3429000" y="1752600"/>
            <a:ext cx="5380557" cy="37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 plot</a:t>
            </a:r>
            <a:r>
              <a:rPr lang="en-US" dirty="0"/>
              <a:t>(</a:t>
            </a:r>
            <a:r>
              <a:rPr lang="en-US" dirty="0" err="1"/>
              <a:t>oil$oilChanges</a:t>
            </a:r>
            <a:r>
              <a:rPr lang="en-US" dirty="0"/>
              <a:t>, </a:t>
            </a:r>
            <a:r>
              <a:rPr lang="en-US" dirty="0" err="1"/>
              <a:t>oil$repairs</a:t>
            </a:r>
            <a:r>
              <a:rPr lang="en-US" dirty="0"/>
              <a:t>)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781800" cy="4082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61" y="4876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Dependent</a:t>
            </a:r>
          </a:p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5221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Independent</a:t>
            </a:r>
          </a:p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609600" y="3946345"/>
            <a:ext cx="304800" cy="1082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10200" y="5544234"/>
            <a:ext cx="1904658" cy="32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/>
              <a:t>plot(</a:t>
            </a:r>
            <a:r>
              <a:rPr lang="en-US" dirty="0" err="1"/>
              <a:t>oil$miles</a:t>
            </a:r>
            <a:r>
              <a:rPr lang="en-US" dirty="0"/>
              <a:t>, </a:t>
            </a:r>
            <a:r>
              <a:rPr lang="en-US" dirty="0" err="1"/>
              <a:t>oil$repairs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216" b="3652"/>
          <a:stretch/>
        </p:blipFill>
        <p:spPr>
          <a:xfrm>
            <a:off x="1524000" y="1986943"/>
            <a:ext cx="6705600" cy="4032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61" y="4876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Dependent</a:t>
            </a:r>
          </a:p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5410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Independent</a:t>
            </a:r>
          </a:p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19200" y="3886200"/>
            <a:ext cx="304800" cy="1082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638800" y="5733366"/>
            <a:ext cx="1752600" cy="578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34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5129</TotalTime>
  <Words>821</Words>
  <Application>Microsoft Macintosh PowerPoint</Application>
  <PresentationFormat>On-screen Show (4:3)</PresentationFormat>
  <Paragraphs>126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IST687 – Applied 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IST687 – Applied Data Science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Jeff Saltz</cp:lastModifiedBy>
  <cp:revision>230</cp:revision>
  <dcterms:created xsi:type="dcterms:W3CDTF">2013-01-23T22:13:02Z</dcterms:created>
  <dcterms:modified xsi:type="dcterms:W3CDTF">2016-02-24T19:59:25Z</dcterms:modified>
</cp:coreProperties>
</file>