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3" r:id="rId2"/>
    <p:sldId id="287" r:id="rId3"/>
    <p:sldId id="345" r:id="rId4"/>
    <p:sldId id="258" r:id="rId5"/>
    <p:sldId id="324" r:id="rId6"/>
    <p:sldId id="325" r:id="rId7"/>
    <p:sldId id="326" r:id="rId8"/>
    <p:sldId id="327" r:id="rId9"/>
    <p:sldId id="328" r:id="rId10"/>
    <p:sldId id="329" r:id="rId11"/>
    <p:sldId id="330" r:id="rId12"/>
    <p:sldId id="331" r:id="rId13"/>
    <p:sldId id="332" r:id="rId14"/>
    <p:sldId id="334" r:id="rId15"/>
    <p:sldId id="335" r:id="rId16"/>
    <p:sldId id="336" r:id="rId17"/>
    <p:sldId id="337" r:id="rId18"/>
    <p:sldId id="338" r:id="rId19"/>
    <p:sldId id="339" r:id="rId20"/>
    <p:sldId id="340" r:id="rId21"/>
    <p:sldId id="341" r:id="rId22"/>
    <p:sldId id="342" r:id="rId23"/>
    <p:sldId id="282" r:id="rId24"/>
    <p:sldId id="34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1176" y="-112"/>
      </p:cViewPr>
      <p:guideLst>
        <p:guide orient="horz" pos="2160"/>
        <p:guide pos="2880"/>
      </p:guideLst>
    </p:cSldViewPr>
  </p:slideViewPr>
  <p:notesTextViewPr>
    <p:cViewPr>
      <p:scale>
        <a:sx n="1" d="1"/>
        <a:sy n="1" d="1"/>
      </p:scale>
      <p:origin x="0" y="0"/>
    </p:cViewPr>
  </p:notesTextViewPr>
  <p:sorterViewPr>
    <p:cViewPr>
      <p:scale>
        <a:sx n="100" d="100"/>
        <a:sy n="100" d="100"/>
      </p:scale>
      <p:origin x="0" y="54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9473263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88473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03665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99"/>
            <a:ext cx="9144000" cy="1143000"/>
          </a:xfrm>
          <a:solidFill>
            <a:schemeClr val="tx1">
              <a:lumMod val="75000"/>
              <a:lumOff val="25000"/>
            </a:schemeClr>
          </a:solidFill>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9340952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881263578"/>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168599527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55223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419113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92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08644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2/10/16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6399762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sp>
        <p:nvSpPr>
          <p:cNvPr id="8" name="Title 1"/>
          <p:cNvSpPr txBox="1">
            <a:spLocks/>
          </p:cNvSpPr>
          <p:nvPr userDrawn="1"/>
        </p:nvSpPr>
        <p:spPr>
          <a:xfrm>
            <a:off x="0" y="-2199"/>
            <a:ext cx="9144000" cy="1143000"/>
          </a:xfrm>
          <a:prstGeom prst="rect">
            <a:avLst/>
          </a:prstGeom>
          <a:solidFill>
            <a:schemeClr val="tx1">
              <a:lumMod val="75000"/>
              <a:lumOff val="25000"/>
            </a:schemeClr>
          </a:solidFill>
        </p:spPr>
        <p:txBody>
          <a:bodyPr/>
          <a:lstStyle>
            <a:lvl1pPr algn="ctr" defTabSz="914400" rtl="0" eaLnBrk="1" latinLnBrk="0" hangingPunct="1">
              <a:spcBef>
                <a:spcPct val="0"/>
              </a:spcBef>
              <a:buNone/>
              <a:defRPr sz="4400" kern="1200">
                <a:solidFill>
                  <a:schemeClr val="bg1"/>
                </a:solidFill>
                <a:latin typeface="+mj-lt"/>
                <a:ea typeface="+mj-ea"/>
                <a:cs typeface="+mj-cs"/>
              </a:defRPr>
            </a:lvl1pPr>
          </a:lstStyle>
          <a:p>
            <a:pPr>
              <a:lnSpc>
                <a:spcPct val="150000"/>
              </a:lnSpc>
            </a:pPr>
            <a:r>
              <a:rPr lang="en-US" dirty="0" smtClean="0">
                <a:latin typeface="Franklin Gothic Medium" pitchFamily="34" charset="0"/>
              </a:rPr>
              <a:t>Click to edit Master title style</a:t>
            </a:r>
            <a:endParaRPr lang="en-US" dirty="0">
              <a:latin typeface="Franklin Gothic Medium" pitchFamily="34" charset="0"/>
            </a:endParaRPr>
          </a:p>
        </p:txBody>
      </p:sp>
    </p:spTree>
    <p:extLst>
      <p:ext uri="{BB962C8B-B14F-4D97-AF65-F5344CB8AC3E}">
        <p14:creationId xmlns:p14="http://schemas.microsoft.com/office/powerpoint/2010/main" val="160144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IST687 – Applied Data Science</a:t>
            </a:r>
            <a:endParaRPr lang="en-US" dirty="0"/>
          </a:p>
        </p:txBody>
      </p:sp>
      <p:sp>
        <p:nvSpPr>
          <p:cNvPr id="3" name="Subtitle 2"/>
          <p:cNvSpPr>
            <a:spLocks noGrp="1"/>
          </p:cNvSpPr>
          <p:nvPr>
            <p:ph type="subTitle" idx="1"/>
          </p:nvPr>
        </p:nvSpPr>
        <p:spPr/>
        <p:txBody>
          <a:bodyPr>
            <a:normAutofit/>
          </a:bodyPr>
          <a:lstStyle/>
          <a:p>
            <a:pPr algn="l">
              <a:spcBef>
                <a:spcPts val="600"/>
              </a:spcBef>
            </a:pPr>
            <a:r>
              <a:rPr lang="en-US" sz="4800" dirty="0" smtClean="0"/>
              <a:t>Sample in a Jar</a:t>
            </a:r>
            <a:endParaRPr lang="en-US" sz="4800" dirty="0"/>
          </a:p>
        </p:txBody>
      </p:sp>
    </p:spTree>
    <p:extLst>
      <p:ext uri="{BB962C8B-B14F-4D97-AF65-F5344CB8AC3E}">
        <p14:creationId xmlns:p14="http://schemas.microsoft.com/office/powerpoint/2010/main" val="36394530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19200"/>
            <a:ext cx="8915400" cy="4906963"/>
          </a:xfrm>
        </p:spPr>
        <p:txBody>
          <a:bodyPr>
            <a:normAutofit/>
          </a:bodyPr>
          <a:lstStyle/>
          <a:p>
            <a:r>
              <a:rPr lang="en-US" dirty="0" smtClean="0"/>
              <a:t>Law of Large Numbers</a:t>
            </a:r>
          </a:p>
          <a:p>
            <a:pPr lvl="1"/>
            <a:r>
              <a:rPr lang="en-US" dirty="0" smtClean="0"/>
              <a:t>If you run a statistical process a large number of times, it will converge on a stable result</a:t>
            </a:r>
          </a:p>
          <a:p>
            <a:r>
              <a:rPr lang="en-US" dirty="0" smtClean="0"/>
              <a:t>Central Limit theorem</a:t>
            </a:r>
          </a:p>
          <a:p>
            <a:pPr lvl="1"/>
            <a:r>
              <a:rPr lang="en-US" dirty="0" smtClean="0"/>
              <a:t>When we look at sample means and take into account the “Law of Large Numbers”, the distribution of sampling means starts to create a bell-shaped or normal distribution, and the center of that distribution, the mean of the sample means gets close to the population mean</a:t>
            </a:r>
          </a:p>
          <a:p>
            <a:pPr lvl="1"/>
            <a:endParaRPr lang="en-US" dirty="0"/>
          </a:p>
          <a:p>
            <a:pPr lvl="1"/>
            <a:endParaRPr lang="en-US" dirty="0" smtClean="0"/>
          </a:p>
          <a:p>
            <a:pPr lvl="1"/>
            <a:endParaRPr lang="en-US" dirty="0" smtClean="0"/>
          </a:p>
          <a:p>
            <a:pPr lvl="1"/>
            <a:endParaRPr lang="en-US" dirty="0"/>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17252264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19200"/>
            <a:ext cx="8915400" cy="4906963"/>
          </a:xfrm>
        </p:spPr>
        <p:txBody>
          <a:bodyPr>
            <a:normAutofit/>
          </a:bodyPr>
          <a:lstStyle/>
          <a:p>
            <a:r>
              <a:rPr lang="en-US" dirty="0" smtClean="0"/>
              <a:t>Sampling Distribution</a:t>
            </a:r>
          </a:p>
          <a:p>
            <a:pPr lvl="1"/>
            <a:r>
              <a:rPr lang="en-US" dirty="0" smtClean="0"/>
              <a:t>Save one distribution sample</a:t>
            </a:r>
          </a:p>
          <a:p>
            <a:pPr lvl="1"/>
            <a:r>
              <a:rPr lang="en-US" sz="2000" dirty="0" err="1" smtClean="0"/>
              <a:t>SampleMeans</a:t>
            </a:r>
            <a:r>
              <a:rPr lang="en-US" sz="2000" dirty="0" smtClean="0"/>
              <a:t> &lt;-replicate(</a:t>
            </a:r>
            <a:r>
              <a:rPr lang="en-US" sz="2000" dirty="0" smtClean="0">
                <a:solidFill>
                  <a:srgbClr val="FF0000"/>
                </a:solidFill>
              </a:rPr>
              <a:t>10000</a:t>
            </a:r>
            <a:r>
              <a:rPr lang="en-US" sz="2000" dirty="0" smtClean="0"/>
              <a:t>, mean(sample(USstatePops</a:t>
            </a:r>
            <a:r>
              <a:rPr lang="en-US" sz="2000" dirty="0"/>
              <a:t>$april10census, </a:t>
            </a:r>
            <a:r>
              <a:rPr lang="en-US" sz="2000" dirty="0" smtClean="0"/>
              <a:t>size=120, replace=TRUE)), </a:t>
            </a:r>
            <a:r>
              <a:rPr lang="en-US" sz="2000" dirty="0" err="1" smtClean="0"/>
              <a:t>simplfy</a:t>
            </a:r>
            <a:r>
              <a:rPr lang="en-US" sz="2000" dirty="0" smtClean="0"/>
              <a:t>=TRUE)</a:t>
            </a:r>
          </a:p>
          <a:p>
            <a:pPr lvl="1"/>
            <a:r>
              <a:rPr lang="en-US" dirty="0" smtClean="0"/>
              <a:t>Length(</a:t>
            </a:r>
            <a:r>
              <a:rPr lang="en-US" dirty="0" err="1" smtClean="0"/>
              <a:t>SampleMeans</a:t>
            </a:r>
            <a:r>
              <a:rPr lang="en-US" dirty="0" smtClean="0"/>
              <a:t>)</a:t>
            </a:r>
          </a:p>
          <a:p>
            <a:pPr lvl="2"/>
            <a:r>
              <a:rPr lang="en-US" dirty="0" smtClean="0"/>
              <a:t>10000</a:t>
            </a:r>
          </a:p>
          <a:p>
            <a:pPr lvl="1"/>
            <a:r>
              <a:rPr lang="en-US" dirty="0" smtClean="0"/>
              <a:t>mean(</a:t>
            </a:r>
            <a:r>
              <a:rPr lang="en-US" dirty="0" err="1" smtClean="0"/>
              <a:t>SampleMeans</a:t>
            </a:r>
            <a:r>
              <a:rPr lang="en-US" dirty="0" smtClean="0"/>
              <a:t>)</a:t>
            </a:r>
          </a:p>
          <a:p>
            <a:pPr lvl="2"/>
            <a:r>
              <a:rPr lang="en-US" dirty="0" smtClean="0"/>
              <a:t>6058734</a:t>
            </a:r>
          </a:p>
          <a:p>
            <a:pPr lvl="1"/>
            <a:r>
              <a:rPr lang="en-US" dirty="0" smtClean="0"/>
              <a:t>Histogram</a:t>
            </a:r>
          </a:p>
          <a:p>
            <a:pPr lvl="2"/>
            <a:r>
              <a:rPr lang="en-US" dirty="0" err="1" smtClean="0"/>
              <a:t>Hist</a:t>
            </a:r>
            <a:r>
              <a:rPr lang="en-US" dirty="0" smtClean="0"/>
              <a:t>(</a:t>
            </a:r>
            <a:r>
              <a:rPr lang="en-US" dirty="0" err="1" smtClean="0"/>
              <a:t>SampleMeans</a:t>
            </a:r>
            <a:r>
              <a:rPr lang="en-US" dirty="0" smtClean="0"/>
              <a:t>)</a:t>
            </a:r>
          </a:p>
          <a:p>
            <a:pPr lvl="2"/>
            <a:endParaRPr lang="en-US" dirty="0" smtClean="0"/>
          </a:p>
          <a:p>
            <a:pPr lvl="1"/>
            <a:endParaRPr lang="en-US" dirty="0" smtClean="0"/>
          </a:p>
          <a:p>
            <a:pPr lvl="1"/>
            <a:endParaRPr lang="en-US" dirty="0" smtClean="0"/>
          </a:p>
          <a:p>
            <a:pPr lvl="1"/>
            <a:endParaRPr lang="en-US" dirty="0"/>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1687882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19200"/>
            <a:ext cx="8915400" cy="4906963"/>
          </a:xfrm>
        </p:spPr>
        <p:txBody>
          <a:bodyPr>
            <a:normAutofit/>
          </a:bodyPr>
          <a:lstStyle/>
          <a:p>
            <a:pPr lvl="1"/>
            <a:endParaRPr lang="en-US" dirty="0"/>
          </a:p>
          <a:p>
            <a:pPr lvl="1"/>
            <a:endParaRPr lang="en-US" dirty="0" smtClean="0"/>
          </a:p>
          <a:p>
            <a:pPr lvl="1"/>
            <a:endParaRPr lang="en-US" dirty="0" smtClean="0"/>
          </a:p>
          <a:p>
            <a:pPr lvl="1"/>
            <a:endParaRPr lang="en-US" dirty="0"/>
          </a:p>
          <a:p>
            <a:endParaRPr lang="en-US" dirty="0" smtClean="0"/>
          </a:p>
          <a:p>
            <a:pPr lvl="1"/>
            <a:endParaRPr lang="en-US" dirty="0" smtClean="0"/>
          </a:p>
          <a:p>
            <a:pPr lvl="1"/>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1295400"/>
            <a:ext cx="84582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05407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19200"/>
            <a:ext cx="8915400" cy="4906963"/>
          </a:xfrm>
        </p:spPr>
        <p:txBody>
          <a:bodyPr>
            <a:normAutofit/>
          </a:bodyPr>
          <a:lstStyle/>
          <a:p>
            <a:r>
              <a:rPr lang="en-US" dirty="0" smtClean="0"/>
              <a:t>Sampling Distribution</a:t>
            </a:r>
          </a:p>
          <a:p>
            <a:pPr lvl="1"/>
            <a:r>
              <a:rPr lang="en-US" dirty="0" smtClean="0"/>
              <a:t>Summary(</a:t>
            </a:r>
            <a:r>
              <a:rPr lang="en-US" dirty="0" err="1" smtClean="0"/>
              <a:t>SampleMeans</a:t>
            </a:r>
            <a:r>
              <a:rPr lang="en-US" dirty="0" smtClean="0"/>
              <a:t>)</a:t>
            </a:r>
          </a:p>
          <a:p>
            <a:pPr lvl="1"/>
            <a:endParaRPr lang="en-US" dirty="0"/>
          </a:p>
          <a:p>
            <a:pPr lvl="1"/>
            <a:endParaRPr lang="en-US" dirty="0" smtClean="0"/>
          </a:p>
          <a:p>
            <a:pPr lvl="1"/>
            <a:r>
              <a:rPr lang="en-US" dirty="0" smtClean="0"/>
              <a:t>Interpretation</a:t>
            </a:r>
          </a:p>
          <a:p>
            <a:pPr lvl="2"/>
            <a:r>
              <a:rPr lang="en-US" dirty="0" smtClean="0"/>
              <a:t>Min </a:t>
            </a:r>
            <a:r>
              <a:rPr lang="en-US" dirty="0" err="1" smtClean="0"/>
              <a:t>vs</a:t>
            </a:r>
            <a:r>
              <a:rPr lang="en-US" dirty="0" smtClean="0"/>
              <a:t> mean</a:t>
            </a:r>
          </a:p>
          <a:p>
            <a:pPr lvl="2"/>
            <a:r>
              <a:rPr lang="en-US" dirty="0" smtClean="0"/>
              <a:t>Max </a:t>
            </a:r>
            <a:r>
              <a:rPr lang="en-US" dirty="0" err="1" smtClean="0"/>
              <a:t>vs</a:t>
            </a:r>
            <a:r>
              <a:rPr lang="en-US" dirty="0" smtClean="0"/>
              <a:t> mean</a:t>
            </a:r>
          </a:p>
          <a:p>
            <a:pPr lvl="2"/>
            <a:r>
              <a:rPr lang="en-US" dirty="0" smtClean="0"/>
              <a:t>Median </a:t>
            </a:r>
            <a:r>
              <a:rPr lang="en-US" dirty="0" err="1" smtClean="0"/>
              <a:t>vs</a:t>
            </a:r>
            <a:r>
              <a:rPr lang="en-US" dirty="0" smtClean="0"/>
              <a:t> mean</a:t>
            </a:r>
          </a:p>
          <a:p>
            <a:pPr lvl="2"/>
            <a:r>
              <a:rPr lang="en-US" dirty="0" smtClean="0"/>
              <a:t>Quartiles</a:t>
            </a:r>
          </a:p>
          <a:p>
            <a:pPr lvl="2"/>
            <a:endParaRPr lang="en-US" dirty="0" smtClean="0"/>
          </a:p>
          <a:p>
            <a:pPr lvl="1"/>
            <a:endParaRPr lang="en-US" dirty="0"/>
          </a:p>
          <a:p>
            <a:pPr lvl="1"/>
            <a:endParaRPr lang="en-US" dirty="0" smtClean="0"/>
          </a:p>
          <a:p>
            <a:pPr marL="457200" lvl="1" indent="0">
              <a:buNone/>
            </a:pPr>
            <a:endParaRPr lang="en-US" dirty="0" smtClean="0"/>
          </a:p>
          <a:p>
            <a:endParaRPr lang="en-US" dirty="0"/>
          </a:p>
          <a:p>
            <a:endParaRPr lang="en-US" dirty="0" smtClean="0"/>
          </a:p>
          <a:p>
            <a:endParaRPr lang="en-US" dirty="0"/>
          </a:p>
          <a:p>
            <a:endParaRPr lang="en-US" dirty="0" smtClean="0"/>
          </a:p>
          <a:p>
            <a:pPr lvl="2"/>
            <a:endParaRPr lang="en-US" dirty="0" smtClean="0"/>
          </a:p>
          <a:p>
            <a:pPr lvl="1"/>
            <a:endParaRPr lang="en-US" dirty="0" smtClean="0"/>
          </a:p>
          <a:p>
            <a:pPr lvl="1"/>
            <a:endParaRPr lang="en-US" dirty="0" smtClean="0"/>
          </a:p>
          <a:p>
            <a:pPr lvl="1"/>
            <a:endParaRPr lang="en-US" dirty="0" smtClean="0"/>
          </a:p>
          <a:p>
            <a:endParaRPr lang="en-US" dirty="0" smtClean="0"/>
          </a:p>
          <a:p>
            <a:pPr lvl="1"/>
            <a:endParaRPr lang="en-US" dirty="0" smtClean="0"/>
          </a:p>
          <a:p>
            <a:pPr lvl="1"/>
            <a:endParaRPr lang="en-US" dirty="0" smtClean="0"/>
          </a:p>
        </p:txBody>
      </p:sp>
      <p:pic>
        <p:nvPicPr>
          <p:cNvPr id="4" name="Picture 3"/>
          <p:cNvPicPr>
            <a:picLocks noChangeAspect="1"/>
          </p:cNvPicPr>
          <p:nvPr/>
        </p:nvPicPr>
        <p:blipFill>
          <a:blip r:embed="rId2"/>
          <a:stretch>
            <a:fillRect/>
          </a:stretch>
        </p:blipFill>
        <p:spPr>
          <a:xfrm>
            <a:off x="914400" y="2362200"/>
            <a:ext cx="5247962" cy="914400"/>
          </a:xfrm>
          <a:prstGeom prst="rect">
            <a:avLst/>
          </a:prstGeom>
        </p:spPr>
      </p:pic>
    </p:spTree>
    <p:extLst>
      <p:ext uri="{BB962C8B-B14F-4D97-AF65-F5344CB8AC3E}">
        <p14:creationId xmlns:p14="http://schemas.microsoft.com/office/powerpoint/2010/main" val="10960616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19201"/>
            <a:ext cx="8915400" cy="4724400"/>
          </a:xfrm>
        </p:spPr>
        <p:txBody>
          <a:bodyPr>
            <a:normAutofit/>
          </a:bodyPr>
          <a:lstStyle/>
          <a:p>
            <a:r>
              <a:rPr lang="en-US" dirty="0" smtClean="0"/>
              <a:t>Sampling Distribution</a:t>
            </a:r>
          </a:p>
          <a:p>
            <a:pPr lvl="1"/>
            <a:r>
              <a:rPr lang="en-US" dirty="0" err="1" smtClean="0"/>
              <a:t>Quantile</a:t>
            </a:r>
            <a:r>
              <a:rPr lang="en-US" dirty="0" smtClean="0"/>
              <a:t> function, similar to summary function</a:t>
            </a:r>
          </a:p>
          <a:p>
            <a:pPr lvl="2"/>
            <a:endParaRPr lang="en-US" dirty="0"/>
          </a:p>
          <a:p>
            <a:pPr lvl="2"/>
            <a:endParaRPr lang="en-US" dirty="0" smtClean="0"/>
          </a:p>
          <a:p>
            <a:pPr lvl="1"/>
            <a:endParaRPr lang="en-US" dirty="0"/>
          </a:p>
          <a:p>
            <a:pPr lvl="1"/>
            <a:endParaRPr lang="en-US" dirty="0" smtClean="0"/>
          </a:p>
          <a:p>
            <a:pPr marL="457200" lvl="1" indent="0">
              <a:buNone/>
            </a:pPr>
            <a:endParaRPr lang="en-US" dirty="0" smtClean="0"/>
          </a:p>
          <a:p>
            <a:endParaRPr lang="en-US" dirty="0"/>
          </a:p>
          <a:p>
            <a:endParaRPr lang="en-US" dirty="0" smtClean="0"/>
          </a:p>
          <a:p>
            <a:endParaRPr lang="en-US" dirty="0"/>
          </a:p>
          <a:p>
            <a:endParaRPr lang="en-US" dirty="0" smtClean="0"/>
          </a:p>
          <a:p>
            <a:pPr lvl="2"/>
            <a:endParaRPr lang="en-US" dirty="0" smtClean="0"/>
          </a:p>
          <a:p>
            <a:pPr lvl="1"/>
            <a:endParaRPr lang="en-US" dirty="0" smtClean="0"/>
          </a:p>
          <a:p>
            <a:pPr lvl="1"/>
            <a:endParaRPr lang="en-US" dirty="0" smtClean="0"/>
          </a:p>
          <a:p>
            <a:pPr lvl="1"/>
            <a:endParaRPr lang="en-US" dirty="0" smtClean="0"/>
          </a:p>
          <a:p>
            <a:endParaRPr lang="en-US" dirty="0" smtClean="0"/>
          </a:p>
          <a:p>
            <a:pPr lvl="1"/>
            <a:endParaRPr lang="en-US" dirty="0" smtClean="0"/>
          </a:p>
          <a:p>
            <a:pPr lvl="1"/>
            <a:endParaRPr lang="en-US" dirty="0" smtClean="0"/>
          </a:p>
        </p:txBody>
      </p:sp>
      <p:pic>
        <p:nvPicPr>
          <p:cNvPr id="4" name="Picture 3"/>
          <p:cNvPicPr>
            <a:picLocks noChangeAspect="1"/>
          </p:cNvPicPr>
          <p:nvPr/>
        </p:nvPicPr>
        <p:blipFill>
          <a:blip r:embed="rId2"/>
          <a:stretch>
            <a:fillRect/>
          </a:stretch>
        </p:blipFill>
        <p:spPr>
          <a:xfrm>
            <a:off x="1524001" y="2438400"/>
            <a:ext cx="6239218" cy="3352800"/>
          </a:xfrm>
          <a:prstGeom prst="rect">
            <a:avLst/>
          </a:prstGeom>
        </p:spPr>
      </p:pic>
    </p:spTree>
    <p:extLst>
      <p:ext uri="{BB962C8B-B14F-4D97-AF65-F5344CB8AC3E}">
        <p14:creationId xmlns:p14="http://schemas.microsoft.com/office/powerpoint/2010/main" val="31456191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19200"/>
            <a:ext cx="8915400" cy="4906963"/>
          </a:xfrm>
        </p:spPr>
        <p:txBody>
          <a:bodyPr>
            <a:normAutofit/>
          </a:bodyPr>
          <a:lstStyle/>
          <a:p>
            <a:r>
              <a:rPr lang="en-US" dirty="0" err="1" smtClean="0"/>
              <a:t>MysterySample</a:t>
            </a:r>
            <a:endParaRPr lang="en-US" dirty="0" smtClean="0"/>
          </a:p>
          <a:p>
            <a:pPr lvl="1"/>
            <a:r>
              <a:rPr lang="en-US" dirty="0"/>
              <a:t>&gt; </a:t>
            </a:r>
            <a:r>
              <a:rPr lang="en-US" dirty="0" err="1"/>
              <a:t>MysterySample</a:t>
            </a:r>
            <a:r>
              <a:rPr lang="en-US" dirty="0"/>
              <a:t> &lt;- c(3706690, 159358, 106405</a:t>
            </a:r>
            <a:r>
              <a:rPr lang="en-US" dirty="0" smtClean="0"/>
              <a:t>,          55519</a:t>
            </a:r>
            <a:r>
              <a:rPr lang="en-US" dirty="0"/>
              <a:t>, 53883)</a:t>
            </a:r>
          </a:p>
          <a:p>
            <a:r>
              <a:rPr lang="en-US" dirty="0"/>
              <a:t>&gt; mean(</a:t>
            </a:r>
            <a:r>
              <a:rPr lang="en-US" dirty="0" err="1"/>
              <a:t>MysterySample</a:t>
            </a:r>
            <a:r>
              <a:rPr lang="en-US" dirty="0" smtClean="0"/>
              <a:t>)</a:t>
            </a:r>
          </a:p>
          <a:p>
            <a:pPr lvl="1"/>
            <a:r>
              <a:rPr lang="en-US" dirty="0" smtClean="0"/>
              <a:t>816731</a:t>
            </a:r>
          </a:p>
          <a:p>
            <a:endParaRPr lang="en-US" dirty="0" smtClean="0"/>
          </a:p>
          <a:p>
            <a:pPr lvl="1"/>
            <a:endParaRPr lang="en-US" dirty="0" smtClean="0"/>
          </a:p>
          <a:p>
            <a:pPr lvl="1"/>
            <a:endParaRPr lang="en-US" dirty="0" smtClean="0"/>
          </a:p>
          <a:p>
            <a:pPr lvl="2"/>
            <a:endParaRPr lang="en-US" dirty="0" smtClean="0"/>
          </a:p>
          <a:p>
            <a:pPr lvl="2"/>
            <a:endParaRPr lang="en-US" dirty="0" smtClean="0"/>
          </a:p>
          <a:p>
            <a:pPr lvl="1"/>
            <a:endParaRPr lang="en-US" dirty="0"/>
          </a:p>
          <a:p>
            <a:pPr lvl="1"/>
            <a:endParaRPr lang="en-US" dirty="0" smtClean="0"/>
          </a:p>
          <a:p>
            <a:pPr marL="457200" lvl="1" indent="0">
              <a:buNone/>
            </a:pPr>
            <a:endParaRPr lang="en-US" dirty="0" smtClean="0"/>
          </a:p>
          <a:p>
            <a:endParaRPr lang="en-US" dirty="0"/>
          </a:p>
          <a:p>
            <a:endParaRPr lang="en-US" dirty="0" smtClean="0"/>
          </a:p>
          <a:p>
            <a:endParaRPr lang="en-US" dirty="0"/>
          </a:p>
          <a:p>
            <a:endParaRPr lang="en-US" dirty="0" smtClean="0"/>
          </a:p>
          <a:p>
            <a:pPr lvl="2"/>
            <a:endParaRPr lang="en-US" dirty="0" smtClean="0"/>
          </a:p>
          <a:p>
            <a:pPr lvl="1"/>
            <a:endParaRPr lang="en-US" dirty="0" smtClean="0"/>
          </a:p>
          <a:p>
            <a:pPr lvl="1"/>
            <a:endParaRPr lang="en-US" dirty="0" smtClean="0"/>
          </a:p>
          <a:p>
            <a:pPr lvl="1"/>
            <a:endParaRPr lang="en-US" dirty="0" smtClean="0"/>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33471486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19200"/>
            <a:ext cx="8915400" cy="4906963"/>
          </a:xfrm>
        </p:spPr>
        <p:txBody>
          <a:bodyPr>
            <a:normAutofit fontScale="85000" lnSpcReduction="10000"/>
          </a:bodyPr>
          <a:lstStyle/>
          <a:p>
            <a:r>
              <a:rPr lang="en-US" dirty="0" err="1" smtClean="0"/>
              <a:t>MysterySample</a:t>
            </a:r>
            <a:r>
              <a:rPr lang="en-US" dirty="0" smtClean="0"/>
              <a:t> – sample of US states or something else ??</a:t>
            </a:r>
          </a:p>
          <a:p>
            <a:r>
              <a:rPr lang="en-US" dirty="0" smtClean="0"/>
              <a:t>Basis of comparison</a:t>
            </a:r>
          </a:p>
          <a:p>
            <a:pPr lvl="1"/>
            <a:r>
              <a:rPr lang="en-US" dirty="0" smtClean="0"/>
              <a:t>Subsequent USstatePops</a:t>
            </a:r>
            <a:r>
              <a:rPr lang="en-US" dirty="0"/>
              <a:t>$april10census </a:t>
            </a:r>
            <a:r>
              <a:rPr lang="en-US" dirty="0" smtClean="0"/>
              <a:t>analysis</a:t>
            </a:r>
          </a:p>
          <a:p>
            <a:pPr lvl="1"/>
            <a:r>
              <a:rPr lang="en-US" dirty="0" smtClean="0"/>
              <a:t>Sampling distribution of means: </a:t>
            </a:r>
            <a:r>
              <a:rPr lang="en-US" dirty="0"/>
              <a:t>USstatePops</a:t>
            </a:r>
            <a:r>
              <a:rPr lang="en-US" dirty="0"/>
              <a:t>$april10census </a:t>
            </a:r>
            <a:r>
              <a:rPr lang="en-US" dirty="0" smtClean="0"/>
              <a:t>represented in vector </a:t>
            </a:r>
            <a:r>
              <a:rPr lang="en-US" dirty="0" err="1" smtClean="0"/>
              <a:t>SampleMeans</a:t>
            </a:r>
            <a:endParaRPr lang="en-US" dirty="0" smtClean="0"/>
          </a:p>
          <a:p>
            <a:pPr lvl="1"/>
            <a:r>
              <a:rPr lang="en-US" dirty="0" smtClean="0"/>
              <a:t>Compare </a:t>
            </a:r>
            <a:r>
              <a:rPr lang="en-US" dirty="0" err="1" smtClean="0"/>
              <a:t>MysterySample</a:t>
            </a:r>
            <a:r>
              <a:rPr lang="en-US" dirty="0" smtClean="0"/>
              <a:t> mean to </a:t>
            </a:r>
            <a:r>
              <a:rPr lang="en-US" dirty="0" err="1" smtClean="0"/>
              <a:t>SampleMeans</a:t>
            </a:r>
            <a:r>
              <a:rPr lang="en-US" dirty="0" smtClean="0"/>
              <a:t> </a:t>
            </a:r>
            <a:r>
              <a:rPr lang="en-US" dirty="0" err="1" smtClean="0"/>
              <a:t>quantile</a:t>
            </a:r>
            <a:r>
              <a:rPr lang="en-US" dirty="0" smtClean="0"/>
              <a:t> analysis</a:t>
            </a:r>
          </a:p>
          <a:p>
            <a:pPr lvl="2"/>
            <a:r>
              <a:rPr lang="en-US" dirty="0" smtClean="0"/>
              <a:t>mean(</a:t>
            </a:r>
            <a:r>
              <a:rPr lang="en-US" dirty="0" err="1" smtClean="0"/>
              <a:t>SampleMeans</a:t>
            </a:r>
            <a:r>
              <a:rPr lang="en-US" dirty="0" smtClean="0"/>
              <a:t>)</a:t>
            </a:r>
          </a:p>
          <a:p>
            <a:pPr lvl="2"/>
            <a:r>
              <a:rPr lang="en-US" dirty="0" err="1" smtClean="0"/>
              <a:t>quantile</a:t>
            </a:r>
            <a:r>
              <a:rPr lang="en-US" dirty="0" smtClean="0"/>
              <a:t>(</a:t>
            </a:r>
            <a:r>
              <a:rPr lang="en-US" dirty="0" err="1" smtClean="0"/>
              <a:t>SampleMeans</a:t>
            </a:r>
            <a:r>
              <a:rPr lang="en-US" dirty="0" smtClean="0"/>
              <a:t>, </a:t>
            </a:r>
            <a:r>
              <a:rPr lang="en-US" dirty="0" err="1" smtClean="0"/>
              <a:t>probs</a:t>
            </a:r>
            <a:r>
              <a:rPr lang="en-US" dirty="0" smtClean="0"/>
              <a:t>=c(0.25, 0.50, 0.75))</a:t>
            </a:r>
          </a:p>
          <a:p>
            <a:pPr lvl="2"/>
            <a:r>
              <a:rPr lang="en-US" dirty="0" err="1" smtClean="0"/>
              <a:t>quantile</a:t>
            </a:r>
            <a:r>
              <a:rPr lang="en-US" dirty="0" smtClean="0"/>
              <a:t>(</a:t>
            </a:r>
            <a:r>
              <a:rPr lang="en-US" dirty="0" err="1" smtClean="0"/>
              <a:t>SampleMeans</a:t>
            </a:r>
            <a:r>
              <a:rPr lang="en-US" dirty="0"/>
              <a:t>, </a:t>
            </a:r>
            <a:r>
              <a:rPr lang="en-US" dirty="0" err="1" smtClean="0"/>
              <a:t>probs</a:t>
            </a:r>
            <a:r>
              <a:rPr lang="en-US" dirty="0" smtClean="0"/>
              <a:t>=c(0.05, .095))</a:t>
            </a:r>
          </a:p>
          <a:p>
            <a:pPr lvl="2"/>
            <a:r>
              <a:rPr lang="en-US" dirty="0" err="1"/>
              <a:t>quantile</a:t>
            </a:r>
            <a:r>
              <a:rPr lang="en-US" dirty="0"/>
              <a:t>(</a:t>
            </a:r>
            <a:r>
              <a:rPr lang="en-US" dirty="0" err="1"/>
              <a:t>SampleMeans</a:t>
            </a:r>
            <a:r>
              <a:rPr lang="en-US" dirty="0"/>
              <a:t>, </a:t>
            </a:r>
            <a:r>
              <a:rPr lang="en-US" dirty="0" err="1" smtClean="0"/>
              <a:t>probs</a:t>
            </a:r>
            <a:r>
              <a:rPr lang="en-US" dirty="0" smtClean="0"/>
              <a:t>=c(0.01, </a:t>
            </a:r>
            <a:r>
              <a:rPr lang="en-US" dirty="0"/>
              <a:t>.</a:t>
            </a:r>
            <a:r>
              <a:rPr lang="en-US" dirty="0" smtClean="0"/>
              <a:t>099))</a:t>
            </a:r>
            <a:endParaRPr lang="en-US" dirty="0"/>
          </a:p>
          <a:p>
            <a:pPr lvl="2"/>
            <a:r>
              <a:rPr lang="en-US" dirty="0" smtClean="0"/>
              <a:t>is </a:t>
            </a:r>
            <a:r>
              <a:rPr lang="en-US" dirty="0" err="1" smtClean="0"/>
              <a:t>MysterySample</a:t>
            </a:r>
            <a:r>
              <a:rPr lang="en-US" dirty="0" smtClean="0"/>
              <a:t> mean below 5% mark or above 95% mark</a:t>
            </a:r>
          </a:p>
          <a:p>
            <a:pPr lvl="2"/>
            <a:r>
              <a:rPr lang="en-US" dirty="0"/>
              <a:t>is </a:t>
            </a:r>
            <a:r>
              <a:rPr lang="en-US" dirty="0" err="1"/>
              <a:t>MysterySample</a:t>
            </a:r>
            <a:r>
              <a:rPr lang="en-US" dirty="0"/>
              <a:t> mean below </a:t>
            </a:r>
            <a:r>
              <a:rPr lang="en-US" dirty="0" smtClean="0"/>
              <a:t>1% </a:t>
            </a:r>
            <a:r>
              <a:rPr lang="en-US" dirty="0"/>
              <a:t>mark or above </a:t>
            </a:r>
            <a:r>
              <a:rPr lang="en-US" dirty="0" smtClean="0"/>
              <a:t>99% </a:t>
            </a:r>
            <a:r>
              <a:rPr lang="en-US" dirty="0"/>
              <a:t>mark</a:t>
            </a:r>
          </a:p>
          <a:p>
            <a:pPr lvl="2"/>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1"/>
            <a:endParaRPr lang="en-US" dirty="0"/>
          </a:p>
          <a:p>
            <a:pPr lvl="1"/>
            <a:endParaRPr lang="en-US" dirty="0" smtClean="0"/>
          </a:p>
          <a:p>
            <a:pPr marL="457200" lvl="1" indent="0">
              <a:buNone/>
            </a:pPr>
            <a:endParaRPr lang="en-US" dirty="0" smtClean="0"/>
          </a:p>
          <a:p>
            <a:endParaRPr lang="en-US" dirty="0"/>
          </a:p>
          <a:p>
            <a:endParaRPr lang="en-US" dirty="0" smtClean="0"/>
          </a:p>
          <a:p>
            <a:endParaRPr lang="en-US" dirty="0"/>
          </a:p>
          <a:p>
            <a:endParaRPr lang="en-US" dirty="0" smtClean="0"/>
          </a:p>
          <a:p>
            <a:pPr lvl="2"/>
            <a:endParaRPr lang="en-US" dirty="0" smtClean="0"/>
          </a:p>
          <a:p>
            <a:pPr lvl="1"/>
            <a:endParaRPr lang="en-US" dirty="0" smtClean="0"/>
          </a:p>
          <a:p>
            <a:pPr lvl="1"/>
            <a:endParaRPr lang="en-US" dirty="0" smtClean="0"/>
          </a:p>
          <a:p>
            <a:pPr lvl="1"/>
            <a:endParaRPr lang="en-US" dirty="0" smtClean="0"/>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411929448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19200"/>
            <a:ext cx="8915400" cy="4906963"/>
          </a:xfrm>
        </p:spPr>
        <p:txBody>
          <a:bodyPr>
            <a:normAutofit fontScale="92500" lnSpcReduction="10000"/>
          </a:bodyPr>
          <a:lstStyle/>
          <a:p>
            <a:r>
              <a:rPr lang="en-US" dirty="0" err="1" smtClean="0"/>
              <a:t>MysterySample</a:t>
            </a:r>
            <a:r>
              <a:rPr lang="en-US" dirty="0" smtClean="0"/>
              <a:t> – sample of US states or something else ??</a:t>
            </a:r>
          </a:p>
          <a:p>
            <a:pPr lvl="1"/>
            <a:r>
              <a:rPr lang="en-US" dirty="0" smtClean="0"/>
              <a:t>1% of all the </a:t>
            </a:r>
            <a:r>
              <a:rPr lang="en-US" dirty="0" err="1" smtClean="0"/>
              <a:t>SampleMeans</a:t>
            </a:r>
            <a:r>
              <a:rPr lang="en-US" dirty="0" smtClean="0"/>
              <a:t> are lower than 4,710,455</a:t>
            </a:r>
          </a:p>
          <a:p>
            <a:pPr lvl="1"/>
            <a:r>
              <a:rPr lang="en-US" dirty="0" smtClean="0"/>
              <a:t>Therefore, </a:t>
            </a:r>
            <a:r>
              <a:rPr lang="en-US" dirty="0" err="1" smtClean="0"/>
              <a:t>MysterySample</a:t>
            </a:r>
            <a:r>
              <a:rPr lang="en-US" dirty="0" smtClean="0"/>
              <a:t> mean of 816,731 would be a rare event</a:t>
            </a:r>
          </a:p>
          <a:p>
            <a:pPr lvl="1"/>
            <a:r>
              <a:rPr lang="en-US" dirty="0" smtClean="0"/>
              <a:t>We can infer, tentatively but based on good statistical evidence, that the </a:t>
            </a:r>
            <a:r>
              <a:rPr lang="en-US" dirty="0" err="1" smtClean="0"/>
              <a:t>MysterySample</a:t>
            </a:r>
            <a:r>
              <a:rPr lang="en-US" dirty="0" smtClean="0"/>
              <a:t> is not a sample of states</a:t>
            </a:r>
          </a:p>
          <a:p>
            <a:pPr lvl="1"/>
            <a:r>
              <a:rPr lang="en-US" dirty="0" smtClean="0"/>
              <a:t>Key take-away</a:t>
            </a:r>
          </a:p>
          <a:p>
            <a:pPr lvl="2"/>
            <a:r>
              <a:rPr lang="en-US" dirty="0" smtClean="0"/>
              <a:t>The mean of the </a:t>
            </a:r>
            <a:r>
              <a:rPr lang="en-US" dirty="0" err="1" smtClean="0"/>
              <a:t>MysterySample</a:t>
            </a:r>
            <a:r>
              <a:rPr lang="en-US" dirty="0" smtClean="0"/>
              <a:t> was sufficiently different from a know distribution of means such that we could make an inference that the sample was not drawn from the original population of data</a:t>
            </a:r>
            <a:endParaRPr lang="en-US" dirty="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1"/>
            <a:endParaRPr lang="en-US" dirty="0"/>
          </a:p>
          <a:p>
            <a:pPr lvl="1"/>
            <a:endParaRPr lang="en-US" dirty="0" smtClean="0"/>
          </a:p>
          <a:p>
            <a:pPr marL="457200" lvl="1" indent="0">
              <a:buNone/>
            </a:pPr>
            <a:endParaRPr lang="en-US" dirty="0" smtClean="0"/>
          </a:p>
          <a:p>
            <a:endParaRPr lang="en-US" dirty="0"/>
          </a:p>
          <a:p>
            <a:endParaRPr lang="en-US" dirty="0" smtClean="0"/>
          </a:p>
          <a:p>
            <a:endParaRPr lang="en-US" dirty="0"/>
          </a:p>
          <a:p>
            <a:endParaRPr lang="en-US" dirty="0" smtClean="0"/>
          </a:p>
          <a:p>
            <a:pPr lvl="2"/>
            <a:endParaRPr lang="en-US" dirty="0" smtClean="0"/>
          </a:p>
          <a:p>
            <a:pPr lvl="1"/>
            <a:endParaRPr lang="en-US" dirty="0" smtClean="0"/>
          </a:p>
          <a:p>
            <a:pPr lvl="1"/>
            <a:endParaRPr lang="en-US" dirty="0" smtClean="0"/>
          </a:p>
          <a:p>
            <a:pPr lvl="1"/>
            <a:endParaRPr lang="en-US" dirty="0" smtClean="0"/>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410902877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19200"/>
            <a:ext cx="8915400" cy="4906963"/>
          </a:xfrm>
        </p:spPr>
        <p:txBody>
          <a:bodyPr>
            <a:normAutofit/>
          </a:bodyPr>
          <a:lstStyle/>
          <a:p>
            <a:r>
              <a:rPr lang="en-US" dirty="0" smtClean="0"/>
              <a:t>Basis for most all statistical inference</a:t>
            </a:r>
          </a:p>
          <a:p>
            <a:pPr lvl="1"/>
            <a:r>
              <a:rPr lang="en-US" dirty="0" smtClean="0"/>
              <a:t>Construct a comparison distribution</a:t>
            </a:r>
          </a:p>
          <a:p>
            <a:pPr lvl="1"/>
            <a:r>
              <a:rPr lang="en-US" dirty="0" smtClean="0"/>
              <a:t>Identify a zone of extreme values</a:t>
            </a:r>
          </a:p>
          <a:p>
            <a:pPr lvl="1"/>
            <a:r>
              <a:rPr lang="en-US" dirty="0" smtClean="0"/>
              <a:t>Compare new sample of data to the distribution relative to the “extreme” zones</a:t>
            </a:r>
          </a:p>
          <a:p>
            <a:pPr lvl="1"/>
            <a:r>
              <a:rPr lang="en-US" dirty="0" smtClean="0"/>
              <a:t>If new sample does fall in the “extreme zone”, you can tentatively conclude that the new sample was obtained from some other source than what you used to create the comparison distribution</a:t>
            </a:r>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1"/>
            <a:endParaRPr lang="en-US" dirty="0"/>
          </a:p>
          <a:p>
            <a:pPr lvl="1"/>
            <a:endParaRPr lang="en-US" dirty="0" smtClean="0"/>
          </a:p>
          <a:p>
            <a:pPr marL="457200" lvl="1" indent="0">
              <a:buNone/>
            </a:pPr>
            <a:endParaRPr lang="en-US" dirty="0" smtClean="0"/>
          </a:p>
          <a:p>
            <a:endParaRPr lang="en-US" dirty="0"/>
          </a:p>
          <a:p>
            <a:endParaRPr lang="en-US" dirty="0" smtClean="0"/>
          </a:p>
          <a:p>
            <a:endParaRPr lang="en-US" dirty="0"/>
          </a:p>
          <a:p>
            <a:endParaRPr lang="en-US" dirty="0" smtClean="0"/>
          </a:p>
          <a:p>
            <a:pPr lvl="2"/>
            <a:endParaRPr lang="en-US" dirty="0" smtClean="0"/>
          </a:p>
          <a:p>
            <a:pPr lvl="1"/>
            <a:endParaRPr lang="en-US" dirty="0" smtClean="0"/>
          </a:p>
          <a:p>
            <a:pPr lvl="1"/>
            <a:endParaRPr lang="en-US" dirty="0" smtClean="0"/>
          </a:p>
          <a:p>
            <a:pPr lvl="1"/>
            <a:endParaRPr lang="en-US" dirty="0" smtClean="0"/>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53412054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19200"/>
            <a:ext cx="8915400" cy="4906963"/>
          </a:xfrm>
        </p:spPr>
        <p:txBody>
          <a:bodyPr>
            <a:normAutofit/>
          </a:bodyPr>
          <a:lstStyle/>
          <a:p>
            <a:r>
              <a:rPr lang="en-US" dirty="0" smtClean="0"/>
              <a:t>Brief re-cap</a:t>
            </a:r>
          </a:p>
          <a:p>
            <a:pPr lvl="1"/>
            <a:r>
              <a:rPr lang="en-US" dirty="0" smtClean="0"/>
              <a:t>Mean() of sampling distribution</a:t>
            </a:r>
          </a:p>
          <a:p>
            <a:pPr lvl="1"/>
            <a:r>
              <a:rPr lang="en-US" dirty="0" smtClean="0"/>
              <a:t>Sampling distribution shape via </a:t>
            </a:r>
            <a:r>
              <a:rPr lang="en-US" dirty="0" err="1" smtClean="0"/>
              <a:t>hist</a:t>
            </a:r>
            <a:r>
              <a:rPr lang="en-US" dirty="0" smtClean="0"/>
              <a:t>(</a:t>
            </a:r>
            <a:r>
              <a:rPr lang="en-US" dirty="0" smtClean="0"/>
              <a:t>)</a:t>
            </a:r>
          </a:p>
          <a:p>
            <a:pPr lvl="1"/>
            <a:endParaRPr lang="en-US" dirty="0"/>
          </a:p>
          <a:p>
            <a:pPr lvl="1"/>
            <a:endParaRPr lang="en-US" dirty="0" smtClean="0"/>
          </a:p>
          <a:p>
            <a:r>
              <a:rPr lang="en-US" dirty="0"/>
              <a:t>Need to quantify the distribution spread via </a:t>
            </a:r>
            <a:r>
              <a:rPr lang="en-US" dirty="0" err="1"/>
              <a:t>sd</a:t>
            </a:r>
            <a:r>
              <a:rPr lang="en-US" dirty="0"/>
              <a:t>()</a:t>
            </a:r>
          </a:p>
          <a:p>
            <a:pPr lvl="1"/>
            <a:r>
              <a:rPr lang="en-US" dirty="0" err="1"/>
              <a:t>sd</a:t>
            </a:r>
            <a:r>
              <a:rPr lang="en-US" dirty="0"/>
              <a:t>(</a:t>
            </a:r>
            <a:r>
              <a:rPr lang="en-US" dirty="0" err="1"/>
              <a:t>SampleMeans</a:t>
            </a:r>
            <a:r>
              <a:rPr lang="en-US" dirty="0"/>
              <a:t>)</a:t>
            </a:r>
          </a:p>
          <a:p>
            <a:pPr lvl="2"/>
            <a:r>
              <a:rPr lang="en-US" dirty="0"/>
              <a:t>621569</a:t>
            </a:r>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1"/>
            <a:endParaRPr lang="en-US" dirty="0"/>
          </a:p>
          <a:p>
            <a:pPr lvl="1"/>
            <a:endParaRPr lang="en-US" dirty="0" smtClean="0"/>
          </a:p>
          <a:p>
            <a:pPr marL="457200" lvl="1" indent="0">
              <a:buNone/>
            </a:pPr>
            <a:endParaRPr lang="en-US" dirty="0" smtClean="0"/>
          </a:p>
          <a:p>
            <a:endParaRPr lang="en-US" dirty="0"/>
          </a:p>
          <a:p>
            <a:endParaRPr lang="en-US" dirty="0" smtClean="0"/>
          </a:p>
          <a:p>
            <a:endParaRPr lang="en-US" dirty="0"/>
          </a:p>
          <a:p>
            <a:endParaRPr lang="en-US" dirty="0" smtClean="0"/>
          </a:p>
          <a:p>
            <a:pPr lvl="2"/>
            <a:endParaRPr lang="en-US" dirty="0" smtClean="0"/>
          </a:p>
          <a:p>
            <a:pPr lvl="1"/>
            <a:endParaRPr lang="en-US" dirty="0" smtClean="0"/>
          </a:p>
          <a:p>
            <a:pPr lvl="1"/>
            <a:endParaRPr lang="en-US" dirty="0" smtClean="0"/>
          </a:p>
          <a:p>
            <a:pPr lvl="1"/>
            <a:endParaRPr lang="en-US" dirty="0" smtClean="0"/>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8269173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Data Science</a:t>
            </a:r>
            <a:endParaRPr lang="en-US" dirty="0"/>
          </a:p>
        </p:txBody>
      </p:sp>
      <p:sp>
        <p:nvSpPr>
          <p:cNvPr id="5" name="TextBox 4"/>
          <p:cNvSpPr txBox="1"/>
          <p:nvPr/>
        </p:nvSpPr>
        <p:spPr>
          <a:xfrm>
            <a:off x="152400" y="4390072"/>
            <a:ext cx="8763000" cy="1477328"/>
          </a:xfrm>
          <a:prstGeom prst="rect">
            <a:avLst/>
          </a:prstGeom>
          <a:noFill/>
        </p:spPr>
        <p:txBody>
          <a:bodyPr wrap="square" rtlCol="0">
            <a:spAutoFit/>
          </a:bodyPr>
          <a:lstStyle/>
          <a:p>
            <a:r>
              <a:rPr lang="en-US" dirty="0" smtClean="0"/>
              <a:t>Sampling distributions are the conceptual key to statistical inference. Many approaches to understanding sampling distributions use examples of drawing marbles or gumballs from a large jar to illustrate the influence of randomness on sampling. Using the list of U.S. states illustrates how a non-normal distribution nonetheless has a normal sampling distribution of means.</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447800"/>
            <a:ext cx="180022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38200" y="2209800"/>
            <a:ext cx="3352800" cy="707886"/>
          </a:xfrm>
          <a:prstGeom prst="rect">
            <a:avLst/>
          </a:prstGeom>
          <a:noFill/>
        </p:spPr>
        <p:txBody>
          <a:bodyPr wrap="square" rtlCol="0">
            <a:spAutoFit/>
          </a:bodyPr>
          <a:lstStyle/>
          <a:p>
            <a:r>
              <a:rPr lang="en-US" sz="4000" b="1" dirty="0" smtClean="0"/>
              <a:t>Sample in a Jar</a:t>
            </a:r>
            <a:endParaRPr lang="en-US" sz="4000" b="1" dirty="0"/>
          </a:p>
        </p:txBody>
      </p:sp>
    </p:spTree>
    <p:extLst>
      <p:ext uri="{BB962C8B-B14F-4D97-AF65-F5344CB8AC3E}">
        <p14:creationId xmlns:p14="http://schemas.microsoft.com/office/powerpoint/2010/main" val="102973310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19200"/>
            <a:ext cx="8915400" cy="4906963"/>
          </a:xfrm>
        </p:spPr>
        <p:txBody>
          <a:bodyPr>
            <a:normAutofit/>
          </a:bodyPr>
          <a:lstStyle/>
          <a:p>
            <a:pPr lvl="1"/>
            <a:r>
              <a:rPr lang="en-US" dirty="0" smtClean="0"/>
              <a:t>Standard </a:t>
            </a:r>
            <a:r>
              <a:rPr lang="en-US" dirty="0" smtClean="0"/>
              <a:t>deviation of the distribution of sampling means, also </a:t>
            </a:r>
            <a:r>
              <a:rPr lang="en-US" dirty="0" smtClean="0"/>
              <a:t>known </a:t>
            </a:r>
            <a:r>
              <a:rPr lang="en-US" dirty="0" smtClean="0"/>
              <a:t>as “standard error of the mean</a:t>
            </a:r>
            <a:r>
              <a:rPr lang="en-US" dirty="0" smtClean="0"/>
              <a:t>”</a:t>
            </a:r>
            <a:br>
              <a:rPr lang="en-US" dirty="0" smtClean="0"/>
            </a:br>
            <a:endParaRPr lang="en-US" dirty="0" smtClean="0"/>
          </a:p>
          <a:p>
            <a:pPr lvl="1"/>
            <a:r>
              <a:rPr lang="en-US" dirty="0" smtClean="0"/>
              <a:t>Alternative to </a:t>
            </a:r>
            <a:r>
              <a:rPr lang="en-US" dirty="0" err="1"/>
              <a:t>sd</a:t>
            </a:r>
            <a:r>
              <a:rPr lang="en-US" dirty="0"/>
              <a:t>(</a:t>
            </a:r>
            <a:r>
              <a:rPr lang="en-US" dirty="0" err="1"/>
              <a:t>SampleMeans</a:t>
            </a:r>
            <a:r>
              <a:rPr lang="en-US" dirty="0" smtClean="0"/>
              <a:t>) relative to calculating the “</a:t>
            </a:r>
            <a:r>
              <a:rPr lang="en-US" dirty="0"/>
              <a:t>standard error of the mean</a:t>
            </a:r>
            <a:r>
              <a:rPr lang="en-US" dirty="0" smtClean="0"/>
              <a:t>”</a:t>
            </a:r>
          </a:p>
          <a:p>
            <a:pPr lvl="2"/>
            <a:r>
              <a:rPr lang="en-US" dirty="0" err="1" smtClean="0"/>
              <a:t>sd</a:t>
            </a:r>
            <a:r>
              <a:rPr lang="en-US" dirty="0" smtClean="0"/>
              <a:t>(USstatePops</a:t>
            </a:r>
            <a:r>
              <a:rPr lang="en-US" dirty="0"/>
              <a:t>$april10census)</a:t>
            </a:r>
            <a:r>
              <a:rPr lang="en-US" dirty="0" smtClean="0"/>
              <a:t>/</a:t>
            </a:r>
            <a:r>
              <a:rPr lang="en-US" dirty="0" err="1" smtClean="0"/>
              <a:t>sqrt</a:t>
            </a:r>
            <a:r>
              <a:rPr lang="en-US" dirty="0" smtClean="0"/>
              <a:t> (120)</a:t>
            </a:r>
          </a:p>
          <a:p>
            <a:pPr lvl="3"/>
            <a:r>
              <a:rPr lang="en-US" dirty="0" smtClean="0"/>
              <a:t>622941</a:t>
            </a:r>
          </a:p>
          <a:p>
            <a:pPr lvl="2"/>
            <a:r>
              <a:rPr lang="en-US" dirty="0" smtClean="0"/>
              <a:t>Differences due to randomness of the distribution</a:t>
            </a:r>
            <a:endParaRPr lang="en-US" dirty="0"/>
          </a:p>
          <a:p>
            <a:pPr lvl="1"/>
            <a:endParaRPr lang="en-US" dirty="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1"/>
            <a:endParaRPr lang="en-US" dirty="0"/>
          </a:p>
          <a:p>
            <a:pPr lvl="1"/>
            <a:endParaRPr lang="en-US" dirty="0" smtClean="0"/>
          </a:p>
          <a:p>
            <a:pPr marL="457200" lvl="1" indent="0">
              <a:buNone/>
            </a:pPr>
            <a:endParaRPr lang="en-US" dirty="0" smtClean="0"/>
          </a:p>
          <a:p>
            <a:endParaRPr lang="en-US" dirty="0"/>
          </a:p>
          <a:p>
            <a:endParaRPr lang="en-US" dirty="0" smtClean="0"/>
          </a:p>
          <a:p>
            <a:endParaRPr lang="en-US" dirty="0"/>
          </a:p>
          <a:p>
            <a:endParaRPr lang="en-US" dirty="0" smtClean="0"/>
          </a:p>
          <a:p>
            <a:pPr lvl="2"/>
            <a:endParaRPr lang="en-US" dirty="0" smtClean="0"/>
          </a:p>
          <a:p>
            <a:pPr lvl="1"/>
            <a:endParaRPr lang="en-US" dirty="0" smtClean="0"/>
          </a:p>
          <a:p>
            <a:pPr lvl="1"/>
            <a:endParaRPr lang="en-US" dirty="0" smtClean="0"/>
          </a:p>
          <a:p>
            <a:pPr lvl="1"/>
            <a:endParaRPr lang="en-US" dirty="0" smtClean="0"/>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14675031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19200"/>
            <a:ext cx="8915400" cy="4906963"/>
          </a:xfrm>
        </p:spPr>
        <p:txBody>
          <a:bodyPr>
            <a:normAutofit fontScale="92500"/>
          </a:bodyPr>
          <a:lstStyle/>
          <a:p>
            <a:r>
              <a:rPr lang="en-US" dirty="0" smtClean="0"/>
              <a:t>Alternative to </a:t>
            </a:r>
            <a:r>
              <a:rPr lang="en-US" dirty="0" err="1" smtClean="0"/>
              <a:t>quantile</a:t>
            </a:r>
            <a:r>
              <a:rPr lang="en-US" dirty="0" smtClean="0"/>
              <a:t>() cut points</a:t>
            </a:r>
          </a:p>
          <a:p>
            <a:pPr lvl="1"/>
            <a:r>
              <a:rPr lang="en-US" dirty="0" smtClean="0"/>
              <a:t>Use mean &amp; standard error</a:t>
            </a:r>
          </a:p>
          <a:p>
            <a:pPr lvl="1"/>
            <a:r>
              <a:rPr lang="en-US" dirty="0" smtClean="0"/>
              <a:t>2 </a:t>
            </a:r>
            <a:r>
              <a:rPr lang="en-US" dirty="0" err="1" smtClean="0"/>
              <a:t>std</a:t>
            </a:r>
            <a:r>
              <a:rPr lang="en-US" dirty="0" smtClean="0"/>
              <a:t> deviations down from the mean is the 5% cut point</a:t>
            </a:r>
          </a:p>
          <a:p>
            <a:pPr lvl="1"/>
            <a:r>
              <a:rPr lang="en-US" dirty="0" smtClean="0"/>
              <a:t>2 </a:t>
            </a:r>
            <a:r>
              <a:rPr lang="en-US" dirty="0" err="1" smtClean="0"/>
              <a:t>std</a:t>
            </a:r>
            <a:r>
              <a:rPr lang="en-US" dirty="0" smtClean="0"/>
              <a:t> deviations up from the mean is the 95% cut point</a:t>
            </a:r>
          </a:p>
          <a:p>
            <a:pPr lvl="2"/>
            <a:r>
              <a:rPr lang="en-US" dirty="0" err="1" smtClean="0"/>
              <a:t>StdError</a:t>
            </a:r>
            <a:r>
              <a:rPr lang="en-US" dirty="0"/>
              <a:t> </a:t>
            </a:r>
            <a:r>
              <a:rPr lang="en-US" dirty="0" smtClean="0"/>
              <a:t>&lt;-</a:t>
            </a:r>
            <a:r>
              <a:rPr lang="en-US" dirty="0" err="1" smtClean="0"/>
              <a:t>sd</a:t>
            </a:r>
            <a:r>
              <a:rPr lang="en-US" dirty="0" smtClean="0"/>
              <a:t>(</a:t>
            </a:r>
            <a:r>
              <a:rPr lang="en-US" dirty="0" smtClean="0"/>
              <a:t>USstatePops</a:t>
            </a:r>
            <a:r>
              <a:rPr lang="en-US" dirty="0"/>
              <a:t>$april10census)</a:t>
            </a:r>
            <a:r>
              <a:rPr lang="en-US" dirty="0" smtClean="0"/>
              <a:t>/</a:t>
            </a:r>
            <a:r>
              <a:rPr lang="en-US" dirty="0" err="1" smtClean="0"/>
              <a:t>sqrt</a:t>
            </a:r>
            <a:r>
              <a:rPr lang="en-US" dirty="0" smtClean="0"/>
              <a:t>(120)</a:t>
            </a:r>
          </a:p>
          <a:p>
            <a:pPr lvl="2"/>
            <a:r>
              <a:rPr lang="en-US" dirty="0" smtClean="0"/>
              <a:t>CutPoint5&lt;-mean(USstatePops</a:t>
            </a:r>
            <a:r>
              <a:rPr lang="en-US" dirty="0"/>
              <a:t>$april10census)</a:t>
            </a:r>
            <a:r>
              <a:rPr lang="en-US" dirty="0" smtClean="0"/>
              <a:t>-(2 * </a:t>
            </a:r>
            <a:r>
              <a:rPr lang="en-US" dirty="0" err="1" smtClean="0"/>
              <a:t>StdError</a:t>
            </a:r>
            <a:r>
              <a:rPr lang="en-US" dirty="0" smtClean="0"/>
              <a:t>)</a:t>
            </a:r>
          </a:p>
          <a:p>
            <a:pPr lvl="2"/>
            <a:r>
              <a:rPr lang="en-US" dirty="0" smtClean="0"/>
              <a:t>CutPoint95</a:t>
            </a:r>
            <a:r>
              <a:rPr lang="en-US" dirty="0"/>
              <a:t>&lt;-mean(USstatePops</a:t>
            </a:r>
            <a:r>
              <a:rPr lang="en-US" dirty="0"/>
              <a:t>$april10census)</a:t>
            </a:r>
            <a:r>
              <a:rPr lang="en-US" dirty="0" smtClean="0"/>
              <a:t>+(</a:t>
            </a:r>
            <a:r>
              <a:rPr lang="en-US" dirty="0"/>
              <a:t>2 * </a:t>
            </a:r>
            <a:r>
              <a:rPr lang="en-US" dirty="0" err="1"/>
              <a:t>StdError</a:t>
            </a:r>
            <a:r>
              <a:rPr lang="en-US" dirty="0" smtClean="0"/>
              <a:t>)</a:t>
            </a:r>
          </a:p>
          <a:p>
            <a:pPr lvl="2"/>
            <a:r>
              <a:rPr lang="en-US" dirty="0" smtClean="0"/>
              <a:t>CutPoint5</a:t>
            </a:r>
          </a:p>
          <a:p>
            <a:pPr lvl="3"/>
            <a:r>
              <a:rPr lang="en-US" dirty="0"/>
              <a:t>4807951</a:t>
            </a:r>
            <a:endParaRPr lang="en-US" dirty="0" smtClean="0"/>
          </a:p>
          <a:p>
            <a:pPr lvl="2"/>
            <a:r>
              <a:rPr lang="en-US" dirty="0" smtClean="0"/>
              <a:t>CutPoint95</a:t>
            </a:r>
          </a:p>
          <a:p>
            <a:pPr lvl="3"/>
            <a:r>
              <a:rPr lang="en-US" dirty="0"/>
              <a:t>7299717</a:t>
            </a:r>
          </a:p>
          <a:p>
            <a:pPr lvl="2"/>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1"/>
            <a:endParaRPr lang="en-US" dirty="0"/>
          </a:p>
          <a:p>
            <a:pPr lvl="1"/>
            <a:endParaRPr lang="en-US" dirty="0" smtClean="0"/>
          </a:p>
          <a:p>
            <a:pPr marL="457200" lvl="1" indent="0">
              <a:buNone/>
            </a:pPr>
            <a:endParaRPr lang="en-US" dirty="0" smtClean="0"/>
          </a:p>
          <a:p>
            <a:endParaRPr lang="en-US" dirty="0"/>
          </a:p>
          <a:p>
            <a:endParaRPr lang="en-US" dirty="0" smtClean="0"/>
          </a:p>
          <a:p>
            <a:endParaRPr lang="en-US" dirty="0"/>
          </a:p>
          <a:p>
            <a:endParaRPr lang="en-US" dirty="0" smtClean="0"/>
          </a:p>
          <a:p>
            <a:pPr lvl="2"/>
            <a:endParaRPr lang="en-US" dirty="0" smtClean="0"/>
          </a:p>
          <a:p>
            <a:pPr lvl="1"/>
            <a:endParaRPr lang="en-US" dirty="0" smtClean="0"/>
          </a:p>
          <a:p>
            <a:pPr lvl="1"/>
            <a:endParaRPr lang="en-US" dirty="0" smtClean="0"/>
          </a:p>
          <a:p>
            <a:pPr lvl="1"/>
            <a:endParaRPr lang="en-US" dirty="0" smtClean="0"/>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30499324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19200"/>
            <a:ext cx="8915400" cy="4906963"/>
          </a:xfrm>
        </p:spPr>
        <p:txBody>
          <a:bodyPr>
            <a:normAutofit fontScale="92500" lnSpcReduction="10000"/>
          </a:bodyPr>
          <a:lstStyle/>
          <a:p>
            <a:r>
              <a:rPr lang="en-US" dirty="0" smtClean="0"/>
              <a:t>Summary</a:t>
            </a:r>
          </a:p>
          <a:p>
            <a:pPr lvl="1"/>
            <a:r>
              <a:rPr lang="en-US" dirty="0" smtClean="0"/>
              <a:t>Dataset with 51 data points, numbers of people in 51 states</a:t>
            </a:r>
          </a:p>
          <a:p>
            <a:pPr lvl="1"/>
            <a:r>
              <a:rPr lang="en-US" dirty="0" smtClean="0"/>
              <a:t>Use “R” to construct distribution of sampling means</a:t>
            </a:r>
          </a:p>
          <a:p>
            <a:pPr lvl="1"/>
            <a:r>
              <a:rPr lang="en-US" dirty="0" smtClean="0"/>
              <a:t>Highlighted the process of statistical inference</a:t>
            </a:r>
          </a:p>
          <a:p>
            <a:pPr lvl="2"/>
            <a:r>
              <a:rPr lang="en-US" dirty="0"/>
              <a:t>Construct a comparison distribution</a:t>
            </a:r>
          </a:p>
          <a:p>
            <a:pPr lvl="2"/>
            <a:r>
              <a:rPr lang="en-US" dirty="0"/>
              <a:t>Identify a zone of extreme values</a:t>
            </a:r>
          </a:p>
          <a:p>
            <a:pPr lvl="2"/>
            <a:r>
              <a:rPr lang="en-US" dirty="0"/>
              <a:t>Compare new sample of data to the distribution relative to the “extreme” zones</a:t>
            </a:r>
          </a:p>
          <a:p>
            <a:pPr lvl="2"/>
            <a:r>
              <a:rPr lang="en-US" dirty="0"/>
              <a:t>If </a:t>
            </a:r>
            <a:r>
              <a:rPr lang="en-US" dirty="0" smtClean="0"/>
              <a:t>new sample falls in the extreme zone, </a:t>
            </a:r>
            <a:r>
              <a:rPr lang="en-US" dirty="0"/>
              <a:t>you can tentatively conclude that the new sample was obtained from some other source than what you used to create the comparison distribution</a:t>
            </a:r>
          </a:p>
          <a:p>
            <a:pPr lvl="2"/>
            <a:endParaRPr lang="en-US" dirty="0" smtClean="0"/>
          </a:p>
          <a:p>
            <a:pPr lvl="2"/>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1"/>
            <a:endParaRPr lang="en-US" dirty="0"/>
          </a:p>
          <a:p>
            <a:pPr lvl="1"/>
            <a:endParaRPr lang="en-US" dirty="0" smtClean="0"/>
          </a:p>
          <a:p>
            <a:pPr marL="457200" lvl="1" indent="0">
              <a:buNone/>
            </a:pPr>
            <a:endParaRPr lang="en-US" dirty="0" smtClean="0"/>
          </a:p>
          <a:p>
            <a:endParaRPr lang="en-US" dirty="0"/>
          </a:p>
          <a:p>
            <a:endParaRPr lang="en-US" dirty="0" smtClean="0"/>
          </a:p>
          <a:p>
            <a:endParaRPr lang="en-US" dirty="0"/>
          </a:p>
          <a:p>
            <a:endParaRPr lang="en-US" dirty="0" smtClean="0"/>
          </a:p>
          <a:p>
            <a:pPr lvl="2"/>
            <a:endParaRPr lang="en-US" dirty="0" smtClean="0"/>
          </a:p>
          <a:p>
            <a:pPr lvl="1"/>
            <a:endParaRPr lang="en-US" dirty="0" smtClean="0"/>
          </a:p>
          <a:p>
            <a:pPr lvl="1"/>
            <a:endParaRPr lang="en-US" dirty="0" smtClean="0"/>
          </a:p>
          <a:p>
            <a:pPr lvl="1"/>
            <a:endParaRPr lang="en-US" dirty="0" smtClean="0"/>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05900455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6868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pic>
        <p:nvPicPr>
          <p:cNvPr id="4" name="Snagit_PPT5D3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2257795"/>
            <a:ext cx="1295400" cy="1514105"/>
          </a:xfrm>
          <a:prstGeom prst="rect">
            <a:avLst/>
          </a:prstGeom>
        </p:spPr>
      </p:pic>
      <p:sp>
        <p:nvSpPr>
          <p:cNvPr id="5" name="TextBox 4"/>
          <p:cNvSpPr txBox="1"/>
          <p:nvPr/>
        </p:nvSpPr>
        <p:spPr>
          <a:xfrm>
            <a:off x="2286000" y="2590800"/>
            <a:ext cx="6477000" cy="707886"/>
          </a:xfrm>
          <a:prstGeom prst="rect">
            <a:avLst/>
          </a:prstGeom>
          <a:noFill/>
        </p:spPr>
        <p:txBody>
          <a:bodyPr wrap="square" rtlCol="0">
            <a:spAutoFit/>
          </a:bodyPr>
          <a:lstStyle/>
          <a:p>
            <a:r>
              <a:rPr lang="en-US" sz="4000" b="1" dirty="0" smtClean="0">
                <a:solidFill>
                  <a:srgbClr val="FF6600"/>
                </a:solidFill>
              </a:rPr>
              <a:t>Sampling </a:t>
            </a:r>
            <a:r>
              <a:rPr lang="en-US" sz="4000" b="1" dirty="0" err="1" smtClean="0">
                <a:solidFill>
                  <a:srgbClr val="FF6600"/>
                </a:solidFill>
              </a:rPr>
              <a:t>Dist</a:t>
            </a:r>
            <a:r>
              <a:rPr lang="en-US" sz="4000" b="1" dirty="0" smtClean="0">
                <a:solidFill>
                  <a:srgbClr val="FF6600"/>
                </a:solidFill>
              </a:rPr>
              <a:t>            </a:t>
            </a:r>
            <a:r>
              <a:rPr lang="en-US" sz="4000" b="1" dirty="0" err="1" smtClean="0">
                <a:solidFill>
                  <a:srgbClr val="FF6600"/>
                </a:solidFill>
              </a:rPr>
              <a:t>ibution</a:t>
            </a:r>
            <a:endParaRPr lang="en-US" sz="4000" b="1" dirty="0">
              <a:solidFill>
                <a:srgbClr val="FF6600"/>
              </a:solidFill>
            </a:endParaRPr>
          </a:p>
        </p:txBody>
      </p:sp>
      <p:sp>
        <p:nvSpPr>
          <p:cNvPr id="6" name="TextBox 5"/>
          <p:cNvSpPr txBox="1"/>
          <p:nvPr/>
        </p:nvSpPr>
        <p:spPr>
          <a:xfrm>
            <a:off x="609600" y="1447800"/>
            <a:ext cx="1676400" cy="707886"/>
          </a:xfrm>
          <a:prstGeom prst="rect">
            <a:avLst/>
          </a:prstGeom>
          <a:noFill/>
        </p:spPr>
        <p:txBody>
          <a:bodyPr wrap="square" rtlCol="0">
            <a:spAutoFit/>
          </a:bodyPr>
          <a:lstStyle/>
          <a:p>
            <a:r>
              <a:rPr lang="en-US" sz="4000" b="1" dirty="0" smtClean="0">
                <a:solidFill>
                  <a:srgbClr val="FF6600"/>
                </a:solidFill>
              </a:rPr>
              <a:t>So,,,,</a:t>
            </a:r>
            <a:endParaRPr lang="en-US" sz="4000" b="1" dirty="0">
              <a:solidFill>
                <a:srgbClr val="FF6600"/>
              </a:solidFill>
            </a:endParaRPr>
          </a:p>
        </p:txBody>
      </p:sp>
      <p:sp>
        <p:nvSpPr>
          <p:cNvPr id="7" name="TextBox 6"/>
          <p:cNvSpPr txBox="1"/>
          <p:nvPr/>
        </p:nvSpPr>
        <p:spPr>
          <a:xfrm>
            <a:off x="304800" y="3962400"/>
            <a:ext cx="8534400" cy="1323439"/>
          </a:xfrm>
          <a:prstGeom prst="rect">
            <a:avLst/>
          </a:prstGeom>
          <a:noFill/>
        </p:spPr>
        <p:txBody>
          <a:bodyPr wrap="square" rtlCol="0">
            <a:spAutoFit/>
          </a:bodyPr>
          <a:lstStyle/>
          <a:p>
            <a:pPr algn="ctr"/>
            <a:r>
              <a:rPr lang="en-US" sz="4000" b="1" dirty="0" smtClean="0">
                <a:solidFill>
                  <a:srgbClr val="FF6600"/>
                </a:solidFill>
              </a:rPr>
              <a:t>Key analysis process associated with statistical inference</a:t>
            </a:r>
            <a:endParaRPr lang="en-US" sz="2000" b="1" dirty="0">
              <a:solidFill>
                <a:srgbClr val="FF6600"/>
              </a:solidFill>
            </a:endParaRPr>
          </a:p>
        </p:txBody>
      </p:sp>
    </p:spTree>
    <p:extLst>
      <p:ext uri="{BB962C8B-B14F-4D97-AF65-F5344CB8AC3E}">
        <p14:creationId xmlns:p14="http://schemas.microsoft.com/office/powerpoint/2010/main" val="321204395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IST687 – Applied Data Science</a:t>
            </a:r>
            <a:endParaRPr lang="en-US" dirty="0"/>
          </a:p>
        </p:txBody>
      </p:sp>
      <p:sp>
        <p:nvSpPr>
          <p:cNvPr id="3" name="Subtitle 2"/>
          <p:cNvSpPr>
            <a:spLocks noGrp="1"/>
          </p:cNvSpPr>
          <p:nvPr>
            <p:ph type="subTitle" idx="1"/>
          </p:nvPr>
        </p:nvSpPr>
        <p:spPr/>
        <p:txBody>
          <a:bodyPr>
            <a:normAutofit/>
          </a:bodyPr>
          <a:lstStyle/>
          <a:p>
            <a:pPr algn="l"/>
            <a:r>
              <a:rPr lang="en-US" dirty="0" smtClean="0"/>
              <a:t>End of Chapter</a:t>
            </a:r>
          </a:p>
          <a:p>
            <a:pPr algn="l">
              <a:spcBef>
                <a:spcPts val="600"/>
              </a:spcBef>
            </a:pPr>
            <a:r>
              <a:rPr lang="en-US" sz="4800" dirty="0" smtClean="0"/>
              <a:t>Sample in a Jar</a:t>
            </a:r>
            <a:endParaRPr lang="en-US" sz="4800" dirty="0"/>
          </a:p>
        </p:txBody>
      </p:sp>
    </p:spTree>
    <p:extLst>
      <p:ext uri="{BB962C8B-B14F-4D97-AF65-F5344CB8AC3E}">
        <p14:creationId xmlns:p14="http://schemas.microsoft.com/office/powerpoint/2010/main" val="351951681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Chapter Objectives</a:t>
            </a:r>
          </a:p>
          <a:p>
            <a:pPr lvl="1"/>
            <a:r>
              <a:rPr lang="en-US" dirty="0"/>
              <a:t>Creating and interpreting sampling distributions</a:t>
            </a:r>
          </a:p>
          <a:p>
            <a:pPr lvl="1"/>
            <a:r>
              <a:rPr lang="en-US" dirty="0"/>
              <a:t>Understanding the effects of randomness</a:t>
            </a:r>
          </a:p>
          <a:p>
            <a:pPr lvl="1"/>
            <a:r>
              <a:rPr lang="en-US" dirty="0"/>
              <a:t>Discussion and demonstration of "the law of large numbers" and " the central limit theorem"</a:t>
            </a:r>
          </a:p>
          <a:p>
            <a:pPr lvl="1"/>
            <a:r>
              <a:rPr lang="en-US" dirty="0"/>
              <a:t>Review of inferential statistics vs. descriptive statistics</a:t>
            </a:r>
          </a:p>
          <a:p>
            <a:pPr lvl="1"/>
            <a:r>
              <a:rPr lang="en-US" dirty="0"/>
              <a:t>Delineation of standard deviation vs. standard error</a:t>
            </a:r>
          </a:p>
          <a:p>
            <a:pPr lvl="1"/>
            <a:r>
              <a:rPr lang="en-US" dirty="0" smtClean="0"/>
              <a:t>Demonstration </a:t>
            </a:r>
            <a:r>
              <a:rPr lang="en-US" dirty="0"/>
              <a:t>of R functions to facilitate sample sizes, replication, interpretation of results, and visualization via histogram</a:t>
            </a:r>
          </a:p>
          <a:p>
            <a:pPr lvl="1"/>
            <a:endParaRPr lang="en-US" dirty="0"/>
          </a:p>
        </p:txBody>
      </p:sp>
    </p:spTree>
    <p:extLst>
      <p:ext uri="{BB962C8B-B14F-4D97-AF65-F5344CB8AC3E}">
        <p14:creationId xmlns:p14="http://schemas.microsoft.com/office/powerpoint/2010/main" val="22928329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Red gum balls, blue gum </a:t>
            </a:r>
            <a:r>
              <a:rPr lang="en-US" dirty="0" smtClean="0"/>
              <a:t>balls</a:t>
            </a:r>
            <a:endParaRPr lang="en-US" dirty="0" smtClean="0"/>
          </a:p>
          <a:p>
            <a:r>
              <a:rPr lang="en-US" dirty="0" smtClean="0"/>
              <a:t>Same ratio of each in a jar</a:t>
            </a:r>
          </a:p>
          <a:p>
            <a:pPr lvl="1"/>
            <a:r>
              <a:rPr lang="en-US" dirty="0" smtClean="0"/>
              <a:t>Draw a sample of 8 (one draw)</a:t>
            </a:r>
          </a:p>
          <a:p>
            <a:pPr lvl="1"/>
            <a:r>
              <a:rPr lang="en-US" dirty="0" smtClean="0"/>
              <a:t>What mix of red and blue gum balls will we get with one draw </a:t>
            </a:r>
            <a:r>
              <a:rPr lang="en-US" dirty="0" smtClean="0">
                <a:sym typeface="Wingdings" pitchFamily="2" charset="2"/>
              </a:rPr>
              <a:t> Really don’t </a:t>
            </a:r>
            <a:r>
              <a:rPr lang="en-US" dirty="0" smtClean="0">
                <a:sym typeface="Wingdings" pitchFamily="2" charset="2"/>
              </a:rPr>
              <a:t>know</a:t>
            </a:r>
            <a:br>
              <a:rPr lang="en-US" dirty="0" smtClean="0">
                <a:sym typeface="Wingdings" pitchFamily="2" charset="2"/>
              </a:rPr>
            </a:br>
            <a:endParaRPr lang="en-US" dirty="0" smtClean="0">
              <a:sym typeface="Wingdings" pitchFamily="2" charset="2"/>
            </a:endParaRPr>
          </a:p>
          <a:p>
            <a:r>
              <a:rPr lang="en-US" dirty="0" smtClean="0">
                <a:sym typeface="Wingdings" pitchFamily="2" charset="2"/>
              </a:rPr>
              <a:t>Forces of “randomness” driving uncertainty</a:t>
            </a:r>
          </a:p>
          <a:p>
            <a:r>
              <a:rPr lang="en-US" dirty="0" smtClean="0">
                <a:sym typeface="Wingdings" pitchFamily="2" charset="2"/>
              </a:rPr>
              <a:t>“long run test”  multiple draws</a:t>
            </a:r>
          </a:p>
          <a:p>
            <a:endParaRPr lang="en-US" dirty="0" smtClean="0"/>
          </a:p>
          <a:p>
            <a:pPr lvl="1"/>
            <a:endParaRPr lang="en-US" dirty="0" smtClean="0"/>
          </a:p>
          <a:p>
            <a:pPr lvl="1"/>
            <a:endParaRPr lang="en-US" dirty="0" smtClean="0"/>
          </a:p>
          <a:p>
            <a:pPr lvl="1"/>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3300" y="1600200"/>
            <a:ext cx="1409700"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5938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r>
              <a:rPr lang="en-US" dirty="0" smtClean="0"/>
              <a:t>“drawing” process</a:t>
            </a:r>
          </a:p>
          <a:p>
            <a:pPr lvl="1"/>
            <a:r>
              <a:rPr lang="en-US" dirty="0" smtClean="0"/>
              <a:t>Population (gum balls)</a:t>
            </a:r>
          </a:p>
          <a:p>
            <a:pPr lvl="1"/>
            <a:r>
              <a:rPr lang="en-US" dirty="0" smtClean="0"/>
              <a:t>Sample</a:t>
            </a:r>
          </a:p>
          <a:p>
            <a:pPr lvl="1"/>
            <a:r>
              <a:rPr lang="en-US" dirty="0" smtClean="0"/>
              <a:t>Distribution</a:t>
            </a:r>
            <a:br>
              <a:rPr lang="en-US" dirty="0" smtClean="0"/>
            </a:br>
            <a:endParaRPr lang="en-US" dirty="0" smtClean="0"/>
          </a:p>
          <a:p>
            <a:r>
              <a:rPr lang="en-US" dirty="0" smtClean="0"/>
              <a:t>Use “R” to draw samples</a:t>
            </a:r>
          </a:p>
          <a:p>
            <a:pPr lvl="1"/>
            <a:r>
              <a:rPr lang="en-US" dirty="0" smtClean="0"/>
              <a:t>sample(USstatePops</a:t>
            </a:r>
            <a:r>
              <a:rPr lang="en-US" dirty="0" smtClean="0"/>
              <a:t>$</a:t>
            </a:r>
            <a:r>
              <a:rPr lang="en-US" dirty="0" smtClean="0"/>
              <a:t>april10census</a:t>
            </a:r>
            <a:r>
              <a:rPr lang="en-US" dirty="0" smtClean="0"/>
              <a:t>, </a:t>
            </a:r>
            <a:r>
              <a:rPr lang="en-US" dirty="0" smtClean="0"/>
              <a:t>size=16, replace=TRUE)</a:t>
            </a:r>
          </a:p>
          <a:p>
            <a:pPr lvl="1"/>
            <a:r>
              <a:rPr lang="en-US" dirty="0" smtClean="0"/>
              <a:t>12702379  19378102   8791894  19378102   9535483  </a:t>
            </a:r>
            <a:r>
              <a:rPr lang="en-US" dirty="0"/>
              <a:t>6346105  </a:t>
            </a:r>
            <a:r>
              <a:rPr lang="en-US" dirty="0" smtClean="0"/>
              <a:t> 4533372   5029196  25145561   6392017 </a:t>
            </a:r>
            <a:r>
              <a:rPr lang="en-US" dirty="0"/>
              <a:t>19378102 </a:t>
            </a:r>
            <a:r>
              <a:rPr lang="en-US" dirty="0" smtClean="0"/>
              <a:t>  </a:t>
            </a:r>
            <a:r>
              <a:rPr lang="en-US" dirty="0"/>
              <a:t>6483802 </a:t>
            </a:r>
            <a:r>
              <a:rPr lang="en-US" dirty="0" smtClean="0"/>
              <a:t>  </a:t>
            </a:r>
            <a:r>
              <a:rPr lang="en-US" dirty="0"/>
              <a:t>8001024  </a:t>
            </a:r>
            <a:r>
              <a:rPr lang="en-US" dirty="0" smtClean="0"/>
              <a:t> 8001024  12830632   </a:t>
            </a:r>
            <a:r>
              <a:rPr lang="en-US" dirty="0" smtClean="0"/>
              <a:t>814180</a:t>
            </a:r>
            <a:br>
              <a:rPr lang="en-US" dirty="0" smtClean="0"/>
            </a:br>
            <a:endParaRPr lang="en-US" dirty="0" smtClean="0"/>
          </a:p>
          <a:p>
            <a:r>
              <a:rPr lang="en-US" dirty="0"/>
              <a:t>Use “R” to </a:t>
            </a:r>
            <a:r>
              <a:rPr lang="en-US" dirty="0" smtClean="0"/>
              <a:t>calculate mean of the sample</a:t>
            </a:r>
            <a:endParaRPr lang="en-US" dirty="0"/>
          </a:p>
          <a:p>
            <a:pPr lvl="1"/>
            <a:r>
              <a:rPr lang="en-US" sz="2400" dirty="0" smtClean="0"/>
              <a:t>mean(sample(USstatePops</a:t>
            </a:r>
            <a:r>
              <a:rPr lang="en-US" sz="2400" dirty="0"/>
              <a:t>$april10census, </a:t>
            </a:r>
            <a:r>
              <a:rPr lang="en-US" sz="2400" dirty="0"/>
              <a:t>size=16, </a:t>
            </a:r>
            <a:r>
              <a:rPr lang="en-US" sz="2400" dirty="0" smtClean="0"/>
              <a:t>replace=TRUE))</a:t>
            </a:r>
          </a:p>
          <a:p>
            <a:pPr lvl="1"/>
            <a:r>
              <a:rPr lang="en-US" sz="2400" dirty="0"/>
              <a:t>5513472</a:t>
            </a:r>
          </a:p>
          <a:p>
            <a:pPr lvl="1"/>
            <a:endParaRPr lang="en-US" dirty="0"/>
          </a:p>
          <a:p>
            <a:endParaRPr lang="en-US" dirty="0" smtClean="0"/>
          </a:p>
          <a:p>
            <a:pPr lvl="1"/>
            <a:endParaRPr lang="en-US" dirty="0" smtClean="0"/>
          </a:p>
          <a:p>
            <a:pPr lvl="1"/>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3300" y="1600200"/>
            <a:ext cx="1409700"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1921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295400"/>
            <a:ext cx="8686800" cy="4830763"/>
          </a:xfrm>
        </p:spPr>
        <p:txBody>
          <a:bodyPr>
            <a:normAutofit/>
          </a:bodyPr>
          <a:lstStyle/>
          <a:p>
            <a:r>
              <a:rPr lang="en-US" dirty="0" smtClean="0"/>
              <a:t>Not interested in one sample but what happens over time, </a:t>
            </a:r>
            <a:r>
              <a:rPr lang="en-US" dirty="0" err="1" smtClean="0"/>
              <a:t>ie</a:t>
            </a:r>
            <a:r>
              <a:rPr lang="en-US" dirty="0" smtClean="0"/>
              <a:t> many </a:t>
            </a:r>
            <a:r>
              <a:rPr lang="en-US" dirty="0" smtClean="0"/>
              <a:t>samples</a:t>
            </a:r>
            <a:br>
              <a:rPr lang="en-US" dirty="0" smtClean="0"/>
            </a:br>
            <a:endParaRPr lang="en-US" dirty="0" smtClean="0"/>
          </a:p>
          <a:p>
            <a:r>
              <a:rPr lang="en-US" dirty="0" smtClean="0"/>
              <a:t>Replication</a:t>
            </a:r>
          </a:p>
          <a:p>
            <a:pPr lvl="1"/>
            <a:r>
              <a:rPr lang="en-US" sz="2400" dirty="0"/>
              <a:t>replicate(</a:t>
            </a:r>
            <a:r>
              <a:rPr lang="en-US" sz="2400" dirty="0">
                <a:solidFill>
                  <a:srgbClr val="FF0000"/>
                </a:solidFill>
              </a:rPr>
              <a:t>4</a:t>
            </a:r>
            <a:r>
              <a:rPr lang="en-US" sz="2400" dirty="0"/>
              <a:t>,mean(sample(</a:t>
            </a:r>
            <a:r>
              <a:rPr lang="en-US" sz="2400" dirty="0" smtClean="0"/>
              <a:t>USstatePops</a:t>
            </a:r>
            <a:r>
              <a:rPr lang="en-US" sz="2400" dirty="0"/>
              <a:t>$april10census,</a:t>
            </a:r>
            <a:r>
              <a:rPr lang="en-US" sz="2400" dirty="0"/>
              <a:t>size=16,replace=TRUE)),</a:t>
            </a:r>
            <a:r>
              <a:rPr lang="en-US" sz="2400" dirty="0" smtClean="0"/>
              <a:t>simplify=TRUE)</a:t>
            </a:r>
            <a:endParaRPr lang="en-US" sz="2400" dirty="0"/>
          </a:p>
          <a:p>
            <a:pPr lvl="1"/>
            <a:r>
              <a:rPr lang="en-US" sz="2400" dirty="0"/>
              <a:t>5234752 </a:t>
            </a:r>
            <a:r>
              <a:rPr lang="en-US" sz="2400" dirty="0" smtClean="0"/>
              <a:t>   5978035    5876217    </a:t>
            </a:r>
            <a:r>
              <a:rPr lang="en-US" sz="2400" dirty="0" smtClean="0"/>
              <a:t>4222350</a:t>
            </a:r>
            <a:endParaRPr lang="en-US" dirty="0" smtClean="0"/>
          </a:p>
          <a:p>
            <a:pPr lvl="1"/>
            <a:endParaRPr lang="en-US" dirty="0" smtClean="0"/>
          </a:p>
        </p:txBody>
      </p:sp>
    </p:spTree>
    <p:extLst>
      <p:ext uri="{BB962C8B-B14F-4D97-AF65-F5344CB8AC3E}">
        <p14:creationId xmlns:p14="http://schemas.microsoft.com/office/powerpoint/2010/main" val="37766743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19200"/>
            <a:ext cx="8915400" cy="4906963"/>
          </a:xfrm>
        </p:spPr>
        <p:txBody>
          <a:bodyPr>
            <a:normAutofit fontScale="92500" lnSpcReduction="10000"/>
          </a:bodyPr>
          <a:lstStyle/>
          <a:p>
            <a:r>
              <a:rPr lang="en-US" dirty="0" smtClean="0"/>
              <a:t>mean(replicate(</a:t>
            </a:r>
            <a:r>
              <a:rPr lang="en-US" dirty="0" smtClean="0">
                <a:solidFill>
                  <a:srgbClr val="FF0000"/>
                </a:solidFill>
              </a:rPr>
              <a:t>400</a:t>
            </a:r>
            <a:r>
              <a:rPr lang="en-US" dirty="0" smtClean="0"/>
              <a:t>,mean(sample</a:t>
            </a:r>
            <a:r>
              <a:rPr lang="en-US" dirty="0" smtClean="0"/>
              <a:t>(</a:t>
            </a:r>
            <a:br>
              <a:rPr lang="en-US" dirty="0" smtClean="0"/>
            </a:br>
            <a:r>
              <a:rPr lang="en-US" dirty="0" smtClean="0"/>
              <a:t>USstatePops</a:t>
            </a:r>
            <a:r>
              <a:rPr lang="en-US" dirty="0" smtClean="0"/>
              <a:t>$</a:t>
            </a:r>
            <a:r>
              <a:rPr lang="en-US" dirty="0"/>
              <a:t>april10census</a:t>
            </a:r>
            <a:r>
              <a:rPr lang="en-US" dirty="0" smtClean="0"/>
              <a:t>, </a:t>
            </a:r>
            <a:r>
              <a:rPr lang="en-US" dirty="0" smtClean="0"/>
              <a:t>size</a:t>
            </a:r>
            <a:r>
              <a:rPr lang="en-US" dirty="0" smtClean="0"/>
              <a:t>=16</a:t>
            </a:r>
            <a:r>
              <a:rPr lang="en-US" dirty="0" smtClean="0"/>
              <a:t>, replace</a:t>
            </a:r>
            <a:r>
              <a:rPr lang="en-US" dirty="0" smtClean="0"/>
              <a:t>=TRUE</a:t>
            </a:r>
            <a:r>
              <a:rPr lang="en-US" dirty="0"/>
              <a:t>))</a:t>
            </a:r>
            <a:r>
              <a:rPr lang="en-US" dirty="0" smtClean="0"/>
              <a:t>, simplify</a:t>
            </a:r>
            <a:r>
              <a:rPr lang="en-US" dirty="0"/>
              <a:t>=TRUE</a:t>
            </a:r>
            <a:r>
              <a:rPr lang="en-US" dirty="0" smtClean="0"/>
              <a:t>))</a:t>
            </a:r>
          </a:p>
          <a:p>
            <a:pPr lvl="1"/>
            <a:r>
              <a:rPr lang="en-US" dirty="0"/>
              <a:t>6014258</a:t>
            </a:r>
          </a:p>
          <a:p>
            <a:r>
              <a:rPr lang="en-US" dirty="0" smtClean="0"/>
              <a:t>Interpretation</a:t>
            </a:r>
          </a:p>
          <a:p>
            <a:pPr lvl="1"/>
            <a:r>
              <a:rPr lang="en-US" dirty="0" smtClean="0"/>
              <a:t>Draw 400 samples of size 16 from our state population</a:t>
            </a:r>
          </a:p>
          <a:p>
            <a:pPr lvl="1"/>
            <a:r>
              <a:rPr lang="en-US" dirty="0" smtClean="0"/>
              <a:t>Calculate the mean from each sample and keep it in a list, </a:t>
            </a:r>
          </a:p>
          <a:p>
            <a:pPr lvl="1"/>
            <a:r>
              <a:rPr lang="en-US" dirty="0" smtClean="0"/>
              <a:t>Calculate the mean of the 400 sample means</a:t>
            </a:r>
          </a:p>
          <a:p>
            <a:pPr lvl="1"/>
            <a:r>
              <a:rPr lang="en-US" dirty="0" smtClean="0"/>
              <a:t>Calculated mean of means is off by 39,577</a:t>
            </a:r>
          </a:p>
          <a:p>
            <a:pPr lvl="2"/>
            <a:r>
              <a:rPr lang="en-US" dirty="0" smtClean="0"/>
              <a:t>6,053,835 </a:t>
            </a:r>
            <a:r>
              <a:rPr lang="en-US" sz="1200" dirty="0" smtClean="0"/>
              <a:t>(mean of 51 states) </a:t>
            </a:r>
            <a:r>
              <a:rPr lang="en-US" dirty="0" smtClean="0"/>
              <a:t>– 6,014,258 </a:t>
            </a:r>
            <a:r>
              <a:rPr lang="en-US" sz="1200" dirty="0" smtClean="0"/>
              <a:t>(mean of means)  </a:t>
            </a:r>
            <a:r>
              <a:rPr lang="en-US" dirty="0" smtClean="0"/>
              <a:t>= 39,577</a:t>
            </a:r>
          </a:p>
          <a:p>
            <a:pPr lvl="2"/>
            <a:r>
              <a:rPr lang="en-US" dirty="0" smtClean="0"/>
              <a:t>39,577 / 6,053,835 = .65% error</a:t>
            </a:r>
          </a:p>
          <a:p>
            <a:pPr lvl="1"/>
            <a:endParaRPr lang="en-US" dirty="0" smtClean="0"/>
          </a:p>
          <a:p>
            <a:pPr lvl="1"/>
            <a:endParaRPr lang="en-US" dirty="0"/>
          </a:p>
          <a:p>
            <a:pPr lvl="1"/>
            <a:endParaRPr lang="en-US" dirty="0" smtClean="0"/>
          </a:p>
          <a:p>
            <a:pPr lvl="1"/>
            <a:endParaRPr lang="en-US" dirty="0" smtClean="0"/>
          </a:p>
          <a:p>
            <a:pPr lvl="1"/>
            <a:endParaRPr lang="en-US" dirty="0"/>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5723863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19200"/>
            <a:ext cx="8915400" cy="4906963"/>
          </a:xfrm>
        </p:spPr>
        <p:txBody>
          <a:bodyPr>
            <a:normAutofit fontScale="92500"/>
          </a:bodyPr>
          <a:lstStyle/>
          <a:p>
            <a:r>
              <a:rPr lang="en-US" dirty="0"/>
              <a:t>mean(replicate(</a:t>
            </a:r>
            <a:r>
              <a:rPr lang="en-US" dirty="0">
                <a:solidFill>
                  <a:srgbClr val="FF0000"/>
                </a:solidFill>
              </a:rPr>
              <a:t>4000</a:t>
            </a:r>
            <a:r>
              <a:rPr lang="en-US" dirty="0"/>
              <a:t>,mean(sample(USstatePops</a:t>
            </a:r>
            <a:r>
              <a:rPr lang="en-US" dirty="0"/>
              <a:t>$april10census,</a:t>
            </a:r>
            <a:r>
              <a:rPr lang="en-US" dirty="0"/>
              <a:t>size=16,replace=TRUE))</a:t>
            </a:r>
            <a:r>
              <a:rPr lang="en-US" dirty="0" smtClean="0"/>
              <a:t>,</a:t>
            </a:r>
            <a:br>
              <a:rPr lang="en-US" dirty="0" smtClean="0"/>
            </a:br>
            <a:r>
              <a:rPr lang="en-US" dirty="0" smtClean="0"/>
              <a:t>simplify</a:t>
            </a:r>
            <a:r>
              <a:rPr lang="en-US" dirty="0"/>
              <a:t>=TRUE</a:t>
            </a:r>
            <a:r>
              <a:rPr lang="en-US" dirty="0" smtClean="0"/>
              <a:t>))</a:t>
            </a:r>
          </a:p>
          <a:p>
            <a:pPr lvl="1"/>
            <a:r>
              <a:rPr lang="en-US" dirty="0" smtClean="0"/>
              <a:t>6053534</a:t>
            </a:r>
          </a:p>
          <a:p>
            <a:pPr lvl="1"/>
            <a:r>
              <a:rPr lang="en-US" dirty="0"/>
              <a:t>6,053,835 (mean of 51 states) – </a:t>
            </a:r>
            <a:r>
              <a:rPr lang="en-US" dirty="0" smtClean="0"/>
              <a:t>6,053,534 </a:t>
            </a:r>
            <a:r>
              <a:rPr lang="en-US" dirty="0"/>
              <a:t>(mean of means)  = </a:t>
            </a:r>
            <a:r>
              <a:rPr lang="en-US" dirty="0" smtClean="0"/>
              <a:t>301</a:t>
            </a:r>
          </a:p>
          <a:p>
            <a:r>
              <a:rPr lang="en-US" dirty="0" smtClean="0"/>
              <a:t>Display distribution of </a:t>
            </a:r>
            <a:r>
              <a:rPr lang="en-US" dirty="0" smtClean="0">
                <a:solidFill>
                  <a:srgbClr val="FF0000"/>
                </a:solidFill>
              </a:rPr>
              <a:t>4000</a:t>
            </a:r>
            <a:r>
              <a:rPr lang="en-US" dirty="0" smtClean="0"/>
              <a:t> means via a histogram as frequencies</a:t>
            </a:r>
          </a:p>
          <a:p>
            <a:pPr lvl="1"/>
            <a:r>
              <a:rPr lang="en-US" dirty="0" err="1"/>
              <a:t>hist</a:t>
            </a:r>
            <a:r>
              <a:rPr lang="en-US" dirty="0"/>
              <a:t>(replicate(</a:t>
            </a:r>
            <a:r>
              <a:rPr lang="en-US" dirty="0">
                <a:solidFill>
                  <a:srgbClr val="FF0000"/>
                </a:solidFill>
              </a:rPr>
              <a:t>4000</a:t>
            </a:r>
            <a:r>
              <a:rPr lang="en-US" dirty="0"/>
              <a:t>,mean(sample(USstatePops</a:t>
            </a:r>
            <a:r>
              <a:rPr lang="en-US" dirty="0" smtClean="0"/>
              <a:t>$</a:t>
            </a:r>
            <a:r>
              <a:rPr lang="en-US" dirty="0"/>
              <a:t>april10census</a:t>
            </a:r>
            <a:r>
              <a:rPr lang="en-US" dirty="0" smtClean="0"/>
              <a:t>,</a:t>
            </a:r>
            <a:r>
              <a:rPr lang="en-US" dirty="0"/>
              <a:t>size=16,replace=TRUE)),simplify=TRUE</a:t>
            </a:r>
            <a:r>
              <a:rPr lang="en-US" dirty="0" smtClean="0"/>
              <a:t>))</a:t>
            </a:r>
          </a:p>
          <a:p>
            <a:endParaRPr lang="en-US" dirty="0" smtClean="0"/>
          </a:p>
          <a:p>
            <a:pPr lvl="1"/>
            <a:endParaRPr lang="en-US" dirty="0"/>
          </a:p>
          <a:p>
            <a:pPr lvl="1"/>
            <a:endParaRPr lang="en-US" dirty="0" smtClean="0"/>
          </a:p>
          <a:p>
            <a:pPr lvl="1"/>
            <a:endParaRPr lang="en-US" dirty="0" smtClean="0"/>
          </a:p>
          <a:p>
            <a:pPr lvl="1"/>
            <a:endParaRPr lang="en-US" dirty="0"/>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60373286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Data Science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19200"/>
            <a:ext cx="8915400" cy="4906963"/>
          </a:xfrm>
        </p:spPr>
        <p:txBody>
          <a:bodyPr>
            <a:normAutofit/>
          </a:bodyPr>
          <a:lstStyle/>
          <a:p>
            <a:pPr lvl="1"/>
            <a:endParaRPr lang="en-US" dirty="0"/>
          </a:p>
          <a:p>
            <a:pPr lvl="1"/>
            <a:endParaRPr lang="en-US" dirty="0" smtClean="0"/>
          </a:p>
          <a:p>
            <a:pPr lvl="1"/>
            <a:endParaRPr lang="en-US" dirty="0" smtClean="0"/>
          </a:p>
          <a:p>
            <a:pPr lvl="1"/>
            <a:endParaRPr lang="en-US" dirty="0"/>
          </a:p>
          <a:p>
            <a:endParaRPr lang="en-US" dirty="0" smtClean="0"/>
          </a:p>
          <a:p>
            <a:pPr lvl="1"/>
            <a:endParaRPr lang="en-US" dirty="0" smtClean="0"/>
          </a:p>
          <a:p>
            <a:pPr lvl="1"/>
            <a:endParaRPr lang="en-US" dirty="0" smtClean="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303"/>
          <a:stretch/>
        </p:blipFill>
        <p:spPr bwMode="auto">
          <a:xfrm>
            <a:off x="152400" y="1219200"/>
            <a:ext cx="8610599" cy="4568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934814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3250</TotalTime>
  <Words>974</Words>
  <Application>Microsoft Macintosh PowerPoint</Application>
  <PresentationFormat>On-screen Show (4:3)</PresentationFormat>
  <Paragraphs>366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IST687 – Applied 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Data Science</vt:lpstr>
      <vt:lpstr>IST687 – Applied Data Science</vt:lpstr>
    </vt:vector>
  </TitlesOfParts>
  <Company>Syracuse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Peggy M Brown</dc:creator>
  <cp:lastModifiedBy>Jeff Saltz</cp:lastModifiedBy>
  <cp:revision>182</cp:revision>
  <dcterms:created xsi:type="dcterms:W3CDTF">2013-01-23T22:13:02Z</dcterms:created>
  <dcterms:modified xsi:type="dcterms:W3CDTF">2016-02-10T20:08:05Z</dcterms:modified>
</cp:coreProperties>
</file>