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87" r:id="rId3"/>
    <p:sldId id="303" r:id="rId4"/>
    <p:sldId id="305" r:id="rId5"/>
    <p:sldId id="336" r:id="rId6"/>
    <p:sldId id="324" r:id="rId7"/>
    <p:sldId id="339" r:id="rId8"/>
    <p:sldId id="341" r:id="rId9"/>
    <p:sldId id="338" r:id="rId10"/>
    <p:sldId id="337" r:id="rId11"/>
    <p:sldId id="342" r:id="rId12"/>
    <p:sldId id="343" r:id="rId13"/>
    <p:sldId id="325" r:id="rId14"/>
    <p:sldId id="326" r:id="rId15"/>
    <p:sldId id="344" r:id="rId16"/>
    <p:sldId id="327" r:id="rId17"/>
    <p:sldId id="345" r:id="rId18"/>
    <p:sldId id="346" r:id="rId19"/>
    <p:sldId id="328" r:id="rId20"/>
    <p:sldId id="360" r:id="rId21"/>
    <p:sldId id="361" r:id="rId22"/>
    <p:sldId id="347" r:id="rId23"/>
    <p:sldId id="329" r:id="rId24"/>
    <p:sldId id="378" r:id="rId25"/>
    <p:sldId id="379" r:id="rId26"/>
    <p:sldId id="380" r:id="rId27"/>
    <p:sldId id="381" r:id="rId28"/>
    <p:sldId id="382" r:id="rId29"/>
    <p:sldId id="383" r:id="rId30"/>
    <p:sldId id="384" r:id="rId31"/>
    <p:sldId id="397" r:id="rId32"/>
    <p:sldId id="398" r:id="rId33"/>
    <p:sldId id="399" r:id="rId34"/>
    <p:sldId id="400" r:id="rId35"/>
    <p:sldId id="401" r:id="rId36"/>
    <p:sldId id="387" r:id="rId37"/>
    <p:sldId id="388" r:id="rId38"/>
    <p:sldId id="389" r:id="rId39"/>
    <p:sldId id="390" r:id="rId40"/>
    <p:sldId id="391" r:id="rId41"/>
    <p:sldId id="392" r:id="rId42"/>
    <p:sldId id="393" r:id="rId43"/>
    <p:sldId id="394" r:id="rId44"/>
    <p:sldId id="395" r:id="rId45"/>
    <p:sldId id="396" r:id="rId46"/>
    <p:sldId id="402" r:id="rId47"/>
    <p:sldId id="33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95" autoAdjust="0"/>
    <p:restoredTop sz="94660"/>
  </p:normalViewPr>
  <p:slideViewPr>
    <p:cSldViewPr>
      <p:cViewPr>
        <p:scale>
          <a:sx n="100" d="100"/>
          <a:sy n="100" d="100"/>
        </p:scale>
        <p:origin x="-776" y="-80"/>
      </p:cViewPr>
      <p:guideLst>
        <p:guide orient="horz" pos="2160"/>
        <p:guide pos="2880"/>
      </p:guideLst>
    </p:cSldViewPr>
  </p:slideViewPr>
  <p:notesTextViewPr>
    <p:cViewPr>
      <p:scale>
        <a:sx n="1" d="1"/>
        <a:sy n="1" d="1"/>
      </p:scale>
      <p:origin x="0" y="0"/>
    </p:cViewPr>
  </p:notesTextViewPr>
  <p:sorterViewPr>
    <p:cViewPr>
      <p:scale>
        <a:sx n="122" d="100"/>
        <a:sy n="122"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67E3C-A805-4539-81B7-B870DE4019D6}" type="datetimeFigureOut">
              <a:rPr lang="en-US" smtClean="0"/>
              <a:t>2/17/16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C45E57-4AD0-40F3-9798-8B1BED328BF1}" type="slidenum">
              <a:rPr lang="en-US" smtClean="0"/>
              <a:t>‹#›</a:t>
            </a:fld>
            <a:endParaRPr lang="en-US"/>
          </a:p>
        </p:txBody>
      </p:sp>
    </p:spTree>
    <p:extLst>
      <p:ext uri="{BB962C8B-B14F-4D97-AF65-F5344CB8AC3E}">
        <p14:creationId xmlns:p14="http://schemas.microsoft.com/office/powerpoint/2010/main" val="4005317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5E57-4AD0-40F3-9798-8B1BED328BF1}" type="slidenum">
              <a:rPr lang="en-US" smtClean="0"/>
              <a:t>13</a:t>
            </a:fld>
            <a:endParaRPr lang="en-US"/>
          </a:p>
        </p:txBody>
      </p:sp>
    </p:spTree>
    <p:extLst>
      <p:ext uri="{BB962C8B-B14F-4D97-AF65-F5344CB8AC3E}">
        <p14:creationId xmlns:p14="http://schemas.microsoft.com/office/powerpoint/2010/main" val="3770488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5E57-4AD0-40F3-9798-8B1BED328BF1}" type="slidenum">
              <a:rPr lang="en-US" smtClean="0"/>
              <a:t>22</a:t>
            </a:fld>
            <a:endParaRPr lang="en-US"/>
          </a:p>
        </p:txBody>
      </p:sp>
    </p:spTree>
    <p:extLst>
      <p:ext uri="{BB962C8B-B14F-4D97-AF65-F5344CB8AC3E}">
        <p14:creationId xmlns:p14="http://schemas.microsoft.com/office/powerpoint/2010/main" val="918952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5E57-4AD0-40F3-9798-8B1BED328BF1}" type="slidenum">
              <a:rPr lang="en-US" smtClean="0"/>
              <a:t>23</a:t>
            </a:fld>
            <a:endParaRPr lang="en-US"/>
          </a:p>
        </p:txBody>
      </p:sp>
    </p:spTree>
    <p:extLst>
      <p:ext uri="{BB962C8B-B14F-4D97-AF65-F5344CB8AC3E}">
        <p14:creationId xmlns:p14="http://schemas.microsoft.com/office/powerpoint/2010/main" val="3043505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5E57-4AD0-40F3-9798-8B1BED328BF1}" type="slidenum">
              <a:rPr lang="en-US" smtClean="0"/>
              <a:t>36</a:t>
            </a:fld>
            <a:endParaRPr lang="en-US"/>
          </a:p>
        </p:txBody>
      </p:sp>
    </p:spTree>
    <p:extLst>
      <p:ext uri="{BB962C8B-B14F-4D97-AF65-F5344CB8AC3E}">
        <p14:creationId xmlns:p14="http://schemas.microsoft.com/office/powerpoint/2010/main" val="1006706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5E57-4AD0-40F3-9798-8B1BED328BF1}" type="slidenum">
              <a:rPr lang="en-US" smtClean="0"/>
              <a:t>37</a:t>
            </a:fld>
            <a:endParaRPr lang="en-US"/>
          </a:p>
        </p:txBody>
      </p:sp>
    </p:spTree>
    <p:extLst>
      <p:ext uri="{BB962C8B-B14F-4D97-AF65-F5344CB8AC3E}">
        <p14:creationId xmlns:p14="http://schemas.microsoft.com/office/powerpoint/2010/main" val="2472780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5E57-4AD0-40F3-9798-8B1BED328BF1}" type="slidenum">
              <a:rPr lang="en-US" smtClean="0"/>
              <a:t>38</a:t>
            </a:fld>
            <a:endParaRPr lang="en-US"/>
          </a:p>
        </p:txBody>
      </p:sp>
    </p:spTree>
    <p:extLst>
      <p:ext uri="{BB962C8B-B14F-4D97-AF65-F5344CB8AC3E}">
        <p14:creationId xmlns:p14="http://schemas.microsoft.com/office/powerpoint/2010/main" val="4289554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5E57-4AD0-40F3-9798-8B1BED328BF1}" type="slidenum">
              <a:rPr lang="en-US" smtClean="0"/>
              <a:t>39</a:t>
            </a:fld>
            <a:endParaRPr lang="en-US"/>
          </a:p>
        </p:txBody>
      </p:sp>
    </p:spTree>
    <p:extLst>
      <p:ext uri="{BB962C8B-B14F-4D97-AF65-F5344CB8AC3E}">
        <p14:creationId xmlns:p14="http://schemas.microsoft.com/office/powerpoint/2010/main" val="16896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5E57-4AD0-40F3-9798-8B1BED328BF1}" type="slidenum">
              <a:rPr lang="en-US" smtClean="0"/>
              <a:t>40</a:t>
            </a:fld>
            <a:endParaRPr lang="en-US"/>
          </a:p>
        </p:txBody>
      </p:sp>
    </p:spTree>
    <p:extLst>
      <p:ext uri="{BB962C8B-B14F-4D97-AF65-F5344CB8AC3E}">
        <p14:creationId xmlns:p14="http://schemas.microsoft.com/office/powerpoint/2010/main" val="1822262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5E57-4AD0-40F3-9798-8B1BED328BF1}" type="slidenum">
              <a:rPr lang="en-US" smtClean="0"/>
              <a:t>41</a:t>
            </a:fld>
            <a:endParaRPr lang="en-US"/>
          </a:p>
        </p:txBody>
      </p:sp>
    </p:spTree>
    <p:extLst>
      <p:ext uri="{BB962C8B-B14F-4D97-AF65-F5344CB8AC3E}">
        <p14:creationId xmlns:p14="http://schemas.microsoft.com/office/powerpoint/2010/main" val="2332398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5E57-4AD0-40F3-9798-8B1BED328BF1}" type="slidenum">
              <a:rPr lang="en-US" smtClean="0"/>
              <a:t>42</a:t>
            </a:fld>
            <a:endParaRPr lang="en-US"/>
          </a:p>
        </p:txBody>
      </p:sp>
    </p:spTree>
    <p:extLst>
      <p:ext uri="{BB962C8B-B14F-4D97-AF65-F5344CB8AC3E}">
        <p14:creationId xmlns:p14="http://schemas.microsoft.com/office/powerpoint/2010/main" val="2693879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5E57-4AD0-40F3-9798-8B1BED328BF1}" type="slidenum">
              <a:rPr lang="en-US" smtClean="0"/>
              <a:t>43</a:t>
            </a:fld>
            <a:endParaRPr lang="en-US"/>
          </a:p>
        </p:txBody>
      </p:sp>
    </p:spTree>
    <p:extLst>
      <p:ext uri="{BB962C8B-B14F-4D97-AF65-F5344CB8AC3E}">
        <p14:creationId xmlns:p14="http://schemas.microsoft.com/office/powerpoint/2010/main" val="1243339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5E57-4AD0-40F3-9798-8B1BED328BF1}" type="slidenum">
              <a:rPr lang="en-US" smtClean="0"/>
              <a:t>14</a:t>
            </a:fld>
            <a:endParaRPr lang="en-US"/>
          </a:p>
        </p:txBody>
      </p:sp>
    </p:spTree>
    <p:extLst>
      <p:ext uri="{BB962C8B-B14F-4D97-AF65-F5344CB8AC3E}">
        <p14:creationId xmlns:p14="http://schemas.microsoft.com/office/powerpoint/2010/main" val="5173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5E57-4AD0-40F3-9798-8B1BED328BF1}" type="slidenum">
              <a:rPr lang="en-US" smtClean="0"/>
              <a:t>44</a:t>
            </a:fld>
            <a:endParaRPr lang="en-US"/>
          </a:p>
        </p:txBody>
      </p:sp>
    </p:spTree>
    <p:extLst>
      <p:ext uri="{BB962C8B-B14F-4D97-AF65-F5344CB8AC3E}">
        <p14:creationId xmlns:p14="http://schemas.microsoft.com/office/powerpoint/2010/main" val="5110666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5E57-4AD0-40F3-9798-8B1BED328BF1}" type="slidenum">
              <a:rPr lang="en-US" smtClean="0"/>
              <a:t>45</a:t>
            </a:fld>
            <a:endParaRPr lang="en-US"/>
          </a:p>
        </p:txBody>
      </p:sp>
    </p:spTree>
    <p:extLst>
      <p:ext uri="{BB962C8B-B14F-4D97-AF65-F5344CB8AC3E}">
        <p14:creationId xmlns:p14="http://schemas.microsoft.com/office/powerpoint/2010/main" val="511066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5E57-4AD0-40F3-9798-8B1BED328BF1}" type="slidenum">
              <a:rPr lang="en-US" smtClean="0"/>
              <a:t>46</a:t>
            </a:fld>
            <a:endParaRPr lang="en-US"/>
          </a:p>
        </p:txBody>
      </p:sp>
    </p:spTree>
    <p:extLst>
      <p:ext uri="{BB962C8B-B14F-4D97-AF65-F5344CB8AC3E}">
        <p14:creationId xmlns:p14="http://schemas.microsoft.com/office/powerpoint/2010/main" val="511066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5E57-4AD0-40F3-9798-8B1BED328BF1}" type="slidenum">
              <a:rPr lang="en-US" smtClean="0"/>
              <a:t>15</a:t>
            </a:fld>
            <a:endParaRPr lang="en-US"/>
          </a:p>
        </p:txBody>
      </p:sp>
    </p:spTree>
    <p:extLst>
      <p:ext uri="{BB962C8B-B14F-4D97-AF65-F5344CB8AC3E}">
        <p14:creationId xmlns:p14="http://schemas.microsoft.com/office/powerpoint/2010/main" val="2546474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5E57-4AD0-40F3-9798-8B1BED328BF1}" type="slidenum">
              <a:rPr lang="en-US" smtClean="0"/>
              <a:t>16</a:t>
            </a:fld>
            <a:endParaRPr lang="en-US"/>
          </a:p>
        </p:txBody>
      </p:sp>
    </p:spTree>
    <p:extLst>
      <p:ext uri="{BB962C8B-B14F-4D97-AF65-F5344CB8AC3E}">
        <p14:creationId xmlns:p14="http://schemas.microsoft.com/office/powerpoint/2010/main" val="2725346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5E57-4AD0-40F3-9798-8B1BED328BF1}" type="slidenum">
              <a:rPr lang="en-US" smtClean="0"/>
              <a:t>17</a:t>
            </a:fld>
            <a:endParaRPr lang="en-US"/>
          </a:p>
        </p:txBody>
      </p:sp>
    </p:spTree>
    <p:extLst>
      <p:ext uri="{BB962C8B-B14F-4D97-AF65-F5344CB8AC3E}">
        <p14:creationId xmlns:p14="http://schemas.microsoft.com/office/powerpoint/2010/main" val="2725374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5E57-4AD0-40F3-9798-8B1BED328BF1}" type="slidenum">
              <a:rPr lang="en-US" smtClean="0"/>
              <a:t>18</a:t>
            </a:fld>
            <a:endParaRPr lang="en-US"/>
          </a:p>
        </p:txBody>
      </p:sp>
    </p:spTree>
    <p:extLst>
      <p:ext uri="{BB962C8B-B14F-4D97-AF65-F5344CB8AC3E}">
        <p14:creationId xmlns:p14="http://schemas.microsoft.com/office/powerpoint/2010/main" val="3949747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5E57-4AD0-40F3-9798-8B1BED328BF1}" type="slidenum">
              <a:rPr lang="en-US" smtClean="0"/>
              <a:t>19</a:t>
            </a:fld>
            <a:endParaRPr lang="en-US"/>
          </a:p>
        </p:txBody>
      </p:sp>
    </p:spTree>
    <p:extLst>
      <p:ext uri="{BB962C8B-B14F-4D97-AF65-F5344CB8AC3E}">
        <p14:creationId xmlns:p14="http://schemas.microsoft.com/office/powerpoint/2010/main" val="2219956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5E57-4AD0-40F3-9798-8B1BED328BF1}" type="slidenum">
              <a:rPr lang="en-US" smtClean="0"/>
              <a:t>20</a:t>
            </a:fld>
            <a:endParaRPr lang="en-US"/>
          </a:p>
        </p:txBody>
      </p:sp>
    </p:spTree>
    <p:extLst>
      <p:ext uri="{BB962C8B-B14F-4D97-AF65-F5344CB8AC3E}">
        <p14:creationId xmlns:p14="http://schemas.microsoft.com/office/powerpoint/2010/main" val="1117057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5E57-4AD0-40F3-9798-8B1BED328BF1}" type="slidenum">
              <a:rPr lang="en-US" smtClean="0"/>
              <a:t>21</a:t>
            </a:fld>
            <a:endParaRPr lang="en-US"/>
          </a:p>
        </p:txBody>
      </p:sp>
    </p:spTree>
    <p:extLst>
      <p:ext uri="{BB962C8B-B14F-4D97-AF65-F5344CB8AC3E}">
        <p14:creationId xmlns:p14="http://schemas.microsoft.com/office/powerpoint/2010/main" val="2528951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2/17/16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002236"/>
            <a:ext cx="9144000" cy="85725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94732632"/>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2/17/16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884739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2/17/16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2036654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199"/>
            <a:ext cx="9144000" cy="1143000"/>
          </a:xfrm>
          <a:solidFill>
            <a:schemeClr val="tx1">
              <a:lumMod val="75000"/>
              <a:lumOff val="25000"/>
            </a:schemeClr>
          </a:solidFill>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93409523"/>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2/17/16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2881263578"/>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2/17/16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168599527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2/17/16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552230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2/17/16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4191134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2/17/16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2926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2/17/16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308644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2/17/16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36399762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002236"/>
            <a:ext cx="9144000" cy="857250"/>
          </a:xfrm>
          <a:prstGeom prst="rect">
            <a:avLst/>
          </a:prstGeom>
        </p:spPr>
      </p:pic>
      <p:sp>
        <p:nvSpPr>
          <p:cNvPr id="8" name="Title 1"/>
          <p:cNvSpPr txBox="1">
            <a:spLocks/>
          </p:cNvSpPr>
          <p:nvPr userDrawn="1"/>
        </p:nvSpPr>
        <p:spPr>
          <a:xfrm>
            <a:off x="0" y="-2199"/>
            <a:ext cx="9144000" cy="1143000"/>
          </a:xfrm>
          <a:prstGeom prst="rect">
            <a:avLst/>
          </a:prstGeom>
          <a:solidFill>
            <a:schemeClr val="tx1">
              <a:lumMod val="75000"/>
              <a:lumOff val="25000"/>
            </a:schemeClr>
          </a:solidFill>
        </p:spPr>
        <p:txBody>
          <a:bodyPr/>
          <a:lstStyle>
            <a:lvl1pPr algn="ctr" defTabSz="914400" rtl="0" eaLnBrk="1" latinLnBrk="0" hangingPunct="1">
              <a:spcBef>
                <a:spcPct val="0"/>
              </a:spcBef>
              <a:buNone/>
              <a:defRPr sz="4400" kern="1200">
                <a:solidFill>
                  <a:schemeClr val="bg1"/>
                </a:solidFill>
                <a:latin typeface="+mj-lt"/>
                <a:ea typeface="+mj-ea"/>
                <a:cs typeface="+mj-cs"/>
              </a:defRPr>
            </a:lvl1pPr>
          </a:lstStyle>
          <a:p>
            <a:pPr>
              <a:lnSpc>
                <a:spcPct val="150000"/>
              </a:lnSpc>
            </a:pPr>
            <a:r>
              <a:rPr lang="en-US" dirty="0" smtClean="0">
                <a:latin typeface="Franklin Gothic Medium" pitchFamily="34" charset="0"/>
              </a:rPr>
              <a:t>Click to edit Master title style</a:t>
            </a:r>
            <a:endParaRPr lang="en-US" dirty="0">
              <a:latin typeface="Franklin Gothic Medium" pitchFamily="34" charset="0"/>
            </a:endParaRPr>
          </a:p>
        </p:txBody>
      </p:sp>
    </p:spTree>
    <p:extLst>
      <p:ext uri="{BB962C8B-B14F-4D97-AF65-F5344CB8AC3E}">
        <p14:creationId xmlns:p14="http://schemas.microsoft.com/office/powerpoint/2010/main" val="1601441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cran.r-project.org/web/packages/gdata/gdata.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aps.googleapis.com/maps/api/geocode/json?address=1600+Pennsylvania+Avenue,+Washington,+DC&amp;sensor=fals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IST687 – Applied Data Science</a:t>
            </a:r>
            <a:endParaRPr lang="en-US" dirty="0"/>
          </a:p>
        </p:txBody>
      </p:sp>
      <p:sp>
        <p:nvSpPr>
          <p:cNvPr id="3" name="Subtitle 2"/>
          <p:cNvSpPr>
            <a:spLocks noGrp="1"/>
          </p:cNvSpPr>
          <p:nvPr>
            <p:ph type="subTitle" idx="1"/>
          </p:nvPr>
        </p:nvSpPr>
        <p:spPr/>
        <p:txBody>
          <a:bodyPr/>
          <a:lstStyle/>
          <a:p>
            <a:pPr algn="l">
              <a:spcBef>
                <a:spcPts val="600"/>
              </a:spcBef>
            </a:pPr>
            <a:r>
              <a:rPr lang="en-US" sz="4800" dirty="0" smtClean="0"/>
              <a:t>Storage Wars</a:t>
            </a:r>
            <a:endParaRPr lang="en-US" sz="4800" dirty="0"/>
          </a:p>
        </p:txBody>
      </p:sp>
    </p:spTree>
    <p:extLst>
      <p:ext uri="{BB962C8B-B14F-4D97-AF65-F5344CB8AC3E}">
        <p14:creationId xmlns:p14="http://schemas.microsoft.com/office/powerpoint/2010/main" val="40348935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stretch>
            <a:fillRect/>
          </a:stretch>
        </p:blipFill>
        <p:spPr>
          <a:xfrm>
            <a:off x="1648190" y="2396477"/>
            <a:ext cx="5847619" cy="2323809"/>
          </a:xfrm>
          <a:prstGeom prst="rect">
            <a:avLst/>
          </a:prstGeom>
        </p:spPr>
      </p:pic>
      <p:cxnSp>
        <p:nvCxnSpPr>
          <p:cNvPr id="6" name="Straight Arrow Connector 5"/>
          <p:cNvCxnSpPr/>
          <p:nvPr/>
        </p:nvCxnSpPr>
        <p:spPr>
          <a:xfrm flipH="1">
            <a:off x="3200400" y="1600200"/>
            <a:ext cx="990600" cy="12192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3505200" y="3505200"/>
            <a:ext cx="1371600" cy="16002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57200" y="1371600"/>
            <a:ext cx="2514600" cy="923330"/>
          </a:xfrm>
          <a:prstGeom prst="rect">
            <a:avLst/>
          </a:prstGeom>
          <a:noFill/>
        </p:spPr>
        <p:txBody>
          <a:bodyPr wrap="square" rtlCol="0">
            <a:spAutoFit/>
          </a:bodyPr>
          <a:lstStyle/>
          <a:p>
            <a:r>
              <a:rPr lang="en-US" dirty="0" smtClean="0"/>
              <a:t>Import via </a:t>
            </a:r>
            <a:r>
              <a:rPr lang="en-US" dirty="0" err="1" smtClean="0"/>
              <a:t>RStudio</a:t>
            </a:r>
            <a:endParaRPr lang="en-US" dirty="0" smtClean="0"/>
          </a:p>
          <a:p>
            <a:pPr marL="285750" indent="-285750">
              <a:buFont typeface="Arial" panose="020B0604020202020204" pitchFamily="34" charset="0"/>
              <a:buChar char="•"/>
            </a:pPr>
            <a:r>
              <a:rPr lang="en-US" dirty="0" smtClean="0"/>
              <a:t>Upper right quadrant of </a:t>
            </a:r>
            <a:r>
              <a:rPr lang="en-US" dirty="0" err="1" smtClean="0"/>
              <a:t>RStudio</a:t>
            </a:r>
            <a:endParaRPr lang="en-US" dirty="0"/>
          </a:p>
        </p:txBody>
      </p:sp>
    </p:spTree>
    <p:extLst>
      <p:ext uri="{BB962C8B-B14F-4D97-AF65-F5344CB8AC3E}">
        <p14:creationId xmlns:p14="http://schemas.microsoft.com/office/powerpoint/2010/main" val="247441913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pic>
        <p:nvPicPr>
          <p:cNvPr id="4" name="Content Placeholder 3"/>
          <p:cNvPicPr>
            <a:picLocks noGrp="1" noChangeAspect="1"/>
          </p:cNvPicPr>
          <p:nvPr>
            <p:ph idx="1"/>
          </p:nvPr>
        </p:nvPicPr>
        <p:blipFill>
          <a:blip r:embed="rId2"/>
          <a:stretch>
            <a:fillRect/>
          </a:stretch>
        </p:blipFill>
        <p:spPr>
          <a:xfrm>
            <a:off x="1828800" y="1447800"/>
            <a:ext cx="5254865" cy="4339604"/>
          </a:xfrm>
          <a:prstGeom prst="rect">
            <a:avLst/>
          </a:prstGeom>
        </p:spPr>
      </p:pic>
      <p:sp>
        <p:nvSpPr>
          <p:cNvPr id="5" name="Oval 4"/>
          <p:cNvSpPr/>
          <p:nvPr/>
        </p:nvSpPr>
        <p:spPr>
          <a:xfrm>
            <a:off x="5562600" y="5334000"/>
            <a:ext cx="8382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828800" y="2057400"/>
            <a:ext cx="1905000" cy="1219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3738666" y="3267095"/>
            <a:ext cx="1666667" cy="323810"/>
          </a:xfrm>
          <a:prstGeom prst="rect">
            <a:avLst/>
          </a:prstGeom>
        </p:spPr>
      </p:pic>
      <p:pic>
        <p:nvPicPr>
          <p:cNvPr id="8" name="Picture 7"/>
          <p:cNvPicPr>
            <a:picLocks noChangeAspect="1"/>
          </p:cNvPicPr>
          <p:nvPr/>
        </p:nvPicPr>
        <p:blipFill>
          <a:blip r:embed="rId3"/>
          <a:stretch>
            <a:fillRect/>
          </a:stretch>
        </p:blipFill>
        <p:spPr>
          <a:xfrm>
            <a:off x="228601" y="1428926"/>
            <a:ext cx="1371600" cy="399874"/>
          </a:xfrm>
          <a:prstGeom prst="rect">
            <a:avLst/>
          </a:prstGeom>
        </p:spPr>
      </p:pic>
      <p:sp>
        <p:nvSpPr>
          <p:cNvPr id="10" name="Oval 9"/>
          <p:cNvSpPr/>
          <p:nvPr/>
        </p:nvSpPr>
        <p:spPr>
          <a:xfrm>
            <a:off x="3505200" y="3574749"/>
            <a:ext cx="838200" cy="323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28601" y="2286000"/>
            <a:ext cx="1142999" cy="381000"/>
          </a:xfrm>
          <a:prstGeom prst="rect">
            <a:avLst/>
          </a:prstGeom>
          <a:noFill/>
        </p:spPr>
        <p:txBody>
          <a:bodyPr wrap="square" rtlCol="0">
            <a:spAutoFit/>
          </a:bodyPr>
          <a:lstStyle/>
          <a:p>
            <a:r>
              <a:rPr lang="en-US" dirty="0" smtClean="0"/>
              <a:t>text file</a:t>
            </a:r>
            <a:endParaRPr lang="en-US" dirty="0"/>
          </a:p>
        </p:txBody>
      </p:sp>
      <p:cxnSp>
        <p:nvCxnSpPr>
          <p:cNvPr id="12" name="Straight Arrow Connector 11"/>
          <p:cNvCxnSpPr/>
          <p:nvPr/>
        </p:nvCxnSpPr>
        <p:spPr>
          <a:xfrm flipV="1">
            <a:off x="685800" y="1828800"/>
            <a:ext cx="0" cy="4572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02924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pic>
        <p:nvPicPr>
          <p:cNvPr id="6" name="Content Placeholder 5"/>
          <p:cNvPicPr>
            <a:picLocks noGrp="1" noChangeAspect="1"/>
          </p:cNvPicPr>
          <p:nvPr>
            <p:ph idx="1"/>
          </p:nvPr>
        </p:nvPicPr>
        <p:blipFill>
          <a:blip r:embed="rId2"/>
          <a:stretch>
            <a:fillRect/>
          </a:stretch>
        </p:blipFill>
        <p:spPr>
          <a:xfrm>
            <a:off x="457200" y="1524000"/>
            <a:ext cx="8229600" cy="3910792"/>
          </a:xfrm>
          <a:prstGeom prst="rect">
            <a:avLst/>
          </a:prstGeom>
        </p:spPr>
      </p:pic>
      <p:sp>
        <p:nvSpPr>
          <p:cNvPr id="7" name="Oval 6"/>
          <p:cNvSpPr/>
          <p:nvPr/>
        </p:nvSpPr>
        <p:spPr>
          <a:xfrm>
            <a:off x="457200" y="2133600"/>
            <a:ext cx="4419600" cy="2286000"/>
          </a:xfrm>
          <a:prstGeom prst="ellipse">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57200" y="4572001"/>
            <a:ext cx="4876800" cy="1143000"/>
          </a:xfrm>
          <a:prstGeom prst="ellipse">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57800" y="2286000"/>
            <a:ext cx="3200400" cy="457200"/>
          </a:xfrm>
          <a:prstGeom prst="ellipse">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063875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525963"/>
          </a:xfrm>
        </p:spPr>
        <p:txBody>
          <a:bodyPr>
            <a:normAutofit fontScale="92500" lnSpcReduction="10000"/>
          </a:bodyPr>
          <a:lstStyle/>
          <a:p>
            <a:r>
              <a:rPr lang="en-US" sz="3000" dirty="0" smtClean="0"/>
              <a:t>Connecting R to external data sources – Discrete files</a:t>
            </a:r>
          </a:p>
          <a:p>
            <a:r>
              <a:rPr lang="en-US" sz="3000" dirty="0" smtClean="0"/>
              <a:t>R Packages</a:t>
            </a:r>
          </a:p>
          <a:p>
            <a:pPr lvl="1"/>
            <a:r>
              <a:rPr lang="en-US" dirty="0" smtClean="0"/>
              <a:t>RODBC (Windows)</a:t>
            </a:r>
          </a:p>
          <a:p>
            <a:pPr lvl="1"/>
            <a:r>
              <a:rPr lang="en-US" dirty="0" err="1" smtClean="0"/>
              <a:t>xlsReadWrite</a:t>
            </a:r>
            <a:r>
              <a:rPr lang="en-US" dirty="0" smtClean="0"/>
              <a:t> (Windows)</a:t>
            </a:r>
          </a:p>
          <a:p>
            <a:pPr lvl="1"/>
            <a:r>
              <a:rPr lang="en-US" dirty="0" err="1" smtClean="0"/>
              <a:t>xlsx</a:t>
            </a:r>
            <a:r>
              <a:rPr lang="en-US" dirty="0" smtClean="0"/>
              <a:t> (Mac)</a:t>
            </a:r>
          </a:p>
          <a:p>
            <a:pPr lvl="1"/>
            <a:r>
              <a:rPr lang="en-US" dirty="0" err="1" smtClean="0"/>
              <a:t>XLConnect</a:t>
            </a:r>
            <a:r>
              <a:rPr lang="en-US" dirty="0"/>
              <a:t> </a:t>
            </a:r>
            <a:r>
              <a:rPr lang="en-US" dirty="0" smtClean="0"/>
              <a:t>(Mac)</a:t>
            </a:r>
          </a:p>
          <a:p>
            <a:pPr lvl="1"/>
            <a:r>
              <a:rPr lang="en-US" dirty="0" err="1" smtClean="0"/>
              <a:t>gdata</a:t>
            </a:r>
            <a:r>
              <a:rPr lang="en-US" dirty="0" smtClean="0"/>
              <a:t> </a:t>
            </a:r>
          </a:p>
          <a:p>
            <a:pPr lvl="2"/>
            <a:r>
              <a:rPr lang="en-US" dirty="0" smtClean="0"/>
              <a:t>read.xls function</a:t>
            </a:r>
          </a:p>
          <a:p>
            <a:pPr lvl="2"/>
            <a:r>
              <a:rPr lang="en-US" dirty="0">
                <a:hlinkClick r:id="rId3"/>
              </a:rPr>
              <a:t>http://</a:t>
            </a:r>
            <a:r>
              <a:rPr lang="en-US" dirty="0" smtClean="0">
                <a:hlinkClick r:id="rId3"/>
              </a:rPr>
              <a:t>cran.r-project.org/web/packages/gdata/gdata.pdf</a:t>
            </a:r>
            <a:endParaRPr lang="en-US" dirty="0" smtClean="0"/>
          </a:p>
          <a:p>
            <a:pPr marL="914400" lvl="2" indent="0">
              <a:buNone/>
            </a:pPr>
            <a:r>
              <a:rPr lang="en-US" dirty="0" smtClean="0"/>
              <a:t>&gt; </a:t>
            </a:r>
            <a:r>
              <a:rPr lang="en-US" dirty="0" err="1" smtClean="0"/>
              <a:t>ls</a:t>
            </a:r>
            <a:r>
              <a:rPr lang="en-US" dirty="0"/>
              <a:t>("</a:t>
            </a:r>
            <a:r>
              <a:rPr lang="en-US" dirty="0" err="1" smtClean="0"/>
              <a:t>package:gdata</a:t>
            </a:r>
            <a:r>
              <a:rPr lang="en-US" dirty="0" smtClean="0"/>
              <a:t>")    #list content of </a:t>
            </a:r>
            <a:r>
              <a:rPr lang="en-US" dirty="0" err="1" smtClean="0"/>
              <a:t>gdata</a:t>
            </a:r>
            <a:r>
              <a:rPr lang="en-US" dirty="0" smtClean="0"/>
              <a:t> package</a:t>
            </a:r>
          </a:p>
          <a:p>
            <a:endParaRPr lang="en-US" dirty="0" smtClean="0"/>
          </a:p>
        </p:txBody>
      </p:sp>
    </p:spTree>
    <p:extLst>
      <p:ext uri="{BB962C8B-B14F-4D97-AF65-F5344CB8AC3E}">
        <p14:creationId xmlns:p14="http://schemas.microsoft.com/office/powerpoint/2010/main" val="321516443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525963"/>
          </a:xfrm>
        </p:spPr>
        <p:txBody>
          <a:bodyPr>
            <a:normAutofit/>
          </a:bodyPr>
          <a:lstStyle/>
          <a:p>
            <a:r>
              <a:rPr lang="en-US" sz="2800" dirty="0"/>
              <a:t>Connecting R to external data sources – Discrete files</a:t>
            </a:r>
          </a:p>
          <a:p>
            <a:pPr lvl="1"/>
            <a:r>
              <a:rPr lang="en-US" sz="2400" dirty="0" smtClean="0"/>
              <a:t>Read/load census data we viewed in Chapter 6 via read.xls (included in the R </a:t>
            </a:r>
            <a:r>
              <a:rPr lang="en-US" sz="2400" dirty="0" err="1" smtClean="0"/>
              <a:t>gdata</a:t>
            </a:r>
            <a:r>
              <a:rPr lang="en-US" sz="2400" dirty="0" smtClean="0"/>
              <a:t> package)</a:t>
            </a:r>
          </a:p>
          <a:p>
            <a:pPr lvl="1"/>
            <a:r>
              <a:rPr lang="en-US" sz="2400" dirty="0" smtClean="0"/>
              <a:t>Look at data set at census.gov before executing read.xls</a:t>
            </a:r>
          </a:p>
          <a:p>
            <a:pPr lvl="1"/>
            <a:r>
              <a:rPr lang="en-US" sz="2400" dirty="0" smtClean="0"/>
              <a:t>Prepare </a:t>
            </a:r>
            <a:r>
              <a:rPr lang="en-US" sz="2400" dirty="0" err="1" smtClean="0"/>
              <a:t>gdata</a:t>
            </a:r>
            <a:r>
              <a:rPr lang="en-US" sz="2400" dirty="0" smtClean="0"/>
              <a:t> package for use: R command line or R-Studio</a:t>
            </a:r>
          </a:p>
          <a:p>
            <a:pPr marL="914400" lvl="2" indent="0">
              <a:buNone/>
            </a:pPr>
            <a:r>
              <a:rPr lang="en-US" sz="2000" dirty="0" smtClean="0"/>
              <a:t> &gt; </a:t>
            </a:r>
            <a:r>
              <a:rPr lang="en-US" sz="2000" dirty="0" err="1" smtClean="0"/>
              <a:t>install.packages</a:t>
            </a:r>
            <a:r>
              <a:rPr lang="en-US" sz="2000" dirty="0" smtClean="0"/>
              <a:t>(“</a:t>
            </a:r>
            <a:r>
              <a:rPr lang="en-US" sz="2000" dirty="0" err="1" smtClean="0"/>
              <a:t>gdata</a:t>
            </a:r>
            <a:r>
              <a:rPr lang="en-US" sz="2000" dirty="0" smtClean="0"/>
              <a:t>”)</a:t>
            </a:r>
          </a:p>
          <a:p>
            <a:pPr marL="914400" lvl="2" indent="0">
              <a:buNone/>
            </a:pPr>
            <a:r>
              <a:rPr lang="en-US" sz="2000" dirty="0" smtClean="0"/>
              <a:t> &gt; library(“</a:t>
            </a:r>
            <a:r>
              <a:rPr lang="en-US" sz="2000" dirty="0" err="1" smtClean="0"/>
              <a:t>gdata</a:t>
            </a:r>
            <a:r>
              <a:rPr lang="en-US" sz="2000" dirty="0" smtClean="0"/>
              <a:t>”)</a:t>
            </a:r>
          </a:p>
          <a:p>
            <a:pPr marL="914400" lvl="2" indent="0">
              <a:buNone/>
            </a:pPr>
            <a:r>
              <a:rPr lang="en-US" sz="2000" dirty="0" smtClean="0"/>
              <a:t> &gt; </a:t>
            </a:r>
            <a:r>
              <a:rPr lang="en-US" sz="2000" dirty="0" err="1" smtClean="0"/>
              <a:t>testFrame</a:t>
            </a:r>
            <a:r>
              <a:rPr lang="en-US" sz="2000" dirty="0"/>
              <a:t>&lt;-read.xls( </a:t>
            </a:r>
            <a:r>
              <a:rPr lang="en-US" sz="2000" dirty="0" smtClean="0"/>
              <a:t>"http</a:t>
            </a:r>
            <a:r>
              <a:rPr lang="en-US" sz="2000" dirty="0"/>
              <a:t>://</a:t>
            </a:r>
            <a:r>
              <a:rPr lang="en-US" sz="2000" dirty="0" smtClean="0"/>
              <a:t>www.census.gov/popest/data/state/totals/2011/tables/NST-EST2011-01.xls")</a:t>
            </a:r>
          </a:p>
          <a:p>
            <a:pPr lvl="1"/>
            <a:endParaRPr lang="en-US" sz="2400" dirty="0" smtClean="0"/>
          </a:p>
        </p:txBody>
      </p:sp>
    </p:spTree>
    <p:extLst>
      <p:ext uri="{BB962C8B-B14F-4D97-AF65-F5344CB8AC3E}">
        <p14:creationId xmlns:p14="http://schemas.microsoft.com/office/powerpoint/2010/main" val="386938841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525963"/>
          </a:xfrm>
        </p:spPr>
        <p:txBody>
          <a:bodyPr>
            <a:normAutofit/>
          </a:bodyPr>
          <a:lstStyle/>
          <a:p>
            <a:r>
              <a:rPr lang="en-US" sz="1800" dirty="0"/>
              <a:t>http://www.census.gov/popest/data/state/totals/2011/tables/NST-EST2011-01.xls</a:t>
            </a:r>
            <a:endParaRPr lang="en-US" sz="1800" dirty="0" smtClean="0"/>
          </a:p>
        </p:txBody>
      </p:sp>
      <p:pic>
        <p:nvPicPr>
          <p:cNvPr id="4" name="Picture 3"/>
          <p:cNvPicPr>
            <a:picLocks noChangeAspect="1"/>
          </p:cNvPicPr>
          <p:nvPr/>
        </p:nvPicPr>
        <p:blipFill>
          <a:blip r:embed="rId3"/>
          <a:stretch>
            <a:fillRect/>
          </a:stretch>
        </p:blipFill>
        <p:spPr>
          <a:xfrm>
            <a:off x="1281524" y="1724324"/>
            <a:ext cx="6580952" cy="4066876"/>
          </a:xfrm>
          <a:prstGeom prst="rect">
            <a:avLst/>
          </a:prstGeom>
        </p:spPr>
      </p:pic>
    </p:spTree>
    <p:extLst>
      <p:ext uri="{BB962C8B-B14F-4D97-AF65-F5344CB8AC3E}">
        <p14:creationId xmlns:p14="http://schemas.microsoft.com/office/powerpoint/2010/main" val="207756791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525963"/>
          </a:xfrm>
        </p:spPr>
        <p:txBody>
          <a:bodyPr>
            <a:normAutofit lnSpcReduction="10000"/>
          </a:bodyPr>
          <a:lstStyle/>
          <a:p>
            <a:r>
              <a:rPr lang="en-US" sz="2800" dirty="0"/>
              <a:t>Connecting R to external data sources – Discrete files</a:t>
            </a:r>
          </a:p>
          <a:p>
            <a:pPr lvl="1"/>
            <a:r>
              <a:rPr lang="en-US" sz="2400" dirty="0" smtClean="0"/>
              <a:t>View the results of </a:t>
            </a:r>
            <a:r>
              <a:rPr lang="en-US" sz="2400" b="1" dirty="0" smtClean="0"/>
              <a:t>read.xls</a:t>
            </a:r>
            <a:r>
              <a:rPr lang="en-US" sz="2400" dirty="0" smtClean="0"/>
              <a:t>      </a:t>
            </a:r>
            <a:r>
              <a:rPr lang="en-US" sz="2400" b="1" dirty="0" smtClean="0"/>
              <a:t>View</a:t>
            </a:r>
            <a:r>
              <a:rPr lang="en-US" sz="2400" dirty="0" smtClean="0"/>
              <a:t>(</a:t>
            </a:r>
            <a:r>
              <a:rPr lang="en-US" sz="2400" dirty="0" err="1" smtClean="0"/>
              <a:t>testFrame</a:t>
            </a:r>
            <a:r>
              <a:rPr lang="en-US" sz="2400" dirty="0" smtClean="0"/>
              <a:t>)</a:t>
            </a:r>
          </a:p>
          <a:p>
            <a:pPr lvl="1"/>
            <a:r>
              <a:rPr lang="en-US" sz="2400" dirty="0" smtClean="0"/>
              <a:t>Visually compare source data from the census.gov to what has been read into R, specifically the </a:t>
            </a:r>
            <a:r>
              <a:rPr lang="en-US" sz="2400" dirty="0" err="1" smtClean="0"/>
              <a:t>dataframe</a:t>
            </a:r>
            <a:r>
              <a:rPr lang="en-US" sz="2400" dirty="0" smtClean="0"/>
              <a:t>  </a:t>
            </a:r>
            <a:r>
              <a:rPr lang="en-US" sz="2400" dirty="0" err="1" smtClean="0"/>
              <a:t>testFrame</a:t>
            </a:r>
            <a:endParaRPr lang="en-US" sz="2400" dirty="0" smtClean="0"/>
          </a:p>
          <a:p>
            <a:pPr lvl="1"/>
            <a:r>
              <a:rPr lang="en-US" sz="2400" dirty="0"/>
              <a:t>Use the structure function   </a:t>
            </a:r>
            <a:r>
              <a:rPr lang="en-US" sz="2400" b="1" dirty="0" err="1"/>
              <a:t>str</a:t>
            </a:r>
            <a:r>
              <a:rPr lang="en-US" sz="2400" dirty="0"/>
              <a:t>(</a:t>
            </a:r>
            <a:r>
              <a:rPr lang="en-US" sz="2400" dirty="0" err="1"/>
              <a:t>testFrame</a:t>
            </a:r>
            <a:r>
              <a:rPr lang="en-US" sz="2400" dirty="0"/>
              <a:t>)  to provide summary statistics about the </a:t>
            </a:r>
            <a:r>
              <a:rPr lang="en-US" sz="2400" dirty="0" err="1"/>
              <a:t>dataframe</a:t>
            </a:r>
            <a:r>
              <a:rPr lang="en-US" sz="2400" dirty="0"/>
              <a:t> </a:t>
            </a:r>
            <a:r>
              <a:rPr lang="en-US" sz="2400" dirty="0" err="1"/>
              <a:t>testFrame</a:t>
            </a:r>
            <a:endParaRPr lang="en-US" sz="2400" dirty="0"/>
          </a:p>
          <a:p>
            <a:pPr lvl="1"/>
            <a:r>
              <a:rPr lang="en-US" sz="2400" dirty="0" smtClean="0"/>
              <a:t>Key ‘take </a:t>
            </a:r>
            <a:r>
              <a:rPr lang="en-US" sz="2400" dirty="0" err="1" smtClean="0"/>
              <a:t>aways</a:t>
            </a:r>
            <a:r>
              <a:rPr lang="en-US" sz="2400" dirty="0" smtClean="0"/>
              <a:t>’ about </a:t>
            </a:r>
            <a:r>
              <a:rPr lang="en-US" sz="2400" dirty="0" err="1" smtClean="0"/>
              <a:t>testFrame</a:t>
            </a:r>
            <a:endParaRPr lang="en-US" sz="2400" dirty="0" smtClean="0"/>
          </a:p>
          <a:p>
            <a:pPr lvl="2"/>
            <a:r>
              <a:rPr lang="en-US" sz="2000" dirty="0" smtClean="0"/>
              <a:t>Variable names relative to selected column headings are not clear</a:t>
            </a:r>
          </a:p>
          <a:p>
            <a:pPr lvl="2"/>
            <a:r>
              <a:rPr lang="en-US" sz="2000" dirty="0" smtClean="0"/>
              <a:t>Variable columns of no use </a:t>
            </a:r>
            <a:r>
              <a:rPr lang="en-US" sz="2000" dirty="0" err="1" smtClean="0"/>
              <a:t>ie</a:t>
            </a:r>
            <a:r>
              <a:rPr lang="en-US" sz="2000" dirty="0" smtClean="0"/>
              <a:t>… x.4 through x.8</a:t>
            </a:r>
          </a:p>
          <a:p>
            <a:pPr lvl="2"/>
            <a:r>
              <a:rPr lang="en-US" sz="2000" dirty="0" smtClean="0"/>
              <a:t>Data is in character string format vs. numeric</a:t>
            </a:r>
          </a:p>
          <a:p>
            <a:pPr lvl="2"/>
            <a:r>
              <a:rPr lang="en-US" sz="2000" dirty="0" smtClean="0"/>
              <a:t>Overall, the dataset/data frame needs to be “cleansed” &amp; “transformed” before starting any subsequent R analysis</a:t>
            </a:r>
          </a:p>
          <a:p>
            <a:pPr lvl="1"/>
            <a:endParaRPr lang="en-US" sz="2400" dirty="0" smtClean="0"/>
          </a:p>
          <a:p>
            <a:pPr lvl="1"/>
            <a:endParaRPr lang="en-US" sz="2400" dirty="0" smtClean="0"/>
          </a:p>
          <a:p>
            <a:pPr lvl="1"/>
            <a:endParaRPr lang="en-US" sz="2400" dirty="0" smtClean="0"/>
          </a:p>
        </p:txBody>
      </p:sp>
    </p:spTree>
    <p:extLst>
      <p:ext uri="{BB962C8B-B14F-4D97-AF65-F5344CB8AC3E}">
        <p14:creationId xmlns:p14="http://schemas.microsoft.com/office/powerpoint/2010/main" val="239495546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525963"/>
          </a:xfrm>
        </p:spPr>
        <p:txBody>
          <a:bodyPr>
            <a:normAutofit/>
          </a:bodyPr>
          <a:lstStyle/>
          <a:p>
            <a:pPr marL="0" indent="0">
              <a:buNone/>
            </a:pPr>
            <a:r>
              <a:rPr lang="en-US" sz="2800" b="1" dirty="0" smtClean="0"/>
              <a:t> &gt; View</a:t>
            </a:r>
            <a:r>
              <a:rPr lang="en-US" sz="2800" dirty="0" smtClean="0"/>
              <a:t>(</a:t>
            </a:r>
            <a:r>
              <a:rPr lang="en-US" sz="2800" dirty="0" err="1" smtClean="0"/>
              <a:t>testFrame</a:t>
            </a:r>
            <a:r>
              <a:rPr lang="en-US" sz="2800" dirty="0"/>
              <a:t>) </a:t>
            </a:r>
            <a:r>
              <a:rPr lang="en-US" sz="2800" dirty="0" smtClean="0"/>
              <a:t>       # </a:t>
            </a:r>
            <a:r>
              <a:rPr lang="en-US" sz="2400" dirty="0" smtClean="0"/>
              <a:t>View the results of </a:t>
            </a:r>
            <a:r>
              <a:rPr lang="en-US" sz="2400" b="1" dirty="0" smtClean="0"/>
              <a:t>read.xls</a:t>
            </a:r>
            <a:endParaRPr lang="en-US" sz="2400" dirty="0" smtClean="0"/>
          </a:p>
          <a:p>
            <a:pPr lvl="1"/>
            <a:endParaRPr lang="en-US" sz="2400" dirty="0" smtClean="0"/>
          </a:p>
          <a:p>
            <a:pPr lvl="1"/>
            <a:endParaRPr lang="en-US" sz="2400" dirty="0" smtClean="0"/>
          </a:p>
        </p:txBody>
      </p:sp>
      <p:pic>
        <p:nvPicPr>
          <p:cNvPr id="4" name="Picture 3"/>
          <p:cNvPicPr>
            <a:picLocks noChangeAspect="1"/>
          </p:cNvPicPr>
          <p:nvPr/>
        </p:nvPicPr>
        <p:blipFill>
          <a:blip r:embed="rId3"/>
          <a:stretch>
            <a:fillRect/>
          </a:stretch>
        </p:blipFill>
        <p:spPr>
          <a:xfrm>
            <a:off x="533400" y="1828800"/>
            <a:ext cx="3533419" cy="3866857"/>
          </a:xfrm>
          <a:prstGeom prst="rect">
            <a:avLst/>
          </a:prstGeom>
        </p:spPr>
      </p:pic>
      <p:pic>
        <p:nvPicPr>
          <p:cNvPr id="5" name="Picture 4"/>
          <p:cNvPicPr>
            <a:picLocks noChangeAspect="1"/>
          </p:cNvPicPr>
          <p:nvPr/>
        </p:nvPicPr>
        <p:blipFill>
          <a:blip r:embed="rId4"/>
          <a:stretch>
            <a:fillRect/>
          </a:stretch>
        </p:blipFill>
        <p:spPr>
          <a:xfrm>
            <a:off x="3429000" y="1828799"/>
            <a:ext cx="5590706" cy="3857343"/>
          </a:xfrm>
          <a:prstGeom prst="rect">
            <a:avLst/>
          </a:prstGeom>
        </p:spPr>
      </p:pic>
    </p:spTree>
    <p:extLst>
      <p:ext uri="{BB962C8B-B14F-4D97-AF65-F5344CB8AC3E}">
        <p14:creationId xmlns:p14="http://schemas.microsoft.com/office/powerpoint/2010/main" val="4045809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525963"/>
          </a:xfrm>
        </p:spPr>
        <p:txBody>
          <a:bodyPr>
            <a:normAutofit/>
          </a:bodyPr>
          <a:lstStyle/>
          <a:p>
            <a:pPr marL="0" indent="0">
              <a:buNone/>
            </a:pPr>
            <a:r>
              <a:rPr lang="en-US" sz="2800" b="1" dirty="0" smtClean="0"/>
              <a:t> &gt; </a:t>
            </a:r>
            <a:r>
              <a:rPr lang="en-US" sz="2800" b="1" dirty="0" err="1" smtClean="0"/>
              <a:t>str</a:t>
            </a:r>
            <a:r>
              <a:rPr lang="en-US" sz="2800" dirty="0" smtClean="0"/>
              <a:t>(</a:t>
            </a:r>
            <a:r>
              <a:rPr lang="en-US" sz="2800" dirty="0" err="1" smtClean="0"/>
              <a:t>testFrame</a:t>
            </a:r>
            <a:r>
              <a:rPr lang="en-US" sz="2800" dirty="0"/>
              <a:t>) </a:t>
            </a:r>
            <a:r>
              <a:rPr lang="en-US" sz="2800" dirty="0" smtClean="0"/>
              <a:t>       # </a:t>
            </a:r>
            <a:r>
              <a:rPr lang="en-US" sz="2400" dirty="0" smtClean="0"/>
              <a:t>structure of </a:t>
            </a:r>
            <a:r>
              <a:rPr lang="en-US" sz="2400" dirty="0" err="1" smtClean="0"/>
              <a:t>testFrame</a:t>
            </a:r>
            <a:endParaRPr lang="en-US" sz="2400" dirty="0" smtClean="0"/>
          </a:p>
          <a:p>
            <a:pPr lvl="1"/>
            <a:endParaRPr lang="en-US" sz="2400" dirty="0" smtClean="0"/>
          </a:p>
          <a:p>
            <a:pPr lvl="1"/>
            <a:endParaRPr lang="en-US" sz="2400" dirty="0" smtClean="0"/>
          </a:p>
        </p:txBody>
      </p:sp>
      <p:pic>
        <p:nvPicPr>
          <p:cNvPr id="6" name="Picture 5"/>
          <p:cNvPicPr>
            <a:picLocks noChangeAspect="1"/>
          </p:cNvPicPr>
          <p:nvPr/>
        </p:nvPicPr>
        <p:blipFill>
          <a:blip r:embed="rId3"/>
          <a:stretch>
            <a:fillRect/>
          </a:stretch>
        </p:blipFill>
        <p:spPr>
          <a:xfrm>
            <a:off x="152399" y="2257571"/>
            <a:ext cx="8763001" cy="2847829"/>
          </a:xfrm>
          <a:prstGeom prst="rect">
            <a:avLst/>
          </a:prstGeom>
        </p:spPr>
      </p:pic>
    </p:spTree>
    <p:extLst>
      <p:ext uri="{BB962C8B-B14F-4D97-AF65-F5344CB8AC3E}">
        <p14:creationId xmlns:p14="http://schemas.microsoft.com/office/powerpoint/2010/main" val="299588433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525963"/>
          </a:xfrm>
        </p:spPr>
        <p:txBody>
          <a:bodyPr>
            <a:normAutofit fontScale="70000" lnSpcReduction="20000"/>
          </a:bodyPr>
          <a:lstStyle/>
          <a:p>
            <a:r>
              <a:rPr lang="en-US" sz="3000" dirty="0"/>
              <a:t>Connecting R to external data sources – Discrete files</a:t>
            </a:r>
          </a:p>
          <a:p>
            <a:pPr lvl="1"/>
            <a:r>
              <a:rPr lang="en-US" sz="2600" dirty="0" smtClean="0"/>
              <a:t>“</a:t>
            </a:r>
            <a:r>
              <a:rPr lang="en-US" sz="2600" dirty="0" err="1" smtClean="0"/>
              <a:t>testFrame</a:t>
            </a:r>
            <a:r>
              <a:rPr lang="en-US" sz="2600" dirty="0" smtClean="0"/>
              <a:t>” Cleansing &amp; Transformation Process</a:t>
            </a:r>
          </a:p>
          <a:p>
            <a:pPr lvl="1"/>
            <a:r>
              <a:rPr lang="en-US" sz="2600" dirty="0" smtClean="0"/>
              <a:t>Cleansing</a:t>
            </a:r>
          </a:p>
          <a:p>
            <a:pPr lvl="2"/>
            <a:r>
              <a:rPr lang="en-US" sz="2000" dirty="0" smtClean="0"/>
              <a:t>Remove header rows</a:t>
            </a:r>
          </a:p>
          <a:p>
            <a:pPr lvl="2"/>
            <a:r>
              <a:rPr lang="en-US" sz="2000" dirty="0" smtClean="0"/>
              <a:t>Remove un-needed columns </a:t>
            </a:r>
          </a:p>
          <a:p>
            <a:pPr lvl="2"/>
            <a:r>
              <a:rPr lang="en-US" sz="2000" dirty="0" smtClean="0"/>
              <a:t>Remove last few rows </a:t>
            </a:r>
          </a:p>
          <a:p>
            <a:pPr lvl="2"/>
            <a:r>
              <a:rPr lang="en-US" sz="2000" dirty="0" smtClean="0"/>
              <a:t>Copy 1</a:t>
            </a:r>
            <a:r>
              <a:rPr lang="en-US" sz="2000" baseline="30000" dirty="0" smtClean="0"/>
              <a:t>st</a:t>
            </a:r>
            <a:r>
              <a:rPr lang="en-US" sz="2000" dirty="0" smtClean="0"/>
              <a:t> column to a column with a reasonable name </a:t>
            </a:r>
          </a:p>
          <a:p>
            <a:pPr lvl="2"/>
            <a:r>
              <a:rPr lang="en-US" sz="2000" dirty="0" smtClean="0"/>
              <a:t>Remove 1</a:t>
            </a:r>
            <a:r>
              <a:rPr lang="en-US" sz="2000" baseline="30000" dirty="0" smtClean="0"/>
              <a:t>st</a:t>
            </a:r>
            <a:r>
              <a:rPr lang="en-US" sz="2000" dirty="0" smtClean="0"/>
              <a:t> column</a:t>
            </a:r>
          </a:p>
          <a:p>
            <a:pPr lvl="1"/>
            <a:r>
              <a:rPr lang="en-US" sz="2600" dirty="0" smtClean="0"/>
              <a:t>Transformation</a:t>
            </a:r>
          </a:p>
          <a:p>
            <a:pPr lvl="2"/>
            <a:r>
              <a:rPr lang="en-US" sz="2000" dirty="0" smtClean="0"/>
              <a:t>Remove dots on front of state names</a:t>
            </a:r>
          </a:p>
          <a:p>
            <a:pPr lvl="2"/>
            <a:r>
              <a:rPr lang="en-US" sz="2000" dirty="0" smtClean="0"/>
              <a:t>Convert “factor” / character data to numeric via a custom developed function …  </a:t>
            </a:r>
            <a:r>
              <a:rPr lang="en-US" sz="2000" dirty="0" err="1" smtClean="0"/>
              <a:t>Numberize</a:t>
            </a:r>
            <a:endParaRPr lang="en-US" sz="2000" dirty="0" smtClean="0"/>
          </a:p>
          <a:p>
            <a:pPr lvl="1"/>
            <a:r>
              <a:rPr lang="en-US" sz="2600" dirty="0" smtClean="0"/>
              <a:t>Cleansing &amp; Transformation Summary</a:t>
            </a:r>
          </a:p>
          <a:p>
            <a:pPr lvl="2"/>
            <a:r>
              <a:rPr lang="en-US" sz="2200" dirty="0" smtClean="0"/>
              <a:t>“fit for the purpose”</a:t>
            </a:r>
          </a:p>
          <a:p>
            <a:pPr lvl="1"/>
            <a:r>
              <a:rPr lang="en-US" sz="2600" dirty="0" smtClean="0"/>
              <a:t>Recommend viewing  “</a:t>
            </a:r>
            <a:r>
              <a:rPr lang="en-US" sz="2600" dirty="0" err="1" smtClean="0"/>
              <a:t>testFrame</a:t>
            </a:r>
            <a:r>
              <a:rPr lang="en-US" sz="2600" dirty="0" smtClean="0"/>
              <a:t>” at various cleansing and transformation steps to see the affect of the “R” statement</a:t>
            </a:r>
          </a:p>
          <a:p>
            <a:pPr lvl="1"/>
            <a:r>
              <a:rPr lang="en-US" sz="2600" dirty="0" smtClean="0"/>
              <a:t>Load the   “</a:t>
            </a:r>
            <a:r>
              <a:rPr lang="en-US" sz="2600" dirty="0" err="1" smtClean="0"/>
              <a:t>stringr</a:t>
            </a:r>
            <a:r>
              <a:rPr lang="en-US" sz="2600" dirty="0" smtClean="0"/>
              <a:t>”     package</a:t>
            </a:r>
          </a:p>
          <a:p>
            <a:pPr lvl="1"/>
            <a:endParaRPr lang="en-US" dirty="0" smtClean="0"/>
          </a:p>
          <a:p>
            <a:pPr lvl="1"/>
            <a:endParaRPr lang="en-US" sz="2400" dirty="0" smtClean="0"/>
          </a:p>
          <a:p>
            <a:pPr lvl="1"/>
            <a:endParaRPr lang="en-US" sz="2400" dirty="0" smtClean="0"/>
          </a:p>
          <a:p>
            <a:pPr lvl="1"/>
            <a:endParaRPr lang="en-US" sz="2400" dirty="0" smtClean="0"/>
          </a:p>
        </p:txBody>
      </p:sp>
    </p:spTree>
    <p:extLst>
      <p:ext uri="{BB962C8B-B14F-4D97-AF65-F5344CB8AC3E}">
        <p14:creationId xmlns:p14="http://schemas.microsoft.com/office/powerpoint/2010/main" val="93041799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Data Science</a:t>
            </a:r>
            <a:endParaRPr lang="en-US" dirty="0"/>
          </a:p>
        </p:txBody>
      </p:sp>
      <p:sp>
        <p:nvSpPr>
          <p:cNvPr id="5" name="TextBox 4"/>
          <p:cNvSpPr txBox="1"/>
          <p:nvPr/>
        </p:nvSpPr>
        <p:spPr>
          <a:xfrm>
            <a:off x="152400" y="4390072"/>
            <a:ext cx="8763000" cy="1477328"/>
          </a:xfrm>
          <a:prstGeom prst="rect">
            <a:avLst/>
          </a:prstGeom>
          <a:noFill/>
        </p:spPr>
        <p:txBody>
          <a:bodyPr wrap="square" rtlCol="0">
            <a:spAutoFit/>
          </a:bodyPr>
          <a:lstStyle/>
          <a:p>
            <a:r>
              <a:rPr lang="en-US" dirty="0" smtClean="0"/>
              <a:t>Before now we have only used a small amount of data that we typed ourselves, or somewhat larger amounts that we extracted from Twitter. The world is full of other sources of data, however, and we need to examine how to get them into R, or at least to make them accessible for manipulation in R. In this chapter, we examine various ways that data are stored, and how to access them</a:t>
            </a:r>
            <a:endParaRPr lang="en-US" dirty="0"/>
          </a:p>
        </p:txBody>
      </p:sp>
      <p:pic>
        <p:nvPicPr>
          <p:cNvPr id="3" name="Picture 2"/>
          <p:cNvPicPr>
            <a:picLocks noChangeAspect="1"/>
          </p:cNvPicPr>
          <p:nvPr/>
        </p:nvPicPr>
        <p:blipFill>
          <a:blip r:embed="rId2"/>
          <a:stretch>
            <a:fillRect/>
          </a:stretch>
        </p:blipFill>
        <p:spPr>
          <a:xfrm>
            <a:off x="629143" y="1219200"/>
            <a:ext cx="7885714" cy="3076190"/>
          </a:xfrm>
          <a:prstGeom prst="rect">
            <a:avLst/>
          </a:prstGeom>
        </p:spPr>
      </p:pic>
    </p:spTree>
    <p:extLst>
      <p:ext uri="{BB962C8B-B14F-4D97-AF65-F5344CB8AC3E}">
        <p14:creationId xmlns:p14="http://schemas.microsoft.com/office/powerpoint/2010/main" val="102973310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1295400"/>
            <a:ext cx="8458200" cy="4525963"/>
          </a:xfrm>
        </p:spPr>
        <p:txBody>
          <a:bodyPr>
            <a:normAutofit/>
          </a:bodyPr>
          <a:lstStyle/>
          <a:p>
            <a:r>
              <a:rPr lang="en-US" sz="3000" dirty="0" smtClean="0"/>
              <a:t>“</a:t>
            </a:r>
            <a:r>
              <a:rPr lang="en-US" sz="3000" dirty="0" err="1" smtClean="0"/>
              <a:t>testFrame</a:t>
            </a:r>
            <a:r>
              <a:rPr lang="en-US" sz="3000" dirty="0" smtClean="0"/>
              <a:t>” Cleansing &amp; Transformation Process</a:t>
            </a:r>
          </a:p>
          <a:p>
            <a:r>
              <a:rPr lang="en-US" sz="3000" dirty="0" smtClean="0"/>
              <a:t>Cleansing</a:t>
            </a:r>
          </a:p>
          <a:p>
            <a:pPr marL="0" indent="0">
              <a:buNone/>
            </a:pPr>
            <a:r>
              <a:rPr lang="en-US" sz="2000" dirty="0" err="1"/>
              <a:t>testFrame</a:t>
            </a:r>
            <a:r>
              <a:rPr lang="en-US" sz="2000" dirty="0"/>
              <a:t>&lt;-</a:t>
            </a:r>
            <a:r>
              <a:rPr lang="en-US" sz="2000" dirty="0" err="1"/>
              <a:t>testFrame</a:t>
            </a:r>
            <a:r>
              <a:rPr lang="en-US" sz="2000" dirty="0"/>
              <a:t>[-1:-3,]    # remove 1st 3 rows,,,  column parameter empty</a:t>
            </a:r>
          </a:p>
          <a:p>
            <a:pPr marL="0" indent="0">
              <a:buNone/>
            </a:pPr>
            <a:r>
              <a:rPr lang="en-US" sz="2000" dirty="0" err="1"/>
              <a:t>testFrame</a:t>
            </a:r>
            <a:r>
              <a:rPr lang="en-US" sz="2000" dirty="0"/>
              <a:t>&lt;-</a:t>
            </a:r>
            <a:r>
              <a:rPr lang="en-US" sz="2000" dirty="0" err="1"/>
              <a:t>testFrame</a:t>
            </a:r>
            <a:r>
              <a:rPr lang="en-US" sz="2000" dirty="0"/>
              <a:t>[,1:5]      # keep 1st 5 columns,,, row parameter empty</a:t>
            </a:r>
          </a:p>
          <a:p>
            <a:pPr marL="0" indent="0">
              <a:buNone/>
            </a:pPr>
            <a:r>
              <a:rPr lang="en-US" sz="2000" dirty="0"/>
              <a:t>tail(testFrame,5)             </a:t>
            </a:r>
            <a:r>
              <a:rPr lang="en-US" sz="2000" dirty="0" smtClean="0"/>
              <a:t>            </a:t>
            </a:r>
            <a:r>
              <a:rPr lang="en-US" sz="2000" dirty="0"/>
              <a:t># Look at the last 5 rows of </a:t>
            </a:r>
            <a:r>
              <a:rPr lang="en-US" sz="2000" dirty="0" err="1" smtClean="0"/>
              <a:t>testFrame</a:t>
            </a:r>
            <a:endParaRPr lang="en-US" sz="2000" dirty="0"/>
          </a:p>
          <a:p>
            <a:pPr marL="0" indent="0">
              <a:buNone/>
            </a:pPr>
            <a:r>
              <a:rPr lang="en-US" sz="2000" dirty="0" err="1"/>
              <a:t>testFrame</a:t>
            </a:r>
            <a:r>
              <a:rPr lang="en-US" sz="2000" dirty="0"/>
              <a:t>&lt;-</a:t>
            </a:r>
            <a:r>
              <a:rPr lang="en-US" sz="2000" dirty="0" err="1"/>
              <a:t>testFrame</a:t>
            </a:r>
            <a:r>
              <a:rPr lang="en-US" sz="2000" dirty="0"/>
              <a:t>[-58:-62,]  # remove last 5 </a:t>
            </a:r>
            <a:r>
              <a:rPr lang="en-US" sz="2000" dirty="0" smtClean="0"/>
              <a:t>rows</a:t>
            </a:r>
          </a:p>
          <a:p>
            <a:pPr marL="0" indent="0">
              <a:buNone/>
            </a:pPr>
            <a:r>
              <a:rPr lang="en-US" sz="2000" dirty="0" err="1" smtClean="0"/>
              <a:t>testFrame</a:t>
            </a:r>
            <a:r>
              <a:rPr lang="en-US" sz="2000" dirty="0" smtClean="0"/>
              <a:t>                                        # view </a:t>
            </a:r>
            <a:r>
              <a:rPr lang="en-US" sz="2000" dirty="0" err="1" smtClean="0"/>
              <a:t>testFrame</a:t>
            </a:r>
            <a:r>
              <a:rPr lang="en-US" sz="2000" dirty="0" smtClean="0"/>
              <a:t> post Cleansing   </a:t>
            </a:r>
          </a:p>
          <a:p>
            <a:pPr marL="457200" lvl="1" indent="0">
              <a:buNone/>
            </a:pPr>
            <a:endParaRPr lang="en-US" sz="2400" dirty="0" smtClean="0"/>
          </a:p>
          <a:p>
            <a:pPr lvl="1"/>
            <a:endParaRPr lang="en-US" sz="2400" dirty="0" smtClean="0"/>
          </a:p>
        </p:txBody>
      </p:sp>
    </p:spTree>
    <p:extLst>
      <p:ext uri="{BB962C8B-B14F-4D97-AF65-F5344CB8AC3E}">
        <p14:creationId xmlns:p14="http://schemas.microsoft.com/office/powerpoint/2010/main" val="357037868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1140801"/>
            <a:ext cx="8458200" cy="5031399"/>
          </a:xfrm>
        </p:spPr>
        <p:txBody>
          <a:bodyPr>
            <a:normAutofit fontScale="25000" lnSpcReduction="20000"/>
          </a:bodyPr>
          <a:lstStyle/>
          <a:p>
            <a:r>
              <a:rPr lang="en-US" sz="4300" dirty="0" smtClean="0"/>
              <a:t>“</a:t>
            </a:r>
            <a:r>
              <a:rPr lang="en-US" sz="4300" dirty="0" err="1" smtClean="0"/>
              <a:t>testFrame</a:t>
            </a:r>
            <a:r>
              <a:rPr lang="en-US" sz="4300" dirty="0" smtClean="0"/>
              <a:t>” Cleansing &amp; Transformation Process</a:t>
            </a:r>
          </a:p>
          <a:p>
            <a:r>
              <a:rPr lang="en-US" sz="4300" dirty="0" smtClean="0"/>
              <a:t>Transformation</a:t>
            </a:r>
          </a:p>
          <a:p>
            <a:pPr marL="0" indent="0">
              <a:buNone/>
            </a:pPr>
            <a:r>
              <a:rPr lang="en-US" sz="5200" dirty="0" err="1"/>
              <a:t>testFrame$region</a:t>
            </a:r>
            <a:r>
              <a:rPr lang="en-US" sz="5200" dirty="0"/>
              <a:t> &lt;- </a:t>
            </a:r>
            <a:r>
              <a:rPr lang="en-US" sz="5200" dirty="0" err="1"/>
              <a:t>testFrame</a:t>
            </a:r>
            <a:r>
              <a:rPr lang="en-US" sz="5200" dirty="0"/>
              <a:t>[,1]    # give 1st Column a name .. region</a:t>
            </a:r>
          </a:p>
          <a:p>
            <a:pPr marL="0" indent="0">
              <a:buNone/>
            </a:pPr>
            <a:r>
              <a:rPr lang="en-US" sz="5200" dirty="0" err="1"/>
              <a:t>testFrame</a:t>
            </a:r>
            <a:r>
              <a:rPr lang="en-US" sz="5200" dirty="0"/>
              <a:t>&lt;-</a:t>
            </a:r>
            <a:r>
              <a:rPr lang="en-US" sz="5200" dirty="0" err="1"/>
              <a:t>testFrame</a:t>
            </a:r>
            <a:r>
              <a:rPr lang="en-US" sz="5200" dirty="0"/>
              <a:t>[,-1]            # </a:t>
            </a:r>
          </a:p>
          <a:p>
            <a:pPr marL="0" indent="0">
              <a:buNone/>
            </a:pPr>
            <a:r>
              <a:rPr lang="en-US" sz="5200" dirty="0"/>
              <a:t>#</a:t>
            </a:r>
          </a:p>
          <a:p>
            <a:pPr marL="0" indent="0">
              <a:buNone/>
            </a:pPr>
            <a:r>
              <a:rPr lang="en-US" sz="5200" dirty="0" err="1"/>
              <a:t>testFrame$region</a:t>
            </a:r>
            <a:r>
              <a:rPr lang="en-US" sz="5200" dirty="0"/>
              <a:t> &lt;- </a:t>
            </a:r>
            <a:r>
              <a:rPr lang="en-US" sz="5200" dirty="0" err="1"/>
              <a:t>str_replace</a:t>
            </a:r>
            <a:r>
              <a:rPr lang="en-US" sz="5200" dirty="0"/>
              <a:t>(</a:t>
            </a:r>
            <a:r>
              <a:rPr lang="en-US" sz="5200" dirty="0" err="1"/>
              <a:t>testFrame$region</a:t>
            </a:r>
            <a:r>
              <a:rPr lang="en-US" sz="5200" dirty="0"/>
              <a:t>,"\\.","") # remove dots in front of state name</a:t>
            </a:r>
          </a:p>
          <a:p>
            <a:pPr marL="0" indent="0">
              <a:buNone/>
            </a:pPr>
            <a:r>
              <a:rPr lang="en-US" sz="5200" dirty="0"/>
              <a:t>#</a:t>
            </a:r>
          </a:p>
          <a:p>
            <a:pPr marL="0" indent="0">
              <a:buNone/>
            </a:pPr>
            <a:r>
              <a:rPr lang="en-US" sz="5200" dirty="0"/>
              <a:t># </a:t>
            </a:r>
            <a:r>
              <a:rPr lang="en-US" sz="5200" dirty="0" err="1"/>
              <a:t>Numberize</a:t>
            </a:r>
            <a:r>
              <a:rPr lang="en-US" sz="5200" dirty="0"/>
              <a:t>() - Gets rid of commas and other junk </a:t>
            </a:r>
            <a:r>
              <a:rPr lang="en-US" sz="5200" dirty="0" smtClean="0"/>
              <a:t>and converts </a:t>
            </a:r>
            <a:r>
              <a:rPr lang="en-US" sz="5200" dirty="0"/>
              <a:t>to numbers</a:t>
            </a:r>
          </a:p>
          <a:p>
            <a:pPr marL="0" indent="0">
              <a:buNone/>
            </a:pPr>
            <a:r>
              <a:rPr lang="en-US" sz="5200" dirty="0"/>
              <a:t># Assumes that the </a:t>
            </a:r>
            <a:r>
              <a:rPr lang="en-US" sz="5200" dirty="0" err="1"/>
              <a:t>inputVector</a:t>
            </a:r>
            <a:r>
              <a:rPr lang="en-US" sz="5200" dirty="0"/>
              <a:t> is a list of data </a:t>
            </a:r>
            <a:r>
              <a:rPr lang="en-US" sz="5200" dirty="0" smtClean="0"/>
              <a:t>that can </a:t>
            </a:r>
            <a:r>
              <a:rPr lang="en-US" sz="5200" dirty="0"/>
              <a:t>be treated as character strings</a:t>
            </a:r>
          </a:p>
          <a:p>
            <a:pPr marL="0" indent="0">
              <a:buNone/>
            </a:pPr>
            <a:r>
              <a:rPr lang="en-US" sz="5200" dirty="0" smtClean="0"/>
              <a:t>#</a:t>
            </a:r>
            <a:endParaRPr lang="en-US" sz="5200" dirty="0"/>
          </a:p>
          <a:p>
            <a:pPr marL="0" indent="0">
              <a:buNone/>
            </a:pPr>
            <a:r>
              <a:rPr lang="en-US" sz="5200" dirty="0" err="1"/>
              <a:t>Numberize</a:t>
            </a:r>
            <a:r>
              <a:rPr lang="en-US" sz="5200" dirty="0"/>
              <a:t> &lt;- function(</a:t>
            </a:r>
            <a:r>
              <a:rPr lang="en-US" sz="5200" dirty="0" err="1"/>
              <a:t>inputVector</a:t>
            </a:r>
            <a:r>
              <a:rPr lang="en-US" sz="5200" dirty="0"/>
              <a:t>)</a:t>
            </a:r>
          </a:p>
          <a:p>
            <a:pPr marL="0" indent="0">
              <a:buNone/>
            </a:pPr>
            <a:r>
              <a:rPr lang="en-US" sz="5200" dirty="0"/>
              <a:t>{</a:t>
            </a:r>
          </a:p>
          <a:p>
            <a:pPr marL="0" indent="0">
              <a:buNone/>
            </a:pPr>
            <a:r>
              <a:rPr lang="en-US" sz="5200" dirty="0"/>
              <a:t>  </a:t>
            </a:r>
            <a:r>
              <a:rPr lang="en-US" sz="5200" dirty="0" err="1"/>
              <a:t>inputVector</a:t>
            </a:r>
            <a:r>
              <a:rPr lang="en-US" sz="5200" dirty="0"/>
              <a:t>&lt;-</a:t>
            </a:r>
            <a:r>
              <a:rPr lang="en-US" sz="5200" dirty="0" err="1"/>
              <a:t>str_replace_all</a:t>
            </a:r>
            <a:r>
              <a:rPr lang="en-US" sz="5200" dirty="0"/>
              <a:t>(</a:t>
            </a:r>
            <a:r>
              <a:rPr lang="en-US" sz="5200" dirty="0" err="1"/>
              <a:t>inputVector</a:t>
            </a:r>
            <a:r>
              <a:rPr lang="en-US" sz="5200" dirty="0"/>
              <a:t>,",","")      # remove commas</a:t>
            </a:r>
          </a:p>
          <a:p>
            <a:pPr marL="0" indent="0">
              <a:buNone/>
            </a:pPr>
            <a:r>
              <a:rPr lang="en-US" sz="5200" dirty="0"/>
              <a:t>  </a:t>
            </a:r>
            <a:r>
              <a:rPr lang="en-US" sz="5200" dirty="0" err="1"/>
              <a:t>inputVector</a:t>
            </a:r>
            <a:r>
              <a:rPr lang="en-US" sz="5200" dirty="0"/>
              <a:t>&lt;-</a:t>
            </a:r>
            <a:r>
              <a:rPr lang="en-US" sz="5200" dirty="0" err="1"/>
              <a:t>str_replace_all</a:t>
            </a:r>
            <a:r>
              <a:rPr lang="en-US" sz="5200" dirty="0"/>
              <a:t>(</a:t>
            </a:r>
            <a:r>
              <a:rPr lang="en-US" sz="5200" dirty="0" err="1"/>
              <a:t>inputVector</a:t>
            </a:r>
            <a:r>
              <a:rPr lang="en-US" sz="5200" dirty="0"/>
              <a:t>," ","")      # remove spaces</a:t>
            </a:r>
          </a:p>
          <a:p>
            <a:pPr marL="0" indent="0">
              <a:buNone/>
            </a:pPr>
            <a:r>
              <a:rPr lang="en-US" sz="5200" dirty="0"/>
              <a:t>  return(</a:t>
            </a:r>
            <a:r>
              <a:rPr lang="en-US" sz="5200" dirty="0" err="1"/>
              <a:t>as.numeric</a:t>
            </a:r>
            <a:r>
              <a:rPr lang="en-US" sz="5200" dirty="0"/>
              <a:t>(</a:t>
            </a:r>
            <a:r>
              <a:rPr lang="en-US" sz="5200" dirty="0" err="1"/>
              <a:t>inputVector</a:t>
            </a:r>
            <a:r>
              <a:rPr lang="en-US" sz="5200" dirty="0"/>
              <a:t>))</a:t>
            </a:r>
          </a:p>
          <a:p>
            <a:pPr marL="0" indent="0">
              <a:buNone/>
            </a:pPr>
            <a:r>
              <a:rPr lang="en-US" sz="5200" dirty="0"/>
              <a:t>}</a:t>
            </a:r>
          </a:p>
          <a:p>
            <a:pPr marL="0" indent="0">
              <a:buNone/>
            </a:pPr>
            <a:r>
              <a:rPr lang="en-US" sz="5200" dirty="0"/>
              <a:t>#</a:t>
            </a:r>
          </a:p>
          <a:p>
            <a:pPr marL="0" indent="0">
              <a:buNone/>
            </a:pPr>
            <a:r>
              <a:rPr lang="en-US" sz="5200" dirty="0"/>
              <a:t>#      Apply </a:t>
            </a:r>
            <a:r>
              <a:rPr lang="en-US" sz="5200" dirty="0" err="1"/>
              <a:t>Numberize</a:t>
            </a:r>
            <a:r>
              <a:rPr lang="en-US" sz="5200" dirty="0"/>
              <a:t> function to columns in </a:t>
            </a:r>
            <a:r>
              <a:rPr lang="en-US" sz="5200" dirty="0" err="1"/>
              <a:t>testFrame</a:t>
            </a:r>
            <a:r>
              <a:rPr lang="en-US" sz="5200" dirty="0"/>
              <a:t> and give columns a new name</a:t>
            </a:r>
          </a:p>
          <a:p>
            <a:pPr marL="0" indent="0">
              <a:buNone/>
            </a:pPr>
            <a:r>
              <a:rPr lang="en-US" sz="5200" dirty="0"/>
              <a:t>#</a:t>
            </a:r>
          </a:p>
          <a:p>
            <a:pPr marL="0" indent="0">
              <a:buNone/>
            </a:pPr>
            <a:r>
              <a:rPr lang="en-US" sz="5200" dirty="0"/>
              <a:t>testFrame$april10census &lt;-</a:t>
            </a:r>
            <a:r>
              <a:rPr lang="en-US" sz="5200" dirty="0" err="1"/>
              <a:t>Numberize</a:t>
            </a:r>
            <a:r>
              <a:rPr lang="en-US" sz="5200" dirty="0"/>
              <a:t>(</a:t>
            </a:r>
            <a:r>
              <a:rPr lang="en-US" sz="5200" dirty="0" err="1"/>
              <a:t>testFrame$X</a:t>
            </a:r>
            <a:r>
              <a:rPr lang="en-US" sz="5200" dirty="0"/>
              <a:t>)</a:t>
            </a:r>
          </a:p>
          <a:p>
            <a:pPr marL="0" indent="0">
              <a:buNone/>
            </a:pPr>
            <a:r>
              <a:rPr lang="en-US" sz="5200" dirty="0"/>
              <a:t>testFrame$april10base &lt;-</a:t>
            </a:r>
            <a:r>
              <a:rPr lang="en-US" sz="5200" dirty="0" err="1"/>
              <a:t>Numberize</a:t>
            </a:r>
            <a:r>
              <a:rPr lang="en-US" sz="5200" dirty="0"/>
              <a:t>(testFrame$X.1)</a:t>
            </a:r>
          </a:p>
          <a:p>
            <a:pPr marL="0" indent="0">
              <a:buNone/>
            </a:pPr>
            <a:r>
              <a:rPr lang="en-US" sz="5200" dirty="0"/>
              <a:t>testFrame$july10pop &lt;-</a:t>
            </a:r>
            <a:r>
              <a:rPr lang="en-US" sz="5200" dirty="0" err="1"/>
              <a:t>Numberize</a:t>
            </a:r>
            <a:r>
              <a:rPr lang="en-US" sz="5200" dirty="0"/>
              <a:t>(testFrame$X.2)</a:t>
            </a:r>
          </a:p>
          <a:p>
            <a:pPr marL="0" indent="0">
              <a:buNone/>
            </a:pPr>
            <a:r>
              <a:rPr lang="en-US" sz="5200" dirty="0"/>
              <a:t>testFrame$july11pop &lt;-</a:t>
            </a:r>
            <a:r>
              <a:rPr lang="en-US" sz="5200" dirty="0" err="1"/>
              <a:t>Numberize</a:t>
            </a:r>
            <a:r>
              <a:rPr lang="en-US" sz="5200" dirty="0"/>
              <a:t>(testFrame$X.3)</a:t>
            </a:r>
          </a:p>
          <a:p>
            <a:pPr marL="0" indent="0">
              <a:buNone/>
            </a:pPr>
            <a:r>
              <a:rPr lang="en-US" sz="5200" dirty="0" err="1"/>
              <a:t>testFrame</a:t>
            </a:r>
            <a:r>
              <a:rPr lang="en-US" sz="5200" dirty="0"/>
              <a:t>                                          # look at </a:t>
            </a:r>
            <a:r>
              <a:rPr lang="en-US" sz="5200" dirty="0" err="1"/>
              <a:t>testFame</a:t>
            </a:r>
            <a:r>
              <a:rPr lang="en-US" sz="5200" dirty="0"/>
              <a:t> post </a:t>
            </a:r>
            <a:r>
              <a:rPr lang="en-US" sz="5200" dirty="0" smtClean="0"/>
              <a:t>transformation</a:t>
            </a:r>
            <a:endParaRPr lang="en-US" sz="5200" dirty="0"/>
          </a:p>
          <a:p>
            <a:pPr marL="457200" lvl="1" indent="0">
              <a:buNone/>
            </a:pPr>
            <a:endParaRPr lang="en-US" sz="3400" dirty="0" smtClean="0"/>
          </a:p>
          <a:p>
            <a:pPr lvl="1"/>
            <a:endParaRPr lang="en-US" sz="2400" dirty="0" smtClean="0"/>
          </a:p>
        </p:txBody>
      </p:sp>
    </p:spTree>
    <p:extLst>
      <p:ext uri="{BB962C8B-B14F-4D97-AF65-F5344CB8AC3E}">
        <p14:creationId xmlns:p14="http://schemas.microsoft.com/office/powerpoint/2010/main" val="89274762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525963"/>
          </a:xfrm>
        </p:spPr>
        <p:txBody>
          <a:bodyPr>
            <a:normAutofit/>
          </a:bodyPr>
          <a:lstStyle/>
          <a:p>
            <a:pPr marL="0" indent="0">
              <a:buNone/>
            </a:pPr>
            <a:r>
              <a:rPr lang="en-US" sz="3000" dirty="0" smtClean="0"/>
              <a:t>&gt; View(</a:t>
            </a:r>
            <a:r>
              <a:rPr lang="en-US" sz="3000" dirty="0" err="1" smtClean="0"/>
              <a:t>testFrame</a:t>
            </a:r>
            <a:r>
              <a:rPr lang="en-US" sz="3000" dirty="0" smtClean="0"/>
              <a:t>)</a:t>
            </a:r>
            <a:endParaRPr lang="en-US" sz="3000" dirty="0"/>
          </a:p>
          <a:p>
            <a:pPr lvl="1"/>
            <a:endParaRPr lang="en-US" dirty="0" smtClean="0"/>
          </a:p>
          <a:p>
            <a:pPr lvl="1"/>
            <a:endParaRPr lang="en-US" sz="2400" dirty="0" smtClean="0"/>
          </a:p>
          <a:p>
            <a:pPr lvl="1"/>
            <a:endParaRPr lang="en-US" sz="2400" dirty="0" smtClean="0"/>
          </a:p>
          <a:p>
            <a:pPr lvl="1"/>
            <a:endParaRPr lang="en-US" sz="2400" dirty="0" smtClean="0"/>
          </a:p>
        </p:txBody>
      </p:sp>
      <p:pic>
        <p:nvPicPr>
          <p:cNvPr id="4" name="Picture 3"/>
          <p:cNvPicPr>
            <a:picLocks noChangeAspect="1"/>
          </p:cNvPicPr>
          <p:nvPr/>
        </p:nvPicPr>
        <p:blipFill>
          <a:blip r:embed="rId3"/>
          <a:stretch>
            <a:fillRect/>
          </a:stretch>
        </p:blipFill>
        <p:spPr>
          <a:xfrm>
            <a:off x="310095" y="2057400"/>
            <a:ext cx="8523809" cy="3285714"/>
          </a:xfrm>
          <a:prstGeom prst="rect">
            <a:avLst/>
          </a:prstGeom>
        </p:spPr>
      </p:pic>
      <p:sp>
        <p:nvSpPr>
          <p:cNvPr id="5" name="Oval 4"/>
          <p:cNvSpPr/>
          <p:nvPr/>
        </p:nvSpPr>
        <p:spPr>
          <a:xfrm>
            <a:off x="4343401" y="1752600"/>
            <a:ext cx="4637608" cy="40687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479097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1295400"/>
            <a:ext cx="8458200" cy="4525963"/>
          </a:xfrm>
        </p:spPr>
        <p:txBody>
          <a:bodyPr>
            <a:normAutofit/>
          </a:bodyPr>
          <a:lstStyle/>
          <a:p>
            <a:r>
              <a:rPr lang="en-US" sz="2800" dirty="0" smtClean="0"/>
              <a:t>Non discrete data access</a:t>
            </a:r>
          </a:p>
          <a:p>
            <a:pPr lvl="1"/>
            <a:r>
              <a:rPr lang="en-US" sz="2400" dirty="0" smtClean="0"/>
              <a:t>remote system/application databases </a:t>
            </a:r>
            <a:r>
              <a:rPr lang="en-US" sz="2400" dirty="0" smtClean="0"/>
              <a:t/>
            </a:r>
            <a:br>
              <a:rPr lang="en-US" sz="2400" dirty="0" smtClean="0"/>
            </a:br>
            <a:r>
              <a:rPr lang="en-US" sz="2400" dirty="0" smtClean="0"/>
              <a:t>i.e</a:t>
            </a:r>
            <a:r>
              <a:rPr lang="en-US" sz="2400" dirty="0" smtClean="0"/>
              <a:t>. relational </a:t>
            </a:r>
            <a:r>
              <a:rPr lang="en-US" sz="2400" dirty="0" smtClean="0"/>
              <a:t>DB, “servers”</a:t>
            </a:r>
            <a:endParaRPr lang="en-US" sz="2400" dirty="0" smtClean="0"/>
          </a:p>
          <a:p>
            <a:r>
              <a:rPr lang="en-US" sz="2800" dirty="0" smtClean="0"/>
              <a:t>Rationale</a:t>
            </a:r>
          </a:p>
          <a:p>
            <a:pPr lvl="1"/>
            <a:r>
              <a:rPr lang="en-US" sz="2400" dirty="0" smtClean="0"/>
              <a:t>Source/target data is too large to store in local memory</a:t>
            </a:r>
          </a:p>
          <a:p>
            <a:pPr lvl="1"/>
            <a:r>
              <a:rPr lang="en-US" sz="2400" dirty="0"/>
              <a:t>Source/target data is too large to </a:t>
            </a:r>
            <a:r>
              <a:rPr lang="en-US" sz="2400" dirty="0" smtClean="0"/>
              <a:t>store on local disk</a:t>
            </a:r>
          </a:p>
          <a:p>
            <a:pPr lvl="1"/>
            <a:r>
              <a:rPr lang="en-US" sz="2400" dirty="0" smtClean="0"/>
              <a:t>Not efficient to make copies of large “system” databases</a:t>
            </a:r>
          </a:p>
          <a:p>
            <a:pPr lvl="1"/>
            <a:r>
              <a:rPr lang="en-US" sz="2400" dirty="0" smtClean="0"/>
              <a:t>Preference that analysis is always on current “official” source content </a:t>
            </a:r>
            <a:r>
              <a:rPr lang="en-US" sz="2400" dirty="0" err="1" smtClean="0"/>
              <a:t>vs</a:t>
            </a:r>
            <a:r>
              <a:rPr lang="en-US" sz="2400" dirty="0" smtClean="0"/>
              <a:t> a copy</a:t>
            </a:r>
          </a:p>
          <a:p>
            <a:pPr lvl="1"/>
            <a:r>
              <a:rPr lang="en-US" sz="2400" dirty="0" smtClean="0"/>
              <a:t>R is not designed to be a database manager</a:t>
            </a:r>
          </a:p>
          <a:p>
            <a:pPr lvl="1"/>
            <a:endParaRPr lang="en-US" sz="2400" dirty="0"/>
          </a:p>
          <a:p>
            <a:pPr lvl="1"/>
            <a:endParaRPr lang="en-US" sz="2400" dirty="0" smtClean="0"/>
          </a:p>
          <a:p>
            <a:pPr lvl="1"/>
            <a:endParaRPr lang="en-US" sz="2400" dirty="0" smtClean="0"/>
          </a:p>
          <a:p>
            <a:pPr lvl="1"/>
            <a:endParaRPr lang="en-US" sz="2400" dirty="0" smtClean="0"/>
          </a:p>
          <a:p>
            <a:pPr lvl="1"/>
            <a:endParaRPr lang="en-US" sz="2400" dirty="0" smtClean="0"/>
          </a:p>
        </p:txBody>
      </p:sp>
    </p:spTree>
    <p:extLst>
      <p:ext uri="{BB962C8B-B14F-4D97-AF65-F5344CB8AC3E}">
        <p14:creationId xmlns:p14="http://schemas.microsoft.com/office/powerpoint/2010/main" val="49531201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sp>
        <p:nvSpPr>
          <p:cNvPr id="3" name="Content Placeholder 2"/>
          <p:cNvSpPr>
            <a:spLocks noGrp="1"/>
          </p:cNvSpPr>
          <p:nvPr>
            <p:ph idx="1"/>
          </p:nvPr>
        </p:nvSpPr>
        <p:spPr/>
        <p:txBody>
          <a:bodyPr/>
          <a:lstStyle/>
          <a:p>
            <a:r>
              <a:rPr lang="en-US" dirty="0" smtClean="0"/>
              <a:t>Evaluate/test Google geocode </a:t>
            </a:r>
            <a:r>
              <a:rPr lang="en-US" dirty="0" err="1" smtClean="0"/>
              <a:t>api</a:t>
            </a:r>
            <a:endParaRPr lang="en-US" dirty="0" smtClean="0"/>
          </a:p>
          <a:p>
            <a:r>
              <a:rPr lang="en-US" dirty="0">
                <a:hlinkClick r:id="rId2"/>
              </a:rPr>
              <a:t>http://</a:t>
            </a:r>
            <a:r>
              <a:rPr lang="en-US" dirty="0" smtClean="0">
                <a:hlinkClick r:id="rId2"/>
              </a:rPr>
              <a:t>maps.googleapis.com/maps/api/geocode/json?address=1600+Pennsylvania+Avenue</a:t>
            </a:r>
            <a:r>
              <a:rPr lang="en-US" dirty="0">
                <a:hlinkClick r:id="rId2"/>
              </a:rPr>
              <a:t>,+Washington,+</a:t>
            </a:r>
            <a:r>
              <a:rPr lang="en-US" dirty="0" smtClean="0">
                <a:hlinkClick r:id="rId2"/>
              </a:rPr>
              <a:t>DC&amp;sensor=false</a:t>
            </a:r>
            <a:endParaRPr lang="en-US" dirty="0" smtClean="0"/>
          </a:p>
          <a:p>
            <a:r>
              <a:rPr lang="en-US" dirty="0" smtClean="0"/>
              <a:t>Sample output on next slide</a:t>
            </a:r>
            <a:endParaRPr lang="en-US" dirty="0"/>
          </a:p>
        </p:txBody>
      </p:sp>
    </p:spTree>
    <p:extLst>
      <p:ext uri="{BB962C8B-B14F-4D97-AF65-F5344CB8AC3E}">
        <p14:creationId xmlns:p14="http://schemas.microsoft.com/office/powerpoint/2010/main" val="319271174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pic>
        <p:nvPicPr>
          <p:cNvPr id="4" name="Content Placeholder 3"/>
          <p:cNvPicPr>
            <a:picLocks noGrp="1" noChangeAspect="1"/>
          </p:cNvPicPr>
          <p:nvPr>
            <p:ph idx="1"/>
          </p:nvPr>
        </p:nvPicPr>
        <p:blipFill>
          <a:blip r:embed="rId2"/>
          <a:stretch>
            <a:fillRect/>
          </a:stretch>
        </p:blipFill>
        <p:spPr>
          <a:xfrm>
            <a:off x="609600" y="1447800"/>
            <a:ext cx="8229600" cy="3276600"/>
          </a:xfrm>
          <a:prstGeom prst="rect">
            <a:avLst/>
          </a:prstGeom>
        </p:spPr>
      </p:pic>
      <p:sp>
        <p:nvSpPr>
          <p:cNvPr id="5" name="Oval 4"/>
          <p:cNvSpPr/>
          <p:nvPr/>
        </p:nvSpPr>
        <p:spPr>
          <a:xfrm>
            <a:off x="1066800" y="1676400"/>
            <a:ext cx="3048000" cy="2590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810000" y="4572000"/>
            <a:ext cx="3048000" cy="369332"/>
          </a:xfrm>
          <a:prstGeom prst="rect">
            <a:avLst/>
          </a:prstGeom>
          <a:noFill/>
        </p:spPr>
        <p:txBody>
          <a:bodyPr wrap="square" rtlCol="0">
            <a:spAutoFit/>
          </a:bodyPr>
          <a:lstStyle/>
          <a:p>
            <a:r>
              <a:rPr lang="en-US" dirty="0" smtClean="0"/>
              <a:t>Java Script Object Notation</a:t>
            </a:r>
            <a:endParaRPr lang="en-US" dirty="0"/>
          </a:p>
        </p:txBody>
      </p:sp>
    </p:spTree>
    <p:extLst>
      <p:ext uri="{BB962C8B-B14F-4D97-AF65-F5344CB8AC3E}">
        <p14:creationId xmlns:p14="http://schemas.microsoft.com/office/powerpoint/2010/main" val="245772849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sp>
        <p:nvSpPr>
          <p:cNvPr id="3" name="Content Placeholder 2"/>
          <p:cNvSpPr>
            <a:spLocks noGrp="1"/>
          </p:cNvSpPr>
          <p:nvPr>
            <p:ph idx="1"/>
          </p:nvPr>
        </p:nvSpPr>
        <p:spPr/>
        <p:txBody>
          <a:bodyPr>
            <a:normAutofit lnSpcReduction="10000"/>
          </a:bodyPr>
          <a:lstStyle/>
          <a:p>
            <a:r>
              <a:rPr lang="en-US" dirty="0" smtClean="0"/>
              <a:t>Create a function to accept an ‘address’ argument, insert it into the Google geocode URL</a:t>
            </a:r>
          </a:p>
          <a:p>
            <a:endParaRPr lang="en-US" dirty="0" smtClean="0"/>
          </a:p>
          <a:p>
            <a:pPr marL="0" indent="0">
              <a:buNone/>
            </a:pPr>
            <a:r>
              <a:rPr lang="en-US" sz="2200" dirty="0" err="1"/>
              <a:t>MakeGeoURL</a:t>
            </a:r>
            <a:r>
              <a:rPr lang="en-US" sz="2200" dirty="0"/>
              <a:t> &lt;- function(address)</a:t>
            </a:r>
          </a:p>
          <a:p>
            <a:pPr marL="0" indent="0">
              <a:buNone/>
            </a:pPr>
            <a:r>
              <a:rPr lang="en-US" sz="2200" dirty="0"/>
              <a:t>{</a:t>
            </a:r>
          </a:p>
          <a:p>
            <a:pPr marL="0" indent="0">
              <a:buNone/>
            </a:pPr>
            <a:r>
              <a:rPr lang="en-US" sz="2200" dirty="0"/>
              <a:t>root &lt;- </a:t>
            </a:r>
            <a:r>
              <a:rPr lang="en-US" sz="2200" dirty="0" smtClean="0"/>
              <a:t>"http</a:t>
            </a:r>
            <a:r>
              <a:rPr lang="en-US" sz="2200" dirty="0"/>
              <a:t>://maps.google.com/maps/</a:t>
            </a:r>
            <a:r>
              <a:rPr lang="en-US" sz="2200" dirty="0" err="1"/>
              <a:t>api</a:t>
            </a:r>
            <a:r>
              <a:rPr lang="en-US" sz="2200" dirty="0"/>
              <a:t>/geocode/"</a:t>
            </a:r>
          </a:p>
          <a:p>
            <a:pPr marL="0" indent="0">
              <a:buNone/>
            </a:pPr>
            <a:r>
              <a:rPr lang="en-US" sz="2200" dirty="0" err="1"/>
              <a:t>url</a:t>
            </a:r>
            <a:r>
              <a:rPr lang="en-US" sz="2200" dirty="0"/>
              <a:t> &lt;- paste(root, "</a:t>
            </a:r>
            <a:r>
              <a:rPr lang="en-US" sz="2200" dirty="0" err="1"/>
              <a:t>json?address</a:t>
            </a:r>
            <a:r>
              <a:rPr lang="en-US" sz="2200" dirty="0" smtClean="0"/>
              <a:t>=",address</a:t>
            </a:r>
            <a:r>
              <a:rPr lang="en-US" sz="2200" dirty="0"/>
              <a:t>, "&amp;sensor=false", </a:t>
            </a:r>
            <a:r>
              <a:rPr lang="en-US" sz="2200" dirty="0" err="1"/>
              <a:t>sep</a:t>
            </a:r>
            <a:r>
              <a:rPr lang="en-US" sz="2200" dirty="0"/>
              <a:t> = "")</a:t>
            </a:r>
          </a:p>
          <a:p>
            <a:pPr marL="0" indent="0">
              <a:buNone/>
            </a:pPr>
            <a:r>
              <a:rPr lang="en-US" sz="2200" dirty="0"/>
              <a:t>return(</a:t>
            </a:r>
            <a:r>
              <a:rPr lang="en-US" sz="2200" dirty="0" err="1"/>
              <a:t>URLencode</a:t>
            </a:r>
            <a:r>
              <a:rPr lang="en-US" sz="2200" dirty="0"/>
              <a:t>(</a:t>
            </a:r>
            <a:r>
              <a:rPr lang="en-US" sz="2200" dirty="0" err="1"/>
              <a:t>url</a:t>
            </a:r>
            <a:r>
              <a:rPr lang="en-US" sz="2200" dirty="0"/>
              <a:t>))</a:t>
            </a:r>
          </a:p>
          <a:p>
            <a:pPr marL="0" indent="0">
              <a:buNone/>
            </a:pPr>
            <a:r>
              <a:rPr lang="en-US" sz="2200" dirty="0"/>
              <a:t>}</a:t>
            </a:r>
          </a:p>
        </p:txBody>
      </p:sp>
    </p:spTree>
    <p:extLst>
      <p:ext uri="{BB962C8B-B14F-4D97-AF65-F5344CB8AC3E}">
        <p14:creationId xmlns:p14="http://schemas.microsoft.com/office/powerpoint/2010/main" val="97224203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sp>
        <p:nvSpPr>
          <p:cNvPr id="3" name="Content Placeholder 2"/>
          <p:cNvSpPr>
            <a:spLocks noGrp="1"/>
          </p:cNvSpPr>
          <p:nvPr>
            <p:ph idx="1"/>
          </p:nvPr>
        </p:nvSpPr>
        <p:spPr>
          <a:xfrm>
            <a:off x="685800" y="1600200"/>
            <a:ext cx="8229600" cy="4525963"/>
          </a:xfrm>
        </p:spPr>
        <p:txBody>
          <a:bodyPr>
            <a:normAutofit/>
          </a:bodyPr>
          <a:lstStyle/>
          <a:p>
            <a:pPr marL="0" indent="0">
              <a:buNone/>
            </a:pPr>
            <a:r>
              <a:rPr lang="en-US" sz="2400" dirty="0" err="1"/>
              <a:t>MakeGeoURL</a:t>
            </a:r>
            <a:r>
              <a:rPr lang="en-US" sz="2400" dirty="0"/>
              <a:t>( </a:t>
            </a:r>
            <a:r>
              <a:rPr lang="en-US" sz="2400" dirty="0" smtClean="0"/>
              <a:t>"1600 </a:t>
            </a:r>
            <a:r>
              <a:rPr lang="en-US" sz="2400" dirty="0"/>
              <a:t>Pennsylvania </a:t>
            </a:r>
            <a:r>
              <a:rPr lang="en-US" sz="2400" dirty="0" err="1" smtClean="0"/>
              <a:t>Avenue,Washington</a:t>
            </a:r>
            <a:r>
              <a:rPr lang="en-US" sz="2400" dirty="0"/>
              <a:t>, DC</a:t>
            </a:r>
            <a:r>
              <a:rPr lang="en-US" sz="2400" dirty="0" smtClean="0"/>
              <a:t>")</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dirty="0" smtClean="0"/>
              <a:t>"</a:t>
            </a:r>
            <a:r>
              <a:rPr lang="en-US" sz="2400" dirty="0"/>
              <a:t>http://maps.google.com/maps/</a:t>
            </a:r>
            <a:r>
              <a:rPr lang="en-US" sz="2400" dirty="0" err="1"/>
              <a:t>api</a:t>
            </a:r>
            <a:r>
              <a:rPr lang="en-US" sz="2400" dirty="0"/>
              <a:t>/geocode/</a:t>
            </a:r>
            <a:r>
              <a:rPr lang="en-US" sz="2400" dirty="0" err="1"/>
              <a:t>json?add</a:t>
            </a:r>
            <a:endParaRPr lang="en-US" sz="2400" dirty="0"/>
          </a:p>
          <a:p>
            <a:pPr marL="0" indent="0">
              <a:buNone/>
            </a:pPr>
            <a:r>
              <a:rPr lang="en-US" sz="2400" dirty="0" err="1"/>
              <a:t>ress</a:t>
            </a:r>
            <a:r>
              <a:rPr lang="en-US" sz="2400" dirty="0"/>
              <a:t>=1600%20Pennsylvania%20Avenue,%20Washington,%</a:t>
            </a:r>
          </a:p>
          <a:p>
            <a:pPr marL="0" indent="0">
              <a:buNone/>
            </a:pPr>
            <a:r>
              <a:rPr lang="en-US" sz="2400" dirty="0"/>
              <a:t>20DC&amp;sensor=false"</a:t>
            </a:r>
          </a:p>
        </p:txBody>
      </p:sp>
      <p:sp>
        <p:nvSpPr>
          <p:cNvPr id="4" name="TextBox 3"/>
          <p:cNvSpPr txBox="1"/>
          <p:nvPr/>
        </p:nvSpPr>
        <p:spPr>
          <a:xfrm>
            <a:off x="1143000" y="2297668"/>
            <a:ext cx="1143000" cy="369332"/>
          </a:xfrm>
          <a:prstGeom prst="rect">
            <a:avLst/>
          </a:prstGeom>
          <a:noFill/>
        </p:spPr>
        <p:txBody>
          <a:bodyPr wrap="square" rtlCol="0">
            <a:spAutoFit/>
          </a:bodyPr>
          <a:lstStyle/>
          <a:p>
            <a:r>
              <a:rPr lang="en-US" dirty="0" smtClean="0"/>
              <a:t>function</a:t>
            </a:r>
            <a:endParaRPr lang="en-US" dirty="0"/>
          </a:p>
        </p:txBody>
      </p:sp>
      <p:sp>
        <p:nvSpPr>
          <p:cNvPr id="5" name="TextBox 4"/>
          <p:cNvSpPr txBox="1"/>
          <p:nvPr/>
        </p:nvSpPr>
        <p:spPr>
          <a:xfrm>
            <a:off x="4457700" y="2297668"/>
            <a:ext cx="1143000" cy="369332"/>
          </a:xfrm>
          <a:prstGeom prst="rect">
            <a:avLst/>
          </a:prstGeom>
          <a:noFill/>
        </p:spPr>
        <p:txBody>
          <a:bodyPr wrap="square" rtlCol="0">
            <a:spAutoFit/>
          </a:bodyPr>
          <a:lstStyle/>
          <a:p>
            <a:r>
              <a:rPr lang="en-US" dirty="0" smtClean="0"/>
              <a:t>argument</a:t>
            </a:r>
            <a:endParaRPr lang="en-US" dirty="0"/>
          </a:p>
        </p:txBody>
      </p:sp>
      <p:cxnSp>
        <p:nvCxnSpPr>
          <p:cNvPr id="7" name="Straight Arrow Connector 6"/>
          <p:cNvCxnSpPr/>
          <p:nvPr/>
        </p:nvCxnSpPr>
        <p:spPr>
          <a:xfrm flipV="1">
            <a:off x="1524000" y="2057400"/>
            <a:ext cx="190500" cy="337066"/>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143500" y="2057400"/>
            <a:ext cx="457200" cy="337066"/>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4457700" y="2057400"/>
            <a:ext cx="342900" cy="288667"/>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10000" y="4876800"/>
            <a:ext cx="1981200" cy="369332"/>
          </a:xfrm>
          <a:prstGeom prst="rect">
            <a:avLst/>
          </a:prstGeom>
          <a:noFill/>
        </p:spPr>
        <p:txBody>
          <a:bodyPr wrap="square" rtlCol="0">
            <a:spAutoFit/>
          </a:bodyPr>
          <a:lstStyle/>
          <a:p>
            <a:r>
              <a:rPr lang="en-US" dirty="0" smtClean="0"/>
              <a:t>Function results</a:t>
            </a:r>
            <a:endParaRPr lang="en-US" dirty="0"/>
          </a:p>
        </p:txBody>
      </p:sp>
    </p:spTree>
    <p:extLst>
      <p:ext uri="{BB962C8B-B14F-4D97-AF65-F5344CB8AC3E}">
        <p14:creationId xmlns:p14="http://schemas.microsoft.com/office/powerpoint/2010/main" val="270070646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sp>
        <p:nvSpPr>
          <p:cNvPr id="3" name="Content Placeholder 2"/>
          <p:cNvSpPr>
            <a:spLocks noGrp="1"/>
          </p:cNvSpPr>
          <p:nvPr>
            <p:ph idx="1"/>
          </p:nvPr>
        </p:nvSpPr>
        <p:spPr>
          <a:xfrm>
            <a:off x="457200" y="1295400"/>
            <a:ext cx="8229600" cy="4525963"/>
          </a:xfrm>
        </p:spPr>
        <p:txBody>
          <a:bodyPr>
            <a:normAutofit/>
          </a:bodyPr>
          <a:lstStyle/>
          <a:p>
            <a:r>
              <a:rPr lang="en-US" dirty="0" smtClean="0"/>
              <a:t>Create a function to </a:t>
            </a:r>
          </a:p>
          <a:p>
            <a:pPr lvl="1"/>
            <a:r>
              <a:rPr lang="en-US" dirty="0" smtClean="0"/>
              <a:t>take result of </a:t>
            </a:r>
            <a:r>
              <a:rPr lang="en-US" dirty="0" err="1" smtClean="0"/>
              <a:t>MakeGeoURL</a:t>
            </a:r>
            <a:r>
              <a:rPr lang="en-US" dirty="0" smtClean="0"/>
              <a:t>, </a:t>
            </a:r>
          </a:p>
          <a:p>
            <a:pPr lvl="1"/>
            <a:r>
              <a:rPr lang="en-US" dirty="0" smtClean="0"/>
              <a:t>send it to the internet via </a:t>
            </a:r>
            <a:r>
              <a:rPr lang="en-US" dirty="0" err="1" smtClean="0"/>
              <a:t>getURL</a:t>
            </a:r>
            <a:r>
              <a:rPr lang="en-US" dirty="0" smtClean="0"/>
              <a:t> and receive results</a:t>
            </a:r>
          </a:p>
          <a:p>
            <a:pPr lvl="1"/>
            <a:r>
              <a:rPr lang="en-US" dirty="0" smtClean="0"/>
              <a:t> isolate results (latitude, longitude coordinates) via </a:t>
            </a:r>
            <a:r>
              <a:rPr lang="en-US" dirty="0" err="1" smtClean="0"/>
              <a:t>fromJSON</a:t>
            </a:r>
            <a:endParaRPr lang="en-US" dirty="0" smtClean="0"/>
          </a:p>
          <a:p>
            <a:endParaRPr lang="en-US" dirty="0" smtClean="0"/>
          </a:p>
        </p:txBody>
      </p:sp>
    </p:spTree>
    <p:extLst>
      <p:ext uri="{BB962C8B-B14F-4D97-AF65-F5344CB8AC3E}">
        <p14:creationId xmlns:p14="http://schemas.microsoft.com/office/powerpoint/2010/main" val="414666068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sp>
        <p:nvSpPr>
          <p:cNvPr id="3" name="Content Placeholder 2"/>
          <p:cNvSpPr>
            <a:spLocks noGrp="1"/>
          </p:cNvSpPr>
          <p:nvPr>
            <p:ph idx="1"/>
          </p:nvPr>
        </p:nvSpPr>
        <p:spPr>
          <a:xfrm>
            <a:off x="457200" y="1295400"/>
            <a:ext cx="8229600" cy="4525963"/>
          </a:xfrm>
        </p:spPr>
        <p:txBody>
          <a:bodyPr>
            <a:normAutofit fontScale="62500" lnSpcReduction="20000"/>
          </a:bodyPr>
          <a:lstStyle/>
          <a:p>
            <a:pPr marL="0" indent="0">
              <a:buNone/>
            </a:pPr>
            <a:r>
              <a:rPr lang="en-US" dirty="0"/>
              <a:t>Addr2latlng &lt;- function(address)</a:t>
            </a:r>
          </a:p>
          <a:p>
            <a:pPr marL="0" indent="0">
              <a:buNone/>
            </a:pPr>
            <a:r>
              <a:rPr lang="en-US" dirty="0"/>
              <a:t>{</a:t>
            </a:r>
          </a:p>
          <a:p>
            <a:pPr marL="0" indent="0">
              <a:buNone/>
            </a:pPr>
            <a:r>
              <a:rPr lang="en-US" dirty="0" err="1"/>
              <a:t>url</a:t>
            </a:r>
            <a:r>
              <a:rPr lang="en-US" dirty="0"/>
              <a:t> &lt;- </a:t>
            </a:r>
            <a:r>
              <a:rPr lang="en-US" dirty="0" err="1"/>
              <a:t>MakeGeoURL</a:t>
            </a:r>
            <a:r>
              <a:rPr lang="en-US" dirty="0"/>
              <a:t>(address</a:t>
            </a:r>
            <a:r>
              <a:rPr lang="en-US" dirty="0" smtClean="0"/>
              <a:t>)                 # set up URL string</a:t>
            </a:r>
          </a:p>
          <a:p>
            <a:pPr marL="0" indent="0">
              <a:buNone/>
            </a:pPr>
            <a:endParaRPr lang="en-US" dirty="0"/>
          </a:p>
          <a:p>
            <a:pPr marL="0" indent="0">
              <a:buNone/>
            </a:pPr>
            <a:r>
              <a:rPr lang="en-US" dirty="0" err="1"/>
              <a:t>apiResult</a:t>
            </a:r>
            <a:r>
              <a:rPr lang="en-US" dirty="0"/>
              <a:t> &lt;- </a:t>
            </a:r>
            <a:r>
              <a:rPr lang="en-US" dirty="0" err="1"/>
              <a:t>getURL</a:t>
            </a:r>
            <a:r>
              <a:rPr lang="en-US" dirty="0"/>
              <a:t>(</a:t>
            </a:r>
            <a:r>
              <a:rPr lang="en-US" dirty="0" err="1"/>
              <a:t>url</a:t>
            </a:r>
            <a:r>
              <a:rPr lang="en-US" dirty="0" smtClean="0"/>
              <a:t>)                          # send URL string to internet   </a:t>
            </a:r>
          </a:p>
          <a:p>
            <a:pPr marL="0" indent="0">
              <a:buNone/>
            </a:pPr>
            <a:r>
              <a:rPr lang="en-US" dirty="0" smtClean="0"/>
              <a:t>                                                                     # and store result </a:t>
            </a:r>
          </a:p>
          <a:p>
            <a:pPr marL="0" indent="0">
              <a:buNone/>
            </a:pPr>
            <a:endParaRPr lang="en-US" dirty="0"/>
          </a:p>
          <a:p>
            <a:pPr marL="0" indent="0">
              <a:buNone/>
            </a:pPr>
            <a:r>
              <a:rPr lang="en-US" dirty="0" err="1"/>
              <a:t>geoStruct</a:t>
            </a:r>
            <a:r>
              <a:rPr lang="en-US" dirty="0"/>
              <a:t> &lt;- </a:t>
            </a:r>
            <a:r>
              <a:rPr lang="en-US" dirty="0" err="1"/>
              <a:t>fromJSON</a:t>
            </a:r>
            <a:r>
              <a:rPr lang="en-US" dirty="0"/>
              <a:t>(</a:t>
            </a:r>
            <a:r>
              <a:rPr lang="en-US" dirty="0" err="1"/>
              <a:t>apiResult</a:t>
            </a:r>
            <a:r>
              <a:rPr lang="en-US" dirty="0"/>
              <a:t>, </a:t>
            </a:r>
            <a:r>
              <a:rPr lang="en-US" dirty="0" smtClean="0"/>
              <a:t>simplify </a:t>
            </a:r>
            <a:r>
              <a:rPr lang="en-US" dirty="0"/>
              <a:t>= FALSE</a:t>
            </a:r>
            <a:r>
              <a:rPr lang="en-US" dirty="0" smtClean="0"/>
              <a:t>)    # apply JSON notation</a:t>
            </a:r>
            <a:endParaRPr lang="en-US" dirty="0"/>
          </a:p>
          <a:p>
            <a:pPr marL="0" indent="0">
              <a:buNone/>
            </a:pPr>
            <a:r>
              <a:rPr lang="en-US" dirty="0" err="1"/>
              <a:t>lat</a:t>
            </a:r>
            <a:r>
              <a:rPr lang="en-US" dirty="0"/>
              <a:t> &lt;- NA</a:t>
            </a:r>
          </a:p>
          <a:p>
            <a:pPr marL="0" indent="0">
              <a:buNone/>
            </a:pPr>
            <a:r>
              <a:rPr lang="en-US" dirty="0" err="1"/>
              <a:t>lng</a:t>
            </a:r>
            <a:r>
              <a:rPr lang="en-US" dirty="0"/>
              <a:t> &lt;- NA</a:t>
            </a:r>
          </a:p>
          <a:p>
            <a:pPr marL="0" indent="0">
              <a:buNone/>
            </a:pPr>
            <a:r>
              <a:rPr lang="en-US" dirty="0"/>
              <a:t>try(</a:t>
            </a:r>
            <a:r>
              <a:rPr lang="en-US" dirty="0" err="1"/>
              <a:t>lat</a:t>
            </a:r>
            <a:r>
              <a:rPr lang="en-US" dirty="0"/>
              <a:t> &lt;- </a:t>
            </a:r>
            <a:r>
              <a:rPr lang="en-US" dirty="0" err="1" smtClean="0"/>
              <a:t>geoStruct$results</a:t>
            </a:r>
            <a:r>
              <a:rPr lang="en-US" dirty="0"/>
              <a:t>[[1]]$</a:t>
            </a:r>
            <a:r>
              <a:rPr lang="en-US" dirty="0" err="1"/>
              <a:t>geometry$location$lat</a:t>
            </a:r>
            <a:r>
              <a:rPr lang="en-US" dirty="0" smtClean="0"/>
              <a:t>)    # isolate latitude</a:t>
            </a:r>
            <a:endParaRPr lang="en-US" dirty="0"/>
          </a:p>
          <a:p>
            <a:pPr marL="0" indent="0">
              <a:buNone/>
            </a:pPr>
            <a:r>
              <a:rPr lang="en-US" dirty="0"/>
              <a:t>try(</a:t>
            </a:r>
            <a:r>
              <a:rPr lang="en-US" dirty="0" err="1"/>
              <a:t>lng</a:t>
            </a:r>
            <a:r>
              <a:rPr lang="en-US" dirty="0"/>
              <a:t> &lt;- </a:t>
            </a:r>
            <a:r>
              <a:rPr lang="en-US" dirty="0" err="1" smtClean="0"/>
              <a:t>geoStruct$results</a:t>
            </a:r>
            <a:r>
              <a:rPr lang="en-US" dirty="0"/>
              <a:t>[[1]]$</a:t>
            </a:r>
            <a:r>
              <a:rPr lang="en-US" dirty="0" err="1"/>
              <a:t>geometry$location$lng</a:t>
            </a:r>
            <a:r>
              <a:rPr lang="en-US" dirty="0" smtClean="0"/>
              <a:t>)  # isolate longitude</a:t>
            </a:r>
            <a:endParaRPr lang="en-US" dirty="0"/>
          </a:p>
          <a:p>
            <a:pPr marL="0" indent="0">
              <a:buNone/>
            </a:pPr>
            <a:r>
              <a:rPr lang="en-US" dirty="0"/>
              <a:t>return(c(</a:t>
            </a:r>
            <a:r>
              <a:rPr lang="en-US" dirty="0" err="1"/>
              <a:t>lat</a:t>
            </a:r>
            <a:r>
              <a:rPr lang="en-US" dirty="0"/>
              <a:t>, </a:t>
            </a:r>
            <a:r>
              <a:rPr lang="en-US" dirty="0" err="1"/>
              <a:t>lng</a:t>
            </a:r>
            <a:r>
              <a:rPr lang="en-US" dirty="0"/>
              <a:t>))</a:t>
            </a:r>
          </a:p>
          <a:p>
            <a:pPr marL="0" indent="0">
              <a:buNone/>
            </a:pPr>
            <a:r>
              <a:rPr lang="en-US" dirty="0"/>
              <a:t>}</a:t>
            </a:r>
            <a:endParaRPr lang="en-US" dirty="0" smtClean="0"/>
          </a:p>
        </p:txBody>
      </p:sp>
      <p:cxnSp>
        <p:nvCxnSpPr>
          <p:cNvPr id="5" name="Straight Arrow Connector 4"/>
          <p:cNvCxnSpPr/>
          <p:nvPr/>
        </p:nvCxnSpPr>
        <p:spPr>
          <a:xfrm>
            <a:off x="762000" y="2209800"/>
            <a:ext cx="1981200" cy="3048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219200" y="2819400"/>
            <a:ext cx="2133600" cy="6096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524000" y="3581400"/>
            <a:ext cx="914400" cy="7620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6906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dirty="0" smtClean="0"/>
              <a:t>Objectives</a:t>
            </a:r>
            <a:endParaRPr lang="en-US" dirty="0" smtClean="0"/>
          </a:p>
          <a:p>
            <a:pPr lvl="1"/>
            <a:r>
              <a:rPr lang="en-US" dirty="0"/>
              <a:t>Recognizing different data types, data sets, and data bases as sources for "R" </a:t>
            </a:r>
            <a:r>
              <a:rPr lang="en-US" dirty="0" smtClean="0"/>
              <a:t>analysis</a:t>
            </a:r>
            <a:endParaRPr lang="en-US" dirty="0"/>
          </a:p>
          <a:p>
            <a:pPr lvl="1"/>
            <a:r>
              <a:rPr lang="en-US" dirty="0"/>
              <a:t>Building and executing relevant "R" code to import different data types, data sets, and accessing remote and/or local </a:t>
            </a:r>
            <a:r>
              <a:rPr lang="en-US" dirty="0" smtClean="0"/>
              <a:t>databases</a:t>
            </a:r>
          </a:p>
          <a:p>
            <a:pPr lvl="2"/>
            <a:r>
              <a:rPr lang="en-US" dirty="0" smtClean="0"/>
              <a:t>Excel</a:t>
            </a:r>
          </a:p>
          <a:p>
            <a:pPr lvl="2"/>
            <a:r>
              <a:rPr lang="en-US" dirty="0" smtClean="0"/>
              <a:t>JSON</a:t>
            </a:r>
          </a:p>
          <a:p>
            <a:pPr lvl="2"/>
            <a:r>
              <a:rPr lang="en-US" dirty="0" smtClean="0"/>
              <a:t>Database</a:t>
            </a:r>
            <a:endParaRPr lang="en-US" dirty="0"/>
          </a:p>
        </p:txBody>
      </p:sp>
    </p:spTree>
    <p:extLst>
      <p:ext uri="{BB962C8B-B14F-4D97-AF65-F5344CB8AC3E}">
        <p14:creationId xmlns:p14="http://schemas.microsoft.com/office/powerpoint/2010/main" val="195457042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sp>
        <p:nvSpPr>
          <p:cNvPr id="3" name="Content Placeholder 2"/>
          <p:cNvSpPr>
            <a:spLocks noGrp="1"/>
          </p:cNvSpPr>
          <p:nvPr>
            <p:ph idx="1"/>
          </p:nvPr>
        </p:nvSpPr>
        <p:spPr>
          <a:xfrm>
            <a:off x="228600" y="1295400"/>
            <a:ext cx="8763000" cy="4525963"/>
          </a:xfrm>
        </p:spPr>
        <p:txBody>
          <a:bodyPr>
            <a:normAutofit/>
          </a:bodyPr>
          <a:lstStyle/>
          <a:p>
            <a:r>
              <a:rPr lang="en-US" dirty="0" smtClean="0"/>
              <a:t>Using Addr2latlng   </a:t>
            </a:r>
          </a:p>
          <a:p>
            <a:pPr marL="0" indent="0">
              <a:buNone/>
            </a:pPr>
            <a:endParaRPr lang="en-US" sz="2200" dirty="0"/>
          </a:p>
          <a:p>
            <a:pPr marL="0" indent="0">
              <a:buNone/>
            </a:pPr>
            <a:r>
              <a:rPr lang="en-US" sz="2200" dirty="0" smtClean="0"/>
              <a:t>&gt;</a:t>
            </a:r>
            <a:r>
              <a:rPr lang="en-US" sz="2200" dirty="0" err="1" smtClean="0"/>
              <a:t>testData</a:t>
            </a:r>
            <a:r>
              <a:rPr lang="en-US" sz="2200" dirty="0" smtClean="0"/>
              <a:t> </a:t>
            </a:r>
            <a:r>
              <a:rPr lang="en-US" sz="2200" dirty="0"/>
              <a:t>&lt;- Addr2latlng( </a:t>
            </a:r>
            <a:r>
              <a:rPr lang="en-US" sz="2200" dirty="0" smtClean="0"/>
              <a:t>"</a:t>
            </a:r>
            <a:r>
              <a:rPr lang="en-US" sz="2200" dirty="0"/>
              <a:t>1600 Pennsylvania Avenue, Washington, DC")</a:t>
            </a:r>
          </a:p>
          <a:p>
            <a:pPr marL="0" indent="0">
              <a:buNone/>
            </a:pPr>
            <a:r>
              <a:rPr lang="en-US" sz="2200" dirty="0"/>
              <a:t>&gt; </a:t>
            </a:r>
            <a:r>
              <a:rPr lang="en-US" sz="2200" dirty="0" err="1"/>
              <a:t>str</a:t>
            </a:r>
            <a:r>
              <a:rPr lang="en-US" sz="2200" dirty="0"/>
              <a:t>(</a:t>
            </a:r>
            <a:r>
              <a:rPr lang="en-US" sz="2200" dirty="0" err="1"/>
              <a:t>testData</a:t>
            </a:r>
            <a:r>
              <a:rPr lang="en-US" sz="2200" dirty="0"/>
              <a:t>)</a:t>
            </a:r>
          </a:p>
          <a:p>
            <a:pPr marL="0" indent="0">
              <a:buNone/>
            </a:pPr>
            <a:r>
              <a:rPr lang="en-US" sz="2200" dirty="0"/>
              <a:t>num [1:2] 38.9 -</a:t>
            </a:r>
            <a:r>
              <a:rPr lang="en-US" sz="2200" dirty="0" smtClean="0"/>
              <a:t>77          # latitude and longitude coordinates</a:t>
            </a:r>
          </a:p>
        </p:txBody>
      </p:sp>
    </p:spTree>
    <p:extLst>
      <p:ext uri="{BB962C8B-B14F-4D97-AF65-F5344CB8AC3E}">
        <p14:creationId xmlns:p14="http://schemas.microsoft.com/office/powerpoint/2010/main" val="70605046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sp>
        <p:nvSpPr>
          <p:cNvPr id="3" name="Content Placeholder 2"/>
          <p:cNvSpPr>
            <a:spLocks noGrp="1"/>
          </p:cNvSpPr>
          <p:nvPr>
            <p:ph idx="1"/>
          </p:nvPr>
        </p:nvSpPr>
        <p:spPr>
          <a:xfrm>
            <a:off x="228600" y="1295400"/>
            <a:ext cx="8763000" cy="4525963"/>
          </a:xfrm>
        </p:spPr>
        <p:txBody>
          <a:bodyPr>
            <a:normAutofit/>
          </a:bodyPr>
          <a:lstStyle/>
          <a:p>
            <a:r>
              <a:rPr lang="en-US" dirty="0" smtClean="0"/>
              <a:t>Accessing More JSON data</a:t>
            </a:r>
          </a:p>
          <a:p>
            <a:pPr marL="0" indent="0">
              <a:buNone/>
            </a:pPr>
            <a:endParaRPr lang="en-US" sz="2200" dirty="0" smtClean="0"/>
          </a:p>
          <a:p>
            <a:pPr marL="0" indent="0">
              <a:buNone/>
            </a:pPr>
            <a:r>
              <a:rPr lang="en-US" sz="2200" dirty="0" smtClean="0"/>
              <a:t>&gt;</a:t>
            </a:r>
            <a:r>
              <a:rPr lang="en-US" sz="2400" dirty="0"/>
              <a:t> </a:t>
            </a:r>
            <a:r>
              <a:rPr lang="en-US" sz="2400" dirty="0" err="1" smtClean="0"/>
              <a:t>bikeURL</a:t>
            </a:r>
            <a:r>
              <a:rPr lang="en-US" sz="2400" dirty="0" smtClean="0"/>
              <a:t> &lt;-"</a:t>
            </a:r>
            <a:r>
              <a:rPr lang="en-US" sz="2400" dirty="0"/>
              <a:t>https://</a:t>
            </a:r>
            <a:r>
              <a:rPr lang="en-US" sz="2400" dirty="0" err="1"/>
              <a:t>www.citibikenyc.com</a:t>
            </a:r>
            <a:r>
              <a:rPr lang="en-US" sz="2400" dirty="0"/>
              <a:t>/stations/</a:t>
            </a:r>
            <a:r>
              <a:rPr lang="en-US" sz="2400" dirty="0" err="1"/>
              <a:t>json</a:t>
            </a:r>
            <a:r>
              <a:rPr lang="en-US" sz="2400" dirty="0"/>
              <a:t>"</a:t>
            </a:r>
          </a:p>
          <a:p>
            <a:pPr marL="0" indent="0">
              <a:buNone/>
            </a:pPr>
            <a:r>
              <a:rPr lang="en-US" sz="2400" dirty="0" smtClean="0"/>
              <a:t>&gt; </a:t>
            </a:r>
            <a:r>
              <a:rPr lang="en-US" sz="2400" dirty="0" err="1" smtClean="0"/>
              <a:t>apiResult</a:t>
            </a:r>
            <a:r>
              <a:rPr lang="en-US" sz="2400" dirty="0" smtClean="0"/>
              <a:t> &lt;-</a:t>
            </a:r>
            <a:r>
              <a:rPr lang="en-US" sz="2400" dirty="0" err="1" smtClean="0"/>
              <a:t>getURL</a:t>
            </a:r>
            <a:r>
              <a:rPr lang="en-US" sz="2400" dirty="0"/>
              <a:t>(</a:t>
            </a:r>
            <a:r>
              <a:rPr lang="en-US" sz="2400" dirty="0" err="1"/>
              <a:t>bikeURL</a:t>
            </a:r>
            <a:r>
              <a:rPr lang="en-US" sz="2400" dirty="0"/>
              <a:t>)</a:t>
            </a:r>
          </a:p>
          <a:p>
            <a:pPr marL="0" indent="0">
              <a:buNone/>
            </a:pPr>
            <a:r>
              <a:rPr lang="en-US" sz="2400" dirty="0" smtClean="0"/>
              <a:t>&gt; Results &lt;-</a:t>
            </a:r>
            <a:r>
              <a:rPr lang="en-US" sz="2400" dirty="0"/>
              <a:t> </a:t>
            </a:r>
            <a:r>
              <a:rPr lang="en-US" sz="2400" dirty="0" err="1" smtClean="0"/>
              <a:t>fromJSON</a:t>
            </a:r>
            <a:r>
              <a:rPr lang="en-US" sz="2400" dirty="0"/>
              <a:t>(</a:t>
            </a:r>
            <a:r>
              <a:rPr lang="en-US" sz="2400" dirty="0" err="1"/>
              <a:t>apiResult</a:t>
            </a:r>
            <a:r>
              <a:rPr lang="en-US" sz="2400" dirty="0"/>
              <a:t>)</a:t>
            </a:r>
          </a:p>
          <a:p>
            <a:pPr marL="0" indent="0">
              <a:buNone/>
            </a:pPr>
            <a:r>
              <a:rPr lang="en-US" sz="2400" dirty="0" smtClean="0"/>
              <a:t>&gt; length</a:t>
            </a:r>
            <a:r>
              <a:rPr lang="en-US" sz="2400" dirty="0"/>
              <a:t>(results</a:t>
            </a:r>
            <a:r>
              <a:rPr lang="en-US" sz="2400" dirty="0" smtClean="0"/>
              <a:t>)</a:t>
            </a:r>
          </a:p>
          <a:p>
            <a:pPr marL="0" indent="0">
              <a:buNone/>
            </a:pPr>
            <a:r>
              <a:rPr lang="en-US" sz="2400" b="1" dirty="0"/>
              <a:t>[1</a:t>
            </a:r>
            <a:r>
              <a:rPr lang="en-US" sz="2400" b="1" dirty="0" smtClean="0"/>
              <a:t>] 2</a:t>
            </a:r>
            <a:endParaRPr lang="en-US" sz="2200" dirty="0" smtClean="0"/>
          </a:p>
        </p:txBody>
      </p:sp>
    </p:spTree>
    <p:extLst>
      <p:ext uri="{BB962C8B-B14F-4D97-AF65-F5344CB8AC3E}">
        <p14:creationId xmlns:p14="http://schemas.microsoft.com/office/powerpoint/2010/main" val="37568350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sp>
        <p:nvSpPr>
          <p:cNvPr id="3" name="Content Placeholder 2"/>
          <p:cNvSpPr>
            <a:spLocks noGrp="1"/>
          </p:cNvSpPr>
          <p:nvPr>
            <p:ph idx="1"/>
          </p:nvPr>
        </p:nvSpPr>
        <p:spPr>
          <a:xfrm>
            <a:off x="228600" y="1295400"/>
            <a:ext cx="8763000" cy="4525963"/>
          </a:xfrm>
        </p:spPr>
        <p:txBody>
          <a:bodyPr>
            <a:normAutofit/>
          </a:bodyPr>
          <a:lstStyle/>
          <a:p>
            <a:r>
              <a:rPr lang="en-US" dirty="0" smtClean="0"/>
              <a:t>More on </a:t>
            </a:r>
            <a:r>
              <a:rPr lang="en-US" dirty="0" smtClean="0"/>
              <a:t>Parsing </a:t>
            </a:r>
            <a:r>
              <a:rPr lang="en-US" dirty="0" smtClean="0"/>
              <a:t>JSON data</a:t>
            </a:r>
          </a:p>
          <a:p>
            <a:pPr marL="0" indent="0">
              <a:buNone/>
            </a:pPr>
            <a:endParaRPr lang="en-US" sz="2200" dirty="0" smtClean="0"/>
          </a:p>
          <a:p>
            <a:pPr marL="0" indent="0">
              <a:buNone/>
            </a:pPr>
            <a:r>
              <a:rPr lang="en-US" sz="2400" dirty="0" smtClean="0"/>
              <a:t>&gt; when</a:t>
            </a:r>
            <a:r>
              <a:rPr lang="en-US" sz="2400" dirty="0"/>
              <a:t> </a:t>
            </a:r>
            <a:r>
              <a:rPr lang="en-US" sz="2400" dirty="0" smtClean="0"/>
              <a:t>&lt;-</a:t>
            </a:r>
            <a:r>
              <a:rPr lang="en-US" sz="2400" dirty="0"/>
              <a:t> </a:t>
            </a:r>
            <a:r>
              <a:rPr lang="en-US" sz="2400" dirty="0" smtClean="0"/>
              <a:t>results</a:t>
            </a:r>
            <a:r>
              <a:rPr lang="en-US" sz="2400" dirty="0"/>
              <a:t>[[1]]</a:t>
            </a:r>
          </a:p>
          <a:p>
            <a:pPr marL="0" indent="0">
              <a:buNone/>
            </a:pPr>
            <a:r>
              <a:rPr lang="en-US" sz="2400" dirty="0" smtClean="0"/>
              <a:t>&gt; when</a:t>
            </a:r>
            <a:r>
              <a:rPr lang="en-US" sz="2400" dirty="0"/>
              <a:t> </a:t>
            </a:r>
            <a:r>
              <a:rPr lang="en-US" sz="2400" dirty="0" smtClean="0"/>
              <a:t>[</a:t>
            </a:r>
            <a:r>
              <a:rPr lang="en-US" sz="2400" dirty="0"/>
              <a:t>1]</a:t>
            </a:r>
          </a:p>
          <a:p>
            <a:pPr marL="0" indent="0">
              <a:buNone/>
            </a:pPr>
            <a:r>
              <a:rPr lang="en-US" sz="2400" dirty="0"/>
              <a:t>"</a:t>
            </a:r>
            <a:r>
              <a:rPr lang="en-US" sz="2400" dirty="0" smtClean="0"/>
              <a:t>2016‐01‐03 11</a:t>
            </a:r>
            <a:r>
              <a:rPr lang="en-US" sz="2400" dirty="0"/>
              <a:t>:56:</a:t>
            </a:r>
            <a:r>
              <a:rPr lang="en-US" sz="2400" dirty="0" smtClean="0"/>
              <a:t>40 AM</a:t>
            </a:r>
            <a:r>
              <a:rPr lang="en-US" sz="2400" dirty="0"/>
              <a:t>"</a:t>
            </a:r>
          </a:p>
          <a:p>
            <a:pPr marL="0" indent="0">
              <a:buNone/>
            </a:pPr>
            <a:endParaRPr lang="en-US" sz="2400" dirty="0" smtClean="0"/>
          </a:p>
          <a:p>
            <a:pPr marL="0" indent="0">
              <a:buNone/>
            </a:pPr>
            <a:r>
              <a:rPr lang="en-US" sz="2400" dirty="0" smtClean="0"/>
              <a:t>The next</a:t>
            </a:r>
            <a:r>
              <a:rPr lang="en-US" sz="2400" dirty="0"/>
              <a:t> </a:t>
            </a:r>
            <a:r>
              <a:rPr lang="en-US" sz="2400" dirty="0" smtClean="0"/>
              <a:t>results</a:t>
            </a:r>
            <a:r>
              <a:rPr lang="en-US" sz="2400" dirty="0"/>
              <a:t> </a:t>
            </a:r>
            <a:r>
              <a:rPr lang="en-US" sz="2400" dirty="0" smtClean="0"/>
              <a:t>is</a:t>
            </a:r>
            <a:r>
              <a:rPr lang="en-US" sz="2400" dirty="0"/>
              <a:t> </a:t>
            </a:r>
            <a:r>
              <a:rPr lang="en-US" sz="2400" dirty="0" smtClean="0"/>
              <a:t>actually</a:t>
            </a:r>
            <a:r>
              <a:rPr lang="en-US" sz="2400" dirty="0"/>
              <a:t> </a:t>
            </a:r>
            <a:r>
              <a:rPr lang="en-US" sz="2400" dirty="0" smtClean="0"/>
              <a:t>a</a:t>
            </a:r>
            <a:r>
              <a:rPr lang="en-US" sz="2400" dirty="0"/>
              <a:t> </a:t>
            </a:r>
            <a:r>
              <a:rPr lang="en-US" sz="2400" dirty="0" smtClean="0"/>
              <a:t>list</a:t>
            </a:r>
            <a:r>
              <a:rPr lang="en-US" sz="2400" dirty="0"/>
              <a:t> </a:t>
            </a:r>
            <a:r>
              <a:rPr lang="en-US" sz="2400" dirty="0" smtClean="0"/>
              <a:t>of</a:t>
            </a:r>
            <a:r>
              <a:rPr lang="en-US" sz="2400" dirty="0"/>
              <a:t> </a:t>
            </a:r>
            <a:r>
              <a:rPr lang="en-US" sz="2400" dirty="0" smtClean="0"/>
              <a:t>stations</a:t>
            </a:r>
            <a:endParaRPr lang="en-US" sz="2400" dirty="0"/>
          </a:p>
          <a:p>
            <a:pPr marL="0" indent="0">
              <a:buNone/>
            </a:pPr>
            <a:r>
              <a:rPr lang="en-US" sz="2400" dirty="0" smtClean="0"/>
              <a:t>&gt; stations</a:t>
            </a:r>
            <a:r>
              <a:rPr lang="en-US" sz="2400" dirty="0"/>
              <a:t> </a:t>
            </a:r>
            <a:r>
              <a:rPr lang="en-US" sz="2400" dirty="0" smtClean="0"/>
              <a:t>&lt;-results</a:t>
            </a:r>
            <a:r>
              <a:rPr lang="en-US" sz="2400" dirty="0"/>
              <a:t>[[2]</a:t>
            </a:r>
            <a:r>
              <a:rPr lang="en-US" sz="2400" dirty="0" smtClean="0"/>
              <a:t>] </a:t>
            </a:r>
          </a:p>
          <a:p>
            <a:pPr marL="0" indent="0">
              <a:buNone/>
            </a:pPr>
            <a:r>
              <a:rPr lang="en-US" sz="2400" dirty="0" smtClean="0"/>
              <a:t>&gt; length</a:t>
            </a:r>
            <a:r>
              <a:rPr lang="en-US" sz="2400" dirty="0"/>
              <a:t>(stations</a:t>
            </a:r>
            <a:r>
              <a:rPr lang="en-US" sz="2400" dirty="0" smtClean="0"/>
              <a:t>)</a:t>
            </a:r>
          </a:p>
          <a:p>
            <a:pPr marL="0" indent="0">
              <a:buNone/>
            </a:pPr>
            <a:r>
              <a:rPr lang="en-US" sz="2400" b="1" dirty="0"/>
              <a:t>[1</a:t>
            </a:r>
            <a:r>
              <a:rPr lang="en-US" sz="2400" b="1" dirty="0" smtClean="0"/>
              <a:t>] 508</a:t>
            </a:r>
            <a:endParaRPr lang="en-US" sz="2200" dirty="0" smtClean="0"/>
          </a:p>
        </p:txBody>
      </p:sp>
    </p:spTree>
    <p:extLst>
      <p:ext uri="{BB962C8B-B14F-4D97-AF65-F5344CB8AC3E}">
        <p14:creationId xmlns:p14="http://schemas.microsoft.com/office/powerpoint/2010/main" val="287416697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sp>
        <p:nvSpPr>
          <p:cNvPr id="3" name="Content Placeholder 2"/>
          <p:cNvSpPr>
            <a:spLocks noGrp="1"/>
          </p:cNvSpPr>
          <p:nvPr>
            <p:ph idx="1"/>
          </p:nvPr>
        </p:nvSpPr>
        <p:spPr>
          <a:xfrm>
            <a:off x="228600" y="1295400"/>
            <a:ext cx="8763000" cy="4525963"/>
          </a:xfrm>
        </p:spPr>
        <p:txBody>
          <a:bodyPr>
            <a:normAutofit fontScale="47500" lnSpcReduction="20000"/>
          </a:bodyPr>
          <a:lstStyle/>
          <a:p>
            <a:r>
              <a:rPr lang="en-US" dirty="0" smtClean="0"/>
              <a:t>Structure of the data record</a:t>
            </a:r>
          </a:p>
          <a:p>
            <a:pPr marL="0" indent="0">
              <a:buNone/>
            </a:pPr>
            <a:endParaRPr lang="en-US" sz="2200" dirty="0" smtClean="0"/>
          </a:p>
          <a:p>
            <a:pPr marL="0" indent="0">
              <a:buNone/>
            </a:pPr>
            <a:r>
              <a:rPr lang="en-US" sz="2400" dirty="0"/>
              <a:t>&gt; </a:t>
            </a:r>
            <a:r>
              <a:rPr lang="en-US" sz="2400" dirty="0" err="1" smtClean="0"/>
              <a:t>str</a:t>
            </a:r>
            <a:r>
              <a:rPr lang="en-US" sz="2400" dirty="0"/>
              <a:t>(station[[1]])</a:t>
            </a:r>
          </a:p>
          <a:p>
            <a:pPr marL="0" indent="0">
              <a:buNone/>
            </a:pPr>
            <a:r>
              <a:rPr lang="en-US" sz="2400" dirty="0" smtClean="0"/>
              <a:t>List of 18</a:t>
            </a:r>
          </a:p>
          <a:p>
            <a:pPr marL="0" indent="0">
              <a:buNone/>
            </a:pPr>
            <a:endParaRPr lang="en-US" sz="2400" dirty="0" smtClean="0"/>
          </a:p>
          <a:p>
            <a:pPr marL="0" indent="0">
              <a:buNone/>
            </a:pPr>
            <a:r>
              <a:rPr lang="en-US" sz="2400" dirty="0" smtClean="0"/>
              <a:t>$id:                                num   72</a:t>
            </a:r>
            <a:endParaRPr lang="en-US" sz="2400" dirty="0"/>
          </a:p>
          <a:p>
            <a:pPr marL="0" indent="0">
              <a:buNone/>
            </a:pPr>
            <a:r>
              <a:rPr lang="en-US" sz="2400" dirty="0" smtClean="0"/>
              <a:t>$stationName:            chr ”W52 St &amp; 11 Ave</a:t>
            </a:r>
            <a:r>
              <a:rPr lang="en-US" sz="2400" dirty="0"/>
              <a:t>"</a:t>
            </a:r>
          </a:p>
          <a:p>
            <a:pPr marL="0" indent="0">
              <a:buNone/>
            </a:pPr>
            <a:r>
              <a:rPr lang="en-US" sz="2400" dirty="0" smtClean="0"/>
              <a:t>$availableDocks:        num 5</a:t>
            </a:r>
            <a:endParaRPr lang="en-US" sz="2400" dirty="0"/>
          </a:p>
          <a:p>
            <a:pPr marL="0" indent="0">
              <a:buNone/>
            </a:pPr>
            <a:r>
              <a:rPr lang="en-US" sz="2400" dirty="0" smtClean="0"/>
              <a:t>$totalDocks:               num 39</a:t>
            </a:r>
            <a:endParaRPr lang="en-US" sz="2400" dirty="0"/>
          </a:p>
          <a:p>
            <a:pPr marL="0" indent="0">
              <a:buNone/>
            </a:pPr>
            <a:r>
              <a:rPr lang="en-US" sz="2400" dirty="0" smtClean="0"/>
              <a:t>$latitude:                    num 40.8</a:t>
            </a:r>
            <a:endParaRPr lang="en-US" sz="2400" dirty="0"/>
          </a:p>
          <a:p>
            <a:pPr marL="0" indent="0">
              <a:buNone/>
            </a:pPr>
            <a:r>
              <a:rPr lang="en-US" sz="2400" dirty="0" smtClean="0"/>
              <a:t>$longitude:                 num ‐</a:t>
            </a:r>
            <a:r>
              <a:rPr lang="en-US" sz="2400" dirty="0"/>
              <a:t>74</a:t>
            </a:r>
          </a:p>
          <a:p>
            <a:pPr marL="0" indent="0">
              <a:buNone/>
            </a:pPr>
            <a:r>
              <a:rPr lang="en-US" sz="2400" dirty="0" smtClean="0"/>
              <a:t>$</a:t>
            </a:r>
            <a:r>
              <a:rPr lang="en-US" sz="2400" dirty="0" err="1" smtClean="0"/>
              <a:t>statusValue</a:t>
            </a:r>
            <a:r>
              <a:rPr lang="en-US" sz="2400" dirty="0" smtClean="0"/>
              <a:t>:             chr  "In Service</a:t>
            </a:r>
            <a:r>
              <a:rPr lang="en-US" sz="2400" dirty="0"/>
              <a:t>"</a:t>
            </a:r>
          </a:p>
          <a:p>
            <a:pPr marL="0" indent="0">
              <a:buNone/>
            </a:pPr>
            <a:r>
              <a:rPr lang="en-US" sz="2400" dirty="0" smtClean="0"/>
              <a:t>$</a:t>
            </a:r>
            <a:r>
              <a:rPr lang="en-US" sz="2400" dirty="0" err="1" smtClean="0"/>
              <a:t>statusKey</a:t>
            </a:r>
            <a:r>
              <a:rPr lang="en-US" sz="2400" dirty="0" smtClean="0"/>
              <a:t>:                num 1</a:t>
            </a:r>
            <a:endParaRPr lang="en-US" sz="2400" dirty="0"/>
          </a:p>
          <a:p>
            <a:pPr marL="0" indent="0">
              <a:buNone/>
            </a:pPr>
            <a:r>
              <a:rPr lang="en-US" sz="2400" dirty="0" smtClean="0"/>
              <a:t>$</a:t>
            </a:r>
            <a:r>
              <a:rPr lang="en-US" sz="2400" dirty="0" err="1" smtClean="0"/>
              <a:t>availableBikes</a:t>
            </a:r>
            <a:r>
              <a:rPr lang="en-US" sz="2400" dirty="0" smtClean="0"/>
              <a:t>:         num 34</a:t>
            </a:r>
            <a:endParaRPr lang="en-US" sz="2400" dirty="0"/>
          </a:p>
          <a:p>
            <a:pPr marL="0" indent="0">
              <a:buNone/>
            </a:pPr>
            <a:r>
              <a:rPr lang="en-US" sz="2400" dirty="0" smtClean="0"/>
              <a:t>$stAddress1:              chr ”W 52 St &amp; 11 Ave</a:t>
            </a:r>
            <a:r>
              <a:rPr lang="en-US" sz="2400" dirty="0"/>
              <a:t>"</a:t>
            </a:r>
          </a:p>
          <a:p>
            <a:pPr marL="0" indent="0">
              <a:buNone/>
            </a:pPr>
            <a:r>
              <a:rPr lang="en-US" sz="2400" dirty="0" smtClean="0"/>
              <a:t>$stAddress2:              chr "”</a:t>
            </a:r>
            <a:endParaRPr lang="en-US" sz="2400" dirty="0"/>
          </a:p>
          <a:p>
            <a:pPr marL="0" indent="0">
              <a:buNone/>
            </a:pPr>
            <a:r>
              <a:rPr lang="en-US" sz="2400" dirty="0" smtClean="0"/>
              <a:t>$city:                           chr "</a:t>
            </a:r>
            <a:r>
              <a:rPr lang="en-US" sz="2400" dirty="0"/>
              <a:t>"</a:t>
            </a:r>
          </a:p>
          <a:p>
            <a:pPr marL="0" indent="0">
              <a:buNone/>
            </a:pPr>
            <a:r>
              <a:rPr lang="en-US" sz="2400" dirty="0" smtClean="0"/>
              <a:t>$</a:t>
            </a:r>
            <a:r>
              <a:rPr lang="en-US" sz="2400" dirty="0" err="1" smtClean="0"/>
              <a:t>postalCode</a:t>
            </a:r>
            <a:r>
              <a:rPr lang="en-US" sz="2400" dirty="0" smtClean="0"/>
              <a:t>:             chr "</a:t>
            </a:r>
            <a:r>
              <a:rPr lang="en-US" sz="2400" dirty="0"/>
              <a:t>"</a:t>
            </a:r>
          </a:p>
          <a:p>
            <a:pPr marL="0" indent="0">
              <a:buNone/>
            </a:pPr>
            <a:r>
              <a:rPr lang="en-US" sz="2400" dirty="0" smtClean="0"/>
              <a:t>$location:                   chr "</a:t>
            </a:r>
            <a:r>
              <a:rPr lang="en-US" sz="2400" dirty="0"/>
              <a:t>"</a:t>
            </a:r>
          </a:p>
          <a:p>
            <a:pPr marL="0" indent="0">
              <a:buNone/>
            </a:pPr>
            <a:r>
              <a:rPr lang="en-US" sz="2400" dirty="0" smtClean="0"/>
              <a:t>$altitude:                   chr  "</a:t>
            </a:r>
            <a:r>
              <a:rPr lang="en-US" sz="2400" dirty="0"/>
              <a:t>"</a:t>
            </a:r>
          </a:p>
          <a:p>
            <a:pPr marL="0" indent="0">
              <a:buNone/>
            </a:pPr>
            <a:r>
              <a:rPr lang="en-US" sz="2400" dirty="0" smtClean="0"/>
              <a:t>$</a:t>
            </a:r>
            <a:r>
              <a:rPr lang="en-US" sz="2400" dirty="0" err="1" smtClean="0"/>
              <a:t>testStation</a:t>
            </a:r>
            <a:r>
              <a:rPr lang="en-US" sz="2400" dirty="0" smtClean="0"/>
              <a:t>:             </a:t>
            </a:r>
            <a:r>
              <a:rPr lang="en-US" sz="2400" dirty="0" err="1" smtClean="0"/>
              <a:t>logi</a:t>
            </a:r>
            <a:r>
              <a:rPr lang="en-US" sz="2400" dirty="0" smtClean="0"/>
              <a:t> FALSE</a:t>
            </a:r>
            <a:endParaRPr lang="en-US" sz="2400" dirty="0"/>
          </a:p>
          <a:p>
            <a:pPr marL="0" indent="0">
              <a:buNone/>
            </a:pPr>
            <a:r>
              <a:rPr lang="en-US" sz="2400" dirty="0" smtClean="0"/>
              <a:t>$</a:t>
            </a:r>
            <a:r>
              <a:rPr lang="en-US" sz="2400" dirty="0" err="1" smtClean="0"/>
              <a:t>lastCommunicationTime</a:t>
            </a:r>
            <a:r>
              <a:rPr lang="en-US" sz="2400" dirty="0" smtClean="0"/>
              <a:t>: chr "2016‐01‐03 11</a:t>
            </a:r>
            <a:r>
              <a:rPr lang="en-US" sz="2400" dirty="0"/>
              <a:t>:53:</a:t>
            </a:r>
            <a:r>
              <a:rPr lang="en-US" sz="2400" dirty="0" smtClean="0"/>
              <a:t>24 AM</a:t>
            </a:r>
            <a:r>
              <a:rPr lang="en-US" sz="2400" dirty="0"/>
              <a:t>"</a:t>
            </a:r>
          </a:p>
          <a:p>
            <a:pPr marL="0" indent="0">
              <a:buNone/>
            </a:pPr>
            <a:r>
              <a:rPr lang="en-US" sz="2400" dirty="0" smtClean="0"/>
              <a:t>$</a:t>
            </a:r>
            <a:r>
              <a:rPr lang="en-US" sz="2400" dirty="0" err="1" smtClean="0"/>
              <a:t>landMark</a:t>
            </a:r>
            <a:r>
              <a:rPr lang="en-US" sz="2400" dirty="0" smtClean="0"/>
              <a:t>:               chr "</a:t>
            </a:r>
            <a:r>
              <a:rPr lang="en-US" sz="2400" dirty="0"/>
              <a:t>"</a:t>
            </a:r>
            <a:endParaRPr lang="en-US" sz="2200" dirty="0" smtClean="0"/>
          </a:p>
        </p:txBody>
      </p:sp>
    </p:spTree>
    <p:extLst>
      <p:ext uri="{BB962C8B-B14F-4D97-AF65-F5344CB8AC3E}">
        <p14:creationId xmlns:p14="http://schemas.microsoft.com/office/powerpoint/2010/main" val="383660674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sp>
        <p:nvSpPr>
          <p:cNvPr id="3" name="Content Placeholder 2"/>
          <p:cNvSpPr>
            <a:spLocks noGrp="1"/>
          </p:cNvSpPr>
          <p:nvPr>
            <p:ph idx="1"/>
          </p:nvPr>
        </p:nvSpPr>
        <p:spPr>
          <a:xfrm>
            <a:off x="228600" y="1295400"/>
            <a:ext cx="8763000" cy="4525963"/>
          </a:xfrm>
        </p:spPr>
        <p:txBody>
          <a:bodyPr>
            <a:normAutofit/>
          </a:bodyPr>
          <a:lstStyle/>
          <a:p>
            <a:r>
              <a:rPr lang="en-US" dirty="0" smtClean="0"/>
              <a:t>Create a data frame (from a list)</a:t>
            </a:r>
          </a:p>
          <a:p>
            <a:pPr marL="0" indent="0">
              <a:buNone/>
            </a:pPr>
            <a:endParaRPr lang="en-US" sz="2200" dirty="0" smtClean="0"/>
          </a:p>
          <a:p>
            <a:pPr marL="0" indent="0">
              <a:buNone/>
            </a:pPr>
            <a:r>
              <a:rPr lang="en-US" sz="2400" dirty="0"/>
              <a:t>&gt; </a:t>
            </a:r>
            <a:r>
              <a:rPr lang="en-US" sz="2400" dirty="0" smtClean="0"/>
              <a:t> </a:t>
            </a:r>
            <a:r>
              <a:rPr lang="en-US" sz="2400" dirty="0" err="1" smtClean="0"/>
              <a:t>numRows</a:t>
            </a:r>
            <a:r>
              <a:rPr lang="en-US" sz="2400" dirty="0"/>
              <a:t> </a:t>
            </a:r>
            <a:r>
              <a:rPr lang="en-US" sz="2400" dirty="0" smtClean="0"/>
              <a:t>&lt;- length</a:t>
            </a:r>
            <a:r>
              <a:rPr lang="en-US" sz="2400" dirty="0"/>
              <a:t>(stations)</a:t>
            </a:r>
          </a:p>
          <a:p>
            <a:pPr marL="0" indent="0">
              <a:buNone/>
            </a:pPr>
            <a:r>
              <a:rPr lang="en-US" sz="2400" dirty="0" smtClean="0"/>
              <a:t>&gt; </a:t>
            </a:r>
            <a:r>
              <a:rPr lang="en-US" sz="2400" dirty="0" err="1" smtClean="0"/>
              <a:t>nameList</a:t>
            </a:r>
            <a:r>
              <a:rPr lang="en-US" sz="2400" dirty="0"/>
              <a:t> </a:t>
            </a:r>
            <a:r>
              <a:rPr lang="en-US" sz="2400" dirty="0" smtClean="0"/>
              <a:t>&lt;- names</a:t>
            </a:r>
            <a:r>
              <a:rPr lang="en-US" sz="2400" dirty="0"/>
              <a:t>(stations[[1]]</a:t>
            </a:r>
            <a:r>
              <a:rPr lang="en-US" sz="2400" dirty="0" smtClean="0"/>
              <a:t>)</a:t>
            </a:r>
          </a:p>
          <a:p>
            <a:pPr marL="0" indent="0">
              <a:buNone/>
            </a:pPr>
            <a:endParaRPr lang="en-US" sz="2400" dirty="0"/>
          </a:p>
          <a:p>
            <a:pPr marL="0" indent="0">
              <a:buNone/>
            </a:pPr>
            <a:r>
              <a:rPr lang="en-US" sz="2400" dirty="0" smtClean="0"/>
              <a:t>&gt; </a:t>
            </a:r>
            <a:r>
              <a:rPr lang="en-US" sz="2400" dirty="0" err="1" smtClean="0"/>
              <a:t>dfStations</a:t>
            </a:r>
            <a:r>
              <a:rPr lang="en-US" sz="2400" dirty="0" smtClean="0"/>
              <a:t> &lt;-</a:t>
            </a:r>
            <a:r>
              <a:rPr lang="en-US" sz="2400" dirty="0" err="1" smtClean="0"/>
              <a:t>data.frame</a:t>
            </a:r>
            <a:r>
              <a:rPr lang="en-US" sz="2400" dirty="0"/>
              <a:t>(matrix(</a:t>
            </a:r>
            <a:r>
              <a:rPr lang="en-US" sz="2400" dirty="0" err="1"/>
              <a:t>unlist</a:t>
            </a:r>
            <a:r>
              <a:rPr lang="en-US" sz="2400" dirty="0"/>
              <a:t>(stations)</a:t>
            </a:r>
            <a:r>
              <a:rPr lang="en-US" sz="2400" dirty="0" smtClean="0"/>
              <a:t>, </a:t>
            </a:r>
            <a:r>
              <a:rPr lang="en-US" sz="2400" dirty="0" err="1" smtClean="0"/>
              <a:t>nrow</a:t>
            </a:r>
            <a:r>
              <a:rPr lang="en-US" sz="2400" dirty="0"/>
              <a:t>=</a:t>
            </a:r>
            <a:r>
              <a:rPr lang="en-US" sz="2400" dirty="0" err="1"/>
              <a:t>numRows</a:t>
            </a:r>
            <a:r>
              <a:rPr lang="en-US" sz="2400" dirty="0" smtClean="0"/>
              <a:t>, </a:t>
            </a:r>
            <a:br>
              <a:rPr lang="en-US" sz="2400" dirty="0" smtClean="0"/>
            </a:br>
            <a:r>
              <a:rPr lang="en-US" sz="2400" dirty="0" smtClean="0"/>
              <a:t>    				</a:t>
            </a:r>
            <a:r>
              <a:rPr lang="en-US" sz="2400" dirty="0" err="1" smtClean="0"/>
              <a:t>byrow</a:t>
            </a:r>
            <a:r>
              <a:rPr lang="en-US" sz="2400" dirty="0"/>
              <a:t>=T)</a:t>
            </a:r>
            <a:r>
              <a:rPr lang="en-US" sz="2400" dirty="0" smtClean="0"/>
              <a:t>, </a:t>
            </a:r>
            <a:r>
              <a:rPr lang="en-US" sz="2400" dirty="0" err="1" smtClean="0"/>
              <a:t>stringsAsFactors</a:t>
            </a:r>
            <a:r>
              <a:rPr lang="en-US" sz="2400" dirty="0"/>
              <a:t>=FALSE)</a:t>
            </a:r>
          </a:p>
          <a:p>
            <a:pPr marL="0" indent="0">
              <a:buNone/>
            </a:pPr>
            <a:endParaRPr lang="en-US" sz="2400" dirty="0" smtClean="0"/>
          </a:p>
          <a:p>
            <a:pPr marL="0" indent="0">
              <a:buNone/>
            </a:pPr>
            <a:r>
              <a:rPr lang="en-US" sz="2400" dirty="0" smtClean="0"/>
              <a:t>#Finally, we</a:t>
            </a:r>
            <a:r>
              <a:rPr lang="en-US" sz="2400" dirty="0"/>
              <a:t> </a:t>
            </a:r>
            <a:r>
              <a:rPr lang="en-US" sz="2400" dirty="0" smtClean="0"/>
              <a:t>need</a:t>
            </a:r>
            <a:r>
              <a:rPr lang="en-US" sz="2400" dirty="0"/>
              <a:t> </a:t>
            </a:r>
            <a:r>
              <a:rPr lang="en-US" sz="2400" dirty="0" smtClean="0"/>
              <a:t>to</a:t>
            </a:r>
            <a:r>
              <a:rPr lang="en-US" sz="2400" dirty="0"/>
              <a:t> </a:t>
            </a:r>
            <a:r>
              <a:rPr lang="en-US" sz="2400" dirty="0" smtClean="0"/>
              <a:t>name</a:t>
            </a:r>
            <a:r>
              <a:rPr lang="en-US" sz="2400" dirty="0"/>
              <a:t> </a:t>
            </a:r>
            <a:r>
              <a:rPr lang="en-US" sz="2400" dirty="0" smtClean="0"/>
              <a:t>the</a:t>
            </a:r>
            <a:r>
              <a:rPr lang="en-US" sz="2400" dirty="0"/>
              <a:t> </a:t>
            </a:r>
            <a:r>
              <a:rPr lang="en-US" sz="2400" dirty="0"/>
              <a:t>c</a:t>
            </a:r>
            <a:r>
              <a:rPr lang="en-US" sz="2400" dirty="0" smtClean="0"/>
              <a:t>olumns appropriately</a:t>
            </a:r>
            <a:r>
              <a:rPr lang="en-US" sz="2400" dirty="0"/>
              <a:t>:</a:t>
            </a:r>
          </a:p>
          <a:p>
            <a:pPr marL="0" indent="0">
              <a:buNone/>
            </a:pPr>
            <a:r>
              <a:rPr lang="en-US" sz="2400" dirty="0" smtClean="0"/>
              <a:t>&gt; names</a:t>
            </a:r>
            <a:r>
              <a:rPr lang="en-US" sz="2400" dirty="0"/>
              <a:t>(</a:t>
            </a:r>
            <a:r>
              <a:rPr lang="en-US" sz="2400" dirty="0" err="1"/>
              <a:t>dfStations</a:t>
            </a:r>
            <a:r>
              <a:rPr lang="en-US" sz="2400" dirty="0" smtClean="0"/>
              <a:t>) &lt;-</a:t>
            </a:r>
            <a:r>
              <a:rPr lang="en-US" sz="2400" dirty="0" err="1" smtClean="0"/>
              <a:t>nameList</a:t>
            </a:r>
            <a:endParaRPr lang="en-US" sz="2200" dirty="0" smtClean="0"/>
          </a:p>
        </p:txBody>
      </p:sp>
    </p:spTree>
    <p:extLst>
      <p:ext uri="{BB962C8B-B14F-4D97-AF65-F5344CB8AC3E}">
        <p14:creationId xmlns:p14="http://schemas.microsoft.com/office/powerpoint/2010/main" val="229628945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sp>
        <p:nvSpPr>
          <p:cNvPr id="3" name="Content Placeholder 2"/>
          <p:cNvSpPr>
            <a:spLocks noGrp="1"/>
          </p:cNvSpPr>
          <p:nvPr>
            <p:ph idx="1"/>
          </p:nvPr>
        </p:nvSpPr>
        <p:spPr>
          <a:xfrm>
            <a:off x="228600" y="1295400"/>
            <a:ext cx="8763000" cy="4525963"/>
          </a:xfrm>
        </p:spPr>
        <p:txBody>
          <a:bodyPr>
            <a:normAutofit/>
          </a:bodyPr>
          <a:lstStyle/>
          <a:p>
            <a:r>
              <a:rPr lang="en-US" dirty="0" smtClean="0"/>
              <a:t>Clean up and use the data frame</a:t>
            </a:r>
          </a:p>
          <a:p>
            <a:pPr marL="0" indent="0">
              <a:buNone/>
            </a:pPr>
            <a:endParaRPr lang="en-US" sz="2200" dirty="0" smtClean="0"/>
          </a:p>
          <a:p>
            <a:pPr marL="0" indent="0">
              <a:buNone/>
            </a:pPr>
            <a:r>
              <a:rPr lang="en-US" sz="2400" dirty="0" smtClean="0"/>
              <a:t>&gt; </a:t>
            </a:r>
            <a:r>
              <a:rPr lang="en-US" sz="2400" dirty="0" err="1" smtClean="0"/>
              <a:t>df</a:t>
            </a:r>
            <a:r>
              <a:rPr lang="en-US" sz="2400" dirty="0" err="1"/>
              <a:t>$</a:t>
            </a:r>
            <a:r>
              <a:rPr lang="en-US" sz="2400" dirty="0" err="1" smtClean="0"/>
              <a:t>availableDocks</a:t>
            </a:r>
            <a:r>
              <a:rPr lang="en-US" sz="2400" dirty="0"/>
              <a:t> </a:t>
            </a:r>
            <a:r>
              <a:rPr lang="en-US" sz="2400" dirty="0" smtClean="0"/>
              <a:t>&lt;- </a:t>
            </a:r>
            <a:r>
              <a:rPr lang="en-US" sz="2400" dirty="0" err="1" smtClean="0"/>
              <a:t>as.numeric</a:t>
            </a:r>
            <a:r>
              <a:rPr lang="en-US" sz="2400" dirty="0"/>
              <a:t>(</a:t>
            </a:r>
            <a:r>
              <a:rPr lang="en-US" sz="2400" dirty="0" err="1"/>
              <a:t>df$availableDocks</a:t>
            </a:r>
            <a:r>
              <a:rPr lang="en-US" sz="2400" dirty="0"/>
              <a:t>)</a:t>
            </a:r>
          </a:p>
          <a:p>
            <a:pPr marL="0" indent="0">
              <a:buNone/>
            </a:pPr>
            <a:r>
              <a:rPr lang="en-US" sz="2400" dirty="0" smtClean="0"/>
              <a:t>&gt; </a:t>
            </a:r>
            <a:r>
              <a:rPr lang="en-US" sz="2400" dirty="0" err="1" smtClean="0"/>
              <a:t>df</a:t>
            </a:r>
            <a:r>
              <a:rPr lang="en-US" sz="2400" dirty="0" err="1"/>
              <a:t>$</a:t>
            </a:r>
            <a:r>
              <a:rPr lang="en-US" sz="2400" dirty="0" err="1" smtClean="0"/>
              <a:t>availableBikes</a:t>
            </a:r>
            <a:r>
              <a:rPr lang="en-US" sz="2400" dirty="0"/>
              <a:t> </a:t>
            </a:r>
            <a:r>
              <a:rPr lang="en-US" sz="2400" dirty="0" smtClean="0"/>
              <a:t>&lt;-</a:t>
            </a:r>
            <a:r>
              <a:rPr lang="en-US" sz="2400" dirty="0"/>
              <a:t> </a:t>
            </a:r>
            <a:r>
              <a:rPr lang="en-US" sz="2400" dirty="0" err="1" smtClean="0"/>
              <a:t>as.numeric</a:t>
            </a:r>
            <a:r>
              <a:rPr lang="en-US" sz="2400" dirty="0"/>
              <a:t>(</a:t>
            </a:r>
            <a:r>
              <a:rPr lang="en-US" sz="2400" dirty="0" err="1"/>
              <a:t>df$availableBikes</a:t>
            </a:r>
            <a:r>
              <a:rPr lang="en-US" sz="2400" dirty="0"/>
              <a:t>)</a:t>
            </a:r>
          </a:p>
          <a:p>
            <a:pPr marL="0" indent="0">
              <a:buNone/>
            </a:pPr>
            <a:r>
              <a:rPr lang="en-US" sz="2400" dirty="0" smtClean="0"/>
              <a:t>&gt; </a:t>
            </a:r>
            <a:r>
              <a:rPr lang="en-US" sz="2400" dirty="0" err="1" smtClean="0"/>
              <a:t>df</a:t>
            </a:r>
            <a:r>
              <a:rPr lang="en-US" sz="2400" dirty="0" err="1"/>
              <a:t>$</a:t>
            </a:r>
            <a:r>
              <a:rPr lang="en-US" sz="2400" dirty="0" err="1" smtClean="0"/>
              <a:t>totalDocks</a:t>
            </a:r>
            <a:r>
              <a:rPr lang="en-US" sz="2400" dirty="0"/>
              <a:t> </a:t>
            </a:r>
            <a:r>
              <a:rPr lang="en-US" sz="2400" dirty="0" smtClean="0"/>
              <a:t>&lt;-</a:t>
            </a:r>
            <a:r>
              <a:rPr lang="en-US" sz="2400" dirty="0"/>
              <a:t> </a:t>
            </a:r>
            <a:r>
              <a:rPr lang="en-US" sz="2400" dirty="0" err="1" smtClean="0"/>
              <a:t>as.numeric</a:t>
            </a:r>
            <a:r>
              <a:rPr lang="en-US" sz="2400" dirty="0"/>
              <a:t>(</a:t>
            </a:r>
            <a:r>
              <a:rPr lang="en-US" sz="2400" dirty="0" err="1"/>
              <a:t>df$totalDocks</a:t>
            </a:r>
            <a:r>
              <a:rPr lang="en-US" sz="2400" dirty="0" smtClean="0"/>
              <a:t>)</a:t>
            </a:r>
          </a:p>
          <a:p>
            <a:pPr marL="0" indent="0">
              <a:buNone/>
            </a:pPr>
            <a:endParaRPr lang="en-US" sz="2400" dirty="0"/>
          </a:p>
          <a:p>
            <a:pPr marL="0" indent="0">
              <a:buNone/>
            </a:pPr>
            <a:r>
              <a:rPr lang="en-US" sz="2400" dirty="0" smtClean="0"/>
              <a:t>&gt; mean</a:t>
            </a:r>
            <a:r>
              <a:rPr lang="en-US" sz="2400" dirty="0"/>
              <a:t>(</a:t>
            </a:r>
            <a:r>
              <a:rPr lang="en-US" sz="2400" dirty="0" err="1"/>
              <a:t>df$availableDocks</a:t>
            </a:r>
            <a:r>
              <a:rPr lang="en-US" sz="2400" dirty="0"/>
              <a:t>)</a:t>
            </a:r>
          </a:p>
          <a:p>
            <a:pPr marL="0" indent="0">
              <a:buNone/>
            </a:pPr>
            <a:r>
              <a:rPr lang="en-US" sz="2400" dirty="0"/>
              <a:t>[1</a:t>
            </a:r>
            <a:r>
              <a:rPr lang="en-US" sz="2400" dirty="0" smtClean="0"/>
              <a:t>] 21.41142</a:t>
            </a:r>
            <a:endParaRPr lang="en-US" sz="2200" dirty="0" smtClean="0"/>
          </a:p>
        </p:txBody>
      </p:sp>
    </p:spTree>
    <p:extLst>
      <p:ext uri="{BB962C8B-B14F-4D97-AF65-F5344CB8AC3E}">
        <p14:creationId xmlns:p14="http://schemas.microsoft.com/office/powerpoint/2010/main" val="258312311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1295400"/>
            <a:ext cx="8458200" cy="4525963"/>
          </a:xfrm>
        </p:spPr>
        <p:txBody>
          <a:bodyPr>
            <a:normAutofit fontScale="92500" lnSpcReduction="20000"/>
          </a:bodyPr>
          <a:lstStyle/>
          <a:p>
            <a:r>
              <a:rPr lang="en-US" sz="2800" dirty="0" smtClean="0"/>
              <a:t>Non discrete data access – Database connectivity packages</a:t>
            </a:r>
          </a:p>
          <a:p>
            <a:pPr lvl="1"/>
            <a:r>
              <a:rPr lang="en-US" sz="2400" dirty="0" err="1" smtClean="0"/>
              <a:t>RMySQL</a:t>
            </a:r>
            <a:endParaRPr lang="en-US" sz="2400" dirty="0" smtClean="0"/>
          </a:p>
          <a:p>
            <a:pPr lvl="1"/>
            <a:r>
              <a:rPr lang="en-US" sz="2400" dirty="0" err="1" smtClean="0"/>
              <a:t>ROracle</a:t>
            </a:r>
            <a:endParaRPr lang="en-US" sz="2400" dirty="0" smtClean="0"/>
          </a:p>
          <a:p>
            <a:pPr lvl="1"/>
            <a:r>
              <a:rPr lang="en-US" sz="2400" dirty="0" err="1" smtClean="0"/>
              <a:t>RPostgresSQL</a:t>
            </a:r>
            <a:endParaRPr lang="en-US" sz="2400" dirty="0" smtClean="0"/>
          </a:p>
          <a:p>
            <a:pPr lvl="1"/>
            <a:r>
              <a:rPr lang="en-US" sz="2400" dirty="0" err="1" smtClean="0"/>
              <a:t>RSQlite</a:t>
            </a:r>
            <a:endParaRPr lang="en-US" sz="2400" dirty="0" smtClean="0"/>
          </a:p>
          <a:p>
            <a:pPr lvl="1"/>
            <a:r>
              <a:rPr lang="en-US" sz="2400" dirty="0" err="1" smtClean="0"/>
              <a:t>RMongo</a:t>
            </a:r>
            <a:endParaRPr lang="en-US" sz="2400" dirty="0" smtClean="0"/>
          </a:p>
          <a:p>
            <a:pPr lvl="1"/>
            <a:r>
              <a:rPr lang="en-US" sz="2400" dirty="0" smtClean="0"/>
              <a:t>RODBC</a:t>
            </a:r>
          </a:p>
          <a:p>
            <a:r>
              <a:rPr lang="en-US" sz="2800" dirty="0" smtClean="0"/>
              <a:t>Chapter examples</a:t>
            </a:r>
          </a:p>
          <a:p>
            <a:pPr lvl="1"/>
            <a:r>
              <a:rPr lang="en-US" sz="2400" dirty="0" smtClean="0"/>
              <a:t>RODBC</a:t>
            </a:r>
          </a:p>
          <a:p>
            <a:pPr lvl="2"/>
            <a:r>
              <a:rPr lang="en-US" dirty="0"/>
              <a:t>MySQL</a:t>
            </a:r>
          </a:p>
          <a:p>
            <a:pPr lvl="2"/>
            <a:r>
              <a:rPr lang="en-US" dirty="0" err="1"/>
              <a:t>SQLServer</a:t>
            </a:r>
            <a:r>
              <a:rPr lang="en-US" dirty="0"/>
              <a:t> 2012</a:t>
            </a:r>
          </a:p>
          <a:p>
            <a:pPr lvl="2"/>
            <a:r>
              <a:rPr lang="en-US" dirty="0"/>
              <a:t>Microsoft Access</a:t>
            </a:r>
          </a:p>
          <a:p>
            <a:pPr lvl="2"/>
            <a:endParaRPr lang="en-US" sz="2000" dirty="0" smtClean="0"/>
          </a:p>
          <a:p>
            <a:pPr lvl="1"/>
            <a:endParaRPr lang="en-US" sz="2400" dirty="0" smtClean="0"/>
          </a:p>
          <a:p>
            <a:pPr lvl="1"/>
            <a:endParaRPr lang="en-US" sz="2400" dirty="0" smtClean="0"/>
          </a:p>
          <a:p>
            <a:pPr lvl="1"/>
            <a:endParaRPr lang="en-US" sz="2400" dirty="0" smtClean="0"/>
          </a:p>
          <a:p>
            <a:pPr lvl="1"/>
            <a:endParaRPr lang="en-US" sz="2400" dirty="0" smtClean="0"/>
          </a:p>
        </p:txBody>
      </p:sp>
    </p:spTree>
    <p:extLst>
      <p:ext uri="{BB962C8B-B14F-4D97-AF65-F5344CB8AC3E}">
        <p14:creationId xmlns:p14="http://schemas.microsoft.com/office/powerpoint/2010/main" val="287290410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1295400"/>
            <a:ext cx="8458200" cy="4525963"/>
          </a:xfrm>
        </p:spPr>
        <p:txBody>
          <a:bodyPr>
            <a:normAutofit fontScale="70000" lnSpcReduction="20000"/>
          </a:bodyPr>
          <a:lstStyle/>
          <a:p>
            <a:r>
              <a:rPr lang="en-US" dirty="0" smtClean="0"/>
              <a:t>Environment Pre Requisites (non “R” activity)</a:t>
            </a:r>
          </a:p>
          <a:p>
            <a:r>
              <a:rPr lang="en-US" dirty="0" smtClean="0"/>
              <a:t>MySQL </a:t>
            </a:r>
          </a:p>
          <a:p>
            <a:pPr lvl="1"/>
            <a:r>
              <a:rPr lang="en-US" dirty="0" smtClean="0"/>
              <a:t>Download/install MySQL</a:t>
            </a:r>
          </a:p>
          <a:p>
            <a:pPr lvl="1"/>
            <a:r>
              <a:rPr lang="en-US" dirty="0" smtClean="0"/>
              <a:t>Download/install </a:t>
            </a:r>
            <a:r>
              <a:rPr lang="en-US" dirty="0" err="1" smtClean="0"/>
              <a:t>Northwind</a:t>
            </a:r>
            <a:r>
              <a:rPr lang="en-US" dirty="0" smtClean="0"/>
              <a:t> database in your MySQL instance</a:t>
            </a:r>
          </a:p>
          <a:p>
            <a:pPr lvl="1"/>
            <a:r>
              <a:rPr lang="en-US" dirty="0" smtClean="0"/>
              <a:t>Configure ODBC for your MySQL instance</a:t>
            </a:r>
          </a:p>
          <a:p>
            <a:r>
              <a:rPr lang="en-US" dirty="0" smtClean="0"/>
              <a:t>SQL Server 2012 </a:t>
            </a:r>
            <a:endParaRPr lang="en-US" dirty="0"/>
          </a:p>
          <a:p>
            <a:pPr lvl="1"/>
            <a:r>
              <a:rPr lang="en-US" dirty="0"/>
              <a:t>Download/install </a:t>
            </a:r>
            <a:r>
              <a:rPr lang="en-US" dirty="0" smtClean="0"/>
              <a:t>SQL Server 2012</a:t>
            </a:r>
            <a:endParaRPr lang="en-US" dirty="0"/>
          </a:p>
          <a:p>
            <a:pPr lvl="1"/>
            <a:r>
              <a:rPr lang="en-US" dirty="0"/>
              <a:t>Download/install </a:t>
            </a:r>
            <a:r>
              <a:rPr lang="en-US" dirty="0" err="1"/>
              <a:t>Northwind</a:t>
            </a:r>
            <a:r>
              <a:rPr lang="en-US" dirty="0"/>
              <a:t> database in your </a:t>
            </a:r>
            <a:r>
              <a:rPr lang="en-US" dirty="0" smtClean="0"/>
              <a:t>SQL Server </a:t>
            </a:r>
            <a:r>
              <a:rPr lang="en-US" dirty="0"/>
              <a:t>instance</a:t>
            </a:r>
          </a:p>
          <a:p>
            <a:pPr lvl="1"/>
            <a:r>
              <a:rPr lang="en-US" dirty="0"/>
              <a:t>Configure ODBC for your </a:t>
            </a:r>
            <a:r>
              <a:rPr lang="en-US" dirty="0" smtClean="0"/>
              <a:t>SQL Server instance</a:t>
            </a:r>
          </a:p>
          <a:p>
            <a:r>
              <a:rPr lang="en-US" dirty="0" smtClean="0"/>
              <a:t>Microsoft Access </a:t>
            </a:r>
          </a:p>
          <a:p>
            <a:pPr lvl="1"/>
            <a:r>
              <a:rPr lang="en-US" dirty="0"/>
              <a:t>Download/install </a:t>
            </a:r>
            <a:r>
              <a:rPr lang="en-US" dirty="0" smtClean="0"/>
              <a:t>MS Access </a:t>
            </a:r>
            <a:r>
              <a:rPr lang="en-US" dirty="0" err="1" smtClean="0"/>
              <a:t>Northwind</a:t>
            </a:r>
            <a:r>
              <a:rPr lang="en-US" dirty="0" smtClean="0"/>
              <a:t> DB from IST687 course Blackboard        Resources-&gt;Course Library-&gt;Data Sets, Databases</a:t>
            </a:r>
          </a:p>
          <a:p>
            <a:pPr lvl="1"/>
            <a:r>
              <a:rPr lang="en-US" dirty="0" smtClean="0"/>
              <a:t>2 versions of </a:t>
            </a:r>
            <a:r>
              <a:rPr lang="en-US" dirty="0" err="1" smtClean="0"/>
              <a:t>Northwind</a:t>
            </a:r>
            <a:r>
              <a:rPr lang="en-US" dirty="0" smtClean="0"/>
              <a:t> Access DB:  .</a:t>
            </a:r>
            <a:r>
              <a:rPr lang="en-US" dirty="0" err="1" smtClean="0"/>
              <a:t>mdb</a:t>
            </a:r>
            <a:r>
              <a:rPr lang="en-US" dirty="0" smtClean="0"/>
              <a:t>  .</a:t>
            </a:r>
            <a:r>
              <a:rPr lang="en-US" dirty="0" err="1" smtClean="0"/>
              <a:t>accdb</a:t>
            </a:r>
            <a:endParaRPr lang="en-US" dirty="0" smtClean="0"/>
          </a:p>
          <a:p>
            <a:pPr lvl="1"/>
            <a:r>
              <a:rPr lang="en-US" dirty="0" smtClean="0"/>
              <a:t>You can choose either</a:t>
            </a:r>
          </a:p>
          <a:p>
            <a:pPr lvl="1"/>
            <a:endParaRPr lang="en-US" dirty="0"/>
          </a:p>
          <a:p>
            <a:endParaRPr lang="en-US" dirty="0" smtClean="0"/>
          </a:p>
          <a:p>
            <a:endParaRPr lang="en-US" dirty="0" smtClean="0"/>
          </a:p>
          <a:p>
            <a:pPr lvl="1"/>
            <a:endParaRPr lang="en-US" sz="2400" dirty="0" smtClean="0"/>
          </a:p>
          <a:p>
            <a:pPr lvl="1"/>
            <a:endParaRPr lang="en-US" sz="2400" dirty="0" smtClean="0"/>
          </a:p>
          <a:p>
            <a:pPr lvl="1"/>
            <a:endParaRPr lang="en-US" sz="2400" dirty="0" smtClean="0"/>
          </a:p>
          <a:p>
            <a:pPr lvl="1"/>
            <a:endParaRPr lang="en-US" sz="2400" dirty="0" smtClean="0"/>
          </a:p>
          <a:p>
            <a:pPr lvl="1"/>
            <a:endParaRPr lang="en-US" sz="2400" dirty="0" smtClean="0"/>
          </a:p>
        </p:txBody>
      </p:sp>
    </p:spTree>
    <p:extLst>
      <p:ext uri="{BB962C8B-B14F-4D97-AF65-F5344CB8AC3E}">
        <p14:creationId xmlns:p14="http://schemas.microsoft.com/office/powerpoint/2010/main" val="157341708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1295400"/>
            <a:ext cx="8458200" cy="4525963"/>
          </a:xfrm>
        </p:spPr>
        <p:txBody>
          <a:bodyPr>
            <a:normAutofit/>
          </a:bodyPr>
          <a:lstStyle/>
          <a:p>
            <a:r>
              <a:rPr lang="en-US" sz="2800" dirty="0" smtClean="0"/>
              <a:t>Environment Pre Requisites (non “R” activity) </a:t>
            </a:r>
            <a:r>
              <a:rPr lang="en-US" sz="2800" dirty="0" err="1" smtClean="0"/>
              <a:t>mySQL</a:t>
            </a:r>
            <a:endParaRPr lang="en-US" sz="2800" dirty="0" smtClean="0"/>
          </a:p>
          <a:p>
            <a:pPr lvl="1"/>
            <a:endParaRPr lang="en-US" dirty="0"/>
          </a:p>
          <a:p>
            <a:endParaRPr lang="en-US" dirty="0" smtClean="0"/>
          </a:p>
          <a:p>
            <a:endParaRPr lang="en-US" dirty="0" smtClean="0"/>
          </a:p>
          <a:p>
            <a:pPr lvl="1"/>
            <a:endParaRPr lang="en-US" sz="2400" dirty="0" smtClean="0"/>
          </a:p>
          <a:p>
            <a:pPr lvl="1"/>
            <a:endParaRPr lang="en-US" sz="2400" dirty="0" smtClean="0"/>
          </a:p>
          <a:p>
            <a:pPr lvl="1"/>
            <a:endParaRPr lang="en-US" sz="2400" dirty="0" smtClean="0"/>
          </a:p>
          <a:p>
            <a:pPr lvl="1"/>
            <a:endParaRPr lang="en-US" sz="2400" dirty="0" smtClean="0"/>
          </a:p>
          <a:p>
            <a:pPr lvl="1"/>
            <a:endParaRPr lang="en-US" sz="2400" dirty="0" smtClean="0"/>
          </a:p>
        </p:txBody>
      </p:sp>
      <p:pic>
        <p:nvPicPr>
          <p:cNvPr id="4" name="Picture 3"/>
          <p:cNvPicPr>
            <a:picLocks noChangeAspect="1"/>
          </p:cNvPicPr>
          <p:nvPr/>
        </p:nvPicPr>
        <p:blipFill>
          <a:blip r:embed="rId3"/>
          <a:stretch>
            <a:fillRect/>
          </a:stretch>
        </p:blipFill>
        <p:spPr>
          <a:xfrm>
            <a:off x="1515219" y="1876943"/>
            <a:ext cx="5952381" cy="4142857"/>
          </a:xfrm>
          <a:prstGeom prst="rect">
            <a:avLst/>
          </a:prstGeom>
        </p:spPr>
      </p:pic>
      <p:cxnSp>
        <p:nvCxnSpPr>
          <p:cNvPr id="6" name="Straight Arrow Connector 5"/>
          <p:cNvCxnSpPr/>
          <p:nvPr/>
        </p:nvCxnSpPr>
        <p:spPr>
          <a:xfrm>
            <a:off x="762000" y="3429000"/>
            <a:ext cx="1066800"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6200" y="3200400"/>
            <a:ext cx="1295400" cy="1754326"/>
          </a:xfrm>
          <a:prstGeom prst="rect">
            <a:avLst/>
          </a:prstGeom>
          <a:noFill/>
        </p:spPr>
        <p:txBody>
          <a:bodyPr wrap="square" rtlCol="0">
            <a:spAutoFit/>
          </a:bodyPr>
          <a:lstStyle/>
          <a:p>
            <a:r>
              <a:rPr lang="en-US" dirty="0" smtClean="0"/>
              <a:t>ODBC name will be used in “R” ODBC connect statement</a:t>
            </a:r>
            <a:endParaRPr lang="en-US" dirty="0"/>
          </a:p>
        </p:txBody>
      </p:sp>
    </p:spTree>
    <p:extLst>
      <p:ext uri="{BB962C8B-B14F-4D97-AF65-F5344CB8AC3E}">
        <p14:creationId xmlns:p14="http://schemas.microsoft.com/office/powerpoint/2010/main" val="423170615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1295400"/>
            <a:ext cx="8458200" cy="4525963"/>
          </a:xfrm>
        </p:spPr>
        <p:txBody>
          <a:bodyPr>
            <a:normAutofit fontScale="92500" lnSpcReduction="20000"/>
          </a:bodyPr>
          <a:lstStyle/>
          <a:p>
            <a:r>
              <a:rPr lang="en-US" dirty="0" smtClean="0"/>
              <a:t>MySQL “R” code</a:t>
            </a:r>
          </a:p>
          <a:p>
            <a:pPr marL="457200" lvl="1" indent="0">
              <a:buNone/>
            </a:pPr>
            <a:r>
              <a:rPr lang="en-US" sz="2400" dirty="0"/>
              <a:t># establish R connection to </a:t>
            </a:r>
            <a:r>
              <a:rPr lang="en-US" sz="2400" dirty="0" err="1"/>
              <a:t>GKMySQL</a:t>
            </a:r>
            <a:endParaRPr lang="en-US" sz="2400" dirty="0"/>
          </a:p>
          <a:p>
            <a:pPr marL="457200" lvl="1" indent="0">
              <a:buNone/>
            </a:pPr>
            <a:r>
              <a:rPr lang="en-US" sz="2400" dirty="0" smtClean="0"/>
              <a:t>&gt;</a:t>
            </a:r>
            <a:r>
              <a:rPr lang="en-US" sz="2400" dirty="0" err="1" smtClean="0"/>
              <a:t>conmysql</a:t>
            </a:r>
            <a:r>
              <a:rPr lang="en-US" sz="2400" dirty="0" smtClean="0"/>
              <a:t> </a:t>
            </a:r>
            <a:r>
              <a:rPr lang="en-US" sz="2400" dirty="0"/>
              <a:t>&lt;- </a:t>
            </a:r>
            <a:r>
              <a:rPr lang="en-US" sz="2400" dirty="0" err="1"/>
              <a:t>odbcConnect</a:t>
            </a:r>
            <a:r>
              <a:rPr lang="en-US" sz="2400" dirty="0"/>
              <a:t>("</a:t>
            </a:r>
            <a:r>
              <a:rPr lang="en-US" sz="2400" dirty="0" err="1"/>
              <a:t>GKMySQL</a:t>
            </a:r>
            <a:r>
              <a:rPr lang="en-US" sz="2400" dirty="0"/>
              <a:t>") </a:t>
            </a:r>
            <a:endParaRPr lang="en-US" sz="2400" dirty="0" smtClean="0"/>
          </a:p>
          <a:p>
            <a:pPr marL="457200" lvl="1" indent="0">
              <a:buNone/>
            </a:pPr>
            <a:r>
              <a:rPr lang="en-US" sz="2400" dirty="0"/>
              <a:t># assign SQL table list </a:t>
            </a:r>
            <a:endParaRPr lang="en-US" sz="2400" dirty="0" smtClean="0"/>
          </a:p>
          <a:p>
            <a:pPr marL="457200" lvl="1" indent="0">
              <a:buNone/>
            </a:pPr>
            <a:r>
              <a:rPr lang="en-US" sz="2400" dirty="0" smtClean="0"/>
              <a:t>&gt;</a:t>
            </a:r>
            <a:r>
              <a:rPr lang="en-US" sz="2400" dirty="0" err="1" smtClean="0"/>
              <a:t>tblsmysql</a:t>
            </a:r>
            <a:r>
              <a:rPr lang="en-US" sz="2400" dirty="0"/>
              <a:t>&lt;-</a:t>
            </a:r>
            <a:r>
              <a:rPr lang="en-US" sz="2400" dirty="0" err="1"/>
              <a:t>sqlTables</a:t>
            </a:r>
            <a:r>
              <a:rPr lang="en-US" sz="2400" dirty="0"/>
              <a:t>(</a:t>
            </a:r>
            <a:r>
              <a:rPr lang="en-US" sz="2400" dirty="0" err="1"/>
              <a:t>conmysql</a:t>
            </a:r>
            <a:r>
              <a:rPr lang="en-US" sz="2400" dirty="0" smtClean="0"/>
              <a:t>)</a:t>
            </a:r>
          </a:p>
          <a:p>
            <a:pPr marL="457200" lvl="1" indent="0">
              <a:buNone/>
            </a:pPr>
            <a:r>
              <a:rPr lang="en-US" sz="2400" dirty="0"/>
              <a:t># View </a:t>
            </a:r>
            <a:r>
              <a:rPr lang="en-US" sz="2400" dirty="0" err="1"/>
              <a:t>Northwind</a:t>
            </a:r>
            <a:r>
              <a:rPr lang="en-US" sz="2400" dirty="0"/>
              <a:t> tables</a:t>
            </a:r>
          </a:p>
          <a:p>
            <a:pPr marL="457200" lvl="1" indent="0">
              <a:buNone/>
            </a:pPr>
            <a:r>
              <a:rPr lang="en-US" sz="2400" dirty="0" smtClean="0"/>
              <a:t>&gt;</a:t>
            </a:r>
            <a:r>
              <a:rPr lang="en-US" sz="2400" dirty="0" err="1" smtClean="0"/>
              <a:t>tblsmysql</a:t>
            </a:r>
            <a:endParaRPr lang="en-US" sz="2400" dirty="0" smtClean="0"/>
          </a:p>
          <a:p>
            <a:pPr marL="457200" lvl="1" indent="0">
              <a:buNone/>
            </a:pPr>
            <a:r>
              <a:rPr lang="en-US" sz="2400" dirty="0"/>
              <a:t># assign SQL </a:t>
            </a:r>
            <a:r>
              <a:rPr lang="en-US" sz="2400" dirty="0" smtClean="0"/>
              <a:t>Query script   to </a:t>
            </a:r>
            <a:r>
              <a:rPr lang="en-US" sz="2400" dirty="0" err="1" smtClean="0"/>
              <a:t>datamysql</a:t>
            </a:r>
            <a:r>
              <a:rPr lang="en-US" sz="2400" dirty="0" smtClean="0"/>
              <a:t>                                  </a:t>
            </a:r>
          </a:p>
          <a:p>
            <a:pPr marL="457200" lvl="1" indent="0">
              <a:buNone/>
            </a:pPr>
            <a:r>
              <a:rPr lang="en-US" sz="2400" dirty="0" smtClean="0"/>
              <a:t>&gt;</a:t>
            </a:r>
            <a:r>
              <a:rPr lang="en-US" sz="2400" dirty="0" err="1" smtClean="0"/>
              <a:t>datamysql</a:t>
            </a:r>
            <a:r>
              <a:rPr lang="en-US" sz="2400" dirty="0"/>
              <a:t>&lt;-</a:t>
            </a:r>
            <a:r>
              <a:rPr lang="en-US" sz="2400" dirty="0" err="1"/>
              <a:t>sqlQuery</a:t>
            </a:r>
            <a:r>
              <a:rPr lang="en-US" sz="2400" dirty="0"/>
              <a:t>(</a:t>
            </a:r>
            <a:r>
              <a:rPr lang="en-US" sz="2400" dirty="0" err="1"/>
              <a:t>conmysql,paste</a:t>
            </a:r>
            <a:r>
              <a:rPr lang="en-US" sz="2400" dirty="0"/>
              <a:t>("select * from Products</a:t>
            </a:r>
            <a:r>
              <a:rPr lang="en-US" sz="2400" dirty="0" smtClean="0"/>
              <a:t>"))</a:t>
            </a:r>
          </a:p>
          <a:p>
            <a:pPr marL="457200" lvl="1" indent="0">
              <a:buNone/>
            </a:pPr>
            <a:r>
              <a:rPr lang="en-US" sz="2400" dirty="0"/>
              <a:t># view output of SQL </a:t>
            </a:r>
            <a:r>
              <a:rPr lang="en-US" sz="2400" dirty="0" smtClean="0"/>
              <a:t>select,, note: view command shows formatted                   	results in script window in </a:t>
            </a:r>
            <a:r>
              <a:rPr lang="en-US" sz="2400" dirty="0" err="1" smtClean="0"/>
              <a:t>RStudio</a:t>
            </a:r>
            <a:endParaRPr lang="en-US" sz="2400" dirty="0"/>
          </a:p>
          <a:p>
            <a:pPr marL="457200" lvl="1" indent="0">
              <a:buNone/>
            </a:pPr>
            <a:r>
              <a:rPr lang="en-US" sz="2400" dirty="0" smtClean="0"/>
              <a:t>&gt;</a:t>
            </a:r>
            <a:r>
              <a:rPr lang="en-US" sz="2400" dirty="0" err="1" smtClean="0"/>
              <a:t>datamysql</a:t>
            </a:r>
            <a:endParaRPr lang="en-US" sz="2400" dirty="0" smtClean="0"/>
          </a:p>
          <a:p>
            <a:pPr marL="457200" lvl="1" indent="0">
              <a:buNone/>
            </a:pPr>
            <a:r>
              <a:rPr lang="en-US" sz="2400" dirty="0" smtClean="0"/>
              <a:t>&gt;View(</a:t>
            </a:r>
            <a:r>
              <a:rPr lang="en-US" sz="2400" dirty="0" err="1" smtClean="0"/>
              <a:t>datamysql</a:t>
            </a:r>
            <a:r>
              <a:rPr lang="en-US" sz="2400" dirty="0" smtClean="0"/>
              <a:t>)</a:t>
            </a:r>
          </a:p>
          <a:p>
            <a:pPr lvl="1"/>
            <a:endParaRPr lang="en-US" dirty="0"/>
          </a:p>
          <a:p>
            <a:endParaRPr lang="en-US" dirty="0" smtClean="0"/>
          </a:p>
          <a:p>
            <a:endParaRPr lang="en-US" dirty="0" smtClean="0"/>
          </a:p>
          <a:p>
            <a:pPr lvl="1"/>
            <a:endParaRPr lang="en-US" sz="2400" dirty="0" smtClean="0"/>
          </a:p>
          <a:p>
            <a:pPr lvl="1"/>
            <a:endParaRPr lang="en-US" sz="2400" dirty="0" smtClean="0"/>
          </a:p>
          <a:p>
            <a:pPr lvl="1"/>
            <a:endParaRPr lang="en-US" sz="2400" dirty="0" smtClean="0"/>
          </a:p>
          <a:p>
            <a:pPr lvl="1"/>
            <a:endParaRPr lang="en-US" sz="2400" dirty="0" smtClean="0"/>
          </a:p>
          <a:p>
            <a:pPr lvl="1"/>
            <a:endParaRPr lang="en-US" sz="2400" dirty="0" smtClean="0"/>
          </a:p>
        </p:txBody>
      </p:sp>
      <p:sp>
        <p:nvSpPr>
          <p:cNvPr id="4" name="TextBox 3"/>
          <p:cNvSpPr txBox="1"/>
          <p:nvPr/>
        </p:nvSpPr>
        <p:spPr>
          <a:xfrm>
            <a:off x="6096000" y="1676400"/>
            <a:ext cx="2514600" cy="369332"/>
          </a:xfrm>
          <a:prstGeom prst="rect">
            <a:avLst/>
          </a:prstGeom>
          <a:noFill/>
        </p:spPr>
        <p:txBody>
          <a:bodyPr wrap="square" rtlCol="0">
            <a:spAutoFit/>
          </a:bodyPr>
          <a:lstStyle/>
          <a:p>
            <a:r>
              <a:rPr lang="en-US" dirty="0" smtClean="0"/>
              <a:t>MySQL ODBC name</a:t>
            </a:r>
            <a:endParaRPr lang="en-US" dirty="0"/>
          </a:p>
        </p:txBody>
      </p:sp>
      <p:cxnSp>
        <p:nvCxnSpPr>
          <p:cNvPr id="6" name="Straight Arrow Connector 5"/>
          <p:cNvCxnSpPr>
            <a:stCxn id="4" idx="1"/>
          </p:cNvCxnSpPr>
          <p:nvPr/>
        </p:nvCxnSpPr>
        <p:spPr>
          <a:xfrm flipH="1">
            <a:off x="5064369" y="1861066"/>
            <a:ext cx="1031631" cy="4393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181600" y="1295400"/>
            <a:ext cx="3810000" cy="369332"/>
          </a:xfrm>
          <a:prstGeom prst="rect">
            <a:avLst/>
          </a:prstGeom>
          <a:noFill/>
        </p:spPr>
        <p:txBody>
          <a:bodyPr wrap="square" rtlCol="0">
            <a:spAutoFit/>
          </a:bodyPr>
          <a:lstStyle/>
          <a:p>
            <a:r>
              <a:rPr lang="en-US" dirty="0" smtClean="0"/>
              <a:t>Note: RODBC Package must be loaded</a:t>
            </a:r>
            <a:endParaRPr lang="en-US" dirty="0"/>
          </a:p>
        </p:txBody>
      </p:sp>
    </p:spTree>
    <p:extLst>
      <p:ext uri="{BB962C8B-B14F-4D97-AF65-F5344CB8AC3E}">
        <p14:creationId xmlns:p14="http://schemas.microsoft.com/office/powerpoint/2010/main" val="250098755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525963"/>
          </a:xfrm>
        </p:spPr>
        <p:txBody>
          <a:bodyPr>
            <a:normAutofit/>
          </a:bodyPr>
          <a:lstStyle/>
          <a:p>
            <a:r>
              <a:rPr lang="en-US" dirty="0" smtClean="0"/>
              <a:t>Connecting R to external data sources</a:t>
            </a:r>
          </a:p>
          <a:p>
            <a:pPr lvl="1"/>
            <a:r>
              <a:rPr lang="en-US" dirty="0" smtClean="0"/>
              <a:t>2 threads</a:t>
            </a:r>
          </a:p>
          <a:p>
            <a:pPr lvl="2"/>
            <a:r>
              <a:rPr lang="en-US" dirty="0" smtClean="0"/>
              <a:t>Data in a discrete “flat” file format</a:t>
            </a:r>
          </a:p>
          <a:p>
            <a:pPr lvl="2"/>
            <a:r>
              <a:rPr lang="en-US" dirty="0" smtClean="0"/>
              <a:t>Data in non discrete format i.e. “system” oriented such as a traditional relational database</a:t>
            </a:r>
          </a:p>
          <a:p>
            <a:pPr lvl="1"/>
            <a:r>
              <a:rPr lang="en-US" dirty="0" smtClean="0"/>
              <a:t>R Data Import/Export</a:t>
            </a:r>
          </a:p>
          <a:p>
            <a:pPr lvl="2"/>
            <a:r>
              <a:rPr lang="en-US" dirty="0"/>
              <a:t>range of methods for obtaining data from </a:t>
            </a:r>
            <a:r>
              <a:rPr lang="en-US" dirty="0" smtClean="0"/>
              <a:t>a wide </a:t>
            </a:r>
            <a:r>
              <a:rPr lang="en-US" dirty="0"/>
              <a:t>variety of programs and </a:t>
            </a:r>
            <a:r>
              <a:rPr lang="en-US" dirty="0" smtClean="0"/>
              <a:t>formats	</a:t>
            </a:r>
          </a:p>
          <a:p>
            <a:pPr lvl="2"/>
            <a:r>
              <a:rPr lang="en-US" dirty="0"/>
              <a:t>http://cran.r-project.org/doc/manuals/R-data.html</a:t>
            </a:r>
          </a:p>
        </p:txBody>
      </p:sp>
    </p:spTree>
    <p:extLst>
      <p:ext uri="{BB962C8B-B14F-4D97-AF65-F5344CB8AC3E}">
        <p14:creationId xmlns:p14="http://schemas.microsoft.com/office/powerpoint/2010/main" val="358670612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1295400"/>
            <a:ext cx="8458200" cy="4525963"/>
          </a:xfrm>
        </p:spPr>
        <p:txBody>
          <a:bodyPr>
            <a:normAutofit/>
          </a:bodyPr>
          <a:lstStyle/>
          <a:p>
            <a:endParaRPr lang="en-US" dirty="0" smtClean="0"/>
          </a:p>
          <a:p>
            <a:pPr lvl="1"/>
            <a:endParaRPr lang="en-US" sz="2400" dirty="0" smtClean="0"/>
          </a:p>
          <a:p>
            <a:pPr lvl="1"/>
            <a:endParaRPr lang="en-US" sz="2400" dirty="0" smtClean="0"/>
          </a:p>
          <a:p>
            <a:pPr marL="457200" lvl="1" indent="0">
              <a:buNone/>
            </a:pPr>
            <a:endParaRPr lang="en-US" sz="2400" dirty="0" smtClean="0"/>
          </a:p>
          <a:p>
            <a:pPr lvl="1"/>
            <a:endParaRPr lang="en-US" sz="2400" dirty="0" smtClean="0"/>
          </a:p>
        </p:txBody>
      </p:sp>
      <p:pic>
        <p:nvPicPr>
          <p:cNvPr id="5" name="Picture 4"/>
          <p:cNvPicPr>
            <a:picLocks noChangeAspect="1"/>
          </p:cNvPicPr>
          <p:nvPr/>
        </p:nvPicPr>
        <p:blipFill>
          <a:blip r:embed="rId3"/>
          <a:stretch>
            <a:fillRect/>
          </a:stretch>
        </p:blipFill>
        <p:spPr>
          <a:xfrm>
            <a:off x="228600" y="1204915"/>
            <a:ext cx="6714345" cy="2300285"/>
          </a:xfrm>
          <a:prstGeom prst="rect">
            <a:avLst/>
          </a:prstGeom>
        </p:spPr>
      </p:pic>
      <p:pic>
        <p:nvPicPr>
          <p:cNvPr id="8" name="Picture 7"/>
          <p:cNvPicPr>
            <a:picLocks noChangeAspect="1"/>
          </p:cNvPicPr>
          <p:nvPr/>
        </p:nvPicPr>
        <p:blipFill>
          <a:blip r:embed="rId4"/>
          <a:stretch>
            <a:fillRect/>
          </a:stretch>
        </p:blipFill>
        <p:spPr>
          <a:xfrm>
            <a:off x="4557714" y="3414714"/>
            <a:ext cx="28571" cy="28571"/>
          </a:xfrm>
          <a:prstGeom prst="rect">
            <a:avLst/>
          </a:prstGeom>
        </p:spPr>
      </p:pic>
      <p:pic>
        <p:nvPicPr>
          <p:cNvPr id="9" name="Picture 8"/>
          <p:cNvPicPr>
            <a:picLocks noChangeAspect="1"/>
          </p:cNvPicPr>
          <p:nvPr/>
        </p:nvPicPr>
        <p:blipFill>
          <a:blip r:embed="rId4"/>
          <a:stretch>
            <a:fillRect/>
          </a:stretch>
        </p:blipFill>
        <p:spPr>
          <a:xfrm>
            <a:off x="4710114" y="3567114"/>
            <a:ext cx="28571" cy="28571"/>
          </a:xfrm>
          <a:prstGeom prst="rect">
            <a:avLst/>
          </a:prstGeom>
        </p:spPr>
      </p:pic>
      <p:sp>
        <p:nvSpPr>
          <p:cNvPr id="12" name="Rectangle 1"/>
          <p:cNvSpPr>
            <a:spLocks noChangeArrowheads="1"/>
          </p:cNvSpPr>
          <p:nvPr/>
        </p:nvSpPr>
        <p:spPr bwMode="auto">
          <a:xfrm>
            <a:off x="0" y="0"/>
            <a:ext cx="9144000" cy="0"/>
          </a:xfrm>
          <a:prstGeom prst="rect">
            <a:avLst/>
          </a:prstGeom>
          <a:solidFill>
            <a:srgbClr val="E1E2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FF"/>
                </a:solidFill>
                <a:effectLst/>
                <a:latin typeface="Lucida Console" panose="020B0609040504020204" pitchFamily="49" charset="0"/>
              </a:rPr>
              <a:t>View(datamysql)</a:t>
            </a: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5"/>
          <a:stretch>
            <a:fillRect/>
          </a:stretch>
        </p:blipFill>
        <p:spPr>
          <a:xfrm>
            <a:off x="4055029" y="3276600"/>
            <a:ext cx="4636319" cy="2387101"/>
          </a:xfrm>
          <a:prstGeom prst="rect">
            <a:avLst/>
          </a:prstGeom>
        </p:spPr>
      </p:pic>
    </p:spTree>
    <p:extLst>
      <p:ext uri="{BB962C8B-B14F-4D97-AF65-F5344CB8AC3E}">
        <p14:creationId xmlns:p14="http://schemas.microsoft.com/office/powerpoint/2010/main" val="21634559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1295400"/>
            <a:ext cx="8458200" cy="4525963"/>
          </a:xfrm>
        </p:spPr>
        <p:txBody>
          <a:bodyPr>
            <a:normAutofit/>
          </a:bodyPr>
          <a:lstStyle/>
          <a:p>
            <a:endParaRPr lang="en-US" dirty="0" smtClean="0"/>
          </a:p>
          <a:p>
            <a:pPr lvl="1"/>
            <a:endParaRPr lang="en-US" sz="2400" dirty="0" smtClean="0"/>
          </a:p>
          <a:p>
            <a:pPr lvl="1"/>
            <a:endParaRPr lang="en-US" sz="2400" dirty="0" smtClean="0"/>
          </a:p>
          <a:p>
            <a:pPr marL="457200" lvl="1" indent="0">
              <a:buNone/>
            </a:pPr>
            <a:endParaRPr lang="en-US" sz="2400" dirty="0" smtClean="0"/>
          </a:p>
          <a:p>
            <a:pPr lvl="1"/>
            <a:endParaRPr lang="en-US" sz="2400" dirty="0" smtClean="0"/>
          </a:p>
        </p:txBody>
      </p:sp>
      <p:pic>
        <p:nvPicPr>
          <p:cNvPr id="8" name="Picture 7"/>
          <p:cNvPicPr>
            <a:picLocks noChangeAspect="1"/>
          </p:cNvPicPr>
          <p:nvPr/>
        </p:nvPicPr>
        <p:blipFill>
          <a:blip r:embed="rId3"/>
          <a:stretch>
            <a:fillRect/>
          </a:stretch>
        </p:blipFill>
        <p:spPr>
          <a:xfrm>
            <a:off x="4557714" y="3414714"/>
            <a:ext cx="28571" cy="28571"/>
          </a:xfrm>
          <a:prstGeom prst="rect">
            <a:avLst/>
          </a:prstGeom>
        </p:spPr>
      </p:pic>
      <p:pic>
        <p:nvPicPr>
          <p:cNvPr id="9" name="Picture 8"/>
          <p:cNvPicPr>
            <a:picLocks noChangeAspect="1"/>
          </p:cNvPicPr>
          <p:nvPr/>
        </p:nvPicPr>
        <p:blipFill>
          <a:blip r:embed="rId3"/>
          <a:stretch>
            <a:fillRect/>
          </a:stretch>
        </p:blipFill>
        <p:spPr>
          <a:xfrm>
            <a:off x="4710114" y="3567114"/>
            <a:ext cx="28571" cy="28571"/>
          </a:xfrm>
          <a:prstGeom prst="rect">
            <a:avLst/>
          </a:prstGeom>
        </p:spPr>
      </p:pic>
      <p:pic>
        <p:nvPicPr>
          <p:cNvPr id="11" name="Picture 10"/>
          <p:cNvPicPr>
            <a:picLocks noChangeAspect="1"/>
          </p:cNvPicPr>
          <p:nvPr/>
        </p:nvPicPr>
        <p:blipFill>
          <a:blip r:embed="rId4"/>
          <a:stretch>
            <a:fillRect/>
          </a:stretch>
        </p:blipFill>
        <p:spPr>
          <a:xfrm>
            <a:off x="152400" y="1904203"/>
            <a:ext cx="8991600" cy="3353597"/>
          </a:xfrm>
          <a:prstGeom prst="rect">
            <a:avLst/>
          </a:prstGeom>
        </p:spPr>
      </p:pic>
      <p:sp>
        <p:nvSpPr>
          <p:cNvPr id="12" name="Rectangle 1"/>
          <p:cNvSpPr>
            <a:spLocks noChangeArrowheads="1"/>
          </p:cNvSpPr>
          <p:nvPr/>
        </p:nvSpPr>
        <p:spPr bwMode="auto">
          <a:xfrm>
            <a:off x="0" y="0"/>
            <a:ext cx="9144000" cy="0"/>
          </a:xfrm>
          <a:prstGeom prst="rect">
            <a:avLst/>
          </a:prstGeom>
          <a:solidFill>
            <a:srgbClr val="E1E2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FF"/>
                </a:solidFill>
                <a:effectLst/>
                <a:latin typeface="Lucida Console" panose="020B0609040504020204" pitchFamily="49" charset="0"/>
              </a:rPr>
              <a:t>View(datamysql)</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3" name="TextBox 12"/>
          <p:cNvSpPr txBox="1"/>
          <p:nvPr/>
        </p:nvSpPr>
        <p:spPr>
          <a:xfrm>
            <a:off x="304800" y="1274928"/>
            <a:ext cx="2133600" cy="338554"/>
          </a:xfrm>
          <a:prstGeom prst="rect">
            <a:avLst/>
          </a:prstGeom>
          <a:noFill/>
        </p:spPr>
        <p:txBody>
          <a:bodyPr wrap="square" rtlCol="0">
            <a:spAutoFit/>
          </a:bodyPr>
          <a:lstStyle/>
          <a:p>
            <a:r>
              <a:rPr lang="en-US" sz="1600" dirty="0" smtClean="0">
                <a:solidFill>
                  <a:schemeClr val="tx2"/>
                </a:solidFill>
              </a:rPr>
              <a:t>&gt;View(</a:t>
            </a:r>
            <a:r>
              <a:rPr lang="en-US" sz="1600" dirty="0" err="1" smtClean="0">
                <a:solidFill>
                  <a:schemeClr val="tx2"/>
                </a:solidFill>
              </a:rPr>
              <a:t>datamysql</a:t>
            </a:r>
            <a:r>
              <a:rPr lang="en-US" sz="1600" dirty="0" smtClean="0">
                <a:solidFill>
                  <a:schemeClr val="tx2"/>
                </a:solidFill>
              </a:rPr>
              <a:t>)</a:t>
            </a:r>
            <a:endParaRPr lang="en-US" sz="1600" dirty="0">
              <a:solidFill>
                <a:schemeClr val="tx2"/>
              </a:solidFill>
            </a:endParaRPr>
          </a:p>
        </p:txBody>
      </p:sp>
    </p:spTree>
    <p:extLst>
      <p:ext uri="{BB962C8B-B14F-4D97-AF65-F5344CB8AC3E}">
        <p14:creationId xmlns:p14="http://schemas.microsoft.com/office/powerpoint/2010/main" val="190280271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132963" y="1905000"/>
            <a:ext cx="5733333" cy="3666667"/>
          </a:xfrm>
          <a:prstGeom prst="rect">
            <a:avLst/>
          </a:prstGeom>
        </p:spPr>
      </p:pic>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1295400"/>
            <a:ext cx="8458200" cy="4525963"/>
          </a:xfrm>
        </p:spPr>
        <p:txBody>
          <a:bodyPr>
            <a:normAutofit/>
          </a:bodyPr>
          <a:lstStyle/>
          <a:p>
            <a:r>
              <a:rPr lang="en-US" sz="2400" dirty="0" smtClean="0"/>
              <a:t>Environment Pre Requisites (non “R” activity) </a:t>
            </a:r>
            <a:r>
              <a:rPr lang="en-US" sz="2400" dirty="0" err="1" smtClean="0"/>
              <a:t>SQLServer</a:t>
            </a:r>
            <a:endParaRPr lang="en-US" sz="2400" dirty="0" smtClean="0"/>
          </a:p>
          <a:p>
            <a:pPr lvl="1"/>
            <a:endParaRPr lang="en-US" dirty="0"/>
          </a:p>
          <a:p>
            <a:endParaRPr lang="en-US" dirty="0" smtClean="0"/>
          </a:p>
          <a:p>
            <a:endParaRPr lang="en-US" dirty="0" smtClean="0"/>
          </a:p>
          <a:p>
            <a:pPr lvl="1"/>
            <a:endParaRPr lang="en-US" sz="2400" dirty="0" smtClean="0"/>
          </a:p>
          <a:p>
            <a:pPr lvl="1"/>
            <a:endParaRPr lang="en-US" sz="2400" dirty="0" smtClean="0"/>
          </a:p>
          <a:p>
            <a:pPr lvl="1"/>
            <a:endParaRPr lang="en-US" sz="2400" dirty="0" smtClean="0"/>
          </a:p>
          <a:p>
            <a:pPr lvl="1"/>
            <a:endParaRPr lang="en-US" sz="2400" dirty="0" smtClean="0"/>
          </a:p>
          <a:p>
            <a:pPr lvl="1"/>
            <a:endParaRPr lang="en-US" sz="2400" dirty="0" smtClean="0"/>
          </a:p>
        </p:txBody>
      </p:sp>
      <p:cxnSp>
        <p:nvCxnSpPr>
          <p:cNvPr id="6" name="Straight Arrow Connector 5"/>
          <p:cNvCxnSpPr/>
          <p:nvPr/>
        </p:nvCxnSpPr>
        <p:spPr>
          <a:xfrm>
            <a:off x="1295400" y="3048000"/>
            <a:ext cx="1066800"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9600" y="2819400"/>
            <a:ext cx="1295400" cy="1754326"/>
          </a:xfrm>
          <a:prstGeom prst="rect">
            <a:avLst/>
          </a:prstGeom>
          <a:noFill/>
        </p:spPr>
        <p:txBody>
          <a:bodyPr wrap="square" rtlCol="0">
            <a:spAutoFit/>
          </a:bodyPr>
          <a:lstStyle/>
          <a:p>
            <a:r>
              <a:rPr lang="en-US" dirty="0" smtClean="0"/>
              <a:t>ODBC name will be used in “R” ODBC connect statement</a:t>
            </a:r>
            <a:endParaRPr lang="en-US" dirty="0"/>
          </a:p>
        </p:txBody>
      </p:sp>
    </p:spTree>
    <p:extLst>
      <p:ext uri="{BB962C8B-B14F-4D97-AF65-F5344CB8AC3E}">
        <p14:creationId xmlns:p14="http://schemas.microsoft.com/office/powerpoint/2010/main" val="73509826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1295400"/>
            <a:ext cx="8458200" cy="4525963"/>
          </a:xfrm>
        </p:spPr>
        <p:txBody>
          <a:bodyPr>
            <a:normAutofit fontScale="92500" lnSpcReduction="20000"/>
          </a:bodyPr>
          <a:lstStyle/>
          <a:p>
            <a:r>
              <a:rPr lang="en-US" dirty="0" err="1" smtClean="0"/>
              <a:t>SQLServer</a:t>
            </a:r>
            <a:r>
              <a:rPr lang="en-US" dirty="0" smtClean="0"/>
              <a:t> “R” code</a:t>
            </a:r>
          </a:p>
          <a:p>
            <a:pPr marL="457200" lvl="1" indent="0">
              <a:buNone/>
            </a:pPr>
            <a:r>
              <a:rPr lang="en-US" sz="2400" dirty="0"/>
              <a:t># establish R connection to </a:t>
            </a:r>
            <a:r>
              <a:rPr lang="en-US" sz="2400" dirty="0" smtClean="0"/>
              <a:t>SQL201264b</a:t>
            </a:r>
            <a:endParaRPr lang="en-US" sz="2400" dirty="0"/>
          </a:p>
          <a:p>
            <a:pPr marL="457200" lvl="1" indent="0">
              <a:buNone/>
            </a:pPr>
            <a:r>
              <a:rPr lang="en-US" sz="2400" dirty="0" smtClean="0"/>
              <a:t>&gt;conSQL2012 </a:t>
            </a:r>
            <a:r>
              <a:rPr lang="en-US" sz="2400" dirty="0"/>
              <a:t>&lt;- </a:t>
            </a:r>
            <a:r>
              <a:rPr lang="en-US" sz="2400" dirty="0" err="1"/>
              <a:t>odbcConnect</a:t>
            </a:r>
            <a:r>
              <a:rPr lang="en-US" sz="2400" dirty="0" smtClean="0"/>
              <a:t>(“SQL201264b") </a:t>
            </a:r>
          </a:p>
          <a:p>
            <a:pPr marL="457200" lvl="1" indent="0">
              <a:buNone/>
            </a:pPr>
            <a:r>
              <a:rPr lang="en-US" sz="2400" dirty="0"/>
              <a:t># assign SQL table list </a:t>
            </a:r>
            <a:endParaRPr lang="en-US" sz="2400" dirty="0" smtClean="0"/>
          </a:p>
          <a:p>
            <a:pPr marL="457200" lvl="1" indent="0">
              <a:buNone/>
            </a:pPr>
            <a:r>
              <a:rPr lang="en-US" sz="2400" dirty="0" smtClean="0"/>
              <a:t>&gt;tblsSQL2012&lt;-</a:t>
            </a:r>
            <a:r>
              <a:rPr lang="en-US" sz="2400" dirty="0" err="1" smtClean="0"/>
              <a:t>sqlTables</a:t>
            </a:r>
            <a:r>
              <a:rPr lang="en-US" sz="2400" dirty="0" smtClean="0"/>
              <a:t>(conSQL2012)</a:t>
            </a:r>
          </a:p>
          <a:p>
            <a:pPr marL="457200" lvl="1" indent="0">
              <a:buNone/>
            </a:pPr>
            <a:r>
              <a:rPr lang="en-US" sz="2400" dirty="0"/>
              <a:t># View </a:t>
            </a:r>
            <a:r>
              <a:rPr lang="en-US" sz="2400" dirty="0" err="1"/>
              <a:t>Northwind</a:t>
            </a:r>
            <a:r>
              <a:rPr lang="en-US" sz="2400" dirty="0"/>
              <a:t> tables</a:t>
            </a:r>
          </a:p>
          <a:p>
            <a:pPr marL="457200" lvl="1" indent="0">
              <a:buNone/>
            </a:pPr>
            <a:r>
              <a:rPr lang="en-US" sz="2400" dirty="0" smtClean="0"/>
              <a:t>&gt;tblsSQL2012</a:t>
            </a:r>
          </a:p>
          <a:p>
            <a:pPr marL="457200" lvl="1" indent="0">
              <a:buNone/>
            </a:pPr>
            <a:r>
              <a:rPr lang="en-US" sz="2400" dirty="0"/>
              <a:t># assign SQL </a:t>
            </a:r>
            <a:r>
              <a:rPr lang="en-US" sz="2400" dirty="0" smtClean="0"/>
              <a:t>Query script   to dataSQL2012                                  </a:t>
            </a:r>
          </a:p>
          <a:p>
            <a:pPr marL="457200" lvl="1" indent="0">
              <a:buNone/>
            </a:pPr>
            <a:r>
              <a:rPr lang="en-US" sz="2400" dirty="0" smtClean="0"/>
              <a:t>&gt;dataSQL2012&lt;-</a:t>
            </a:r>
            <a:r>
              <a:rPr lang="en-US" sz="2400" dirty="0" err="1" smtClean="0"/>
              <a:t>sqlQuery</a:t>
            </a:r>
            <a:r>
              <a:rPr lang="en-US" sz="2400" dirty="0" smtClean="0"/>
              <a:t>(conSQL2012,paste</a:t>
            </a:r>
            <a:r>
              <a:rPr lang="en-US" sz="2400" dirty="0"/>
              <a:t>("select * from Products</a:t>
            </a:r>
            <a:r>
              <a:rPr lang="en-US" sz="2400" dirty="0" smtClean="0"/>
              <a:t>"))</a:t>
            </a:r>
          </a:p>
          <a:p>
            <a:pPr marL="457200" lvl="1" indent="0">
              <a:buNone/>
            </a:pPr>
            <a:r>
              <a:rPr lang="en-US" sz="2400" dirty="0"/>
              <a:t># view output of SQL </a:t>
            </a:r>
            <a:r>
              <a:rPr lang="en-US" sz="2400" dirty="0" smtClean="0"/>
              <a:t>select</a:t>
            </a:r>
            <a:endParaRPr lang="en-US" sz="2400" dirty="0"/>
          </a:p>
          <a:p>
            <a:pPr marL="457200" lvl="1" indent="0">
              <a:buNone/>
            </a:pPr>
            <a:r>
              <a:rPr lang="en-US" sz="2400" dirty="0" smtClean="0"/>
              <a:t>&gt;dataSQL2012</a:t>
            </a:r>
          </a:p>
          <a:p>
            <a:pPr marL="457200" lvl="1" indent="0">
              <a:buNone/>
            </a:pPr>
            <a:r>
              <a:rPr lang="en-US" sz="2400" dirty="0" smtClean="0"/>
              <a:t>&gt;View(dataSQL2012)</a:t>
            </a:r>
            <a:endParaRPr lang="en-US" sz="2400" dirty="0"/>
          </a:p>
          <a:p>
            <a:pPr marL="457200" lvl="1" indent="0">
              <a:buNone/>
            </a:pPr>
            <a:endParaRPr lang="en-US" sz="2400" dirty="0" smtClean="0"/>
          </a:p>
          <a:p>
            <a:pPr lvl="1"/>
            <a:endParaRPr lang="en-US" dirty="0"/>
          </a:p>
          <a:p>
            <a:endParaRPr lang="en-US" dirty="0" smtClean="0"/>
          </a:p>
          <a:p>
            <a:endParaRPr lang="en-US" dirty="0" smtClean="0"/>
          </a:p>
          <a:p>
            <a:pPr lvl="1"/>
            <a:endParaRPr lang="en-US" sz="2400" dirty="0" smtClean="0"/>
          </a:p>
          <a:p>
            <a:pPr lvl="1"/>
            <a:endParaRPr lang="en-US" sz="2400" dirty="0" smtClean="0"/>
          </a:p>
          <a:p>
            <a:pPr lvl="1"/>
            <a:endParaRPr lang="en-US" sz="2400" dirty="0" smtClean="0"/>
          </a:p>
          <a:p>
            <a:pPr lvl="1"/>
            <a:endParaRPr lang="en-US" sz="2400" dirty="0" smtClean="0"/>
          </a:p>
          <a:p>
            <a:pPr lvl="1"/>
            <a:endParaRPr lang="en-US" sz="2400" dirty="0" smtClean="0"/>
          </a:p>
        </p:txBody>
      </p:sp>
      <p:sp>
        <p:nvSpPr>
          <p:cNvPr id="4" name="TextBox 3"/>
          <p:cNvSpPr txBox="1"/>
          <p:nvPr/>
        </p:nvSpPr>
        <p:spPr>
          <a:xfrm>
            <a:off x="6075485" y="1596694"/>
            <a:ext cx="2514600" cy="369332"/>
          </a:xfrm>
          <a:prstGeom prst="rect">
            <a:avLst/>
          </a:prstGeom>
          <a:noFill/>
        </p:spPr>
        <p:txBody>
          <a:bodyPr wrap="square" rtlCol="0">
            <a:spAutoFit/>
          </a:bodyPr>
          <a:lstStyle/>
          <a:p>
            <a:r>
              <a:rPr lang="en-US" dirty="0" err="1" smtClean="0"/>
              <a:t>SQLServer</a:t>
            </a:r>
            <a:r>
              <a:rPr lang="en-US" dirty="0" smtClean="0"/>
              <a:t> ODBC name</a:t>
            </a:r>
            <a:endParaRPr lang="en-US" dirty="0"/>
          </a:p>
        </p:txBody>
      </p:sp>
      <p:cxnSp>
        <p:nvCxnSpPr>
          <p:cNvPr id="6" name="Straight Arrow Connector 5"/>
          <p:cNvCxnSpPr/>
          <p:nvPr/>
        </p:nvCxnSpPr>
        <p:spPr>
          <a:xfrm flipH="1">
            <a:off x="5334000" y="1804259"/>
            <a:ext cx="741485" cy="1617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029200" y="1227362"/>
            <a:ext cx="3810000" cy="369332"/>
          </a:xfrm>
          <a:prstGeom prst="rect">
            <a:avLst/>
          </a:prstGeom>
          <a:noFill/>
        </p:spPr>
        <p:txBody>
          <a:bodyPr wrap="square" rtlCol="0">
            <a:spAutoFit/>
          </a:bodyPr>
          <a:lstStyle/>
          <a:p>
            <a:r>
              <a:rPr lang="en-US" dirty="0" smtClean="0"/>
              <a:t>Note: RODBC Package must be loaded</a:t>
            </a:r>
            <a:endParaRPr lang="en-US" dirty="0"/>
          </a:p>
        </p:txBody>
      </p:sp>
    </p:spTree>
    <p:extLst>
      <p:ext uri="{BB962C8B-B14F-4D97-AF65-F5344CB8AC3E}">
        <p14:creationId xmlns:p14="http://schemas.microsoft.com/office/powerpoint/2010/main" val="324347840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1295400"/>
            <a:ext cx="8763000" cy="4525963"/>
          </a:xfrm>
        </p:spPr>
        <p:txBody>
          <a:bodyPr>
            <a:normAutofit/>
          </a:bodyPr>
          <a:lstStyle/>
          <a:p>
            <a:pPr marL="0" indent="0">
              <a:buNone/>
            </a:pPr>
            <a:r>
              <a:rPr lang="en-US" b="1" dirty="0" err="1" smtClean="0"/>
              <a:t>Sqldf</a:t>
            </a:r>
            <a:r>
              <a:rPr lang="en-US" b="1" dirty="0" smtClean="0"/>
              <a:t> Package</a:t>
            </a:r>
          </a:p>
          <a:p>
            <a:pPr lvl="1"/>
            <a:endParaRPr lang="en-US" dirty="0"/>
          </a:p>
          <a:p>
            <a:pPr marL="457200" lvl="1" indent="0">
              <a:buNone/>
            </a:pPr>
            <a:r>
              <a:rPr lang="en-US" dirty="0" err="1"/>
              <a:t>install.packages</a:t>
            </a:r>
            <a:r>
              <a:rPr lang="en-US" dirty="0"/>
              <a:t>("</a:t>
            </a:r>
            <a:r>
              <a:rPr lang="en-US" dirty="0" err="1"/>
              <a:t>sqldf</a:t>
            </a:r>
            <a:r>
              <a:rPr lang="en-US" dirty="0"/>
              <a:t>")</a:t>
            </a:r>
          </a:p>
          <a:p>
            <a:pPr marL="457200" lvl="1" indent="0">
              <a:buNone/>
            </a:pPr>
            <a:r>
              <a:rPr lang="en-US" dirty="0"/>
              <a:t>library("</a:t>
            </a:r>
            <a:r>
              <a:rPr lang="en-US" dirty="0" err="1"/>
              <a:t>sqldf</a:t>
            </a:r>
            <a:r>
              <a:rPr lang="en-US" dirty="0"/>
              <a:t>")</a:t>
            </a:r>
          </a:p>
          <a:p>
            <a:pPr lvl="1"/>
            <a:endParaRPr lang="en-US" dirty="0"/>
          </a:p>
          <a:p>
            <a:pPr marL="457200" lvl="1" indent="0">
              <a:buNone/>
            </a:pPr>
            <a:r>
              <a:rPr lang="en-US" dirty="0" err="1" smtClean="0"/>
              <a:t>sqldf</a:t>
            </a:r>
            <a:r>
              <a:rPr lang="en-US" dirty="0"/>
              <a:t>('select </a:t>
            </a:r>
            <a:r>
              <a:rPr lang="en-US" dirty="0" err="1"/>
              <a:t>mtcars.mpg</a:t>
            </a:r>
            <a:r>
              <a:rPr lang="en-US" dirty="0"/>
              <a:t> from </a:t>
            </a:r>
            <a:r>
              <a:rPr lang="en-US" dirty="0" err="1"/>
              <a:t>mtcars</a:t>
            </a:r>
            <a:r>
              <a:rPr lang="en-US" dirty="0"/>
              <a:t>'</a:t>
            </a:r>
            <a:r>
              <a:rPr lang="en-US" dirty="0" smtClean="0"/>
              <a:t>)</a:t>
            </a:r>
            <a:br>
              <a:rPr lang="en-US" dirty="0" smtClean="0"/>
            </a:br>
            <a:endParaRPr lang="en-US" dirty="0"/>
          </a:p>
          <a:p>
            <a:pPr marL="457200" lvl="1" indent="0">
              <a:buNone/>
            </a:pPr>
            <a:r>
              <a:rPr lang="en-US" dirty="0" err="1"/>
              <a:t>sqldf</a:t>
            </a:r>
            <a:r>
              <a:rPr lang="en-US" dirty="0"/>
              <a:t>('select count(</a:t>
            </a:r>
            <a:r>
              <a:rPr lang="en-US" dirty="0" err="1"/>
              <a:t>mtcars.mpg</a:t>
            </a:r>
            <a:r>
              <a:rPr lang="en-US" dirty="0"/>
              <a:t>) from </a:t>
            </a:r>
            <a:r>
              <a:rPr lang="en-US" dirty="0" err="1"/>
              <a:t>mtcars</a:t>
            </a:r>
            <a:r>
              <a:rPr lang="en-US" dirty="0"/>
              <a:t> where </a:t>
            </a:r>
            <a:r>
              <a:rPr lang="en-US" dirty="0" err="1"/>
              <a:t>cyl</a:t>
            </a:r>
            <a:r>
              <a:rPr lang="en-US" dirty="0"/>
              <a:t>=</a:t>
            </a:r>
            <a:r>
              <a:rPr lang="en-US" dirty="0" smtClean="0"/>
              <a:t>4’)</a:t>
            </a:r>
            <a:endParaRPr lang="en-US" dirty="0"/>
          </a:p>
        </p:txBody>
      </p:sp>
    </p:spTree>
    <p:extLst>
      <p:ext uri="{BB962C8B-B14F-4D97-AF65-F5344CB8AC3E}">
        <p14:creationId xmlns:p14="http://schemas.microsoft.com/office/powerpoint/2010/main" val="224472587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1295400"/>
            <a:ext cx="8763000" cy="4724400"/>
          </a:xfrm>
        </p:spPr>
        <p:txBody>
          <a:bodyPr>
            <a:normAutofit/>
          </a:bodyPr>
          <a:lstStyle/>
          <a:p>
            <a:pPr marL="0" indent="0">
              <a:buNone/>
            </a:pPr>
            <a:r>
              <a:rPr lang="en-US" b="1" dirty="0" err="1"/>
              <a:t>s</a:t>
            </a:r>
            <a:r>
              <a:rPr lang="en-US" b="1" dirty="0" err="1" smtClean="0"/>
              <a:t>apply</a:t>
            </a:r>
            <a:r>
              <a:rPr lang="en-US" b="1" dirty="0" smtClean="0"/>
              <a:t> </a:t>
            </a:r>
            <a:r>
              <a:rPr lang="en-US" b="1" dirty="0" smtClean="0"/>
              <a:t>Function in </a:t>
            </a:r>
            <a:r>
              <a:rPr lang="en-US" b="1" dirty="0" smtClean="0"/>
              <a:t>R</a:t>
            </a:r>
            <a:endParaRPr lang="en-US" dirty="0" smtClean="0"/>
          </a:p>
          <a:p>
            <a:pPr marL="457200" lvl="1" indent="0">
              <a:buNone/>
            </a:pPr>
            <a:r>
              <a:rPr lang="en-US" dirty="0" smtClean="0"/>
              <a:t># </a:t>
            </a:r>
            <a:r>
              <a:rPr lang="en-US" dirty="0" err="1"/>
              <a:t>s</a:t>
            </a:r>
            <a:r>
              <a:rPr lang="en-US" dirty="0" err="1" smtClean="0"/>
              <a:t>apply</a:t>
            </a:r>
            <a:r>
              <a:rPr lang="en-US" dirty="0" smtClean="0"/>
              <a:t>(Variable</a:t>
            </a:r>
            <a:r>
              <a:rPr lang="en-US" dirty="0" smtClean="0"/>
              <a:t>, </a:t>
            </a:r>
            <a:r>
              <a:rPr lang="en-US" dirty="0" smtClean="0"/>
              <a:t>Function, optional parameters)</a:t>
            </a:r>
            <a:endParaRPr lang="en-US" dirty="0" smtClean="0"/>
          </a:p>
          <a:p>
            <a:pPr marL="457200" lvl="1" indent="0">
              <a:buNone/>
            </a:pPr>
            <a:endParaRPr lang="en-US" dirty="0"/>
          </a:p>
          <a:p>
            <a:pPr marL="457200" lvl="1" indent="0">
              <a:buNone/>
            </a:pPr>
            <a:r>
              <a:rPr lang="en-US" dirty="0" smtClean="0"/>
              <a:t> </a:t>
            </a:r>
            <a:r>
              <a:rPr lang="en-US" dirty="0" err="1" smtClean="0"/>
              <a:t>sapply</a:t>
            </a:r>
            <a:r>
              <a:rPr lang="en-US" dirty="0"/>
              <a:t>(</a:t>
            </a:r>
            <a:r>
              <a:rPr lang="en-US" dirty="0" err="1" smtClean="0"/>
              <a:t>mtcars</a:t>
            </a:r>
            <a:r>
              <a:rPr lang="en-US" dirty="0" smtClean="0"/>
              <a:t>, mean</a:t>
            </a:r>
            <a:r>
              <a:rPr lang="en-US" dirty="0"/>
              <a:t>)</a:t>
            </a:r>
          </a:p>
          <a:p>
            <a:pPr marL="457200" lvl="1" indent="0">
              <a:buNone/>
            </a:pPr>
            <a:endParaRPr lang="en-US" dirty="0" smtClean="0"/>
          </a:p>
          <a:p>
            <a:pPr marL="457200" lvl="1" indent="0">
              <a:buNone/>
            </a:pPr>
            <a:r>
              <a:rPr lang="en-US" sz="1400" dirty="0" smtClean="0"/>
              <a:t>mpg               </a:t>
            </a:r>
            <a:r>
              <a:rPr lang="en-US" sz="1400" dirty="0" err="1" smtClean="0"/>
              <a:t>cyl</a:t>
            </a:r>
            <a:r>
              <a:rPr lang="en-US" sz="1400" dirty="0" smtClean="0"/>
              <a:t>               </a:t>
            </a:r>
            <a:r>
              <a:rPr lang="en-US" sz="1400" dirty="0" err="1"/>
              <a:t>disp</a:t>
            </a:r>
            <a:r>
              <a:rPr lang="en-US" sz="1400" dirty="0"/>
              <a:t>         </a:t>
            </a:r>
            <a:r>
              <a:rPr lang="en-US" sz="1400" dirty="0" smtClean="0"/>
              <a:t>     </a:t>
            </a:r>
            <a:r>
              <a:rPr lang="en-US" sz="1400" dirty="0" err="1" smtClean="0"/>
              <a:t>hp</a:t>
            </a:r>
            <a:r>
              <a:rPr lang="en-US" sz="1400" dirty="0" smtClean="0"/>
              <a:t>                  drat              </a:t>
            </a:r>
            <a:r>
              <a:rPr lang="en-US" sz="1400" dirty="0" err="1" smtClean="0"/>
              <a:t>wt</a:t>
            </a:r>
            <a:r>
              <a:rPr lang="en-US" sz="1400" dirty="0" smtClean="0"/>
              <a:t>             </a:t>
            </a:r>
            <a:r>
              <a:rPr lang="en-US" sz="1400" dirty="0" err="1" smtClean="0"/>
              <a:t>qsec</a:t>
            </a:r>
            <a:r>
              <a:rPr lang="en-US" sz="1400" dirty="0" smtClean="0"/>
              <a:t>              </a:t>
            </a:r>
            <a:r>
              <a:rPr lang="en-US" sz="1400" dirty="0" err="1" smtClean="0"/>
              <a:t>vs</a:t>
            </a:r>
            <a:r>
              <a:rPr lang="en-US" sz="1400" dirty="0" smtClean="0"/>
              <a:t>                </a:t>
            </a:r>
            <a:r>
              <a:rPr lang="en-US" sz="1400" dirty="0"/>
              <a:t>am </a:t>
            </a:r>
            <a:endParaRPr lang="en-US" sz="1400" dirty="0" smtClean="0"/>
          </a:p>
          <a:p>
            <a:pPr marL="457200" lvl="1" indent="0">
              <a:buNone/>
            </a:pPr>
            <a:r>
              <a:rPr lang="en-US" sz="1400" dirty="0" smtClean="0"/>
              <a:t>20.090625   </a:t>
            </a:r>
            <a:r>
              <a:rPr lang="en-US" sz="1400" dirty="0"/>
              <a:t>6.187500 230.721875 146.687500   3.596563   3.217250  17.848750   0.437500   0.406250   </a:t>
            </a:r>
            <a:r>
              <a:rPr lang="en-US" sz="1400" dirty="0" smtClean="0"/>
              <a:t/>
            </a:r>
            <a:br>
              <a:rPr lang="en-US" sz="1400" dirty="0" smtClean="0"/>
            </a:br>
            <a:r>
              <a:rPr lang="en-US" sz="1400" dirty="0" smtClean="0"/>
              <a:t/>
            </a:r>
            <a:br>
              <a:rPr lang="en-US" sz="1400" dirty="0" smtClean="0"/>
            </a:br>
            <a:r>
              <a:rPr lang="en-US" sz="1400" dirty="0" smtClean="0"/>
              <a:t>gear              carb</a:t>
            </a:r>
            <a:endParaRPr lang="en-US" sz="1400" dirty="0"/>
          </a:p>
          <a:p>
            <a:pPr marL="457200" lvl="1" indent="0">
              <a:buNone/>
            </a:pPr>
            <a:r>
              <a:rPr lang="en-US" sz="1400" dirty="0" smtClean="0"/>
              <a:t>3.687500  </a:t>
            </a:r>
            <a:r>
              <a:rPr lang="en-US" sz="1400" dirty="0"/>
              <a:t>2.812500</a:t>
            </a:r>
            <a:r>
              <a:rPr lang="en-US" dirty="0"/>
              <a:t> </a:t>
            </a:r>
            <a:endParaRPr lang="en-US" dirty="0"/>
          </a:p>
        </p:txBody>
      </p:sp>
    </p:spTree>
    <p:extLst>
      <p:ext uri="{BB962C8B-B14F-4D97-AF65-F5344CB8AC3E}">
        <p14:creationId xmlns:p14="http://schemas.microsoft.com/office/powerpoint/2010/main" val="309493234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1295400"/>
            <a:ext cx="8763000" cy="4724400"/>
          </a:xfrm>
        </p:spPr>
        <p:txBody>
          <a:bodyPr>
            <a:normAutofit fontScale="77500" lnSpcReduction="20000"/>
          </a:bodyPr>
          <a:lstStyle/>
          <a:p>
            <a:pPr marL="0" indent="0">
              <a:buNone/>
            </a:pPr>
            <a:r>
              <a:rPr lang="en-US" b="1" dirty="0" err="1" smtClean="0"/>
              <a:t>tapply</a:t>
            </a:r>
            <a:r>
              <a:rPr lang="en-US" b="1" dirty="0" smtClean="0"/>
              <a:t> Function in </a:t>
            </a:r>
            <a:r>
              <a:rPr lang="en-US" b="1" dirty="0" smtClean="0"/>
              <a:t>R</a:t>
            </a:r>
            <a:endParaRPr lang="en-US" dirty="0" smtClean="0"/>
          </a:p>
          <a:p>
            <a:pPr marL="457200" lvl="1" indent="0">
              <a:buNone/>
            </a:pPr>
            <a:r>
              <a:rPr lang="en-US" dirty="0" smtClean="0"/>
              <a:t># </a:t>
            </a:r>
            <a:r>
              <a:rPr lang="en-US" dirty="0" err="1" smtClean="0"/>
              <a:t>tapply</a:t>
            </a:r>
            <a:r>
              <a:rPr lang="en-US" dirty="0" smtClean="0"/>
              <a:t>(Summary Variable, Group Variable, Function)</a:t>
            </a:r>
          </a:p>
          <a:p>
            <a:pPr marL="457200" lvl="1" indent="0">
              <a:buNone/>
            </a:pPr>
            <a:endParaRPr lang="en-US" dirty="0"/>
          </a:p>
          <a:p>
            <a:pPr marL="457200" lvl="1" indent="0">
              <a:buNone/>
            </a:pPr>
            <a:r>
              <a:rPr lang="en-US" dirty="0" smtClean="0"/>
              <a:t> </a:t>
            </a:r>
            <a:r>
              <a:rPr lang="en-US" dirty="0" err="1"/>
              <a:t>tapply</a:t>
            </a:r>
            <a:r>
              <a:rPr lang="en-US" dirty="0"/>
              <a:t>(</a:t>
            </a:r>
            <a:r>
              <a:rPr lang="en-US" dirty="0" err="1"/>
              <a:t>mtcars$mpg</a:t>
            </a:r>
            <a:r>
              <a:rPr lang="en-US" dirty="0"/>
              <a:t>, </a:t>
            </a:r>
            <a:r>
              <a:rPr lang="en-US" dirty="0" err="1"/>
              <a:t>mtcars$cyl</a:t>
            </a:r>
            <a:r>
              <a:rPr lang="en-US" dirty="0"/>
              <a:t>, mean)</a:t>
            </a:r>
          </a:p>
          <a:p>
            <a:pPr marL="457200" lvl="1" indent="0">
              <a:buNone/>
            </a:pPr>
            <a:r>
              <a:rPr lang="en-US" dirty="0"/>
              <a:t>       4        6        8 </a:t>
            </a:r>
          </a:p>
          <a:p>
            <a:pPr marL="457200" lvl="1" indent="0">
              <a:buNone/>
            </a:pPr>
            <a:r>
              <a:rPr lang="en-US" dirty="0"/>
              <a:t>26.66364 19.74286 15.10000 </a:t>
            </a:r>
          </a:p>
          <a:p>
            <a:pPr marL="457200" lvl="1" indent="0">
              <a:buNone/>
            </a:pPr>
            <a:endParaRPr lang="en-US" dirty="0"/>
          </a:p>
          <a:p>
            <a:pPr marL="457200" lvl="1" indent="0">
              <a:buNone/>
            </a:pPr>
            <a:r>
              <a:rPr lang="en-US" dirty="0" err="1"/>
              <a:t>tapply</a:t>
            </a:r>
            <a:r>
              <a:rPr lang="en-US" dirty="0"/>
              <a:t>(</a:t>
            </a:r>
            <a:r>
              <a:rPr lang="en-US" dirty="0" err="1"/>
              <a:t>mtcars$mpg</a:t>
            </a:r>
            <a:r>
              <a:rPr lang="en-US" dirty="0"/>
              <a:t>, </a:t>
            </a:r>
            <a:r>
              <a:rPr lang="en-US" dirty="0" err="1"/>
              <a:t>mtcars$cyl</a:t>
            </a:r>
            <a:r>
              <a:rPr lang="en-US" dirty="0"/>
              <a:t>, </a:t>
            </a:r>
            <a:r>
              <a:rPr lang="en-US" dirty="0" err="1"/>
              <a:t>meanPlusSD</a:t>
            </a:r>
            <a:r>
              <a:rPr lang="en-US" dirty="0" smtClean="0"/>
              <a:t>)</a:t>
            </a:r>
          </a:p>
          <a:p>
            <a:pPr marL="457200" lvl="1" indent="0">
              <a:buNone/>
            </a:pPr>
            <a:endParaRPr lang="en-US" dirty="0"/>
          </a:p>
          <a:p>
            <a:pPr marL="457200" lvl="1" indent="0">
              <a:buNone/>
            </a:pPr>
            <a:r>
              <a:rPr lang="en-US" dirty="0" err="1"/>
              <a:t>meanPlusSD</a:t>
            </a:r>
            <a:r>
              <a:rPr lang="en-US" dirty="0"/>
              <a:t> &lt;- function(v){</a:t>
            </a:r>
          </a:p>
          <a:p>
            <a:pPr marL="457200" lvl="1" indent="0">
              <a:buNone/>
            </a:pPr>
            <a:r>
              <a:rPr lang="en-US" dirty="0"/>
              <a:t>  t &lt;- mean(v) + </a:t>
            </a:r>
            <a:r>
              <a:rPr lang="en-US" dirty="0" err="1"/>
              <a:t>sd</a:t>
            </a:r>
            <a:r>
              <a:rPr lang="en-US" dirty="0"/>
              <a:t>(v)</a:t>
            </a:r>
          </a:p>
          <a:p>
            <a:pPr marL="457200" lvl="1" indent="0">
              <a:buNone/>
            </a:pPr>
            <a:r>
              <a:rPr lang="en-US" dirty="0"/>
              <a:t>  return(t)</a:t>
            </a:r>
          </a:p>
          <a:p>
            <a:pPr marL="457200" lvl="1" indent="0">
              <a:buNone/>
            </a:pPr>
            <a:r>
              <a:rPr lang="en-US" dirty="0"/>
              <a:t>}</a:t>
            </a:r>
          </a:p>
        </p:txBody>
      </p:sp>
    </p:spTree>
    <p:extLst>
      <p:ext uri="{BB962C8B-B14F-4D97-AF65-F5344CB8AC3E}">
        <p14:creationId xmlns:p14="http://schemas.microsoft.com/office/powerpoint/2010/main" val="161023822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IST687 – Applied Data Science</a:t>
            </a:r>
            <a:endParaRPr lang="en-US" dirty="0"/>
          </a:p>
        </p:txBody>
      </p:sp>
      <p:sp>
        <p:nvSpPr>
          <p:cNvPr id="3" name="Subtitle 2"/>
          <p:cNvSpPr>
            <a:spLocks noGrp="1"/>
          </p:cNvSpPr>
          <p:nvPr>
            <p:ph type="subTitle" idx="1"/>
          </p:nvPr>
        </p:nvSpPr>
        <p:spPr/>
        <p:txBody>
          <a:bodyPr/>
          <a:lstStyle/>
          <a:p>
            <a:pPr algn="l"/>
            <a:r>
              <a:rPr lang="en-US" dirty="0" smtClean="0"/>
              <a:t>End of Lecture</a:t>
            </a:r>
            <a:r>
              <a:rPr lang="en-US" dirty="0"/>
              <a:t/>
            </a:r>
            <a:br>
              <a:rPr lang="en-US" dirty="0"/>
            </a:br>
            <a:r>
              <a:rPr lang="en-US" dirty="0" smtClean="0"/>
              <a:t>Storage Wars</a:t>
            </a:r>
            <a:endParaRPr lang="en-US" dirty="0"/>
          </a:p>
        </p:txBody>
      </p:sp>
    </p:spTree>
    <p:extLst>
      <p:ext uri="{BB962C8B-B14F-4D97-AF65-F5344CB8AC3E}">
        <p14:creationId xmlns:p14="http://schemas.microsoft.com/office/powerpoint/2010/main" val="317991391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stretch>
            <a:fillRect/>
          </a:stretch>
        </p:blipFill>
        <p:spPr>
          <a:xfrm>
            <a:off x="1690950" y="1295400"/>
            <a:ext cx="5762100" cy="4525963"/>
          </a:xfrm>
          <a:prstGeom prst="rect">
            <a:avLst/>
          </a:prstGeom>
        </p:spPr>
      </p:pic>
    </p:spTree>
    <p:extLst>
      <p:ext uri="{BB962C8B-B14F-4D97-AF65-F5344CB8AC3E}">
        <p14:creationId xmlns:p14="http://schemas.microsoft.com/office/powerpoint/2010/main" val="231941363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525963"/>
          </a:xfrm>
        </p:spPr>
        <p:txBody>
          <a:bodyPr>
            <a:normAutofit/>
          </a:bodyPr>
          <a:lstStyle/>
          <a:p>
            <a:r>
              <a:rPr lang="en-US" sz="2800" dirty="0" smtClean="0"/>
              <a:t>R Supplied Datasets – Discrete files</a:t>
            </a:r>
          </a:p>
          <a:p>
            <a:pPr marL="457200" lvl="1" indent="0">
              <a:buNone/>
            </a:pPr>
            <a:r>
              <a:rPr lang="en-US" sz="2400" dirty="0" smtClean="0"/>
              <a:t>&gt; data()</a:t>
            </a:r>
          </a:p>
          <a:p>
            <a:pPr lvl="1"/>
            <a:endParaRPr lang="en-US" sz="2400" dirty="0" smtClean="0"/>
          </a:p>
        </p:txBody>
      </p:sp>
      <p:pic>
        <p:nvPicPr>
          <p:cNvPr id="5" name="Picture 4"/>
          <p:cNvPicPr>
            <a:picLocks noChangeAspect="1"/>
          </p:cNvPicPr>
          <p:nvPr/>
        </p:nvPicPr>
        <p:blipFill>
          <a:blip r:embed="rId2"/>
          <a:stretch>
            <a:fillRect/>
          </a:stretch>
        </p:blipFill>
        <p:spPr>
          <a:xfrm>
            <a:off x="1066800" y="2286000"/>
            <a:ext cx="7457049" cy="2743200"/>
          </a:xfrm>
          <a:prstGeom prst="rect">
            <a:avLst/>
          </a:prstGeom>
        </p:spPr>
      </p:pic>
    </p:spTree>
    <p:extLst>
      <p:ext uri="{BB962C8B-B14F-4D97-AF65-F5344CB8AC3E}">
        <p14:creationId xmlns:p14="http://schemas.microsoft.com/office/powerpoint/2010/main" val="5020015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525963"/>
          </a:xfrm>
        </p:spPr>
        <p:txBody>
          <a:bodyPr>
            <a:normAutofit/>
          </a:bodyPr>
          <a:lstStyle/>
          <a:p>
            <a:r>
              <a:rPr lang="en-US" sz="2800" dirty="0" smtClean="0"/>
              <a:t>R Supplied Datasets – Discrete files</a:t>
            </a:r>
          </a:p>
          <a:p>
            <a:pPr marL="457200" lvl="1" indent="0">
              <a:buNone/>
            </a:pPr>
            <a:r>
              <a:rPr lang="en-US" sz="2400" dirty="0"/>
              <a:t>&gt; BOD         # Biochemical Oxygen Demand </a:t>
            </a:r>
            <a:endParaRPr lang="en-US" sz="2400" dirty="0" smtClean="0"/>
          </a:p>
          <a:p>
            <a:pPr lvl="1"/>
            <a:endParaRPr lang="en-US" sz="2400" dirty="0"/>
          </a:p>
          <a:p>
            <a:pPr lvl="1"/>
            <a:endParaRPr lang="en-US" sz="2400" dirty="0" smtClean="0"/>
          </a:p>
          <a:p>
            <a:pPr lvl="1"/>
            <a:endParaRPr lang="en-US" sz="2400" dirty="0"/>
          </a:p>
          <a:p>
            <a:pPr lvl="1"/>
            <a:endParaRPr lang="en-US" sz="2400" dirty="0" smtClean="0"/>
          </a:p>
          <a:p>
            <a:pPr lvl="1"/>
            <a:endParaRPr lang="en-US" sz="2400" dirty="0"/>
          </a:p>
          <a:p>
            <a:pPr lvl="1"/>
            <a:endParaRPr lang="en-US" sz="2400" dirty="0" smtClean="0"/>
          </a:p>
          <a:p>
            <a:pPr lvl="1"/>
            <a:endParaRPr lang="en-US" sz="2400" dirty="0"/>
          </a:p>
          <a:p>
            <a:pPr marL="457200" lvl="1" indent="0">
              <a:buNone/>
            </a:pPr>
            <a:endParaRPr lang="en-US" sz="2400" dirty="0" smtClean="0"/>
          </a:p>
          <a:p>
            <a:pPr lvl="1"/>
            <a:endParaRPr lang="en-US" sz="2400" dirty="0" smtClean="0"/>
          </a:p>
          <a:p>
            <a:pPr lvl="1"/>
            <a:endParaRPr lang="en-US" sz="2400" dirty="0" smtClean="0"/>
          </a:p>
        </p:txBody>
      </p:sp>
      <p:pic>
        <p:nvPicPr>
          <p:cNvPr id="5" name="Picture 4"/>
          <p:cNvPicPr>
            <a:picLocks noChangeAspect="1"/>
          </p:cNvPicPr>
          <p:nvPr/>
        </p:nvPicPr>
        <p:blipFill>
          <a:blip r:embed="rId2"/>
          <a:stretch>
            <a:fillRect/>
          </a:stretch>
        </p:blipFill>
        <p:spPr>
          <a:xfrm>
            <a:off x="1245682" y="2209800"/>
            <a:ext cx="2180952" cy="2047619"/>
          </a:xfrm>
          <a:prstGeom prst="rect">
            <a:avLst/>
          </a:prstGeom>
        </p:spPr>
      </p:pic>
      <p:pic>
        <p:nvPicPr>
          <p:cNvPr id="6" name="Picture 5"/>
          <p:cNvPicPr>
            <a:picLocks noChangeAspect="1"/>
          </p:cNvPicPr>
          <p:nvPr/>
        </p:nvPicPr>
        <p:blipFill>
          <a:blip r:embed="rId3"/>
          <a:stretch>
            <a:fillRect/>
          </a:stretch>
        </p:blipFill>
        <p:spPr>
          <a:xfrm>
            <a:off x="3825247" y="2590800"/>
            <a:ext cx="4828571" cy="2752381"/>
          </a:xfrm>
          <a:prstGeom prst="rect">
            <a:avLst/>
          </a:prstGeom>
        </p:spPr>
      </p:pic>
    </p:spTree>
    <p:extLst>
      <p:ext uri="{BB962C8B-B14F-4D97-AF65-F5344CB8AC3E}">
        <p14:creationId xmlns:p14="http://schemas.microsoft.com/office/powerpoint/2010/main" val="69627004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525963"/>
          </a:xfrm>
        </p:spPr>
        <p:txBody>
          <a:bodyPr>
            <a:normAutofit/>
          </a:bodyPr>
          <a:lstStyle/>
          <a:p>
            <a:r>
              <a:rPr lang="en-US" sz="2800" dirty="0" smtClean="0"/>
              <a:t>R Supplied Datasets – Discrete files</a:t>
            </a:r>
          </a:p>
          <a:p>
            <a:pPr marL="457200" lvl="1" indent="0">
              <a:buNone/>
            </a:pPr>
            <a:r>
              <a:rPr lang="en-US" sz="2400" dirty="0" smtClean="0"/>
              <a:t>&gt; help(BOD)</a:t>
            </a:r>
          </a:p>
          <a:p>
            <a:pPr lvl="1"/>
            <a:endParaRPr lang="en-US" sz="2400" dirty="0"/>
          </a:p>
          <a:p>
            <a:pPr lvl="1"/>
            <a:endParaRPr lang="en-US" sz="2400" dirty="0" smtClean="0"/>
          </a:p>
          <a:p>
            <a:pPr lvl="1"/>
            <a:endParaRPr lang="en-US" sz="2400" dirty="0"/>
          </a:p>
          <a:p>
            <a:pPr lvl="1"/>
            <a:endParaRPr lang="en-US" sz="2400" dirty="0" smtClean="0"/>
          </a:p>
          <a:p>
            <a:pPr lvl="1"/>
            <a:endParaRPr lang="en-US" sz="2400" dirty="0"/>
          </a:p>
          <a:p>
            <a:pPr lvl="1"/>
            <a:endParaRPr lang="en-US" sz="2400" dirty="0" smtClean="0"/>
          </a:p>
          <a:p>
            <a:pPr lvl="1"/>
            <a:endParaRPr lang="en-US" sz="2400" dirty="0"/>
          </a:p>
          <a:p>
            <a:pPr marL="457200" lvl="1" indent="0">
              <a:buNone/>
            </a:pPr>
            <a:endParaRPr lang="en-US" sz="2400" dirty="0" smtClean="0"/>
          </a:p>
          <a:p>
            <a:pPr lvl="1"/>
            <a:endParaRPr lang="en-US" sz="2400" dirty="0" smtClean="0"/>
          </a:p>
          <a:p>
            <a:pPr lvl="1"/>
            <a:endParaRPr lang="en-US" sz="2400" dirty="0" smtClean="0"/>
          </a:p>
        </p:txBody>
      </p:sp>
      <p:pic>
        <p:nvPicPr>
          <p:cNvPr id="7" name="Picture 6"/>
          <p:cNvPicPr>
            <a:picLocks noChangeAspect="1"/>
          </p:cNvPicPr>
          <p:nvPr/>
        </p:nvPicPr>
        <p:blipFill>
          <a:blip r:embed="rId2"/>
          <a:stretch>
            <a:fillRect/>
          </a:stretch>
        </p:blipFill>
        <p:spPr>
          <a:xfrm>
            <a:off x="762000" y="2209800"/>
            <a:ext cx="6908077" cy="3619200"/>
          </a:xfrm>
          <a:prstGeom prst="rect">
            <a:avLst/>
          </a:prstGeom>
        </p:spPr>
      </p:pic>
    </p:spTree>
    <p:extLst>
      <p:ext uri="{BB962C8B-B14F-4D97-AF65-F5344CB8AC3E}">
        <p14:creationId xmlns:p14="http://schemas.microsoft.com/office/powerpoint/2010/main" val="304780445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525963"/>
          </a:xfrm>
        </p:spPr>
        <p:txBody>
          <a:bodyPr>
            <a:normAutofit/>
          </a:bodyPr>
          <a:lstStyle/>
          <a:p>
            <a:r>
              <a:rPr lang="en-US" sz="2800" dirty="0" smtClean="0"/>
              <a:t>Connecting R to external data sources – Discrete files</a:t>
            </a:r>
          </a:p>
          <a:p>
            <a:pPr lvl="1"/>
            <a:r>
              <a:rPr lang="en-US" dirty="0" smtClean="0"/>
              <a:t>Utilize R-Studio: Import Dataset option</a:t>
            </a:r>
          </a:p>
          <a:p>
            <a:pPr lvl="2"/>
            <a:r>
              <a:rPr lang="en-US" dirty="0" smtClean="0"/>
              <a:t>Tab delimited</a:t>
            </a:r>
          </a:p>
          <a:p>
            <a:pPr lvl="2"/>
            <a:r>
              <a:rPr lang="en-US" dirty="0" smtClean="0"/>
              <a:t>Comma delimited</a:t>
            </a:r>
          </a:p>
          <a:p>
            <a:pPr lvl="2"/>
            <a:r>
              <a:rPr lang="en-US" dirty="0" smtClean="0"/>
              <a:t>Decimal</a:t>
            </a:r>
          </a:p>
          <a:p>
            <a:pPr lvl="1"/>
            <a:r>
              <a:rPr lang="en-US" dirty="0" smtClean="0"/>
              <a:t>Examples</a:t>
            </a:r>
          </a:p>
          <a:p>
            <a:pPr lvl="2"/>
            <a:r>
              <a:rPr lang="en-US" dirty="0" smtClean="0"/>
              <a:t>Using R-Studio import function on comma &amp; tab delimited data sets</a:t>
            </a:r>
          </a:p>
        </p:txBody>
      </p:sp>
    </p:spTree>
    <p:extLst>
      <p:ext uri="{BB962C8B-B14F-4D97-AF65-F5344CB8AC3E}">
        <p14:creationId xmlns:p14="http://schemas.microsoft.com/office/powerpoint/2010/main" val="171298489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9653</TotalTime>
  <Words>2339</Words>
  <Application>Microsoft Macintosh PowerPoint</Application>
  <PresentationFormat>On-screen Show (4:3)</PresentationFormat>
  <Paragraphs>439</Paragraphs>
  <Slides>47</Slides>
  <Notes>22</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IST687 – Applied 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IST687 – Applied Data Science</vt:lpstr>
    </vt:vector>
  </TitlesOfParts>
  <Company>Syracuse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Peggy M Brown</dc:creator>
  <cp:lastModifiedBy>Jeff Saltz</cp:lastModifiedBy>
  <cp:revision>246</cp:revision>
  <dcterms:created xsi:type="dcterms:W3CDTF">2013-01-23T22:13:02Z</dcterms:created>
  <dcterms:modified xsi:type="dcterms:W3CDTF">2016-02-18T16:04:21Z</dcterms:modified>
</cp:coreProperties>
</file>