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D8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5" d="100"/>
          <a:sy n="25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C702-F2D1-447E-A97E-CB2ECFF7644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A23A-36E9-4664-A2BA-EFAFC756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/>
          <p:cNvSpPr/>
          <p:nvPr/>
        </p:nvSpPr>
        <p:spPr>
          <a:xfrm>
            <a:off x="477289" y="12151405"/>
            <a:ext cx="21118339" cy="65836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03" y="19088059"/>
            <a:ext cx="9630697" cy="5486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74"/>
          <a:stretch/>
        </p:blipFill>
        <p:spPr>
          <a:xfrm>
            <a:off x="629689" y="12247706"/>
            <a:ext cx="9225241" cy="5328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59" b="1577"/>
          <a:stretch/>
        </p:blipFill>
        <p:spPr>
          <a:xfrm>
            <a:off x="629689" y="19088059"/>
            <a:ext cx="10172700" cy="6203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694" y="17720482"/>
            <a:ext cx="10726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Charts exhibit top selling products and highlights the impact 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discounts 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sales.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5160" y="10871188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Business Intelligence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841" t="1267" r="2425" b="1183"/>
          <a:stretch/>
        </p:blipFill>
        <p:spPr>
          <a:xfrm>
            <a:off x="10689465" y="25894763"/>
            <a:ext cx="10798935" cy="5303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99" y="25894763"/>
            <a:ext cx="9469743" cy="5359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824289" y="216484"/>
            <a:ext cx="110044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 smtClean="0">
                <a:solidFill>
                  <a:schemeClr val="accent1">
                    <a:lumMod val="75000"/>
                  </a:schemeClr>
                </a:solidFill>
              </a:rPr>
              <a:t>Data Warehouse</a:t>
            </a:r>
            <a:endParaRPr lang="en-US" sz="10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18514" y="2107135"/>
            <a:ext cx="4663440" cy="1645920"/>
            <a:chOff x="-164661" y="0"/>
            <a:chExt cx="5038625" cy="9753600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0" y="0"/>
              <a:ext cx="4643437" cy="9753600"/>
            </a:xfrm>
            <a:prstGeom prst="roundRect">
              <a:avLst>
                <a:gd name="adj" fmla="val 10000"/>
              </a:avLst>
            </a:prstGeom>
            <a:grpFill/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4"/>
            <p:cNvSpPr txBox="1"/>
            <p:nvPr/>
          </p:nvSpPr>
          <p:spPr>
            <a:xfrm>
              <a:off x="-164661" y="905883"/>
              <a:ext cx="5038625" cy="2544417"/>
            </a:xfrm>
            <a:prstGeom prst="rect">
              <a:avLst/>
            </a:prstGeom>
            <a:noFill/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247650" rIns="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50" kern="1200" dirty="0" smtClean="0">
                  <a:solidFill>
                    <a:schemeClr val="accent5">
                      <a:lumMod val="75000"/>
                    </a:schemeClr>
                  </a:solidFill>
                </a:rPr>
                <a:t>External</a:t>
              </a:r>
              <a:r>
                <a:rPr lang="en-US" sz="4950" kern="1200" dirty="0" smtClean="0"/>
                <a:t> </a:t>
              </a:r>
              <a:r>
                <a:rPr lang="en-US" sz="4950" kern="1200" dirty="0" smtClean="0">
                  <a:solidFill>
                    <a:schemeClr val="accent5">
                      <a:lumMod val="75000"/>
                    </a:schemeClr>
                  </a:solidFill>
                </a:rPr>
                <a:t>sources</a:t>
              </a:r>
              <a:endParaRPr lang="en-US" sz="4950" kern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0914" y="3903347"/>
            <a:ext cx="4297680" cy="7223760"/>
            <a:chOff x="0" y="-41951"/>
            <a:chExt cx="4643437" cy="9795551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9" name="Rounded Rectangle 28"/>
            <p:cNvSpPr/>
            <p:nvPr/>
          </p:nvSpPr>
          <p:spPr>
            <a:xfrm>
              <a:off x="0" y="0"/>
              <a:ext cx="4643437" cy="9753600"/>
            </a:xfrm>
            <a:prstGeom prst="roundRect">
              <a:avLst>
                <a:gd name="adj" fmla="val 10000"/>
              </a:avLst>
            </a:prstGeom>
            <a:grpFill/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 txBox="1"/>
            <p:nvPr/>
          </p:nvSpPr>
          <p:spPr>
            <a:xfrm>
              <a:off x="0" y="-41951"/>
              <a:ext cx="4643437" cy="791650"/>
            </a:xfrm>
            <a:prstGeom prst="rect">
              <a:avLst/>
            </a:prstGeom>
            <a:grpFill/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50" kern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nopCommerce</a:t>
              </a:r>
              <a:endParaRPr lang="en-US" sz="4950" kern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45234" y="4919454"/>
            <a:ext cx="3749040" cy="914400"/>
            <a:chOff x="466129" y="2722311"/>
            <a:chExt cx="3852477" cy="2377440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2" name="Rounded Rectangle 31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6"/>
            <p:cNvSpPr txBox="1"/>
            <p:nvPr/>
          </p:nvSpPr>
          <p:spPr>
            <a:xfrm>
              <a:off x="487771" y="2722311"/>
              <a:ext cx="3830835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Product</a:t>
              </a:r>
              <a:endParaRPr lang="en-US" sz="4000" i="1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45234" y="5830139"/>
            <a:ext cx="3749040" cy="914400"/>
            <a:chOff x="466129" y="2722311"/>
            <a:chExt cx="3714749" cy="2377440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5" name="Rounded Rectangle 34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6"/>
            <p:cNvSpPr txBox="1"/>
            <p:nvPr/>
          </p:nvSpPr>
          <p:spPr>
            <a:xfrm>
              <a:off x="487770" y="2722311"/>
              <a:ext cx="3591062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Customer</a:t>
              </a:r>
              <a:endParaRPr lang="en-US" sz="4000" i="1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45233" y="6591950"/>
            <a:ext cx="3743530" cy="914400"/>
            <a:chOff x="466129" y="2722311"/>
            <a:chExt cx="3714749" cy="2377440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8" name="Rounded Rectangle 37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6"/>
            <p:cNvSpPr txBox="1"/>
            <p:nvPr/>
          </p:nvSpPr>
          <p:spPr>
            <a:xfrm>
              <a:off x="487768" y="2722311"/>
              <a:ext cx="3693109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Address</a:t>
              </a:r>
              <a:endParaRPr lang="en-US" sz="4000" i="1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5234" y="8267096"/>
            <a:ext cx="3749040" cy="914400"/>
            <a:chOff x="466129" y="2722311"/>
            <a:chExt cx="3714749" cy="2377440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1" name="Rounded Rectangle 40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6"/>
            <p:cNvSpPr txBox="1"/>
            <p:nvPr/>
          </p:nvSpPr>
          <p:spPr>
            <a:xfrm>
              <a:off x="487770" y="2722311"/>
              <a:ext cx="3693108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Order</a:t>
              </a:r>
              <a:endParaRPr lang="en-US" sz="4000" i="1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45234" y="7383494"/>
            <a:ext cx="3749040" cy="914400"/>
            <a:chOff x="466129" y="2722311"/>
            <a:chExt cx="3714749" cy="2377440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4" name="Rounded Rectangle 43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6"/>
            <p:cNvSpPr txBox="1"/>
            <p:nvPr/>
          </p:nvSpPr>
          <p:spPr>
            <a:xfrm>
              <a:off x="487770" y="2722311"/>
              <a:ext cx="3693108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Store</a:t>
              </a:r>
              <a:endParaRPr lang="en-US" sz="4000" i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45234" y="10060541"/>
            <a:ext cx="3749040" cy="914400"/>
            <a:chOff x="466129" y="2722310"/>
            <a:chExt cx="3714749" cy="2031326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7" name="Rounded Rectangle 46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6"/>
            <p:cNvSpPr txBox="1"/>
            <p:nvPr/>
          </p:nvSpPr>
          <p:spPr>
            <a:xfrm>
              <a:off x="487770" y="2722310"/>
              <a:ext cx="3693108" cy="2031326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Product review</a:t>
              </a:r>
              <a:endParaRPr lang="en-US" sz="4000" i="1" kern="1200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447" y="419232"/>
            <a:ext cx="6940060" cy="130266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357392" y="3226924"/>
            <a:ext cx="4297680" cy="6370186"/>
            <a:chOff x="0" y="0"/>
            <a:chExt cx="4643437" cy="97536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1" name="Rounded Rectangle 50"/>
            <p:cNvSpPr/>
            <p:nvPr/>
          </p:nvSpPr>
          <p:spPr>
            <a:xfrm>
              <a:off x="0" y="0"/>
              <a:ext cx="4643437" cy="9753600"/>
            </a:xfrm>
            <a:prstGeom prst="roundRect">
              <a:avLst>
                <a:gd name="adj" fmla="val 10000"/>
              </a:avLst>
            </a:prstGeom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4"/>
            <p:cNvSpPr txBox="1"/>
            <p:nvPr/>
          </p:nvSpPr>
          <p:spPr>
            <a:xfrm>
              <a:off x="0" y="500777"/>
              <a:ext cx="4643437" cy="791651"/>
            </a:xfrm>
            <a:prstGeom prst="rect">
              <a:avLst/>
            </a:prstGeom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50" kern="1200" dirty="0" smtClean="0">
                  <a:solidFill>
                    <a:schemeClr val="accent5">
                      <a:lumMod val="75000"/>
                    </a:schemeClr>
                  </a:solidFill>
                </a:rPr>
                <a:t>Staging</a:t>
              </a:r>
              <a:endParaRPr lang="en-US" sz="4950" kern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31712" y="4228362"/>
            <a:ext cx="3749040" cy="914400"/>
            <a:chOff x="466129" y="2722311"/>
            <a:chExt cx="3852477" cy="23774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4" name="Rounded Rectangle 53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 txBox="1"/>
            <p:nvPr/>
          </p:nvSpPr>
          <p:spPr>
            <a:xfrm>
              <a:off x="487771" y="2722311"/>
              <a:ext cx="3830835" cy="23774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Date</a:t>
              </a:r>
              <a:endParaRPr lang="en-US" sz="4000" i="1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31712" y="4978456"/>
            <a:ext cx="3749040" cy="914400"/>
            <a:chOff x="466129" y="2722311"/>
            <a:chExt cx="3714749" cy="23774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7" name="Rounded Rectangle 56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6"/>
            <p:cNvSpPr txBox="1"/>
            <p:nvPr/>
          </p:nvSpPr>
          <p:spPr>
            <a:xfrm>
              <a:off x="487770" y="2722311"/>
              <a:ext cx="3591062" cy="23774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Product</a:t>
              </a:r>
              <a:endParaRPr lang="en-US" sz="4000" i="1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631711" y="5761569"/>
            <a:ext cx="3743530" cy="914400"/>
            <a:chOff x="466129" y="2722311"/>
            <a:chExt cx="3714749" cy="23774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0" name="Rounded Rectangle 59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6"/>
            <p:cNvSpPr txBox="1"/>
            <p:nvPr/>
          </p:nvSpPr>
          <p:spPr>
            <a:xfrm>
              <a:off x="487768" y="2722311"/>
              <a:ext cx="3693109" cy="23774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Customer</a:t>
              </a:r>
              <a:endParaRPr lang="en-US" sz="4000" i="1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631712" y="7447782"/>
            <a:ext cx="3749040" cy="914400"/>
            <a:chOff x="466129" y="2722311"/>
            <a:chExt cx="3714749" cy="23774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6" name="Rounded Rectangle 65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6"/>
            <p:cNvSpPr txBox="1"/>
            <p:nvPr/>
          </p:nvSpPr>
          <p:spPr>
            <a:xfrm>
              <a:off x="487770" y="2722311"/>
              <a:ext cx="3693108" cy="23774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Order</a:t>
              </a:r>
              <a:endParaRPr lang="en-US" sz="4000" i="1" kern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5234" y="9044540"/>
            <a:ext cx="3749040" cy="914400"/>
            <a:chOff x="466129" y="2722311"/>
            <a:chExt cx="3714749" cy="2031326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0" name="Rounded Rectangle 79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ounded Rectangle 6"/>
            <p:cNvSpPr txBox="1"/>
            <p:nvPr/>
          </p:nvSpPr>
          <p:spPr>
            <a:xfrm>
              <a:off x="487770" y="2722311"/>
              <a:ext cx="3693108" cy="2031326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Order item</a:t>
              </a:r>
              <a:endParaRPr lang="en-US" sz="4000" i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638326" y="6611542"/>
            <a:ext cx="3749040" cy="914400"/>
            <a:chOff x="466129" y="2722311"/>
            <a:chExt cx="3714749" cy="23774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1" name="Rounded Rectangle 90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6"/>
            <p:cNvSpPr txBox="1"/>
            <p:nvPr/>
          </p:nvSpPr>
          <p:spPr>
            <a:xfrm>
              <a:off x="487770" y="2722311"/>
              <a:ext cx="3693108" cy="23774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Store</a:t>
              </a:r>
              <a:endParaRPr lang="en-US" sz="4000" i="1" kern="1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652773" y="8274348"/>
            <a:ext cx="3749040" cy="914400"/>
            <a:chOff x="466129" y="2722311"/>
            <a:chExt cx="3714749" cy="203132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6" name="Rounded Rectangle 95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ounded Rectangle 6"/>
            <p:cNvSpPr txBox="1"/>
            <p:nvPr/>
          </p:nvSpPr>
          <p:spPr>
            <a:xfrm>
              <a:off x="487770" y="2722311"/>
              <a:ext cx="3693108" cy="20313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Product review</a:t>
              </a:r>
              <a:endParaRPr lang="en-US" sz="4000" i="1" kern="1200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175664" y="5794898"/>
            <a:ext cx="4480560" cy="16002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04" name="Rectangle 103"/>
          <p:cNvSpPr/>
          <p:nvPr/>
        </p:nvSpPr>
        <p:spPr>
          <a:xfrm>
            <a:off x="8206493" y="5717307"/>
            <a:ext cx="4663440" cy="85474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05" name="Rectangle 104"/>
          <p:cNvSpPr/>
          <p:nvPr/>
        </p:nvSpPr>
        <p:spPr>
          <a:xfrm>
            <a:off x="1118514" y="8244315"/>
            <a:ext cx="4663440" cy="181132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06" name="Rectangle 105"/>
          <p:cNvSpPr/>
          <p:nvPr/>
        </p:nvSpPr>
        <p:spPr>
          <a:xfrm>
            <a:off x="8171756" y="7447188"/>
            <a:ext cx="4663440" cy="82296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8"/>
          <a:srcRect t="1924"/>
          <a:stretch/>
        </p:blipFill>
        <p:spPr>
          <a:xfrm>
            <a:off x="15790242" y="4048616"/>
            <a:ext cx="4412878" cy="246888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15177281" y="2616203"/>
            <a:ext cx="5486400" cy="1463040"/>
            <a:chOff x="364393" y="2514606"/>
            <a:chExt cx="3830835" cy="2377440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9" name="Rounded Rectangle 108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ounded Rectangle 6"/>
            <p:cNvSpPr txBox="1"/>
            <p:nvPr/>
          </p:nvSpPr>
          <p:spPr>
            <a:xfrm>
              <a:off x="364393" y="2514606"/>
              <a:ext cx="3830835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i="1" kern="1200" dirty="0" smtClean="0"/>
                <a:t>Order Placement</a:t>
              </a:r>
              <a:endParaRPr lang="en-US" sz="5400" i="1" kern="12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5170002" y="6603870"/>
            <a:ext cx="5455579" cy="1463040"/>
            <a:chOff x="407512" y="2569639"/>
            <a:chExt cx="3830835" cy="2377440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3" name="Rounded Rectangle 112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ounded Rectangle 6"/>
            <p:cNvSpPr txBox="1"/>
            <p:nvPr/>
          </p:nvSpPr>
          <p:spPr>
            <a:xfrm>
              <a:off x="407512" y="2569639"/>
              <a:ext cx="3830835" cy="2377440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i="1" kern="1200" dirty="0" smtClean="0"/>
                <a:t>Product Review</a:t>
              </a:r>
              <a:endParaRPr lang="en-US" sz="5400" i="1" kern="1200" dirty="0"/>
            </a:p>
          </p:txBody>
        </p:sp>
      </p:grpSp>
      <p:pic>
        <p:nvPicPr>
          <p:cNvPr id="1026" name="Picture 2" descr="https://www.humanproofdesigns.com/wp-content/uploads/2015/04/writing-review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2066" r="5399" b="10792"/>
          <a:stretch/>
        </p:blipFill>
        <p:spPr bwMode="auto">
          <a:xfrm>
            <a:off x="15865011" y="7912100"/>
            <a:ext cx="42633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1553381" y="2865391"/>
            <a:ext cx="3749040" cy="731520"/>
            <a:chOff x="466129" y="2875695"/>
            <a:chExt cx="3852477" cy="1901952"/>
          </a:xfrm>
          <a:solidFill>
            <a:schemeClr val="accent2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0" name="Rounded Rectangle 119"/>
            <p:cNvSpPr/>
            <p:nvPr/>
          </p:nvSpPr>
          <p:spPr>
            <a:xfrm>
              <a:off x="466129" y="2928937"/>
              <a:ext cx="3714749" cy="1709928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ounded Rectangle 6"/>
            <p:cNvSpPr txBox="1"/>
            <p:nvPr/>
          </p:nvSpPr>
          <p:spPr>
            <a:xfrm>
              <a:off x="487771" y="2875695"/>
              <a:ext cx="3830835" cy="1901952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0" tIns="123825" rIns="16510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i="1" kern="1200" dirty="0" smtClean="0"/>
                <a:t>Date</a:t>
              </a:r>
              <a:endParaRPr lang="en-US" sz="4000" i="1" kern="1200" dirty="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0"/>
          <a:srcRect b="3513"/>
          <a:stretch/>
        </p:blipFill>
        <p:spPr>
          <a:xfrm>
            <a:off x="11857703" y="12247706"/>
            <a:ext cx="8943092" cy="6275603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13107405" y="19816365"/>
            <a:ext cx="1460977" cy="1177571"/>
            <a:chOff x="19412278" y="11013180"/>
            <a:chExt cx="2629758" cy="2598422"/>
          </a:xfrm>
        </p:grpSpPr>
        <p:pic>
          <p:nvPicPr>
            <p:cNvPr id="136" name="Picture 8" descr="https://www.livebuzz.co.uk/images/team-james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5" r="19820" b="64970"/>
            <a:stretch/>
          </p:blipFill>
          <p:spPr bwMode="auto">
            <a:xfrm>
              <a:off x="19770791" y="11013180"/>
              <a:ext cx="1746637" cy="233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19412278" y="12796636"/>
              <a:ext cx="2629758" cy="81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Sade Kai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24" name="Right Arrow 1023"/>
          <p:cNvSpPr/>
          <p:nvPr/>
        </p:nvSpPr>
        <p:spPr>
          <a:xfrm>
            <a:off x="6248400" y="6286370"/>
            <a:ext cx="111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>
            <a:off x="13509776" y="6286370"/>
            <a:ext cx="111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1736795" y="24658890"/>
            <a:ext cx="9751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Charts display frequent customers and the map reveals the distribution of products sold across the globe.</a:t>
            </a:r>
            <a:endParaRPr lang="en-US" sz="2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77289" y="19022105"/>
            <a:ext cx="21118339" cy="649224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15389" y="25778505"/>
            <a:ext cx="21118339" cy="613149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www3.lenovo.com/medias/lenovo-laptop-yoga-500-series.png?context=bWFzdGVyfHJvb3R8MjU1ODd8aW1hZ2UvcG5nfGg1MS9oMTcvOTIzODk3Mjg1ODM5OC5wbmd8YjczMjcyMGM2MTM0NTljMTk5YmNmYjE0MTcwNWYyM2MyZGM0MjA3OTNmODEzMDQxM2U3OWMyZjg0ZmNmZGM5Y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688" y="25225532"/>
            <a:ext cx="2104040" cy="15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629689" y="31260851"/>
            <a:ext cx="1038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Interactive charts depict product reviews and the weighted ratings for the products.</a:t>
            </a:r>
            <a:endParaRPr lang="en-US" sz="2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77288" y="32199180"/>
            <a:ext cx="2075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rgbClr val="0070C0"/>
                </a:solidFill>
              </a:rPr>
              <a:t>Tools used: Microsoft Excel, Microsoft Power BI, Microsoft Visual Studio (</a:t>
            </a:r>
            <a:r>
              <a:rPr lang="en-US" sz="2200" b="1" i="1" dirty="0">
                <a:solidFill>
                  <a:srgbClr val="0070C0"/>
                </a:solidFill>
              </a:rPr>
              <a:t>SQL Server Integration </a:t>
            </a:r>
            <a:r>
              <a:rPr lang="en-US" sz="2200" b="1" i="1" dirty="0" smtClean="0">
                <a:solidFill>
                  <a:srgbClr val="0070C0"/>
                </a:solidFill>
              </a:rPr>
              <a:t>Services, </a:t>
            </a:r>
            <a:r>
              <a:rPr lang="en-US" sz="2200" b="1" i="1" dirty="0">
                <a:solidFill>
                  <a:srgbClr val="0070C0"/>
                </a:solidFill>
              </a:rPr>
              <a:t>SQL Server Analysis </a:t>
            </a:r>
            <a:r>
              <a:rPr lang="en-US" sz="2200" b="1" i="1" dirty="0" smtClean="0">
                <a:solidFill>
                  <a:srgbClr val="0070C0"/>
                </a:solidFill>
              </a:rPr>
              <a:t>Services), Microsoft SQL Server Management Studio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  <p:pic>
        <p:nvPicPr>
          <p:cNvPr id="1036" name="Picture 12" descr="https://cdn.pixabay.com/photo/2014/04/02/16/16/sack-306772_960_72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61" y="18176917"/>
            <a:ext cx="369507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jakesperformance.com/wp-content/uploads/2016/05/HOT-DEAL-No-Background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78" y="18176917"/>
            <a:ext cx="618344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/>
          <p:cNvSpPr txBox="1"/>
          <p:nvPr/>
        </p:nvSpPr>
        <p:spPr>
          <a:xfrm>
            <a:off x="3459229" y="18243711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Lenovo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Thinkpad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X1 Carbon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Laptop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40" name="Picture 16" descr="http://muscleandstrengthpyramids.com/wp-content/uploads/2015/11/Lightbulb-icon-2-283x300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53" y="10234379"/>
            <a:ext cx="1039166" cy="11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109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Malhotra</dc:creator>
  <cp:lastModifiedBy>Richa Malhotra</cp:lastModifiedBy>
  <cp:revision>26</cp:revision>
  <dcterms:created xsi:type="dcterms:W3CDTF">2016-12-01T20:09:54Z</dcterms:created>
  <dcterms:modified xsi:type="dcterms:W3CDTF">2016-12-02T00:52:13Z</dcterms:modified>
</cp:coreProperties>
</file>