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30"/>
  </p:notesMasterIdLst>
  <p:sldIdLst>
    <p:sldId id="256" r:id="rId2"/>
    <p:sldId id="387" r:id="rId3"/>
    <p:sldId id="364" r:id="rId4"/>
    <p:sldId id="363" r:id="rId5"/>
    <p:sldId id="381" r:id="rId6"/>
    <p:sldId id="365" r:id="rId7"/>
    <p:sldId id="366" r:id="rId8"/>
    <p:sldId id="367" r:id="rId9"/>
    <p:sldId id="368" r:id="rId10"/>
    <p:sldId id="371" r:id="rId11"/>
    <p:sldId id="376" r:id="rId12"/>
    <p:sldId id="378" r:id="rId13"/>
    <p:sldId id="379" r:id="rId14"/>
    <p:sldId id="306" r:id="rId15"/>
    <p:sldId id="305" r:id="rId16"/>
    <p:sldId id="351" r:id="rId17"/>
    <p:sldId id="356" r:id="rId18"/>
    <p:sldId id="380" r:id="rId19"/>
    <p:sldId id="352" r:id="rId20"/>
    <p:sldId id="388" r:id="rId21"/>
    <p:sldId id="357" r:id="rId22"/>
    <p:sldId id="358" r:id="rId23"/>
    <p:sldId id="359" r:id="rId24"/>
    <p:sldId id="360" r:id="rId25"/>
    <p:sldId id="389" r:id="rId26"/>
    <p:sldId id="361" r:id="rId27"/>
    <p:sldId id="390" r:id="rId28"/>
    <p:sldId id="39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2AC"/>
    <a:srgbClr val="335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6" autoAdjust="0"/>
    <p:restoredTop sz="79613" autoAdjust="0"/>
  </p:normalViewPr>
  <p:slideViewPr>
    <p:cSldViewPr snapToGrid="0">
      <p:cViewPr varScale="1">
        <p:scale>
          <a:sx n="103" d="100"/>
          <a:sy n="103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Ovládací prvky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Layouty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Layouty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Navigace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Layouty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Navigace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Ovládací prvky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Layouty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Layouty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Styly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Layouty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Styly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Layouty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Styly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Layouty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Styly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Layouty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Styly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Layouty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Lokalizace</a:t>
          </a:r>
          <a:endParaRPr lang="en-US" dirty="0">
            <a:solidFill>
              <a:schemeClr val="bg1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Layouty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Lokalizace</a:t>
          </a:r>
          <a:endParaRPr lang="en-US" dirty="0">
            <a:solidFill>
              <a:schemeClr val="bg1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Ovládací prvky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Layouty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Ovládací prvky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Layouty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Ovládací prvky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Layouty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15F11D75-C42A-477F-820E-5A3121D885A8}" type="presOf" srcId="{B1832389-E458-4F5F-A40A-B0991AAA8939}" destId="{9B2FD640-83E7-4FB7-9FE7-31CCC4FAEE2C}" srcOrd="0" destOrd="0" presId="urn:microsoft.com/office/officeart/2005/8/layout/chevron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Ovládací prvky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Layouty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Ovládací prvky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Layouty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Ovládací prvky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Layouty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Ovládací prvky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Navigace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Navigace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Ovládací prvky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Styly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Styly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Styly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Styly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Styly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Lokalizace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Lokalizace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Ovládací prvky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Ovládací prvky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Ovládací prvky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Ovládací prvky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Ovládací prvky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Ovládací prvky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19.02.2022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have more than 40 controls, layouts, and pages to mix and match from.</a:t>
            </a:r>
          </a:p>
          <a:p>
            <a:r>
              <a:rPr lang="en-US" dirty="0"/>
              <a:t>These are all of the controls you have out of the box, you can</a:t>
            </a:r>
            <a:r>
              <a:rPr lang="en-US" baseline="0" dirty="0"/>
              <a:t> of course create your own.</a:t>
            </a:r>
          </a:p>
          <a:p>
            <a:r>
              <a:rPr lang="en-US" baseline="0" dirty="0"/>
              <a:t>What is unique is you get the native control and have access to it.</a:t>
            </a:r>
          </a:p>
          <a:p>
            <a:r>
              <a:rPr lang="en-US" baseline="0" dirty="0"/>
              <a:t>Consider an Entry Field</a:t>
            </a:r>
          </a:p>
          <a:p>
            <a:r>
              <a:rPr lang="en-US" baseline="0" dirty="0"/>
              <a:t>On iOS it is mapped to </a:t>
            </a:r>
            <a:r>
              <a:rPr lang="en-US" baseline="0" dirty="0" err="1"/>
              <a:t>UITextField</a:t>
            </a:r>
            <a:endParaRPr lang="en-US" baseline="0" dirty="0"/>
          </a:p>
          <a:p>
            <a:r>
              <a:rPr lang="en-US" baseline="0" dirty="0"/>
              <a:t>Android it is </a:t>
            </a:r>
            <a:r>
              <a:rPr lang="en-US" baseline="0" dirty="0" err="1"/>
              <a:t>EditText</a:t>
            </a:r>
            <a:endParaRPr lang="en-US" baseline="0" dirty="0"/>
          </a:p>
          <a:p>
            <a:r>
              <a:rPr lang="en-US" baseline="0" dirty="0"/>
              <a:t>Windows </a:t>
            </a:r>
            <a:r>
              <a:rPr lang="en-US" baseline="0" dirty="0" err="1"/>
              <a:t>Phoen</a:t>
            </a:r>
            <a:r>
              <a:rPr lang="en-US" baseline="0" dirty="0"/>
              <a:t> it is a </a:t>
            </a:r>
            <a:r>
              <a:rPr lang="en-US" baseline="0" dirty="0" err="1"/>
              <a:t>TextBox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58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2022-02-19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2022-02-19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2022-02-19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2022-02-19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2022-02-19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2022-02-19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2022-02-19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2022-02-19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2022-02-19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2022-02-19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2022-02-19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2022-02-19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9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31.png"/><Relationship Id="rId7" Type="http://schemas.openxmlformats.org/officeDocument/2006/relationships/diagramQuickStyle" Target="../diagrams/quickStyle10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image" Target="../media/image32.png"/><Relationship Id="rId9" Type="http://schemas.microsoft.com/office/2007/relationships/diagramDrawing" Target="../diagrams/drawing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1.xml"/><Relationship Id="rId3" Type="http://schemas.openxmlformats.org/officeDocument/2006/relationships/image" Target="../media/image34.png"/><Relationship Id="rId7" Type="http://schemas.openxmlformats.org/officeDocument/2006/relationships/diagramQuickStyle" Target="../diagrams/quickStyle11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1.xml"/><Relationship Id="rId5" Type="http://schemas.openxmlformats.org/officeDocument/2006/relationships/diagramData" Target="../diagrams/data11.xml"/><Relationship Id="rId4" Type="http://schemas.openxmlformats.org/officeDocument/2006/relationships/image" Target="../media/image35.png"/><Relationship Id="rId9" Type="http://schemas.microsoft.com/office/2007/relationships/diagramDrawing" Target="../diagrams/drawing11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37.png"/><Relationship Id="rId7" Type="http://schemas.openxmlformats.org/officeDocument/2006/relationships/diagramColors" Target="../diagrams/colors12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39.svg"/><Relationship Id="rId7" Type="http://schemas.openxmlformats.org/officeDocument/2006/relationships/diagramColors" Target="../diagrams/colors16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diagramColors" Target="../diagrams/colors2.xml"/><Relationship Id="rId5" Type="http://schemas.openxmlformats.org/officeDocument/2006/relationships/image" Target="../media/image5.png"/><Relationship Id="rId10" Type="http://schemas.openxmlformats.org/officeDocument/2006/relationships/diagramQuickStyle" Target="../diagrams/quickStyle2.xml"/><Relationship Id="rId4" Type="http://schemas.openxmlformats.org/officeDocument/2006/relationships/image" Target="../media/image4.png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9.png"/><Relationship Id="rId7" Type="http://schemas.openxmlformats.org/officeDocument/2006/relationships/diagramData" Target="../diagrams/data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microsoft.com/office/2007/relationships/diagramDrawing" Target="../diagrams/drawing3.xml"/><Relationship Id="rId5" Type="http://schemas.openxmlformats.org/officeDocument/2006/relationships/image" Target="../media/image11.png"/><Relationship Id="rId10" Type="http://schemas.openxmlformats.org/officeDocument/2006/relationships/diagramColors" Target="../diagrams/colors3.xml"/><Relationship Id="rId4" Type="http://schemas.openxmlformats.org/officeDocument/2006/relationships/image" Target="../media/image10.png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microsoft.com/office/2007/relationships/diagramDrawing" Target="../diagrams/drawing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diagramColors" Target="../diagrams/colors4.xml"/><Relationship Id="rId5" Type="http://schemas.openxmlformats.org/officeDocument/2006/relationships/image" Target="../media/image16.png"/><Relationship Id="rId10" Type="http://schemas.openxmlformats.org/officeDocument/2006/relationships/diagramQuickStyle" Target="../diagrams/quickStyle4.xml"/><Relationship Id="rId4" Type="http://schemas.openxmlformats.org/officeDocument/2006/relationships/image" Target="../media/image15.png"/><Relationship Id="rId9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0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13" Type="http://schemas.microsoft.com/office/2007/relationships/diagramDrawing" Target="../diagrams/drawing7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6.xml"/><Relationship Id="rId12" Type="http://schemas.openxmlformats.org/officeDocument/2006/relationships/diagramColors" Target="../diagrams/colors7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11" Type="http://schemas.openxmlformats.org/officeDocument/2006/relationships/diagramQuickStyle" Target="../diagrams/quickStyle7.xml"/><Relationship Id="rId5" Type="http://schemas.openxmlformats.org/officeDocument/2006/relationships/diagramLayout" Target="../diagrams/layout6.xml"/><Relationship Id="rId10" Type="http://schemas.openxmlformats.org/officeDocument/2006/relationships/diagramLayout" Target="../diagrams/layout7.xml"/><Relationship Id="rId4" Type="http://schemas.openxmlformats.org/officeDocument/2006/relationships/diagramData" Target="../diagrams/data6.xml"/><Relationship Id="rId9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image" Target="../media/image24.png"/><Relationship Id="rId7" Type="http://schemas.openxmlformats.org/officeDocument/2006/relationships/diagramData" Target="../diagrams/data8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microsoft.com/office/2007/relationships/diagramDrawing" Target="../diagrams/drawing8.xml"/><Relationship Id="rId5" Type="http://schemas.openxmlformats.org/officeDocument/2006/relationships/image" Target="../media/image26.png"/><Relationship Id="rId10" Type="http://schemas.openxmlformats.org/officeDocument/2006/relationships/diagramColors" Target="../diagrams/colors8.xml"/><Relationship Id="rId4" Type="http://schemas.openxmlformats.org/officeDocument/2006/relationships/image" Target="../media/image25.png"/><Relationship Id="rId9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– </a:t>
            </a:r>
            <a:r>
              <a:rPr lang="en-US" dirty="0"/>
              <a:t>02- Design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41AC4-A104-493E-BE3A-BC916516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571999"/>
            <a:ext cx="3200400" cy="1851178"/>
          </a:xfrm>
        </p:spPr>
        <p:txBody>
          <a:bodyPr>
            <a:normAutofit/>
          </a:bodyPr>
          <a:lstStyle/>
          <a:p>
            <a:r>
              <a:rPr lang="cs-CZ" dirty="0"/>
              <a:t>Roman Ja</a:t>
            </a:r>
            <a:r>
              <a:rPr lang="sk-SK" dirty="0"/>
              <a:t>šek</a:t>
            </a:r>
            <a:r>
              <a:rPr lang="en-US" dirty="0"/>
              <a:t>, </a:t>
            </a:r>
            <a:r>
              <a:rPr lang="en-US" dirty="0" err="1"/>
              <a:t>Ond</a:t>
            </a:r>
            <a:r>
              <a:rPr lang="sk-SK" dirty="0" err="1"/>
              <a:t>řej</a:t>
            </a:r>
            <a:r>
              <a:rPr lang="sk-SK" dirty="0"/>
              <a:t> Slimák</a:t>
            </a:r>
          </a:p>
          <a:p>
            <a:r>
              <a:rPr lang="sk-SK" dirty="0"/>
              <a:t>Riganti s.r.o.</a:t>
            </a:r>
            <a:endParaRPr lang="cs-CZ" dirty="0"/>
          </a:p>
          <a:p>
            <a:r>
              <a:rPr lang="sk-SK" dirty="0" err="1"/>
              <a:t>roman.jasek</a:t>
            </a:r>
            <a:r>
              <a:rPr lang="en-US" dirty="0"/>
              <a:t>@riganti.cz</a:t>
            </a:r>
            <a:endParaRPr lang="sk-SK" dirty="0"/>
          </a:p>
          <a:p>
            <a:r>
              <a:rPr lang="sk-SK" dirty="0" err="1"/>
              <a:t>ondrej.slimak</a:t>
            </a:r>
            <a:r>
              <a:rPr lang="en-US" dirty="0"/>
              <a:t>@riganti.cz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Pop-ups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1733645" y="1763870"/>
            <a:ext cx="2421853" cy="227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881820" y="1781694"/>
            <a:ext cx="2428359" cy="22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AC919B6-8ACB-43E5-B385-7AE8ABB25D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1827294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477426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rázek 5">
            <a:extLst>
              <a:ext uri="{FF2B5EF4-FFF2-40B4-BE49-F238E27FC236}">
                <a16:creationId xmlns:a16="http://schemas.microsoft.com/office/drawing/2014/main" id="{ADA746A5-F5D7-4BEC-BAEA-52C0A4F07D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817"/>
          <a:stretch/>
        </p:blipFill>
        <p:spPr>
          <a:xfrm>
            <a:off x="8695446" y="3056027"/>
            <a:ext cx="2063680" cy="3874073"/>
          </a:xfrm>
          <a:prstGeom prst="rect">
            <a:avLst/>
          </a:prstGeom>
        </p:spPr>
      </p:pic>
      <p:sp>
        <p:nvSpPr>
          <p:cNvPr id="4" name="Nadpis 3">
            <a:extLst>
              <a:ext uri="{FF2B5EF4-FFF2-40B4-BE49-F238E27FC236}">
                <a16:creationId xmlns:a16="http://schemas.microsoft.com/office/drawing/2014/main" id="{A2FB38B9-C873-497B-8279-2D1A98BA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Layouts</a:t>
            </a:r>
            <a:r>
              <a:rPr lang="cs-CZ" dirty="0"/>
              <a:t> – jedna komponenta</a:t>
            </a:r>
            <a:endParaRPr lang="en-US" dirty="0"/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E32A623E-3F45-414D-8636-A4FF2E881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8808" y="1812762"/>
            <a:ext cx="3010688" cy="468919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000" b="1" dirty="0" err="1"/>
              <a:t>ContentView</a:t>
            </a:r>
            <a:endParaRPr lang="sk-SK" sz="3000" b="1" dirty="0"/>
          </a:p>
          <a:p>
            <a:pPr algn="ctr"/>
            <a:r>
              <a:rPr lang="en-US" sz="2500" dirty="0" err="1"/>
              <a:t>Jeden</a:t>
            </a:r>
            <a:r>
              <a:rPr lang="en-US" sz="2500" dirty="0"/>
              <a:t> </a:t>
            </a:r>
            <a:r>
              <a:rPr lang="en-US" sz="2500" dirty="0" err="1"/>
              <a:t>obsah</a:t>
            </a:r>
            <a:endParaRPr lang="cs-CZ" sz="2500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BD126C9-A16C-42F6-88D3-3BD9144CCD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90" b="18329"/>
          <a:stretch/>
        </p:blipFill>
        <p:spPr>
          <a:xfrm>
            <a:off x="1002764" y="3272269"/>
            <a:ext cx="1982776" cy="3441593"/>
          </a:xfrm>
          <a:prstGeom prst="rect">
            <a:avLst/>
          </a:prstGeom>
        </p:spPr>
      </p:pic>
      <p:sp>
        <p:nvSpPr>
          <p:cNvPr id="10" name="Zástupný symbol pro obsah 5">
            <a:extLst>
              <a:ext uri="{FF2B5EF4-FFF2-40B4-BE49-F238E27FC236}">
                <a16:creationId xmlns:a16="http://schemas.microsoft.com/office/drawing/2014/main" id="{3A73B6E8-8F96-4C8D-A65E-5C71AE716C80}"/>
              </a:ext>
            </a:extLst>
          </p:cNvPr>
          <p:cNvSpPr txBox="1">
            <a:spLocks/>
          </p:cNvSpPr>
          <p:nvPr/>
        </p:nvSpPr>
        <p:spPr>
          <a:xfrm>
            <a:off x="4355375" y="1812762"/>
            <a:ext cx="3010688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sk-SK" sz="3000" b="1" dirty="0" err="1"/>
              <a:t>Frame</a:t>
            </a:r>
            <a:endParaRPr lang="sk-SK" sz="3000" b="1" dirty="0"/>
          </a:p>
          <a:p>
            <a:pPr algn="ctr"/>
            <a:r>
              <a:rPr lang="cs-CZ" sz="2500" dirty="0"/>
              <a:t>Možnost přidat rámeček</a:t>
            </a:r>
          </a:p>
        </p:txBody>
      </p:sp>
      <p:pic>
        <p:nvPicPr>
          <p:cNvPr id="11" name="Obrázek 6">
            <a:extLst>
              <a:ext uri="{FF2B5EF4-FFF2-40B4-BE49-F238E27FC236}">
                <a16:creationId xmlns:a16="http://schemas.microsoft.com/office/drawing/2014/main" id="{8DA7E448-D91C-48EF-856D-7557C091FE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" r="164"/>
          <a:stretch/>
        </p:blipFill>
        <p:spPr>
          <a:xfrm>
            <a:off x="4892776" y="3272268"/>
            <a:ext cx="1982776" cy="3441593"/>
          </a:xfrm>
          <a:prstGeom prst="rect">
            <a:avLst/>
          </a:prstGeom>
        </p:spPr>
      </p:pic>
      <p:sp>
        <p:nvSpPr>
          <p:cNvPr id="12" name="Zástupný symbol pro obsah 5">
            <a:extLst>
              <a:ext uri="{FF2B5EF4-FFF2-40B4-BE49-F238E27FC236}">
                <a16:creationId xmlns:a16="http://schemas.microsoft.com/office/drawing/2014/main" id="{1CDF6B3F-AEEE-4F90-BBBC-86FC664F1197}"/>
              </a:ext>
            </a:extLst>
          </p:cNvPr>
          <p:cNvSpPr txBox="1">
            <a:spLocks/>
          </p:cNvSpPr>
          <p:nvPr/>
        </p:nvSpPr>
        <p:spPr>
          <a:xfrm>
            <a:off x="8221942" y="1842841"/>
            <a:ext cx="3010688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000" b="1" dirty="0" err="1"/>
              <a:t>ScrollView</a:t>
            </a:r>
            <a:endParaRPr lang="sk-SK" sz="3000" b="1" dirty="0"/>
          </a:p>
          <a:p>
            <a:pPr algn="ctr"/>
            <a:r>
              <a:rPr lang="cs-CZ" sz="2500" dirty="0"/>
              <a:t>Pokud se nevejde, </a:t>
            </a:r>
            <a:r>
              <a:rPr lang="cs-CZ" sz="2500" dirty="0" err="1"/>
              <a:t>scrolluje</a:t>
            </a:r>
            <a:r>
              <a:rPr lang="cs-CZ" sz="2500" dirty="0"/>
              <a:t> se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A2E83DBF-E7D9-4886-95D2-C356AE6181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9467045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02592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2FB38B9-C873-497B-8279-2D1A98BA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Layouts</a:t>
            </a:r>
            <a:r>
              <a:rPr lang="cs-CZ" dirty="0"/>
              <a:t> – více komponent</a:t>
            </a:r>
            <a:endParaRPr lang="en-US" dirty="0"/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E32A623E-3F45-414D-8636-A4FF2E881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8808" y="1812762"/>
            <a:ext cx="3010688" cy="468919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cs-CZ" sz="3000" b="1" dirty="0" err="1"/>
              <a:t>AbsoluteLayout</a:t>
            </a:r>
            <a:endParaRPr lang="sk-SK" sz="3000" b="1" dirty="0"/>
          </a:p>
          <a:p>
            <a:pPr algn="ctr"/>
            <a:r>
              <a:rPr lang="cs-CZ" sz="2500" dirty="0"/>
              <a:t>Absolutní pozicování komponent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BD126C9-A16C-42F6-88D3-3BD9144CC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" r="164"/>
          <a:stretch/>
        </p:blipFill>
        <p:spPr>
          <a:xfrm>
            <a:off x="1002764" y="3272269"/>
            <a:ext cx="1982776" cy="3441593"/>
          </a:xfrm>
          <a:prstGeom prst="rect">
            <a:avLst/>
          </a:prstGeom>
        </p:spPr>
      </p:pic>
      <p:sp>
        <p:nvSpPr>
          <p:cNvPr id="10" name="Zástupný symbol pro obsah 5">
            <a:extLst>
              <a:ext uri="{FF2B5EF4-FFF2-40B4-BE49-F238E27FC236}">
                <a16:creationId xmlns:a16="http://schemas.microsoft.com/office/drawing/2014/main" id="{3A73B6E8-8F96-4C8D-A65E-5C71AE716C80}"/>
              </a:ext>
            </a:extLst>
          </p:cNvPr>
          <p:cNvSpPr txBox="1">
            <a:spLocks/>
          </p:cNvSpPr>
          <p:nvPr/>
        </p:nvSpPr>
        <p:spPr>
          <a:xfrm>
            <a:off x="4355375" y="1812762"/>
            <a:ext cx="3010688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cs-CZ" sz="3000" b="1" dirty="0" err="1"/>
              <a:t>RelativeLayout</a:t>
            </a:r>
            <a:endParaRPr lang="sk-SK" sz="3000" b="1" dirty="0"/>
          </a:p>
          <a:p>
            <a:pPr algn="ctr"/>
            <a:r>
              <a:rPr lang="cs-CZ" sz="2500" dirty="0"/>
              <a:t>Rozmístění pomocí </a:t>
            </a:r>
            <a:r>
              <a:rPr lang="cs-CZ" sz="2500" dirty="0" err="1"/>
              <a:t>constraintů</a:t>
            </a:r>
            <a:endParaRPr lang="cs-CZ" sz="2500" dirty="0"/>
          </a:p>
        </p:txBody>
      </p:sp>
      <p:pic>
        <p:nvPicPr>
          <p:cNvPr id="11" name="Obrázek 6">
            <a:extLst>
              <a:ext uri="{FF2B5EF4-FFF2-40B4-BE49-F238E27FC236}">
                <a16:creationId xmlns:a16="http://schemas.microsoft.com/office/drawing/2014/main" id="{8DA7E448-D91C-48EF-856D-7557C091FE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7" r="2027"/>
          <a:stretch/>
        </p:blipFill>
        <p:spPr>
          <a:xfrm>
            <a:off x="4892776" y="3272268"/>
            <a:ext cx="1982776" cy="3441593"/>
          </a:xfrm>
          <a:prstGeom prst="rect">
            <a:avLst/>
          </a:prstGeom>
        </p:spPr>
      </p:pic>
      <p:sp>
        <p:nvSpPr>
          <p:cNvPr id="12" name="Zástupný symbol pro obsah 5">
            <a:extLst>
              <a:ext uri="{FF2B5EF4-FFF2-40B4-BE49-F238E27FC236}">
                <a16:creationId xmlns:a16="http://schemas.microsoft.com/office/drawing/2014/main" id="{1CDF6B3F-AEEE-4F90-BBBC-86FC664F1197}"/>
              </a:ext>
            </a:extLst>
          </p:cNvPr>
          <p:cNvSpPr txBox="1">
            <a:spLocks/>
          </p:cNvSpPr>
          <p:nvPr/>
        </p:nvSpPr>
        <p:spPr>
          <a:xfrm>
            <a:off x="8221942" y="1842841"/>
            <a:ext cx="3010688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000" b="1" dirty="0" err="1"/>
              <a:t>FlexLayout</a:t>
            </a:r>
            <a:endParaRPr lang="sk-SK" sz="3000" b="1" dirty="0"/>
          </a:p>
          <a:p>
            <a:pPr marL="0" indent="0" algn="ctr">
              <a:buNone/>
            </a:pPr>
            <a:r>
              <a:rPr lang="en-US" sz="2500" dirty="0" err="1"/>
              <a:t>Obdoba</a:t>
            </a:r>
            <a:r>
              <a:rPr lang="en-US" sz="2500" dirty="0"/>
              <a:t> </a:t>
            </a:r>
            <a:r>
              <a:rPr lang="en-US" sz="2500" dirty="0" err="1"/>
              <a:t>webov</a:t>
            </a:r>
            <a:r>
              <a:rPr lang="cs-CZ" sz="2500" dirty="0" err="1"/>
              <a:t>ého</a:t>
            </a:r>
            <a:r>
              <a:rPr lang="cs-CZ" sz="2500" dirty="0"/>
              <a:t> </a:t>
            </a:r>
            <a:r>
              <a:rPr lang="cs-CZ" sz="2500" dirty="0" err="1"/>
              <a:t>Flexboxu</a:t>
            </a:r>
            <a:endParaRPr lang="cs-CZ" sz="2500" dirty="0"/>
          </a:p>
        </p:txBody>
      </p:sp>
      <p:pic>
        <p:nvPicPr>
          <p:cNvPr id="9" name="Obrázek 4">
            <a:extLst>
              <a:ext uri="{FF2B5EF4-FFF2-40B4-BE49-F238E27FC236}">
                <a16:creationId xmlns:a16="http://schemas.microsoft.com/office/drawing/2014/main" id="{F39F3E23-0702-4128-A748-E14068E03C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89" b="16418"/>
          <a:stretch/>
        </p:blipFill>
        <p:spPr>
          <a:xfrm>
            <a:off x="8735898" y="3272268"/>
            <a:ext cx="1982776" cy="3428170"/>
          </a:xfrm>
          <a:prstGeom prst="rect">
            <a:avLst/>
          </a:prstGeom>
        </p:spPr>
      </p:pic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01BED475-C884-4F1B-9B63-23D19186AF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40258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5962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uiExpand="1" build="p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2FB38B9-C873-497B-8279-2D1A98BA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Layouts</a:t>
            </a:r>
            <a:r>
              <a:rPr lang="cs-CZ" dirty="0"/>
              <a:t> – více komponent</a:t>
            </a:r>
            <a:endParaRPr lang="en-US" dirty="0"/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E32A623E-3F45-414D-8636-A4FF2E881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56875" y="1812762"/>
            <a:ext cx="3010688" cy="468919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cs-CZ" sz="3000" b="1" dirty="0" err="1"/>
              <a:t>Grid</a:t>
            </a:r>
            <a:endParaRPr lang="sk-SK" sz="3000" b="1" dirty="0"/>
          </a:p>
          <a:p>
            <a:pPr marL="0" indent="0" algn="ctr">
              <a:buNone/>
            </a:pPr>
            <a:r>
              <a:rPr lang="cs-CZ" sz="2500" dirty="0"/>
              <a:t>Tabulkový layout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BD126C9-A16C-42F6-88D3-3BD9144CC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4" r="2064"/>
          <a:stretch/>
        </p:blipFill>
        <p:spPr>
          <a:xfrm>
            <a:off x="2570831" y="3272268"/>
            <a:ext cx="1982776" cy="3441593"/>
          </a:xfrm>
          <a:prstGeom prst="rect">
            <a:avLst/>
          </a:prstGeom>
        </p:spPr>
      </p:pic>
      <p:sp>
        <p:nvSpPr>
          <p:cNvPr id="10" name="Zástupný symbol pro obsah 5">
            <a:extLst>
              <a:ext uri="{FF2B5EF4-FFF2-40B4-BE49-F238E27FC236}">
                <a16:creationId xmlns:a16="http://schemas.microsoft.com/office/drawing/2014/main" id="{3A73B6E8-8F96-4C8D-A65E-5C71AE716C80}"/>
              </a:ext>
            </a:extLst>
          </p:cNvPr>
          <p:cNvSpPr txBox="1">
            <a:spLocks/>
          </p:cNvSpPr>
          <p:nvPr/>
        </p:nvSpPr>
        <p:spPr>
          <a:xfrm>
            <a:off x="7124438" y="1812762"/>
            <a:ext cx="3010688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cs-CZ" sz="3000" b="1" dirty="0" err="1"/>
              <a:t>StackLayout</a:t>
            </a:r>
            <a:endParaRPr lang="sk-SK" sz="3000" b="1" dirty="0"/>
          </a:p>
          <a:p>
            <a:pPr marL="0" indent="0" algn="ctr">
              <a:buNone/>
            </a:pPr>
            <a:r>
              <a:rPr lang="cs-CZ" sz="2500" dirty="0"/>
              <a:t>Pod sebe nebo vedle sebe</a:t>
            </a:r>
          </a:p>
        </p:txBody>
      </p:sp>
      <p:pic>
        <p:nvPicPr>
          <p:cNvPr id="13" name="Obrázek 5">
            <a:extLst>
              <a:ext uri="{FF2B5EF4-FFF2-40B4-BE49-F238E27FC236}">
                <a16:creationId xmlns:a16="http://schemas.microsoft.com/office/drawing/2014/main" id="{C648C75A-8224-4950-B253-85F8640AA9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34" b="18677"/>
          <a:stretch/>
        </p:blipFill>
        <p:spPr>
          <a:xfrm>
            <a:off x="7655725" y="3272269"/>
            <a:ext cx="1948114" cy="3441592"/>
          </a:xfrm>
          <a:prstGeom prst="rect">
            <a:avLst/>
          </a:prstGeom>
        </p:spPr>
      </p:pic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917F98E6-5D87-419E-A357-DE6283348F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40258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7338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Grid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Tabulkový layout</a:t>
            </a:r>
          </a:p>
          <a:p>
            <a:r>
              <a:rPr lang="cs-CZ" dirty="0" err="1"/>
              <a:t>RowDefinitions</a:t>
            </a:r>
            <a:r>
              <a:rPr lang="cs-CZ" dirty="0"/>
              <a:t>, </a:t>
            </a:r>
            <a:r>
              <a:rPr lang="cs-CZ" dirty="0" err="1"/>
              <a:t>ColumnDefinitions</a:t>
            </a:r>
            <a:endParaRPr lang="cs-CZ" dirty="0"/>
          </a:p>
          <a:p>
            <a:pPr lvl="1"/>
            <a:r>
              <a:rPr lang="cs-CZ" dirty="0" err="1"/>
              <a:t>Width</a:t>
            </a:r>
            <a:r>
              <a:rPr lang="cs-CZ" dirty="0"/>
              <a:t> / </a:t>
            </a:r>
            <a:r>
              <a:rPr lang="cs-CZ" dirty="0" err="1"/>
              <a:t>Height</a:t>
            </a:r>
            <a:r>
              <a:rPr lang="cs-CZ" dirty="0"/>
              <a:t> = 150 | * | Auto</a:t>
            </a:r>
          </a:p>
          <a:p>
            <a:r>
              <a:rPr lang="cs-CZ" dirty="0" err="1"/>
              <a:t>Grid.Row</a:t>
            </a:r>
            <a:r>
              <a:rPr lang="cs-CZ" dirty="0"/>
              <a:t>, </a:t>
            </a:r>
            <a:r>
              <a:rPr lang="cs-CZ" dirty="0" err="1"/>
              <a:t>Grid.Column</a:t>
            </a:r>
            <a:r>
              <a:rPr lang="en-US" dirty="0"/>
              <a:t> – u</a:t>
            </a:r>
            <a:r>
              <a:rPr lang="sk-SK" dirty="0" err="1"/>
              <a:t>místění</a:t>
            </a:r>
            <a:r>
              <a:rPr lang="sk-SK" dirty="0"/>
              <a:t> komponenty v </a:t>
            </a:r>
            <a:r>
              <a:rPr lang="sk-SK" dirty="0" err="1"/>
              <a:t>tabulce</a:t>
            </a:r>
            <a:endParaRPr lang="cs-CZ" dirty="0"/>
          </a:p>
          <a:p>
            <a:r>
              <a:rPr lang="cs-CZ" dirty="0" err="1"/>
              <a:t>Grid.RowSpan</a:t>
            </a:r>
            <a:r>
              <a:rPr lang="cs-CZ" dirty="0"/>
              <a:t>, </a:t>
            </a:r>
            <a:r>
              <a:rPr lang="cs-CZ" dirty="0" err="1"/>
              <a:t>Grid.ColumnSpan</a:t>
            </a:r>
            <a:r>
              <a:rPr lang="cs-CZ" dirty="0"/>
              <a:t> – roztažení komponenty přes víc „buněk“ v tabulce</a:t>
            </a:r>
            <a:endParaRPr lang="en-US" dirty="0"/>
          </a:p>
          <a:p>
            <a:r>
              <a:rPr lang="en-US" dirty="0"/>
              <a:t>Ho</a:t>
            </a:r>
            <a:r>
              <a:rPr lang="sk-SK" dirty="0" err="1"/>
              <a:t>rizontalSpacing</a:t>
            </a:r>
            <a:r>
              <a:rPr lang="sk-SK" dirty="0"/>
              <a:t>, </a:t>
            </a:r>
            <a:r>
              <a:rPr lang="sk-SK" dirty="0" err="1"/>
              <a:t>VerticalSpacing</a:t>
            </a:r>
            <a:r>
              <a:rPr lang="sk-SK" dirty="0"/>
              <a:t> – </a:t>
            </a:r>
            <a:r>
              <a:rPr lang="sk-SK" dirty="0" err="1"/>
              <a:t>mezery</a:t>
            </a:r>
            <a:r>
              <a:rPr lang="sk-SK" dirty="0"/>
              <a:t> </a:t>
            </a:r>
            <a:r>
              <a:rPr lang="sk-SK" dirty="0" err="1"/>
              <a:t>mezi</a:t>
            </a:r>
            <a:r>
              <a:rPr lang="sk-SK" dirty="0"/>
              <a:t> „</a:t>
            </a:r>
            <a:r>
              <a:rPr lang="sk-SK" dirty="0" err="1"/>
              <a:t>buňkami</a:t>
            </a:r>
            <a:r>
              <a:rPr lang="sk-SK" dirty="0"/>
              <a:t>“ </a:t>
            </a:r>
            <a:r>
              <a:rPr lang="sk-SK" dirty="0" err="1"/>
              <a:t>tabulky</a:t>
            </a:r>
            <a:endParaRPr lang="cs-C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91981A-2E8C-490E-B3C3-AF0AD13F93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40258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507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StackLayout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Řadí komponenty pod sebe nebo vedle sebe</a:t>
            </a:r>
          </a:p>
          <a:p>
            <a:r>
              <a:rPr lang="cs-CZ" dirty="0" err="1"/>
              <a:t>Orientation</a:t>
            </a:r>
            <a:r>
              <a:rPr lang="cs-CZ" dirty="0"/>
              <a:t> = </a:t>
            </a:r>
            <a:r>
              <a:rPr lang="cs-CZ" dirty="0" err="1"/>
              <a:t>Horizontal</a:t>
            </a:r>
            <a:r>
              <a:rPr lang="cs-CZ" dirty="0"/>
              <a:t> | </a:t>
            </a:r>
            <a:r>
              <a:rPr lang="cs-CZ" dirty="0" err="1"/>
              <a:t>Vertical</a:t>
            </a:r>
            <a:endParaRPr lang="cs-CZ" dirty="0"/>
          </a:p>
          <a:p>
            <a:r>
              <a:rPr lang="cs-CZ" dirty="0" err="1"/>
              <a:t>Spacing</a:t>
            </a:r>
            <a:r>
              <a:rPr lang="cs-CZ" dirty="0"/>
              <a:t> – rozestup jednotlivých komponent</a:t>
            </a:r>
          </a:p>
          <a:p>
            <a:r>
              <a:rPr lang="cs-CZ" dirty="0" err="1"/>
              <a:t>HorizontalOptions</a:t>
            </a:r>
            <a:r>
              <a:rPr lang="cs-CZ" dirty="0"/>
              <a:t> a </a:t>
            </a:r>
            <a:r>
              <a:rPr lang="cs-CZ" dirty="0" err="1"/>
              <a:t>VerticalOptions</a:t>
            </a:r>
            <a:endParaRPr lang="cs-CZ" dirty="0"/>
          </a:p>
          <a:p>
            <a:pPr lvl="1"/>
            <a:r>
              <a:rPr lang="cs-CZ" dirty="0"/>
              <a:t>Start, Center, End a Fill</a:t>
            </a:r>
          </a:p>
          <a:p>
            <a:pPr lvl="1"/>
            <a:r>
              <a:rPr lang="cs-CZ" dirty="0"/>
              <a:t>…</a:t>
            </a:r>
            <a:r>
              <a:rPr lang="cs-CZ" dirty="0" err="1"/>
              <a:t>AndExpand</a:t>
            </a:r>
            <a:r>
              <a:rPr lang="cs-CZ" dirty="0"/>
              <a:t> – komponenta může dostat víc místa, než nutně potřebuje, pokud je to místo k dispozici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D4A499-B868-48E2-8EF8-7F87FD84CE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40258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007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C0648FB-4388-443C-8D4E-4A9FF033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62671" y="4960137"/>
            <a:ext cx="4148329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D762E-DA8D-419A-BA44-68B93D3D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977048"/>
            <a:ext cx="9618133" cy="29609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F95953-8E19-4C01-997F-0E959B52B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552199" y="5234457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40258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9347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71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81265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15CF00-8B8D-40D6-B010-37977BEF98C2}"/>
              </a:ext>
            </a:extLst>
          </p:cNvPr>
          <p:cNvSpPr/>
          <p:nvPr/>
        </p:nvSpPr>
        <p:spPr>
          <a:xfrm>
            <a:off x="0" y="0"/>
            <a:ext cx="8126597" cy="6858000"/>
          </a:xfrm>
          <a:prstGeom prst="rect">
            <a:avLst/>
          </a:prstGeom>
          <a:solidFill>
            <a:srgbClr val="1482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5" y="640080"/>
            <a:ext cx="6707817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920" y="3849539"/>
            <a:ext cx="6703157" cy="23594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2000" dirty="0" err="1">
                <a:solidFill>
                  <a:srgbClr val="FFFFFF"/>
                </a:solidFill>
              </a:rPr>
              <a:t>Cvičení</a:t>
            </a:r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101" name="Straight Connector 73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5582" y="3765314"/>
            <a:ext cx="585216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Dumbbell">
            <a:extLst>
              <a:ext uri="{FF2B5EF4-FFF2-40B4-BE49-F238E27FC236}">
                <a16:creationId xmlns:a16="http://schemas.microsoft.com/office/drawing/2014/main" id="{C9C366F8-F7CD-478F-8ACB-76A121C6A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7911" y="2604714"/>
            <a:ext cx="1648572" cy="1648572"/>
          </a:xfrm>
          <a:prstGeom prst="rect">
            <a:avLst/>
          </a:prstGeom>
        </p:spPr>
      </p:pic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921A7B08-C717-4CBA-927E-83CFC4FC5E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40258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43023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2426E5-AD58-4F2A-891F-C0F40BAE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Cvi</a:t>
            </a:r>
            <a:r>
              <a:rPr lang="sk-SK" dirty="0" err="1"/>
              <a:t>čení</a:t>
            </a:r>
            <a:r>
              <a:rPr lang="sk-SK" dirty="0"/>
              <a:t> - </a:t>
            </a:r>
            <a:r>
              <a:rPr lang="sk-SK" dirty="0" err="1"/>
              <a:t>Layouts</a:t>
            </a:r>
            <a:endParaRPr lang="en-US" dirty="0"/>
          </a:p>
        </p:txBody>
      </p:sp>
      <p:pic>
        <p:nvPicPr>
          <p:cNvPr id="7" name="Picture 6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3EAF580C-C1C6-440F-A664-4355348C4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27"/>
          <a:stretch/>
        </p:blipFill>
        <p:spPr>
          <a:xfrm>
            <a:off x="7437553" y="897730"/>
            <a:ext cx="2858009" cy="52881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Zástupný symbol pro obsah 2">
            <a:extLst>
              <a:ext uri="{FF2B5EF4-FFF2-40B4-BE49-F238E27FC236}">
                <a16:creationId xmlns:a16="http://schemas.microsoft.com/office/drawing/2014/main" id="{CD0CEA1D-87E6-42A1-8B07-007942F42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en-US" dirty="0"/>
              <a:t>Grid, </a:t>
            </a:r>
            <a:r>
              <a:rPr lang="en-US" dirty="0" err="1"/>
              <a:t>StackLayout</a:t>
            </a:r>
            <a:endParaRPr lang="en-US" dirty="0"/>
          </a:p>
          <a:p>
            <a:r>
              <a:rPr lang="en-US" dirty="0"/>
              <a:t>Image, Label, Button</a:t>
            </a:r>
            <a:endParaRPr lang="cs-CZ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84A6C2C8-E23F-4AA7-A5C6-78C8B8C890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40258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518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DAA50-5144-4C6D-8156-4DBC126AA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Navigace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3F622-7F2A-4883-808E-DF1065C32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NavigationPage</a:t>
            </a:r>
            <a:endParaRPr lang="sk-SK" dirty="0"/>
          </a:p>
          <a:p>
            <a:r>
              <a:rPr lang="sk-SK" dirty="0" err="1"/>
              <a:t>PushAsync</a:t>
            </a:r>
            <a:endParaRPr lang="sk-SK" dirty="0"/>
          </a:p>
          <a:p>
            <a:r>
              <a:rPr lang="sk-SK" dirty="0" err="1"/>
              <a:t>PopAsync</a:t>
            </a:r>
            <a:endParaRPr lang="en-US" dirty="0"/>
          </a:p>
          <a:p>
            <a:pPr lvl="1"/>
            <a:endParaRPr lang="cs-C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0D1F4C-29DA-49E1-90D3-5E2BFD2EC9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676264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244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067B-FE07-4480-BD64-8FCBA7CD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Dnešní </a:t>
            </a:r>
            <a:r>
              <a:rPr lang="sk-SK" dirty="0" err="1"/>
              <a:t>cíle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FDE9-2395-4C00-88B2-6E288D75A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Seznámit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s dostupnými </a:t>
            </a:r>
            <a:r>
              <a:rPr lang="sk-SK" dirty="0" err="1"/>
              <a:t>layout</a:t>
            </a:r>
            <a:r>
              <a:rPr lang="sk-SK" dirty="0"/>
              <a:t> kontrolkami</a:t>
            </a:r>
            <a:endParaRPr lang="en-US" dirty="0"/>
          </a:p>
          <a:p>
            <a:r>
              <a:rPr lang="sk-SK" dirty="0" err="1"/>
              <a:t>Zkusit</a:t>
            </a:r>
            <a:r>
              <a:rPr lang="sk-SK" dirty="0"/>
              <a:t> si práci s </a:t>
            </a:r>
            <a:r>
              <a:rPr lang="sk-SK" dirty="0" err="1"/>
              <a:t>layouty</a:t>
            </a:r>
            <a:r>
              <a:rPr lang="sk-SK" dirty="0"/>
              <a:t> a kontrolkami</a:t>
            </a:r>
          </a:p>
          <a:p>
            <a:r>
              <a:rPr lang="sk-SK" dirty="0" err="1"/>
              <a:t>Seznámit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s </a:t>
            </a:r>
            <a:r>
              <a:rPr lang="sk-SK" dirty="0" err="1"/>
              <a:t>navigací</a:t>
            </a:r>
            <a:r>
              <a:rPr lang="sk-SK" dirty="0"/>
              <a:t> </a:t>
            </a:r>
            <a:r>
              <a:rPr lang="sk-SK" dirty="0" err="1"/>
              <a:t>mezi</a:t>
            </a:r>
            <a:r>
              <a:rPr lang="sk-SK" dirty="0"/>
              <a:t> stránkami</a:t>
            </a:r>
          </a:p>
          <a:p>
            <a:endParaRPr lang="sk-SK" dirty="0"/>
          </a:p>
          <a:p>
            <a:r>
              <a:rPr lang="sk-SK" dirty="0"/>
              <a:t>Bonus:</a:t>
            </a:r>
          </a:p>
          <a:p>
            <a:r>
              <a:rPr lang="sk-SK" dirty="0"/>
              <a:t>- </a:t>
            </a:r>
            <a:r>
              <a:rPr lang="sk-SK" dirty="0" err="1"/>
              <a:t>Styly</a:t>
            </a:r>
            <a:endParaRPr lang="sk-SK" dirty="0"/>
          </a:p>
          <a:p>
            <a:r>
              <a:rPr lang="sk-SK" dirty="0"/>
              <a:t>- </a:t>
            </a:r>
            <a:r>
              <a:rPr lang="sk-SK" dirty="0" err="1"/>
              <a:t>Lokalizace</a:t>
            </a:r>
            <a:endParaRPr lang="sk-S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94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C0648FB-4388-443C-8D4E-4A9FF033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62671" y="4960137"/>
            <a:ext cx="4148329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D762E-DA8D-419A-BA44-68B93D3D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977048"/>
            <a:ext cx="9618133" cy="29609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sk-SK" sz="6000" dirty="0" err="1">
                <a:solidFill>
                  <a:srgbClr val="FFFFFF"/>
                </a:solidFill>
              </a:rPr>
              <a:t>Navigace</a:t>
            </a:r>
            <a:endParaRPr lang="en-US" sz="6000" dirty="0">
              <a:solidFill>
                <a:srgbClr val="FFFFFF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F95953-8E19-4C01-997F-0E959B52B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552199" y="5234457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5FE0F6D7-0DDC-4BA5-991C-9FA3799EEA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114872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7330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4143-FE14-47F5-9331-EE4A40632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Resources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1B218-6708-4185-8F4B-8EE0D48C3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Ka</a:t>
            </a:r>
            <a:r>
              <a:rPr lang="sk-SK" dirty="0" err="1"/>
              <a:t>ždý</a:t>
            </a:r>
            <a:r>
              <a:rPr lang="sk-SK" dirty="0"/>
              <a:t> objekt obsahuje </a:t>
            </a:r>
            <a:r>
              <a:rPr lang="sk-SK" dirty="0" err="1"/>
              <a:t>koleci</a:t>
            </a:r>
            <a:r>
              <a:rPr lang="sk-SK" dirty="0"/>
              <a:t> </a:t>
            </a:r>
            <a:r>
              <a:rPr lang="sk-SK" b="1" dirty="0" err="1"/>
              <a:t>Resources</a:t>
            </a:r>
            <a:endParaRPr lang="sk-SK" b="1" dirty="0"/>
          </a:p>
          <a:p>
            <a:r>
              <a:rPr lang="sk-SK" dirty="0" err="1"/>
              <a:t>Může</a:t>
            </a:r>
            <a:r>
              <a:rPr lang="sk-SK" dirty="0"/>
              <a:t> </a:t>
            </a:r>
            <a:r>
              <a:rPr lang="sk-SK" dirty="0" err="1"/>
              <a:t>obsahovat</a:t>
            </a:r>
            <a:r>
              <a:rPr lang="sk-SK" dirty="0"/>
              <a:t> </a:t>
            </a:r>
            <a:r>
              <a:rPr lang="sk-SK" dirty="0" err="1"/>
              <a:t>libovolný</a:t>
            </a:r>
            <a:r>
              <a:rPr lang="sk-SK" dirty="0"/>
              <a:t> obsah</a:t>
            </a:r>
          </a:p>
          <a:p>
            <a:r>
              <a:rPr lang="sk-SK" dirty="0" err="1"/>
              <a:t>Odkazování</a:t>
            </a:r>
            <a:r>
              <a:rPr lang="sk-SK" dirty="0"/>
              <a:t> pomocí </a:t>
            </a:r>
            <a:r>
              <a:rPr lang="sk-SK" b="1" dirty="0"/>
              <a:t>x:Key</a:t>
            </a:r>
            <a:endParaRPr lang="sk-SK" dirty="0"/>
          </a:p>
          <a:p>
            <a:r>
              <a:rPr lang="sk-SK" dirty="0"/>
              <a:t>Prístup pomocí </a:t>
            </a:r>
            <a:r>
              <a:rPr lang="en-US" b="1" dirty="0"/>
              <a:t>{</a:t>
            </a:r>
            <a:r>
              <a:rPr lang="en-US" b="1" dirty="0" err="1"/>
              <a:t>StaticResource</a:t>
            </a:r>
            <a:r>
              <a:rPr lang="en-US" b="1" dirty="0"/>
              <a:t> Key}</a:t>
            </a:r>
          </a:p>
          <a:p>
            <a:r>
              <a:rPr lang="en-US" dirty="0"/>
              <a:t>Mo</a:t>
            </a:r>
            <a:r>
              <a:rPr lang="cs-CZ" dirty="0" err="1"/>
              <a:t>žnost</a:t>
            </a:r>
            <a:r>
              <a:rPr lang="cs-CZ" dirty="0"/>
              <a:t> oddělit zdroje do </a:t>
            </a:r>
            <a:r>
              <a:rPr lang="sk-SK" dirty="0"/>
              <a:t>zvlášť </a:t>
            </a:r>
            <a:r>
              <a:rPr lang="sk-SK" dirty="0" err="1"/>
              <a:t>souborů</a:t>
            </a:r>
            <a:r>
              <a:rPr lang="sk-SK" dirty="0"/>
              <a:t> – </a:t>
            </a:r>
            <a:r>
              <a:rPr lang="sk-SK" b="1" dirty="0" err="1"/>
              <a:t>merged</a:t>
            </a:r>
            <a:r>
              <a:rPr lang="sk-SK" b="1" dirty="0"/>
              <a:t> </a:t>
            </a:r>
            <a:r>
              <a:rPr lang="sk-SK" b="1" dirty="0" err="1"/>
              <a:t>dictionaries</a:t>
            </a:r>
            <a:endParaRPr lang="sk-SK" b="1" dirty="0"/>
          </a:p>
          <a:p>
            <a:endParaRPr lang="cs-C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97D15F-FBE1-4186-87CC-01E2F68D82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017834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560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BBA1-1DA4-400E-AFA9-CD6399FE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Styles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61233-0C16-43EA-896B-97396EA4C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Nastavení </a:t>
            </a:r>
            <a:r>
              <a:rPr lang="sk-SK" dirty="0" err="1"/>
              <a:t>stylu</a:t>
            </a:r>
            <a:r>
              <a:rPr lang="sk-SK" dirty="0"/>
              <a:t> pro kontrolku</a:t>
            </a:r>
          </a:p>
          <a:p>
            <a:r>
              <a:rPr lang="sk-SK" b="1" dirty="0" err="1"/>
              <a:t>TargetType</a:t>
            </a:r>
            <a:r>
              <a:rPr lang="sk-SK" b="1" dirty="0"/>
              <a:t> </a:t>
            </a:r>
            <a:r>
              <a:rPr lang="sk-SK" dirty="0"/>
              <a:t>– pro </a:t>
            </a:r>
            <a:r>
              <a:rPr lang="sk-SK" dirty="0" err="1"/>
              <a:t>jaký</a:t>
            </a:r>
            <a:r>
              <a:rPr lang="sk-SK" dirty="0"/>
              <a:t> typ </a:t>
            </a:r>
            <a:r>
              <a:rPr lang="sk-SK" dirty="0" err="1"/>
              <a:t>kontrolek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má </a:t>
            </a:r>
            <a:r>
              <a:rPr lang="sk-SK" dirty="0" err="1"/>
              <a:t>styl</a:t>
            </a:r>
            <a:r>
              <a:rPr lang="sk-SK" dirty="0"/>
              <a:t> </a:t>
            </a:r>
            <a:r>
              <a:rPr lang="sk-SK" dirty="0" err="1"/>
              <a:t>aplikovat</a:t>
            </a:r>
            <a:endParaRPr lang="sk-SK" dirty="0"/>
          </a:p>
          <a:p>
            <a:r>
              <a:rPr lang="sk-SK" b="1" dirty="0"/>
              <a:t>x:Key </a:t>
            </a:r>
            <a:r>
              <a:rPr lang="sk-SK" dirty="0"/>
              <a:t>– </a:t>
            </a:r>
            <a:r>
              <a:rPr lang="sk-SK" dirty="0" err="1"/>
              <a:t>název</a:t>
            </a:r>
            <a:r>
              <a:rPr lang="sk-SK" dirty="0"/>
              <a:t> </a:t>
            </a:r>
            <a:r>
              <a:rPr lang="sk-SK" dirty="0" err="1"/>
              <a:t>stylu</a:t>
            </a:r>
            <a:r>
              <a:rPr lang="sk-SK" dirty="0"/>
              <a:t>, </a:t>
            </a:r>
            <a:r>
              <a:rPr lang="sk-SK" dirty="0" err="1"/>
              <a:t>pokud</a:t>
            </a:r>
            <a:r>
              <a:rPr lang="sk-SK" dirty="0"/>
              <a:t> je </a:t>
            </a:r>
            <a:r>
              <a:rPr lang="sk-SK" dirty="0" err="1"/>
              <a:t>vynechán</a:t>
            </a:r>
            <a:r>
              <a:rPr lang="sk-SK" dirty="0"/>
              <a:t>, tak </a:t>
            </a:r>
            <a:r>
              <a:rPr lang="sk-SK" dirty="0" err="1"/>
              <a:t>se</a:t>
            </a:r>
            <a:r>
              <a:rPr lang="sk-SK" dirty="0"/>
              <a:t> aplikuje na </a:t>
            </a:r>
            <a:r>
              <a:rPr lang="sk-SK" dirty="0" err="1"/>
              <a:t>všechny</a:t>
            </a:r>
            <a:r>
              <a:rPr lang="sk-SK" dirty="0"/>
              <a:t> kontrolky daného typu</a:t>
            </a:r>
          </a:p>
          <a:p>
            <a:r>
              <a:rPr lang="sk-SK" dirty="0" err="1"/>
              <a:t>Kolekce</a:t>
            </a:r>
            <a:r>
              <a:rPr lang="sk-SK" dirty="0"/>
              <a:t> </a:t>
            </a:r>
            <a:r>
              <a:rPr lang="sk-SK" dirty="0" err="1"/>
              <a:t>objektů</a:t>
            </a:r>
            <a:r>
              <a:rPr lang="sk-SK" dirty="0"/>
              <a:t> typu </a:t>
            </a:r>
            <a:r>
              <a:rPr lang="sk-SK" b="1" dirty="0" err="1"/>
              <a:t>Setter</a:t>
            </a:r>
            <a:endParaRPr lang="sk-SK" b="1" dirty="0"/>
          </a:p>
          <a:p>
            <a:pPr lvl="1"/>
            <a:r>
              <a:rPr lang="sk-SK" b="1" dirty="0" err="1"/>
              <a:t>Property</a:t>
            </a:r>
            <a:endParaRPr lang="sk-SK" b="1" dirty="0"/>
          </a:p>
          <a:p>
            <a:pPr lvl="1"/>
            <a:r>
              <a:rPr lang="sk-SK" b="1" dirty="0" err="1"/>
              <a:t>Value</a:t>
            </a:r>
            <a:endParaRPr lang="sk-SK" b="1" dirty="0"/>
          </a:p>
          <a:p>
            <a:r>
              <a:rPr lang="sk-SK" b="1" dirty="0" err="1"/>
              <a:t>BasedOn</a:t>
            </a:r>
            <a:r>
              <a:rPr lang="sk-SK" b="1" dirty="0"/>
              <a:t> </a:t>
            </a:r>
            <a:r>
              <a:rPr lang="sk-SK" dirty="0"/>
              <a:t>– </a:t>
            </a:r>
            <a:r>
              <a:rPr lang="sk-SK" dirty="0" err="1"/>
              <a:t>možnost</a:t>
            </a:r>
            <a:r>
              <a:rPr lang="sk-SK" dirty="0"/>
              <a:t> </a:t>
            </a:r>
            <a:r>
              <a:rPr lang="sk-SK" dirty="0" err="1"/>
              <a:t>aplikování</a:t>
            </a:r>
            <a:r>
              <a:rPr lang="sk-SK" dirty="0"/>
              <a:t> bázového </a:t>
            </a:r>
            <a:r>
              <a:rPr lang="sk-SK" dirty="0" err="1"/>
              <a:t>stylu</a:t>
            </a:r>
            <a:endParaRPr lang="cs-CZ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6BF8D6-2E46-49B7-AD63-DA0E184508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9509903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533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F10A-FD95-409F-8316-70A86AC6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Předdefinované</a:t>
            </a:r>
            <a:r>
              <a:rPr lang="sk-SK" dirty="0"/>
              <a:t> </a:t>
            </a:r>
            <a:r>
              <a:rPr lang="sk-SK" dirty="0" err="1"/>
              <a:t>styly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62AB-FEE9-401E-94BF-83E132BA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BodyStyle</a:t>
            </a:r>
            <a:endParaRPr lang="sk-SK" dirty="0"/>
          </a:p>
          <a:p>
            <a:r>
              <a:rPr lang="sk-SK" dirty="0" err="1"/>
              <a:t>CaptionStyle</a:t>
            </a:r>
            <a:endParaRPr lang="sk-SK" dirty="0"/>
          </a:p>
          <a:p>
            <a:r>
              <a:rPr lang="sk-SK" dirty="0" err="1"/>
              <a:t>ListItemDetailTextStyle</a:t>
            </a:r>
            <a:endParaRPr lang="sk-SK" dirty="0"/>
          </a:p>
          <a:p>
            <a:r>
              <a:rPr lang="sk-SK" dirty="0" err="1"/>
              <a:t>ListItemTextStyle</a:t>
            </a:r>
            <a:endParaRPr lang="sk-SK" dirty="0"/>
          </a:p>
          <a:p>
            <a:r>
              <a:rPr lang="sk-SK" dirty="0" err="1"/>
              <a:t>SubtitleStyle</a:t>
            </a:r>
            <a:endParaRPr lang="sk-SK" dirty="0"/>
          </a:p>
          <a:p>
            <a:r>
              <a:rPr lang="sk-SK" dirty="0" err="1"/>
              <a:t>TitleStyle</a:t>
            </a:r>
            <a:endParaRPr lang="sk-SK" dirty="0"/>
          </a:p>
          <a:p>
            <a:r>
              <a:rPr lang="sk-SK" dirty="0" err="1"/>
              <a:t>Přístup</a:t>
            </a:r>
            <a:r>
              <a:rPr lang="sk-SK" dirty="0"/>
              <a:t> </a:t>
            </a:r>
            <a:r>
              <a:rPr lang="sk-SK" dirty="0" err="1"/>
              <a:t>přes</a:t>
            </a:r>
            <a:r>
              <a:rPr lang="sk-SK" dirty="0"/>
              <a:t> </a:t>
            </a:r>
            <a:r>
              <a:rPr lang="en-US" b="1" dirty="0"/>
              <a:t>{</a:t>
            </a:r>
            <a:r>
              <a:rPr lang="en-US" b="1" dirty="0" err="1"/>
              <a:t>DynamicResource</a:t>
            </a:r>
            <a:r>
              <a:rPr lang="en-US" b="1" dirty="0"/>
              <a:t> Key}</a:t>
            </a:r>
            <a:endParaRPr lang="cs-CZ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CE0108-66F2-43A3-B3AA-06EF3B4BD1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9509903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6818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DD1BD-A3C1-4638-80E8-EA35EB34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Platform-Specific XAML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0CAE-4477-40A9-9519-E0C753498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</a:t>
            </a:r>
            <a:r>
              <a:rPr lang="cs-CZ" dirty="0" err="1"/>
              <a:t>žnost</a:t>
            </a:r>
            <a:r>
              <a:rPr lang="cs-CZ" dirty="0"/>
              <a:t> specifikovat jiné hodnoty pro jednotlivé </a:t>
            </a:r>
            <a:r>
              <a:rPr lang="cs-CZ" dirty="0" err="1"/>
              <a:t>platform</a:t>
            </a:r>
            <a:r>
              <a:rPr lang="sk-SK" dirty="0"/>
              <a:t>y</a:t>
            </a:r>
            <a:endParaRPr lang="cs-CZ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266FAF-5CB0-4333-B9C3-D139975288EB}"/>
              </a:ext>
            </a:extLst>
          </p:cNvPr>
          <p:cNvSpPr/>
          <p:nvPr/>
        </p:nvSpPr>
        <p:spPr>
          <a:xfrm>
            <a:off x="1024128" y="4001036"/>
            <a:ext cx="8119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Label.TextColor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OnPlatform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TypeArguments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="Color"&gt;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Platform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="iOS"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="Green"/&gt;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Platform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sk-SK" dirty="0">
                <a:solidFill>
                  <a:srgbClr val="0000FF"/>
                </a:solidFill>
                <a:latin typeface="Consolas" panose="020B0609020204030204" pitchFamily="49" charset="0"/>
              </a:rPr>
              <a:t>Android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="Blue"/&gt;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OnPlatform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Label.TextColor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C2C435CF-453A-4E2B-8D62-461A3DCB13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9509903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84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C0648FB-4388-443C-8D4E-4A9FF033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62671" y="4960137"/>
            <a:ext cx="4148329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D762E-DA8D-419A-BA44-68B93D3D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977048"/>
            <a:ext cx="9618133" cy="29609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sk-SK" sz="6000" dirty="0" err="1">
                <a:solidFill>
                  <a:srgbClr val="FFFFFF"/>
                </a:solidFill>
              </a:rPr>
              <a:t>Styly</a:t>
            </a:r>
            <a:endParaRPr lang="en-US" sz="6000" dirty="0">
              <a:solidFill>
                <a:srgbClr val="FFFFFF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F95953-8E19-4C01-997F-0E959B52B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552199" y="5234457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212B1669-074A-4A13-BB9A-0035BBB225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0153966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2349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AFBC2-91D6-4197-8602-B95BB9A8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Text </a:t>
            </a:r>
            <a:r>
              <a:rPr lang="sk-SK" dirty="0" err="1"/>
              <a:t>Resources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45FC7-3CEC-4FCF-AC8C-E8F0D04A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.</a:t>
            </a:r>
            <a:r>
              <a:rPr lang="sk-SK" dirty="0" err="1"/>
              <a:t>resx</a:t>
            </a:r>
            <a:r>
              <a:rPr lang="sk-SK" dirty="0"/>
              <a:t> </a:t>
            </a:r>
            <a:r>
              <a:rPr lang="sk-SK" dirty="0" err="1"/>
              <a:t>soubory</a:t>
            </a:r>
            <a:endParaRPr lang="en-US" dirty="0"/>
          </a:p>
          <a:p>
            <a:r>
              <a:rPr lang="en-US" dirty="0" err="1"/>
              <a:t>Samostatn</a:t>
            </a:r>
            <a:r>
              <a:rPr lang="cs-CZ" dirty="0"/>
              <a:t>ý soubor pro každou jazykovou mutaci</a:t>
            </a:r>
          </a:p>
          <a:p>
            <a:r>
              <a:rPr lang="cs-CZ" dirty="0"/>
              <a:t>Doplněk </a:t>
            </a:r>
            <a:r>
              <a:rPr lang="cs-CZ" dirty="0" err="1"/>
              <a:t>ResXManager</a:t>
            </a:r>
            <a:r>
              <a:rPr lang="cs-CZ" dirty="0"/>
              <a:t> – lepší správa </a:t>
            </a:r>
            <a:r>
              <a:rPr lang="sk-SK" dirty="0" err="1"/>
              <a:t>resourců</a:t>
            </a:r>
            <a:endParaRPr lang="en-US" dirty="0"/>
          </a:p>
          <a:p>
            <a:r>
              <a:rPr lang="en-US" dirty="0" err="1"/>
              <a:t>Nastavit</a:t>
            </a:r>
            <a:r>
              <a:rPr lang="sk-SK" dirty="0"/>
              <a:t> </a:t>
            </a:r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tool</a:t>
            </a:r>
            <a:r>
              <a:rPr lang="sk-SK" dirty="0"/>
              <a:t> pro </a:t>
            </a:r>
            <a:r>
              <a:rPr lang="sk-SK" dirty="0" err="1"/>
              <a:t>build</a:t>
            </a:r>
            <a:r>
              <a:rPr lang="sk-SK" dirty="0"/>
              <a:t> </a:t>
            </a:r>
            <a:r>
              <a:rPr lang="sk-SK" dirty="0" err="1"/>
              <a:t>resx</a:t>
            </a:r>
            <a:r>
              <a:rPr lang="sk-SK" dirty="0"/>
              <a:t> </a:t>
            </a:r>
            <a:r>
              <a:rPr lang="sk-SK" dirty="0" err="1"/>
              <a:t>souboru</a:t>
            </a:r>
            <a:r>
              <a:rPr lang="sk-SK" dirty="0"/>
              <a:t> na </a:t>
            </a:r>
            <a:r>
              <a:rPr lang="sk-SK" b="1" dirty="0" err="1"/>
              <a:t>PublicResXFileCodeGenerator</a:t>
            </a:r>
            <a:endParaRPr lang="sk-SK" b="1" dirty="0"/>
          </a:p>
          <a:p>
            <a:r>
              <a:rPr lang="sk-SK" dirty="0" err="1"/>
              <a:t>Odkazování</a:t>
            </a:r>
            <a:r>
              <a:rPr lang="sk-SK" dirty="0"/>
              <a:t> pomocí </a:t>
            </a:r>
            <a:r>
              <a:rPr lang="en-US" b="1" dirty="0"/>
              <a:t>{</a:t>
            </a:r>
            <a:r>
              <a:rPr lang="en-US" b="1" dirty="0" err="1"/>
              <a:t>x:Static</a:t>
            </a:r>
            <a:r>
              <a:rPr lang="en-US" b="1" dirty="0"/>
              <a:t>}</a:t>
            </a:r>
            <a:endParaRPr lang="cs-CZ" b="1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1DDB9C4-5524-4972-B510-DF00C1BFEE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6016075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069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C0648FB-4388-443C-8D4E-4A9FF033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62671" y="4960137"/>
            <a:ext cx="4148329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D762E-DA8D-419A-BA44-68B93D3D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977048"/>
            <a:ext cx="9618133" cy="29609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sk-SK" sz="6000" dirty="0" err="1">
                <a:solidFill>
                  <a:srgbClr val="FFFFFF"/>
                </a:solidFill>
              </a:rPr>
              <a:t>Lokalizace</a:t>
            </a:r>
            <a:endParaRPr lang="en-US" sz="6000" dirty="0">
              <a:solidFill>
                <a:srgbClr val="FFFFFF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F95953-8E19-4C01-997F-0E959B52B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552199" y="5234457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212B1669-074A-4A13-BB9A-0035BBB225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0486532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7081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067B-FE07-4480-BD64-8FCBA7CD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Dnešní </a:t>
            </a:r>
            <a:r>
              <a:rPr lang="sk-SK" dirty="0" err="1"/>
              <a:t>cíle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FDE9-2395-4C00-88B2-6E288D75A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Seznámit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s dostupnými </a:t>
            </a:r>
            <a:r>
              <a:rPr lang="sk-SK" dirty="0" err="1"/>
              <a:t>layout</a:t>
            </a:r>
            <a:r>
              <a:rPr lang="sk-SK" dirty="0"/>
              <a:t> kontrolkami</a:t>
            </a:r>
            <a:endParaRPr lang="en-US" dirty="0"/>
          </a:p>
          <a:p>
            <a:r>
              <a:rPr lang="sk-SK" dirty="0" err="1"/>
              <a:t>Zkusit</a:t>
            </a:r>
            <a:r>
              <a:rPr lang="sk-SK" dirty="0"/>
              <a:t> si práci s </a:t>
            </a:r>
            <a:r>
              <a:rPr lang="sk-SK" dirty="0" err="1"/>
              <a:t>layouty</a:t>
            </a:r>
            <a:r>
              <a:rPr lang="sk-SK" dirty="0"/>
              <a:t> a kontrolkami</a:t>
            </a:r>
          </a:p>
          <a:p>
            <a:r>
              <a:rPr lang="sk-SK" dirty="0" err="1"/>
              <a:t>Seznámit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s </a:t>
            </a:r>
            <a:r>
              <a:rPr lang="sk-SK" dirty="0" err="1"/>
              <a:t>navigací</a:t>
            </a:r>
            <a:r>
              <a:rPr lang="sk-SK" dirty="0"/>
              <a:t> </a:t>
            </a:r>
            <a:r>
              <a:rPr lang="sk-SK" dirty="0" err="1"/>
              <a:t>mezi</a:t>
            </a:r>
            <a:r>
              <a:rPr lang="sk-SK" dirty="0"/>
              <a:t> stránkami</a:t>
            </a:r>
          </a:p>
          <a:p>
            <a:endParaRPr lang="sk-SK" dirty="0"/>
          </a:p>
          <a:p>
            <a:r>
              <a:rPr lang="sk-SK" dirty="0"/>
              <a:t>Bonus:</a:t>
            </a:r>
          </a:p>
          <a:p>
            <a:r>
              <a:rPr lang="sk-SK" dirty="0"/>
              <a:t>- </a:t>
            </a:r>
            <a:r>
              <a:rPr lang="sk-SK" dirty="0" err="1"/>
              <a:t>Styly</a:t>
            </a:r>
            <a:endParaRPr lang="sk-SK" dirty="0"/>
          </a:p>
          <a:p>
            <a:r>
              <a:rPr lang="sk-SK" dirty="0"/>
              <a:t>- </a:t>
            </a:r>
            <a:r>
              <a:rPr lang="sk-SK" dirty="0" err="1"/>
              <a:t>Lokalizace</a:t>
            </a:r>
            <a:endParaRPr lang="sk-S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891669" y="2220115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>
                <a:solidFill>
                  <a:schemeClr val="bg2"/>
                </a:solidFill>
                <a:cs typeface="Helvetica Light"/>
              </a:rPr>
              <a:t>ActivityIndicator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605107" y="2220115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BoxView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18545" y="2220115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Button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31983" y="2220115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DatePicker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745420" y="2220115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Editor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891669" y="2915648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Entry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605107" y="2915648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Image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318545" y="2915648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Label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891669" y="3611182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OpenGLView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605107" y="3611182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Picker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318545" y="3611182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ProgressBar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31983" y="3611182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SearchBar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745419" y="2915647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Slider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745419" y="3611179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Stepper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888719" y="4306714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324" dirty="0" err="1">
                <a:solidFill>
                  <a:schemeClr val="bg2"/>
                </a:solidFill>
                <a:cs typeface="Helvetica Light"/>
              </a:rPr>
              <a:t>WebView</a:t>
            </a:r>
            <a:endParaRPr lang="sk-SK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602156" y="4306713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TableView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315593" y="4306712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ListView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745420" y="4312449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EntryCell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891669" y="5002249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ImageCell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605107" y="5002249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SwitchCell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29030" y="4306711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TextCell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315592" y="5002249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ViewCell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Ovládací prvky</a:t>
            </a:r>
            <a:endParaRPr lang="en-US" dirty="0"/>
          </a:p>
        </p:txBody>
      </p:sp>
      <p:sp>
        <p:nvSpPr>
          <p:cNvPr id="34" name="Rounded Rectangle 17"/>
          <p:cNvSpPr/>
          <p:nvPr/>
        </p:nvSpPr>
        <p:spPr>
          <a:xfrm>
            <a:off x="7031983" y="2915648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TimePicker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5" name="Rounded Rectangle 32">
            <a:extLst>
              <a:ext uri="{FF2B5EF4-FFF2-40B4-BE49-F238E27FC236}">
                <a16:creationId xmlns:a16="http://schemas.microsoft.com/office/drawing/2014/main" id="{05763E95-3B59-47A2-9D38-4A49CB42D32B}"/>
              </a:ext>
            </a:extLst>
          </p:cNvPr>
          <p:cNvSpPr/>
          <p:nvPr/>
        </p:nvSpPr>
        <p:spPr>
          <a:xfrm>
            <a:off x="7026077" y="5002240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324" dirty="0" err="1">
                <a:solidFill>
                  <a:schemeClr val="bg2"/>
                </a:solidFill>
                <a:cs typeface="Helvetica Light"/>
              </a:rPr>
              <a:t>Map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6" name="Rounded Rectangle 32">
            <a:extLst>
              <a:ext uri="{FF2B5EF4-FFF2-40B4-BE49-F238E27FC236}">
                <a16:creationId xmlns:a16="http://schemas.microsoft.com/office/drawing/2014/main" id="{A3A0E90F-D87D-43BD-BA87-4276851706EB}"/>
              </a:ext>
            </a:extLst>
          </p:cNvPr>
          <p:cNvSpPr/>
          <p:nvPr/>
        </p:nvSpPr>
        <p:spPr>
          <a:xfrm>
            <a:off x="8745418" y="5013719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…</a:t>
            </a:r>
          </a:p>
        </p:txBody>
      </p:sp>
      <p:graphicFrame>
        <p:nvGraphicFramePr>
          <p:cNvPr id="40" name="Content Placeholder 3">
            <a:extLst>
              <a:ext uri="{FF2B5EF4-FFF2-40B4-BE49-F238E27FC236}">
                <a16:creationId xmlns:a16="http://schemas.microsoft.com/office/drawing/2014/main" id="{3D56522F-5D9F-4103-9546-36FCBC7A22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0704228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375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Prezentace</a:t>
            </a:r>
            <a:r>
              <a:rPr lang="sk-SK" dirty="0"/>
              <a:t> obsahu</a:t>
            </a:r>
            <a:endParaRPr lang="cs-CZ" dirty="0"/>
          </a:p>
        </p:txBody>
      </p:sp>
      <p:pic>
        <p:nvPicPr>
          <p:cNvPr id="1028" name="Picture 4" descr="https://docs.microsoft.com/en-us/xamarin/xamarin-forms/user-interface/controls/views-images/Label-Large.png#lightbox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373" y="1761745"/>
            <a:ext cx="2438400" cy="228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docs.microsoft.com/en-us/xamarin/xamarin-forms/user-interface/controls/views-images/Image-Large.png#lightbox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61744"/>
            <a:ext cx="2438400" cy="228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docs.microsoft.com/en-us/xamarin/xamarin-forms/user-interface/controls/views-images/BoxView-Large.png#lightbox">
            <a:extLst>
              <a:ext uri="{FF2B5EF4-FFF2-40B4-BE49-F238E27FC236}">
                <a16:creationId xmlns:a16="http://schemas.microsoft.com/office/drawing/2014/main" id="{F72AB114-E5C7-4927-8738-4A38C7CA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28" y="1764701"/>
            <a:ext cx="2438401" cy="227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docs.microsoft.com/en-us/xamarin/xamarin-forms/user-interface/controls/views-images/WebView-Large.png#lightbox">
            <a:extLst>
              <a:ext uri="{FF2B5EF4-FFF2-40B4-BE49-F238E27FC236}">
                <a16:creationId xmlns:a16="http://schemas.microsoft.com/office/drawing/2014/main" id="{31D86B78-00F4-4997-9F46-D92E7BF3A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344" y="4310321"/>
            <a:ext cx="2561822" cy="239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ocs.microsoft.com/en-us/xamarin/xamarin-forms/user-interface/controls/views-images/OpenGLView-Large.png#lightbox">
            <a:extLst>
              <a:ext uri="{FF2B5EF4-FFF2-40B4-BE49-F238E27FC236}">
                <a16:creationId xmlns:a16="http://schemas.microsoft.com/office/drawing/2014/main" id="{DB0C0DA7-B971-49F3-AE7C-195FE42B3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699" y="4385497"/>
            <a:ext cx="2410602" cy="224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docs.microsoft.com/en-us/xamarin/xamarin-forms/user-interface/controls/views-images/Map-Large.png#lightbox">
            <a:extLst>
              <a:ext uri="{FF2B5EF4-FFF2-40B4-BE49-F238E27FC236}">
                <a16:creationId xmlns:a16="http://schemas.microsoft.com/office/drawing/2014/main" id="{11A3D593-120E-469C-A2DF-972587660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784" y="4389849"/>
            <a:ext cx="2415286" cy="224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6A583704-1EFC-4FBA-9A82-32F479253A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1827294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8100433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Akce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1727093" y="1761745"/>
            <a:ext cx="2434959" cy="228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881820" y="1761744"/>
            <a:ext cx="2428359" cy="228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2AB114-E5C7-4927-8738-4A38C7CA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8032972" y="1764701"/>
            <a:ext cx="2428913" cy="227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0A0D26D-0385-4391-AE65-7537A1BA1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1696344" y="4336260"/>
            <a:ext cx="2561822" cy="234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F8A6E065-4943-42E7-9E4E-E8D237D3E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4890699" y="4404753"/>
            <a:ext cx="2410602" cy="220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D1B2A0DE-D8E2-49E9-9283-2FA9B40C0C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1827294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162436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Nastavov</a:t>
            </a:r>
            <a:r>
              <a:rPr lang="sk-SK" dirty="0" err="1"/>
              <a:t>ání</a:t>
            </a:r>
            <a:r>
              <a:rPr lang="sk-SK" dirty="0"/>
              <a:t> </a:t>
            </a:r>
            <a:r>
              <a:rPr lang="sk-SK" dirty="0" err="1"/>
              <a:t>hodnot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1725373" y="1764872"/>
            <a:ext cx="2438400" cy="227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876800" y="1761823"/>
            <a:ext cx="2438400" cy="227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2AB114-E5C7-4927-8738-4A38C7CA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8029725" y="1764701"/>
            <a:ext cx="2435407" cy="227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1D86B78-00F4-4997-9F46-D92E7BF3A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1696344" y="4317146"/>
            <a:ext cx="2561822" cy="238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B0C0DA7-B971-49F3-AE7C-195FE42B3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4890699" y="4398665"/>
            <a:ext cx="2410602" cy="222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D62A0A2-DB62-4DEF-BCFF-3B4E0CAC6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/>
        </p:blipFill>
        <p:spPr bwMode="auto">
          <a:xfrm>
            <a:off x="8039784" y="4392737"/>
            <a:ext cx="2415286" cy="223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773AF75-4641-4E4F-96A2-AF28D85245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1827294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7188314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Editace</a:t>
            </a:r>
            <a:r>
              <a:rPr lang="sk-SK" dirty="0"/>
              <a:t> textu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1731384" y="1761745"/>
            <a:ext cx="2426376" cy="228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881820" y="1766517"/>
            <a:ext cx="2428359" cy="227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0A7EB2BF-C78B-40AB-A8FA-E0A9D88AB0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1827294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024330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Indikace</a:t>
            </a:r>
            <a:r>
              <a:rPr lang="sk-SK" dirty="0"/>
              <a:t> aktivity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1731384" y="1763870"/>
            <a:ext cx="2426376" cy="227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881820" y="1770380"/>
            <a:ext cx="2428359" cy="226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F3FD97A2-CC9F-424C-BD63-541AC71DD5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6715270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A381D61-F01F-4DE4-9FC0-4361A7105F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1827294"/>
              </p:ext>
            </p:extLst>
          </p:nvPr>
        </p:nvGraphicFramePr>
        <p:xfrm>
          <a:off x="152400" y="15240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0373606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kolekce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1728633" y="1764872"/>
            <a:ext cx="2431879" cy="227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880060" y="1764871"/>
            <a:ext cx="2431879" cy="227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2AB114-E5C7-4927-8738-4A38C7CA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8029725" y="1767745"/>
            <a:ext cx="2435407" cy="227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1D86B78-00F4-4997-9F46-D92E7BF3A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1702863" y="4338202"/>
            <a:ext cx="2548784" cy="234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FB19B4-3889-4B36-A1BB-347D596C8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4890699" y="4404752"/>
            <a:ext cx="2410602" cy="220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496B510D-20E0-464E-871F-AD40A3825F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1827294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688730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717</Words>
  <Application>Microsoft Office PowerPoint</Application>
  <PresentationFormat>Widescreen</PresentationFormat>
  <Paragraphs>275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Consolas</vt:lpstr>
      <vt:lpstr>Tw Cen MT</vt:lpstr>
      <vt:lpstr>Tw Cen MT Condensed</vt:lpstr>
      <vt:lpstr>Wingdings 3</vt:lpstr>
      <vt:lpstr>Integral</vt:lpstr>
      <vt:lpstr>PV239 – 02- Design</vt:lpstr>
      <vt:lpstr>Dnešní cíle</vt:lpstr>
      <vt:lpstr>Ovládací prvky</vt:lpstr>
      <vt:lpstr>Prezentace obsahu</vt:lpstr>
      <vt:lpstr>Akce</vt:lpstr>
      <vt:lpstr>Nastavování hodnot</vt:lpstr>
      <vt:lpstr>Editace textu</vt:lpstr>
      <vt:lpstr>Indikace aktivity</vt:lpstr>
      <vt:lpstr>kolekce</vt:lpstr>
      <vt:lpstr>Pop-ups</vt:lpstr>
      <vt:lpstr>Layouts – jedna komponenta</vt:lpstr>
      <vt:lpstr>Layouts – více komponent</vt:lpstr>
      <vt:lpstr>Layouts – více komponent</vt:lpstr>
      <vt:lpstr>Grid</vt:lpstr>
      <vt:lpstr>StackLayout</vt:lpstr>
      <vt:lpstr>Layouts</vt:lpstr>
      <vt:lpstr>Layouts</vt:lpstr>
      <vt:lpstr>Cvičení - Layouts</vt:lpstr>
      <vt:lpstr>Navigace</vt:lpstr>
      <vt:lpstr>Navigace</vt:lpstr>
      <vt:lpstr>Resources</vt:lpstr>
      <vt:lpstr>Styles</vt:lpstr>
      <vt:lpstr>Předdefinované styly</vt:lpstr>
      <vt:lpstr>Platform-Specific XAML</vt:lpstr>
      <vt:lpstr>Styly</vt:lpstr>
      <vt:lpstr>Text Resources</vt:lpstr>
      <vt:lpstr>Lokalizace</vt:lpstr>
      <vt:lpstr>Dnešní cíle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PV239 - 02 design</dc:title>
  <dc:creator>Roman Jašek</dc:creator>
  <cp:lastModifiedBy>Roman Jašek</cp:lastModifiedBy>
  <cp:revision>90</cp:revision>
  <dcterms:created xsi:type="dcterms:W3CDTF">2020-01-11T10:34:08Z</dcterms:created>
  <dcterms:modified xsi:type="dcterms:W3CDTF">2022-02-19T06:59:58Z</dcterms:modified>
</cp:coreProperties>
</file>