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36"/>
  </p:notesMasterIdLst>
  <p:sldIdLst>
    <p:sldId id="256" r:id="rId2"/>
    <p:sldId id="260" r:id="rId3"/>
    <p:sldId id="309" r:id="rId4"/>
    <p:sldId id="325" r:id="rId5"/>
    <p:sldId id="326" r:id="rId6"/>
    <p:sldId id="327" r:id="rId7"/>
    <p:sldId id="269" r:id="rId8"/>
    <p:sldId id="328" r:id="rId9"/>
    <p:sldId id="271" r:id="rId10"/>
    <p:sldId id="264" r:id="rId11"/>
    <p:sldId id="329" r:id="rId12"/>
    <p:sldId id="330" r:id="rId13"/>
    <p:sldId id="331" r:id="rId14"/>
    <p:sldId id="333" r:id="rId15"/>
    <p:sldId id="334" r:id="rId16"/>
    <p:sldId id="312" r:id="rId17"/>
    <p:sldId id="313" r:id="rId18"/>
    <p:sldId id="310" r:id="rId19"/>
    <p:sldId id="311" r:id="rId20"/>
    <p:sldId id="306" r:id="rId21"/>
    <p:sldId id="305" r:id="rId22"/>
    <p:sldId id="351" r:id="rId23"/>
    <p:sldId id="272" r:id="rId24"/>
    <p:sldId id="281" r:id="rId25"/>
    <p:sldId id="348" r:id="rId26"/>
    <p:sldId id="270" r:id="rId27"/>
    <p:sldId id="349" r:id="rId28"/>
    <p:sldId id="350" r:id="rId29"/>
    <p:sldId id="280" r:id="rId30"/>
    <p:sldId id="273" r:id="rId31"/>
    <p:sldId id="344" r:id="rId32"/>
    <p:sldId id="345" r:id="rId33"/>
    <p:sldId id="346" r:id="rId34"/>
    <p:sldId id="29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92" d="100"/>
          <a:sy n="92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24.02.2019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Phonegap</a:t>
            </a:r>
            <a:r>
              <a:rPr lang="cs-CZ" dirty="0"/>
              <a:t>, </a:t>
            </a:r>
            <a:r>
              <a:rPr lang="cs-CZ" dirty="0" err="1"/>
              <a:t>apachecordova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938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err="1"/>
              <a:t>Mono</a:t>
            </a:r>
            <a:r>
              <a:rPr lang="sk-SK" dirty="0"/>
              <a:t>. (cca 10 MB)</a:t>
            </a:r>
          </a:p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3A0E2-AD07-41C5-B242-3B425ECC781C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629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20D8-C906-41F5-9ADC-FAE55DB63D22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5507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920D8-C906-41F5-9ADC-FAE55DB63D22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39090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more than 40 controls, layouts, and pages to mix and match from.</a:t>
            </a:r>
          </a:p>
          <a:p>
            <a:r>
              <a:rPr lang="en-US" dirty="0"/>
              <a:t>These are all of the controls you have out of the box, you can</a:t>
            </a:r>
            <a:r>
              <a:rPr lang="en-US" baseline="0" dirty="0"/>
              <a:t> of course create your own.</a:t>
            </a:r>
          </a:p>
          <a:p>
            <a:r>
              <a:rPr lang="en-US" baseline="0" dirty="0"/>
              <a:t>What is unique is you get the native control and have access to it.</a:t>
            </a:r>
          </a:p>
          <a:p>
            <a:r>
              <a:rPr lang="en-US" baseline="0" dirty="0"/>
              <a:t>Consider an Entry Field</a:t>
            </a:r>
          </a:p>
          <a:p>
            <a:r>
              <a:rPr lang="en-US" baseline="0" dirty="0"/>
              <a:t>On iOS it is mapped to </a:t>
            </a:r>
            <a:r>
              <a:rPr lang="en-US" baseline="0" dirty="0" err="1"/>
              <a:t>UITextField</a:t>
            </a:r>
            <a:endParaRPr lang="en-US" baseline="0" dirty="0"/>
          </a:p>
          <a:p>
            <a:r>
              <a:rPr lang="en-US" baseline="0" dirty="0"/>
              <a:t>Android it is </a:t>
            </a:r>
            <a:r>
              <a:rPr lang="en-US" baseline="0" dirty="0" err="1"/>
              <a:t>EditText</a:t>
            </a:r>
            <a:endParaRPr lang="en-US" baseline="0" dirty="0"/>
          </a:p>
          <a:p>
            <a:r>
              <a:rPr lang="en-US" baseline="0" dirty="0"/>
              <a:t>Windows </a:t>
            </a:r>
            <a:r>
              <a:rPr lang="en-US" baseline="0" dirty="0" err="1"/>
              <a:t>Phoen</a:t>
            </a:r>
            <a:r>
              <a:rPr lang="en-US" baseline="0" dirty="0"/>
              <a:t> it is a </a:t>
            </a:r>
            <a:r>
              <a:rPr lang="en-US" baseline="0" dirty="0" err="1"/>
              <a:t>TextBox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58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of a page</a:t>
            </a:r>
            <a:r>
              <a:rPr lang="en-US" baseline="0" dirty="0"/>
              <a:t> are layouts</a:t>
            </a:r>
          </a:p>
          <a:p>
            <a:r>
              <a:rPr lang="en-US" baseline="0" dirty="0"/>
              <a:t>A lot of options from something simple like a stack panel to complex and powerful grids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2019-02-24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2019-02-24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2019-02-24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53631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5109">
                      <a:schemeClr val="tx2"/>
                    </a:gs>
                    <a:gs pos="25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7"/>
            <a:ext cx="5378548" cy="1536318"/>
          </a:xfrm>
        </p:spPr>
        <p:txBody>
          <a:bodyPr wrap="square">
            <a:spAutoFit/>
          </a:bodyPr>
          <a:lstStyle>
            <a:lvl1pPr marL="0" indent="0">
              <a:spcBef>
                <a:spcPts val="900"/>
              </a:spcBef>
              <a:buClr>
                <a:schemeClr val="tx1"/>
              </a:buClr>
              <a:buFont typeface="Wingdings" pitchFamily="2" charset="2"/>
              <a:buNone/>
              <a:defRPr sz="2647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471"/>
            </a:lvl2pPr>
            <a:lvl3pPr marL="170407" indent="0">
              <a:buNone/>
              <a:tabLst/>
              <a:defRPr sz="1471"/>
            </a:lvl3pPr>
            <a:lvl4pPr marL="338480" indent="0">
              <a:buNone/>
              <a:defRPr/>
            </a:lvl4pPr>
            <a:lvl5pPr marL="504218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07649"/>
      </p:ext>
    </p:extLst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12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2019-02-24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2019-02-24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2019-02-24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2019-02-24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2019-02-24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2019-02-24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2019-02-24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2019-02-24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2019-02-24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amarin.com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PV239 - 01 </a:t>
            </a:r>
            <a:r>
              <a:rPr lang="cs-CZ" dirty="0" err="1"/>
              <a:t>Introduction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</a:p>
          <a:p>
            <a:r>
              <a:rPr lang="sk-SK" dirty="0"/>
              <a:t>Microsoft MVP, 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AE4933-3C35-401C-B961-8B312501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sk-SK" dirty="0" err="1"/>
              <a:t>co</a:t>
            </a:r>
            <a:r>
              <a:rPr lang="sk-SK" dirty="0"/>
              <a:t> </a:t>
            </a:r>
            <a:r>
              <a:rPr lang="sk-SK" dirty="0" err="1"/>
              <a:t>potřebujete</a:t>
            </a:r>
            <a:r>
              <a:rPr lang="sk-SK" dirty="0"/>
              <a:t>?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5092F65A-5F4F-43D9-8FFB-7CC2EE746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7" y="506776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sng" strike="noStrike" cap="none" normalizeH="0" baseline="0" dirty="0">
                <a:ln>
                  <a:noFill/>
                </a:ln>
                <a:solidFill>
                  <a:srgbClr val="3498DB"/>
                </a:solidFill>
                <a:effectLst/>
                <a:latin typeface="WeblySleek UI"/>
                <a:hlinkClick r:id="rId3"/>
              </a:rPr>
              <a:t>  </a:t>
            </a:r>
            <a:r>
              <a:rPr kumimoji="0" lang="sk-SK" altLang="sk-SK" sz="7600" b="0" i="0" u="sng" strike="noStrike" cap="none" normalizeH="0" baseline="0" dirty="0">
                <a:ln>
                  <a:noFill/>
                </a:ln>
                <a:solidFill>
                  <a:srgbClr val="3498DB"/>
                </a:solidFill>
                <a:effectLst/>
                <a:latin typeface="WeblySleek UI"/>
              </a:rPr>
              <a:t> </a:t>
            </a:r>
            <a:r>
              <a:rPr kumimoji="0" lang="sk-SK" altLang="sk-SK" sz="1200" b="0" i="0" u="sng" strike="noStrike" cap="none" normalizeH="0" baseline="0" dirty="0">
                <a:ln>
                  <a:noFill/>
                </a:ln>
                <a:solidFill>
                  <a:srgbClr val="3498DB"/>
                </a:solidFill>
                <a:effectLst/>
                <a:latin typeface="WeblySleek UI"/>
              </a:rPr>
              <a:t>                           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4E5758"/>
                </a:solidFill>
                <a:effectLst/>
                <a:latin typeface="WeblySleek UI"/>
              </a:rPr>
              <a:t> </a:t>
            </a:r>
            <a:endParaRPr kumimoji="0" lang="sk-SK" altLang="sk-SK" sz="2200" b="0" i="0" u="none" strike="noStrike" cap="none" normalizeH="0" baseline="0" dirty="0">
              <a:ln>
                <a:noFill/>
              </a:ln>
              <a:solidFill>
                <a:srgbClr val="2C3E50"/>
              </a:solidFill>
              <a:effectLst/>
              <a:latin typeface="WeblySleek U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200" b="0" i="0" u="none" strike="noStrike" cap="none" normalizeH="0" baseline="0" dirty="0" err="1">
                <a:ln>
                  <a:noFill/>
                </a:ln>
                <a:solidFill>
                  <a:srgbClr val="2C3E50"/>
                </a:solidFill>
                <a:effectLst/>
                <a:latin typeface="WeblySleek UI"/>
              </a:rPr>
              <a:t>Visual</a:t>
            </a:r>
            <a:r>
              <a:rPr kumimoji="0" lang="sk-SK" altLang="sk-SK" sz="2200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latin typeface="WeblySleek UI"/>
              </a:rPr>
              <a:t> Studio </a:t>
            </a:r>
            <a:r>
              <a:rPr kumimoji="0" lang="sk-SK" altLang="sk-SK" sz="2200" b="0" i="0" u="none" strike="noStrike" cap="none" normalizeH="0" baseline="0" dirty="0" err="1">
                <a:ln>
                  <a:noFill/>
                </a:ln>
                <a:solidFill>
                  <a:srgbClr val="2C3E50"/>
                </a:solidFill>
                <a:effectLst/>
                <a:latin typeface="WeblySleek UI"/>
              </a:rPr>
              <a:t>for</a:t>
            </a:r>
            <a:r>
              <a:rPr kumimoji="0" lang="sk-SK" altLang="sk-SK" sz="2200" b="0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latin typeface="WeblySleek UI"/>
              </a:rPr>
              <a:t> Mac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 dirty="0" err="1">
                <a:ln>
                  <a:noFill/>
                </a:ln>
                <a:solidFill>
                  <a:srgbClr val="7F8C8D"/>
                </a:solidFill>
                <a:effectLst/>
                <a:latin typeface="WeblySleek UI"/>
              </a:rPr>
              <a:t>for</a:t>
            </a:r>
            <a:r>
              <a:rPr kumimoji="0" lang="sk-SK" altLang="sk-SK" sz="1200" b="0" i="0" u="none" strike="noStrike" cap="none" normalizeH="0" baseline="0" dirty="0">
                <a:ln>
                  <a:noFill/>
                </a:ln>
                <a:solidFill>
                  <a:srgbClr val="7F8C8D"/>
                </a:solidFill>
                <a:effectLst/>
                <a:latin typeface="WeblySleek UI"/>
              </a:rPr>
              <a:t> Mac</a:t>
            </a:r>
            <a:endParaRPr kumimoji="0" lang="sk-SK" altLang="sk-SK" sz="1200" b="0" i="0" u="sng" strike="noStrike" cap="none" normalizeH="0" baseline="0" dirty="0">
              <a:ln>
                <a:noFill/>
              </a:ln>
              <a:solidFill>
                <a:srgbClr val="3498DB"/>
              </a:solidFill>
              <a:effectLst/>
              <a:latin typeface="WeblySleek UI"/>
            </a:endParaRPr>
          </a:p>
        </p:txBody>
      </p:sp>
      <p:pic>
        <p:nvPicPr>
          <p:cNvPr id="1037" name="Picture 13" descr="Visual Studio for Mac">
            <a:hlinkClick r:id="rId3"/>
            <a:extLst>
              <a:ext uri="{FF2B5EF4-FFF2-40B4-BE49-F238E27FC236}">
                <a16:creationId xmlns:a16="http://schemas.microsoft.com/office/drawing/2014/main" id="{560635D9-BE96-4030-9B5F-837555194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22956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8">
            <a:extLst>
              <a:ext uri="{FF2B5EF4-FFF2-40B4-BE49-F238E27FC236}">
                <a16:creationId xmlns:a16="http://schemas.microsoft.com/office/drawing/2014/main" id="{338B90D5-015C-4F4A-BD84-9D5192A1A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7" y="299593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sng" strike="noStrike" cap="none" normalizeH="0" baseline="0">
                <a:ln>
                  <a:noFill/>
                </a:ln>
                <a:solidFill>
                  <a:srgbClr val="3498DB"/>
                </a:solidFill>
                <a:effectLst/>
                <a:latin typeface="WeblySleek UI"/>
                <a:hlinkClick r:id="rId3"/>
              </a:rPr>
              <a:t>  </a:t>
            </a:r>
            <a:r>
              <a:rPr kumimoji="0" lang="sk-SK" altLang="sk-SK" sz="7600" b="0" i="0" u="sng" strike="noStrike" cap="none" normalizeH="0" baseline="0">
                <a:ln>
                  <a:noFill/>
                </a:ln>
                <a:solidFill>
                  <a:srgbClr val="3498DB"/>
                </a:solidFill>
                <a:effectLst/>
                <a:latin typeface="WeblySleek UI"/>
              </a:rPr>
              <a:t> </a:t>
            </a:r>
            <a:r>
              <a:rPr kumimoji="0" lang="sk-SK" altLang="sk-SK" sz="1200" b="0" i="0" u="sng" strike="noStrike" cap="none" normalizeH="0" baseline="0">
                <a:ln>
                  <a:noFill/>
                </a:ln>
                <a:solidFill>
                  <a:srgbClr val="3498DB"/>
                </a:solidFill>
                <a:effectLst/>
                <a:latin typeface="WeblySleek UI"/>
              </a:rPr>
              <a:t>                           </a:t>
            </a: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4E5758"/>
                </a:solidFill>
                <a:effectLst/>
                <a:latin typeface="WeblySleek UI"/>
              </a:rPr>
              <a:t> </a:t>
            </a:r>
            <a:endParaRPr kumimoji="0" lang="sk-SK" altLang="sk-SK" sz="2200" b="0" i="0" u="none" strike="noStrike" cap="none" normalizeH="0" baseline="0">
              <a:ln>
                <a:noFill/>
              </a:ln>
              <a:solidFill>
                <a:srgbClr val="2C3E50"/>
              </a:solidFill>
              <a:effectLst/>
              <a:latin typeface="WeblySleek UI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2200" b="0" i="0" u="none" strike="noStrike" cap="none" normalizeH="0" baseline="0">
                <a:ln>
                  <a:noFill/>
                </a:ln>
                <a:solidFill>
                  <a:srgbClr val="2C3E50"/>
                </a:solidFill>
                <a:effectLst/>
                <a:latin typeface="WeblySleek UI"/>
              </a:rPr>
              <a:t>Visual Studio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200" b="0" i="0" u="none" strike="noStrike" cap="none" normalizeH="0" baseline="0">
                <a:ln>
                  <a:noFill/>
                </a:ln>
                <a:solidFill>
                  <a:srgbClr val="7F8C8D"/>
                </a:solidFill>
                <a:effectLst/>
                <a:latin typeface="WeblySleek UI"/>
              </a:rPr>
              <a:t>for Windows</a:t>
            </a:r>
            <a:endParaRPr kumimoji="0" lang="sk-SK" altLang="sk-SK" sz="1200" b="0" i="0" u="sng" strike="noStrike" cap="none" normalizeH="0" baseline="0">
              <a:ln>
                <a:noFill/>
              </a:ln>
              <a:solidFill>
                <a:srgbClr val="3498DB"/>
              </a:solidFill>
              <a:effectLst/>
              <a:latin typeface="WeblySleek UI"/>
            </a:endParaRPr>
          </a:p>
        </p:txBody>
      </p:sp>
      <p:pic>
        <p:nvPicPr>
          <p:cNvPr id="1043" name="Picture 19" descr="Visual Studio">
            <a:hlinkClick r:id="rId3"/>
            <a:extLst>
              <a:ext uri="{FF2B5EF4-FFF2-40B4-BE49-F238E27FC236}">
                <a16:creationId xmlns:a16="http://schemas.microsoft.com/office/drawing/2014/main" id="{FB64B879-8C84-4E5F-A9F5-D46861896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1577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9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CD7B-75F0-4466-90B5-CD6236EC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cs-CZ"/>
              <a:t>Visual studio workloads</a:t>
            </a:r>
            <a:endParaRPr lang="cs-CZ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0F228F-124A-462A-82E6-8064245B3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057" y="1921848"/>
            <a:ext cx="700821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01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1AC6E-5B08-46F9-9D30-32991D8C4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Vývoj pro </a:t>
            </a:r>
            <a:r>
              <a:rPr lang="sk-SK" dirty="0" err="1"/>
              <a:t>ios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B3120-72C1-4A35-991F-6BDEF2563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Pro </a:t>
            </a:r>
            <a:r>
              <a:rPr lang="sk-SK" dirty="0" err="1"/>
              <a:t>kompilaci</a:t>
            </a:r>
            <a:r>
              <a:rPr lang="sk-SK" dirty="0"/>
              <a:t> </a:t>
            </a:r>
            <a:r>
              <a:rPr lang="sk-SK" dirty="0" err="1"/>
              <a:t>potřebujete</a:t>
            </a:r>
            <a:r>
              <a:rPr lang="sk-SK" dirty="0"/>
              <a:t> tzv. Mac Agent</a:t>
            </a:r>
          </a:p>
          <a:p>
            <a:r>
              <a:rPr lang="sk-SK" dirty="0" err="1"/>
              <a:t>Kompilace</a:t>
            </a:r>
            <a:r>
              <a:rPr lang="sk-SK" dirty="0"/>
              <a:t> </a:t>
            </a:r>
            <a:r>
              <a:rPr lang="sk-SK" dirty="0" err="1"/>
              <a:t>probíhá</a:t>
            </a:r>
            <a:r>
              <a:rPr lang="sk-SK" dirty="0"/>
              <a:t> na </a:t>
            </a:r>
            <a:r>
              <a:rPr lang="sk-SK" dirty="0" err="1"/>
              <a:t>zařízení</a:t>
            </a:r>
            <a:r>
              <a:rPr lang="sk-SK" dirty="0"/>
              <a:t> s Mac OS</a:t>
            </a:r>
          </a:p>
          <a:p>
            <a:r>
              <a:rPr lang="sk-SK" dirty="0"/>
              <a:t>Simulátor </a:t>
            </a:r>
            <a:r>
              <a:rPr lang="sk-SK" dirty="0" err="1"/>
              <a:t>můžete</a:t>
            </a:r>
            <a:r>
              <a:rPr lang="sk-SK" dirty="0"/>
              <a:t> </a:t>
            </a:r>
            <a:r>
              <a:rPr lang="sk-SK" dirty="0" err="1"/>
              <a:t>vidět</a:t>
            </a:r>
            <a:r>
              <a:rPr lang="sk-SK" dirty="0"/>
              <a:t> ve Windows</a:t>
            </a:r>
          </a:p>
        </p:txBody>
      </p:sp>
    </p:spTree>
    <p:extLst>
      <p:ext uri="{BB962C8B-B14F-4D97-AF65-F5344CB8AC3E}">
        <p14:creationId xmlns:p14="http://schemas.microsoft.com/office/powerpoint/2010/main" val="133954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5BF7-B1C2-4AF5-B79D-25AEE6212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Vytvoření</a:t>
            </a:r>
            <a:r>
              <a:rPr lang="sk-SK" dirty="0"/>
              <a:t> projektu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95EC09-AE94-4F0F-A185-31C6D57DE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80" t="583" r="516"/>
          <a:stretch/>
        </p:blipFill>
        <p:spPr>
          <a:xfrm>
            <a:off x="1410159" y="2038120"/>
            <a:ext cx="9254170" cy="64511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32F798-BD5D-4E09-AC7C-049154949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505" y="2569584"/>
            <a:ext cx="70580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3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4773-766E-40D1-B5AC-1F12C991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Sdílení</a:t>
            </a:r>
            <a:r>
              <a:rPr lang="sk-SK" dirty="0"/>
              <a:t> kódu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9E79D-3115-40AB-B038-923938D7B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/>
              <a:t>Shared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4A9617-6D8C-4A6D-9A40-BBE95F3620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sk-SK" dirty="0" err="1"/>
              <a:t>Sdílené</a:t>
            </a:r>
            <a:r>
              <a:rPr lang="sk-SK" dirty="0"/>
              <a:t> </a:t>
            </a:r>
            <a:r>
              <a:rPr lang="sk-SK" dirty="0" err="1"/>
              <a:t>soubory</a:t>
            </a:r>
            <a:r>
              <a:rPr lang="sk-SK" dirty="0"/>
              <a:t> pro </a:t>
            </a:r>
            <a:r>
              <a:rPr lang="sk-SK" dirty="0" err="1"/>
              <a:t>všechny</a:t>
            </a:r>
            <a:r>
              <a:rPr lang="sk-SK" dirty="0"/>
              <a:t> platformy</a:t>
            </a:r>
          </a:p>
          <a:p>
            <a:pPr>
              <a:lnSpc>
                <a:spcPct val="150000"/>
              </a:lnSpc>
            </a:pPr>
            <a:r>
              <a:rPr lang="sk-SK" dirty="0"/>
              <a:t>Možný </a:t>
            </a:r>
            <a:r>
              <a:rPr lang="sk-SK" dirty="0" err="1"/>
              <a:t>override</a:t>
            </a:r>
            <a:r>
              <a:rPr lang="sk-SK" dirty="0"/>
              <a:t> pro </a:t>
            </a:r>
            <a:r>
              <a:rPr lang="sk-SK" dirty="0" err="1"/>
              <a:t>konkrétní</a:t>
            </a:r>
            <a:r>
              <a:rPr lang="sk-SK" dirty="0"/>
              <a:t> platformu</a:t>
            </a:r>
          </a:p>
          <a:p>
            <a:pPr>
              <a:lnSpc>
                <a:spcPct val="150000"/>
              </a:lnSpc>
            </a:pPr>
            <a:r>
              <a:rPr lang="sk-SK" dirty="0"/>
              <a:t>Pre-procesorové </a:t>
            </a:r>
            <a:r>
              <a:rPr lang="sk-SK" dirty="0" err="1"/>
              <a:t>direktivy</a:t>
            </a:r>
            <a:endParaRPr lang="sk-SK" dirty="0"/>
          </a:p>
          <a:p>
            <a:pPr>
              <a:lnSpc>
                <a:spcPct val="150000"/>
              </a:lnSpc>
            </a:pPr>
            <a:r>
              <a:rPr lang="sk-SK" dirty="0"/>
              <a:t>Špagety kód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704EDF-991B-4A5E-9571-1DDE6E787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b="1" dirty="0" err="1"/>
              <a:t>.Net</a:t>
            </a:r>
            <a:r>
              <a:rPr lang="en-US" b="1" dirty="0"/>
              <a:t> </a:t>
            </a:r>
            <a:r>
              <a:rPr lang="en-US" b="1" dirty="0" err="1"/>
              <a:t>standar</a:t>
            </a:r>
            <a:r>
              <a:rPr lang="sk-SK" b="1" dirty="0"/>
              <a:t>d</a:t>
            </a:r>
            <a:r>
              <a:rPr lang="en-US" b="1" dirty="0"/>
              <a:t> library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E7B287-DC4B-46A6-9694-67E63BB140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r>
              <a:rPr lang="sk-SK" dirty="0"/>
              <a:t>Jedna DLL pro </a:t>
            </a:r>
            <a:r>
              <a:rPr lang="sk-SK" dirty="0" err="1"/>
              <a:t>všechny</a:t>
            </a:r>
            <a:r>
              <a:rPr lang="sk-SK" dirty="0"/>
              <a:t> platformy</a:t>
            </a:r>
          </a:p>
          <a:p>
            <a:pPr>
              <a:lnSpc>
                <a:spcPct val="150000"/>
              </a:lnSpc>
            </a:pPr>
            <a:r>
              <a:rPr lang="sk-SK" dirty="0"/>
              <a:t>Jenom spoločné </a:t>
            </a:r>
            <a:r>
              <a:rPr lang="sk-SK" dirty="0" err="1"/>
              <a:t>věci</a:t>
            </a:r>
            <a:endParaRPr lang="sk-SK" dirty="0"/>
          </a:p>
          <a:p>
            <a:pPr>
              <a:lnSpc>
                <a:spcPct val="150000"/>
              </a:lnSpc>
            </a:pPr>
            <a:r>
              <a:rPr lang="sk-SK" dirty="0" err="1"/>
              <a:t>Specifické</a:t>
            </a:r>
            <a:r>
              <a:rPr lang="sk-SK" dirty="0"/>
              <a:t> </a:t>
            </a:r>
            <a:r>
              <a:rPr lang="sk-SK" dirty="0" err="1"/>
              <a:t>věci</a:t>
            </a:r>
            <a:r>
              <a:rPr lang="sk-SK" dirty="0"/>
              <a:t> je možné </a:t>
            </a:r>
            <a:r>
              <a:rPr lang="sk-SK" dirty="0" err="1"/>
              <a:t>odstínit</a:t>
            </a:r>
            <a:r>
              <a:rPr lang="sk-SK" dirty="0"/>
              <a:t> pomocí interface</a:t>
            </a:r>
          </a:p>
        </p:txBody>
      </p:sp>
    </p:spTree>
    <p:extLst>
      <p:ext uri="{BB962C8B-B14F-4D97-AF65-F5344CB8AC3E}">
        <p14:creationId xmlns:p14="http://schemas.microsoft.com/office/powerpoint/2010/main" val="124058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 animBg="1"/>
      <p:bldP spid="6" grpId="0" build="p"/>
      <p:bldP spid="7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108F0A-853E-49B8-9472-79CA6050D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Demo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CEF4EFF-07F9-4BD1-88B6-56C6E1ED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 err="1">
                <a:solidFill>
                  <a:srgbClr val="FFFFFF"/>
                </a:solidFill>
              </a:rPr>
              <a:t>Vytvoření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aplikace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04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jedna komponenta</a:t>
            </a:r>
            <a:endParaRPr lang="en-US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2F5839C5-C022-4648-AF6B-2261EDA6A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1600202"/>
            <a:ext cx="4038600" cy="4525963"/>
          </a:xfrm>
        </p:spPr>
        <p:txBody>
          <a:bodyPr>
            <a:normAutofit/>
          </a:bodyPr>
          <a:lstStyle/>
          <a:p>
            <a:r>
              <a:rPr lang="en-US" b="1" dirty="0" err="1"/>
              <a:t>ContentView</a:t>
            </a:r>
            <a:endParaRPr lang="en-US" b="1" dirty="0"/>
          </a:p>
          <a:p>
            <a:pPr marL="0" indent="0" algn="ctr">
              <a:buNone/>
            </a:pP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obsah</a:t>
            </a:r>
            <a:r>
              <a:rPr lang="en-US" dirty="0"/>
              <a:t>, b</a:t>
            </a:r>
            <a:r>
              <a:rPr lang="cs-CZ" dirty="0" err="1"/>
              <a:t>ázová</a:t>
            </a:r>
            <a:r>
              <a:rPr lang="cs-CZ" dirty="0"/>
              <a:t> třída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1600202"/>
            <a:ext cx="4038600" cy="4525963"/>
          </a:xfrm>
        </p:spPr>
        <p:txBody>
          <a:bodyPr/>
          <a:lstStyle/>
          <a:p>
            <a:r>
              <a:rPr lang="cs-CZ" b="1" dirty="0" err="1"/>
              <a:t>ContentPresenter</a:t>
            </a:r>
            <a:endParaRPr lang="cs-CZ" b="1" dirty="0"/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cs-CZ" dirty="0" err="1"/>
              <a:t>ísto</a:t>
            </a:r>
            <a:r>
              <a:rPr lang="cs-CZ" dirty="0"/>
              <a:t> pro obsah</a:t>
            </a:r>
            <a:r>
              <a:rPr lang="en-US" dirty="0"/>
              <a:t> - </a:t>
            </a:r>
            <a:r>
              <a:rPr lang="cs-CZ" dirty="0"/>
              <a:t>šablony</a:t>
            </a:r>
          </a:p>
          <a:p>
            <a:endParaRPr lang="en-US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456" y="2636912"/>
            <a:ext cx="1503591" cy="341020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60A47F84-3A15-4087-8650-1DB164A9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771" y="2638810"/>
            <a:ext cx="1553458" cy="348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2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FB30BF-0C94-40DA-A4BA-BFCC6F45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Layouts –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komponenta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761F487-DC09-4456-A345-324A2211A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1600202"/>
            <a:ext cx="4038600" cy="4525963"/>
          </a:xfrm>
        </p:spPr>
        <p:txBody>
          <a:bodyPr/>
          <a:lstStyle/>
          <a:p>
            <a:r>
              <a:rPr lang="en-US" b="1" dirty="0" err="1"/>
              <a:t>ScrollView</a:t>
            </a:r>
            <a:endParaRPr lang="en-US" b="1" dirty="0"/>
          </a:p>
          <a:p>
            <a:pPr marL="0" indent="0" algn="ctr">
              <a:buNone/>
            </a:pPr>
            <a:r>
              <a:rPr lang="cs-CZ" dirty="0"/>
              <a:t>Pokud se nevejde, </a:t>
            </a:r>
            <a:r>
              <a:rPr lang="cs-CZ" dirty="0" err="1"/>
              <a:t>scrolluje</a:t>
            </a:r>
            <a:r>
              <a:rPr lang="cs-CZ" dirty="0"/>
              <a:t> se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A207ED1-7C90-44DF-8FC6-A28AAD8F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43" y="2715960"/>
            <a:ext cx="1565594" cy="3410205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FC9DE089-B92B-44F9-AE1D-6DCF8298C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1600202"/>
            <a:ext cx="4038600" cy="4525963"/>
          </a:xfrm>
        </p:spPr>
        <p:txBody>
          <a:bodyPr/>
          <a:lstStyle/>
          <a:p>
            <a:r>
              <a:rPr lang="cs-CZ" b="1" dirty="0" err="1"/>
              <a:t>Frame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Možnost přidat rámeček</a:t>
            </a:r>
          </a:p>
          <a:p>
            <a:endParaRPr lang="en-US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3BB964AD-1DC1-4292-9A24-CA9A7F179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456" y="2636912"/>
            <a:ext cx="1503591" cy="34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8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C208827-E55D-49FF-80DE-39077BD6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CDA10F4B-3065-4646-8DAB-1F904AE8FE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AbsoluteLayout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Absolutní pozicování komponent</a:t>
            </a:r>
          </a:p>
          <a:p>
            <a:pPr marL="457200" lvl="1" indent="0">
              <a:buNone/>
            </a:pPr>
            <a:endParaRPr lang="cs-CZ" b="1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BE327016-21F5-4778-93DF-11E76A36EE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RelativeLayout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Rozmístění pomocí </a:t>
            </a:r>
            <a:r>
              <a:rPr lang="cs-CZ" dirty="0" err="1"/>
              <a:t>constraintů</a:t>
            </a:r>
            <a:endParaRPr lang="cs-CZ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4AB3344C-321A-4354-95FD-33A491C07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816" y="3100321"/>
            <a:ext cx="1521714" cy="341609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887D572-C859-42A9-9169-73CD4343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125" y="3100321"/>
            <a:ext cx="1581097" cy="341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8CFD40-674D-4092-8A4B-95D0E7D0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366C9A3-58BB-4E7B-AABC-5B349A3FB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Grid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Tabulkový layout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4F982136-F077-4222-AB90-58C171E33E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StackLayout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Pod sebe nebo vedle sebe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3566215-5FC6-489E-8842-1C4362D14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367" y="3208413"/>
            <a:ext cx="1581096" cy="3410205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27C84F1F-FBDE-4FFF-91CD-E1E8841A5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870" y="3208412"/>
            <a:ext cx="1488090" cy="34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8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</a:t>
            </a:r>
            <a:r>
              <a:rPr lang="cs-CZ" dirty="0" err="1"/>
              <a:t>xamarin</a:t>
            </a:r>
            <a:r>
              <a:rPr lang="cs-CZ" dirty="0"/>
              <a:t>?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980" y="1549225"/>
            <a:ext cx="4842040" cy="375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36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Grid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Skoro stejné jako ve WPF</a:t>
            </a:r>
          </a:p>
          <a:p>
            <a:r>
              <a:rPr lang="cs-CZ" dirty="0" err="1"/>
              <a:t>RowDefinitions</a:t>
            </a:r>
            <a:r>
              <a:rPr lang="cs-CZ" dirty="0"/>
              <a:t>, </a:t>
            </a:r>
            <a:r>
              <a:rPr lang="cs-CZ" dirty="0" err="1"/>
              <a:t>ColumnDefinitions</a:t>
            </a:r>
            <a:endParaRPr lang="cs-CZ" dirty="0"/>
          </a:p>
          <a:p>
            <a:pPr lvl="1"/>
            <a:r>
              <a:rPr lang="cs-CZ" dirty="0" err="1"/>
              <a:t>Width</a:t>
            </a:r>
            <a:r>
              <a:rPr lang="cs-CZ" dirty="0"/>
              <a:t> / </a:t>
            </a:r>
            <a:r>
              <a:rPr lang="cs-CZ" dirty="0" err="1"/>
              <a:t>Height</a:t>
            </a:r>
            <a:r>
              <a:rPr lang="cs-CZ" dirty="0"/>
              <a:t> = 150 | 3* | Auto</a:t>
            </a:r>
          </a:p>
          <a:p>
            <a:r>
              <a:rPr lang="cs-CZ" dirty="0" err="1"/>
              <a:t>Grid.Row</a:t>
            </a:r>
            <a:r>
              <a:rPr lang="cs-CZ" dirty="0"/>
              <a:t>, </a:t>
            </a:r>
            <a:r>
              <a:rPr lang="cs-CZ" dirty="0" err="1"/>
              <a:t>Grid.Column</a:t>
            </a:r>
            <a:r>
              <a:rPr lang="cs-CZ" dirty="0"/>
              <a:t>, </a:t>
            </a:r>
            <a:r>
              <a:rPr lang="cs-CZ" dirty="0" err="1"/>
              <a:t>Grid.RowSpan</a:t>
            </a:r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450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StackLayout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Obdoba </a:t>
            </a:r>
            <a:r>
              <a:rPr lang="cs-CZ" dirty="0" err="1"/>
              <a:t>StackPanelu</a:t>
            </a:r>
            <a:r>
              <a:rPr lang="cs-CZ" dirty="0"/>
              <a:t> ve WPF</a:t>
            </a:r>
          </a:p>
          <a:p>
            <a:r>
              <a:rPr lang="cs-CZ" dirty="0"/>
              <a:t>Řadí komponenty pod sebe nebo vedle sebe</a:t>
            </a:r>
            <a:br>
              <a:rPr lang="cs-CZ" dirty="0"/>
            </a:br>
            <a:endParaRPr lang="cs-CZ" dirty="0"/>
          </a:p>
          <a:p>
            <a:r>
              <a:rPr lang="cs-CZ" dirty="0" err="1"/>
              <a:t>Orientation</a:t>
            </a:r>
            <a:r>
              <a:rPr lang="cs-CZ" dirty="0"/>
              <a:t> = </a:t>
            </a:r>
            <a:r>
              <a:rPr lang="cs-CZ" dirty="0" err="1"/>
              <a:t>Horizontal</a:t>
            </a:r>
            <a:r>
              <a:rPr lang="cs-CZ" dirty="0"/>
              <a:t> | </a:t>
            </a:r>
            <a:r>
              <a:rPr lang="cs-CZ" dirty="0" err="1"/>
              <a:t>Vertical</a:t>
            </a:r>
            <a:endParaRPr lang="cs-CZ" dirty="0"/>
          </a:p>
          <a:p>
            <a:r>
              <a:rPr lang="cs-CZ" dirty="0" err="1"/>
              <a:t>Spacing</a:t>
            </a:r>
            <a:r>
              <a:rPr lang="cs-CZ" dirty="0"/>
              <a:t> – rozestup jednotlivých komponent</a:t>
            </a:r>
          </a:p>
          <a:p>
            <a:r>
              <a:rPr lang="cs-CZ" dirty="0" err="1"/>
              <a:t>HorizontalOptions</a:t>
            </a:r>
            <a:r>
              <a:rPr lang="cs-CZ" dirty="0"/>
              <a:t> a </a:t>
            </a:r>
            <a:r>
              <a:rPr lang="cs-CZ" dirty="0" err="1"/>
              <a:t>VerticalOptions</a:t>
            </a:r>
            <a:endParaRPr lang="cs-CZ" dirty="0"/>
          </a:p>
          <a:p>
            <a:pPr lvl="1"/>
            <a:r>
              <a:rPr lang="cs-CZ" dirty="0"/>
              <a:t>Start, Center, End a Fill</a:t>
            </a:r>
          </a:p>
          <a:p>
            <a:pPr lvl="1"/>
            <a:r>
              <a:rPr lang="cs-CZ" dirty="0"/>
              <a:t>…</a:t>
            </a:r>
            <a:r>
              <a:rPr lang="cs-CZ" dirty="0" err="1"/>
              <a:t>AndExpand</a:t>
            </a:r>
            <a:r>
              <a:rPr lang="cs-CZ" dirty="0"/>
              <a:t> – komponenta může dostat víc místa, než nutně potřebuje, pokud je to místo k dispozici</a:t>
            </a:r>
          </a:p>
        </p:txBody>
      </p:sp>
    </p:spTree>
    <p:extLst>
      <p:ext uri="{BB962C8B-B14F-4D97-AF65-F5344CB8AC3E}">
        <p14:creationId xmlns:p14="http://schemas.microsoft.com/office/powerpoint/2010/main" val="45007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91669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>
                <a:solidFill>
                  <a:schemeClr val="bg2"/>
                </a:solidFill>
                <a:cs typeface="Helvetica Light"/>
              </a:rPr>
              <a:t>ActivityIndicator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05107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BoxView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18545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Button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31983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DatePicker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745420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Editor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91669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Entry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05107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Image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18545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Label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91669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OpenGLView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605107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Picker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318545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ProgressBar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31983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SearchBar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745419" y="2915647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Slider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745419" y="361117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Stepper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888719" y="4306714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324" dirty="0" err="1">
                <a:solidFill>
                  <a:schemeClr val="bg2"/>
                </a:solidFill>
                <a:cs typeface="Helvetica Light"/>
              </a:rPr>
              <a:t>WebView</a:t>
            </a:r>
            <a:endParaRPr lang="sk-SK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602156" y="4306713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TableView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15593" y="430671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ListView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45420" y="43124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EntryCell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891669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ImageCell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605107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SwitchCell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29030" y="4306711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TextCell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15592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ViewCell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Ovládací prvky</a:t>
            </a:r>
            <a:endParaRPr lang="en-US" dirty="0"/>
          </a:p>
        </p:txBody>
      </p:sp>
      <p:sp>
        <p:nvSpPr>
          <p:cNvPr id="34" name="Rounded Rectangle 17"/>
          <p:cNvSpPr/>
          <p:nvPr/>
        </p:nvSpPr>
        <p:spPr>
          <a:xfrm>
            <a:off x="7031983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TimePicker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9625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TableView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Vhodné pro formuláře – sekce, buňky…</a:t>
            </a:r>
          </a:p>
        </p:txBody>
      </p:sp>
      <p:pic>
        <p:nvPicPr>
          <p:cNvPr id="5122" name="Picture 2" descr="http://developer.xamarin.com/guides/cross-platform/xamarin-forms/working-with/tableview/Images/TableView-all-s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794397"/>
            <a:ext cx="57150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8220076" y="2628901"/>
            <a:ext cx="2009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TableSection</a:t>
            </a:r>
            <a:endParaRPr lang="cs-CZ" dirty="0"/>
          </a:p>
          <a:p>
            <a:r>
              <a:rPr lang="cs-CZ" dirty="0"/>
              <a:t>    </a:t>
            </a:r>
            <a:r>
              <a:rPr lang="cs-CZ" dirty="0" err="1"/>
              <a:t>SwitchCell</a:t>
            </a:r>
            <a:endParaRPr lang="cs-CZ" dirty="0"/>
          </a:p>
          <a:p>
            <a:r>
              <a:rPr lang="cs-CZ" dirty="0"/>
              <a:t>    </a:t>
            </a:r>
            <a:r>
              <a:rPr lang="cs-CZ" dirty="0" err="1"/>
              <a:t>SwitchCell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TableSection</a:t>
            </a:r>
            <a:endParaRPr lang="cs-CZ" dirty="0"/>
          </a:p>
          <a:p>
            <a:r>
              <a:rPr lang="cs-CZ" dirty="0"/>
              <a:t>    </a:t>
            </a:r>
            <a:r>
              <a:rPr lang="cs-CZ" dirty="0" err="1"/>
              <a:t>EntryCell</a:t>
            </a:r>
            <a:endParaRPr lang="cs-CZ" dirty="0"/>
          </a:p>
          <a:p>
            <a:r>
              <a:rPr lang="cs-CZ" dirty="0"/>
              <a:t>    </a:t>
            </a:r>
            <a:r>
              <a:rPr lang="cs-CZ" dirty="0" err="1"/>
              <a:t>EntryCell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TableSection</a:t>
            </a:r>
            <a:endParaRPr lang="cs-CZ" dirty="0"/>
          </a:p>
          <a:p>
            <a:r>
              <a:rPr lang="cs-CZ" dirty="0"/>
              <a:t>    </a:t>
            </a:r>
            <a:r>
              <a:rPr lang="cs-CZ" dirty="0" err="1"/>
              <a:t>SwitchCell</a:t>
            </a:r>
            <a:endParaRPr lang="cs-CZ" dirty="0"/>
          </a:p>
          <a:p>
            <a:r>
              <a:rPr lang="cs-CZ" dirty="0"/>
              <a:t>    </a:t>
            </a:r>
            <a:r>
              <a:rPr lang="cs-CZ" dirty="0" err="1"/>
              <a:t>ViewCell</a:t>
            </a:r>
            <a:endParaRPr lang="cs-CZ" dirty="0"/>
          </a:p>
          <a:p>
            <a:r>
              <a:rPr lang="cs-CZ" dirty="0"/>
              <a:t>        </a:t>
            </a:r>
            <a:r>
              <a:rPr lang="cs-CZ" dirty="0" err="1"/>
              <a:t>Slider</a:t>
            </a:r>
            <a:endParaRPr lang="cs-CZ" dirty="0"/>
          </a:p>
          <a:p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4863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EntryCell</a:t>
            </a:r>
            <a:endParaRPr lang="cs-C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56" y="1556792"/>
            <a:ext cx="7524688" cy="4420300"/>
          </a:xfrm>
        </p:spPr>
      </p:pic>
    </p:spTree>
    <p:extLst>
      <p:ext uri="{BB962C8B-B14F-4D97-AF65-F5344CB8AC3E}">
        <p14:creationId xmlns:p14="http://schemas.microsoft.com/office/powerpoint/2010/main" val="1654115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SwitchCell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cs-C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14" y="1600202"/>
            <a:ext cx="7005373" cy="414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21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ImageCell</a:t>
            </a:r>
            <a:endParaRPr lang="cs-C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26" y="1484785"/>
            <a:ext cx="7735948" cy="4375703"/>
          </a:xfrm>
        </p:spPr>
      </p:pic>
    </p:spTree>
    <p:extLst>
      <p:ext uri="{BB962C8B-B14F-4D97-AF65-F5344CB8AC3E}">
        <p14:creationId xmlns:p14="http://schemas.microsoft.com/office/powerpoint/2010/main" val="4258783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ViewCell</a:t>
            </a:r>
            <a:endParaRPr lang="cs-C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1268760"/>
            <a:ext cx="2304256" cy="4663376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5" y="1268760"/>
            <a:ext cx="2312463" cy="4663376"/>
          </a:xfrm>
        </p:spPr>
      </p:pic>
    </p:spTree>
    <p:extLst>
      <p:ext uri="{BB962C8B-B14F-4D97-AF65-F5344CB8AC3E}">
        <p14:creationId xmlns:p14="http://schemas.microsoft.com/office/powerpoint/2010/main" val="387523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Cells</a:t>
            </a:r>
            <a:r>
              <a:rPr lang="cs-CZ" dirty="0"/>
              <a:t> &amp; </a:t>
            </a:r>
            <a:r>
              <a:rPr lang="cs-CZ" dirty="0" err="1"/>
              <a:t>Lists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TextCell</a:t>
            </a:r>
            <a:r>
              <a:rPr lang="cs-CZ" dirty="0"/>
              <a:t>, </a:t>
            </a:r>
            <a:r>
              <a:rPr lang="cs-CZ" dirty="0" err="1"/>
              <a:t>ImageCell</a:t>
            </a:r>
            <a:r>
              <a:rPr lang="cs-CZ" dirty="0"/>
              <a:t>, </a:t>
            </a:r>
            <a:r>
              <a:rPr lang="cs-CZ" dirty="0" err="1"/>
              <a:t>SwitchCell</a:t>
            </a:r>
            <a:r>
              <a:rPr lang="cs-CZ" dirty="0"/>
              <a:t>, </a:t>
            </a:r>
            <a:r>
              <a:rPr lang="cs-CZ" dirty="0" err="1"/>
              <a:t>EntryCell</a:t>
            </a:r>
            <a:r>
              <a:rPr lang="cs-CZ" dirty="0"/>
              <a:t>…</a:t>
            </a:r>
          </a:p>
          <a:p>
            <a:r>
              <a:rPr lang="cs-CZ" dirty="0" err="1"/>
              <a:t>ViewCell</a:t>
            </a:r>
            <a:r>
              <a:rPr lang="cs-CZ" dirty="0"/>
              <a:t> (dovnitř lze dát cokoliv)</a:t>
            </a:r>
          </a:p>
          <a:p>
            <a:pPr lvl="1"/>
            <a:r>
              <a:rPr lang="cs-CZ" dirty="0" err="1"/>
              <a:t>ViewCell.ContextActions</a:t>
            </a:r>
            <a:r>
              <a:rPr lang="cs-CZ" dirty="0"/>
              <a:t> … kontextové menu</a:t>
            </a:r>
          </a:p>
          <a:p>
            <a:endParaRPr lang="cs-CZ" dirty="0"/>
          </a:p>
          <a:p>
            <a:r>
              <a:rPr lang="cs-CZ" dirty="0" err="1"/>
              <a:t>ListView</a:t>
            </a:r>
            <a:endParaRPr lang="cs-CZ" dirty="0"/>
          </a:p>
          <a:p>
            <a:pPr lvl="1"/>
            <a:r>
              <a:rPr lang="cs-CZ" dirty="0" err="1"/>
              <a:t>ItemsSource</a:t>
            </a:r>
            <a:r>
              <a:rPr lang="cs-CZ" dirty="0"/>
              <a:t>="{</a:t>
            </a:r>
            <a:r>
              <a:rPr lang="cs-CZ" dirty="0" err="1"/>
              <a:t>Binding</a:t>
            </a:r>
            <a:r>
              <a:rPr lang="cs-CZ" dirty="0"/>
              <a:t>: …}"</a:t>
            </a:r>
          </a:p>
          <a:p>
            <a:pPr lvl="1"/>
            <a:r>
              <a:rPr lang="cs-CZ" dirty="0" err="1"/>
              <a:t>IsPullToRefreshEnabled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 | </a:t>
            </a:r>
            <a:r>
              <a:rPr lang="cs-CZ" dirty="0" err="1"/>
              <a:t>false</a:t>
            </a:r>
            <a:endParaRPr lang="cs-CZ" dirty="0"/>
          </a:p>
          <a:p>
            <a:pPr lvl="2"/>
            <a:r>
              <a:rPr lang="cs-CZ" dirty="0"/>
              <a:t>zavolá </a:t>
            </a:r>
            <a:r>
              <a:rPr lang="cs-CZ" dirty="0" err="1"/>
              <a:t>RefreshCommand</a:t>
            </a:r>
            <a:endParaRPr lang="cs-CZ" dirty="0"/>
          </a:p>
          <a:p>
            <a:pPr lvl="1"/>
            <a:r>
              <a:rPr lang="cs-CZ" dirty="0" err="1"/>
              <a:t>HasUnevenRows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 | </a:t>
            </a:r>
            <a:r>
              <a:rPr lang="cs-CZ" dirty="0" err="1"/>
              <a:t>false</a:t>
            </a:r>
            <a:endParaRPr lang="cs-CZ" dirty="0"/>
          </a:p>
          <a:p>
            <a:pPr lvl="2"/>
            <a:r>
              <a:rPr lang="cs-CZ" dirty="0"/>
              <a:t>různé výšky řádků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154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2024-B4AC-4483-8359-3D14C54A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PlatformY</a:t>
            </a:r>
            <a:endParaRPr lang="cs-CZ" dirty="0"/>
          </a:p>
        </p:txBody>
      </p:sp>
      <p:pic>
        <p:nvPicPr>
          <p:cNvPr id="5" name="Picture 4" descr="https://i.stack.imgur.com/KcrWo.png">
            <a:extLst>
              <a:ext uri="{FF2B5EF4-FFF2-40B4-BE49-F238E27FC236}">
                <a16:creationId xmlns:a16="http://schemas.microsoft.com/office/drawing/2014/main" id="{2E8B7621-0347-4AC7-BE09-DB98E053E5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2" r="51544"/>
          <a:stretch/>
        </p:blipFill>
        <p:spPr bwMode="auto">
          <a:xfrm>
            <a:off x="3971764" y="2370632"/>
            <a:ext cx="4248472" cy="287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462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926433" y="1073945"/>
            <a:ext cx="8741569" cy="675085"/>
          </a:xfrm>
        </p:spPr>
        <p:txBody>
          <a:bodyPr>
            <a:normAutofit fontScale="90000"/>
          </a:bodyPr>
          <a:lstStyle/>
          <a:p>
            <a:pPr algn="l"/>
            <a:r>
              <a:rPr lang="sk-SK" dirty="0">
                <a:solidFill>
                  <a:schemeClr val="bg2"/>
                </a:solidFill>
              </a:rPr>
              <a:t>Komerční komponenty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10841" y="2637270"/>
            <a:ext cx="8572061" cy="2487153"/>
            <a:chOff x="388937" y="2881509"/>
            <a:chExt cx="11658598" cy="338270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8937" y="2881509"/>
              <a:ext cx="11620500" cy="18841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7038" y="4380110"/>
              <a:ext cx="11620497" cy="1884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0957216"/>
      </p:ext>
    </p:extLst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F8A79A-B27D-4F10-8071-2D627971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Str</a:t>
            </a:r>
            <a:r>
              <a:rPr lang="sk-SK" dirty="0" err="1"/>
              <a:t>ánky</a:t>
            </a:r>
            <a:endParaRPr lang="en-US" dirty="0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0BE0AA4B-1D71-4CA4-BDC6-75C34DDB94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Content</a:t>
            </a:r>
            <a:r>
              <a:rPr lang="cs-CZ" b="1" dirty="0"/>
              <a:t> </a:t>
            </a:r>
            <a:r>
              <a:rPr lang="cs-CZ" b="1" dirty="0" err="1"/>
              <a:t>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Jednoduchý obsah</a:t>
            </a:r>
          </a:p>
          <a:p>
            <a:endParaRPr lang="en-US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2C2FFF6-BB88-453F-B91C-4E809FDD80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MasterDetail</a:t>
            </a:r>
            <a:r>
              <a:rPr lang="cs-CZ" b="1" dirty="0"/>
              <a:t> </a:t>
            </a:r>
            <a:r>
              <a:rPr lang="cs-CZ" b="1" dirty="0" err="1"/>
              <a:t>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Seznam + detail položky</a:t>
            </a:r>
          </a:p>
          <a:p>
            <a:pPr lvl="1"/>
            <a:endParaRPr lang="en-US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7F79902-F478-47A5-8668-9AD30E367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44" y="3179026"/>
            <a:ext cx="1621113" cy="3404338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19858A42-CB52-4FA9-9F65-C43B93311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415" y="3212868"/>
            <a:ext cx="1702170" cy="340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3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5290C2-7187-4C20-921A-A6B0C66F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Str</a:t>
            </a:r>
            <a:r>
              <a:rPr lang="sk-SK" dirty="0" err="1"/>
              <a:t>ánky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050AA33-E6BB-4822-AF21-FCE8791CC5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TabbedPage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Záložky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ACFFD27-B139-492E-9BE3-53E06DA577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CarouselPage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Stránky vedle sebe</a:t>
            </a:r>
          </a:p>
          <a:p>
            <a:pPr marL="457200" lvl="1" indent="0">
              <a:buNone/>
            </a:pPr>
            <a:endParaRPr lang="cs-CZ" b="1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F4DBBEC-0966-47FE-9A25-8D9AB7D0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16" y="3303719"/>
            <a:ext cx="1702169" cy="3404336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5C14B65-AE39-4089-A1A7-654BA50F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284" y="3291960"/>
            <a:ext cx="1722432" cy="34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8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0CFA12-9CEB-4BDF-8E50-7CF4378B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Str</a:t>
            </a:r>
            <a:r>
              <a:rPr lang="sk-SK" dirty="0" err="1"/>
              <a:t>ánky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87F5508-0A24-425C-8E1B-9B4DA4F26D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NavigationPage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Aby fungovala navigace</a:t>
            </a:r>
            <a:endParaRPr lang="cs-CZ" b="1" dirty="0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CAA762F-337E-4314-97B1-49B07E4D94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TemplatedPage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Prázdná stránka, bázová třída pro ostatní</a:t>
            </a:r>
          </a:p>
        </p:txBody>
      </p:sp>
      <p:pic>
        <p:nvPicPr>
          <p:cNvPr id="6" name="Obrázek 4">
            <a:extLst>
              <a:ext uri="{FF2B5EF4-FFF2-40B4-BE49-F238E27FC236}">
                <a16:creationId xmlns:a16="http://schemas.microsoft.com/office/drawing/2014/main" id="{0DE02F59-F8AC-4297-AAE2-1BF74DB9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144" y="3134140"/>
            <a:ext cx="1626711" cy="34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8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Stránky</a:t>
            </a: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2135560" y="1700808"/>
            <a:ext cx="8229600" cy="1152128"/>
          </a:xfrm>
        </p:spPr>
        <p:txBody>
          <a:bodyPr>
            <a:normAutofit/>
          </a:bodyPr>
          <a:lstStyle/>
          <a:p>
            <a:r>
              <a:rPr lang="cs-CZ" dirty="0"/>
              <a:t>První, co se zobrazí, je v souboru </a:t>
            </a:r>
            <a:r>
              <a:rPr lang="cs-CZ" dirty="0" err="1"/>
              <a:t>App.cs</a:t>
            </a:r>
            <a:endParaRPr lang="cs-CZ" dirty="0"/>
          </a:p>
          <a:p>
            <a:pPr lvl="1"/>
            <a:r>
              <a:rPr lang="cs-CZ" dirty="0"/>
              <a:t>Defaultně </a:t>
            </a:r>
            <a:r>
              <a:rPr lang="cs-CZ" dirty="0" err="1"/>
              <a:t>MainPage</a:t>
            </a:r>
            <a:endParaRPr lang="cs-CZ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7804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E0FEEF-3D00-4045-9B41-26DE3CD5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Platformy - updated</a:t>
            </a:r>
          </a:p>
        </p:txBody>
      </p:sp>
      <p:pic>
        <p:nvPicPr>
          <p:cNvPr id="6" name="Zástupný symbol pro obsah 5">
            <a:extLst>
              <a:ext uri="{FF2B5EF4-FFF2-40B4-BE49-F238E27FC236}">
                <a16:creationId xmlns:a16="http://schemas.microsoft.com/office/drawing/2014/main" id="{4AEF726B-1915-404B-9077-CB222402E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804" y="2114552"/>
            <a:ext cx="1121726" cy="1500397"/>
          </a:xfr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60D2EC8D-48C3-417A-82D2-952831149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87" y="2114551"/>
            <a:ext cx="1321778" cy="1500397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CCD7CDE6-B07D-45F9-9201-244B2C838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30" y="2114551"/>
            <a:ext cx="1350357" cy="1500397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3A97BD59-4462-41B0-B8AC-4C9DC604EA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666" y="2114551"/>
            <a:ext cx="1178883" cy="1500397"/>
          </a:xfrm>
          <a:prstGeom prst="rect">
            <a:avLst/>
          </a:prstGeom>
        </p:spPr>
      </p:pic>
      <p:sp>
        <p:nvSpPr>
          <p:cNvPr id="13" name="TextovéPole 12">
            <a:extLst>
              <a:ext uri="{FF2B5EF4-FFF2-40B4-BE49-F238E27FC236}">
                <a16:creationId xmlns:a16="http://schemas.microsoft.com/office/drawing/2014/main" id="{83D41152-FEC1-4C8D-ABC0-383B6141253C}"/>
              </a:ext>
            </a:extLst>
          </p:cNvPr>
          <p:cNvSpPr txBox="1"/>
          <p:nvPr/>
        </p:nvSpPr>
        <p:spPr>
          <a:xfrm>
            <a:off x="4503229" y="1792500"/>
            <a:ext cx="2246512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/>
              <a:t>Ofici</a:t>
            </a:r>
            <a:r>
              <a:rPr lang="cs-CZ" sz="2250" dirty="0" err="1"/>
              <a:t>ální</a:t>
            </a:r>
            <a:r>
              <a:rPr lang="cs-CZ" sz="2250" dirty="0"/>
              <a:t> podpora</a:t>
            </a:r>
            <a:endParaRPr lang="en-US" sz="2250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CBA74FC0-58F6-4159-BCE2-9850FC62342A}"/>
              </a:ext>
            </a:extLst>
          </p:cNvPr>
          <p:cNvSpPr txBox="1"/>
          <p:nvPr/>
        </p:nvSpPr>
        <p:spPr>
          <a:xfrm>
            <a:off x="8382000" y="5114675"/>
            <a:ext cx="3328484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5" dirty="0"/>
              <a:t>*Tizen </a:t>
            </a:r>
            <a:r>
              <a:rPr lang="en-US" sz="1125" dirty="0" err="1"/>
              <a:t>je</a:t>
            </a:r>
            <a:r>
              <a:rPr lang="en-US" sz="1125" dirty="0"/>
              <a:t> </a:t>
            </a:r>
            <a:r>
              <a:rPr lang="en-US" sz="1125" dirty="0" err="1"/>
              <a:t>podporov</a:t>
            </a:r>
            <a:r>
              <a:rPr lang="cs-CZ" sz="1125" dirty="0" err="1"/>
              <a:t>án</a:t>
            </a:r>
            <a:r>
              <a:rPr lang="cs-CZ" sz="1125" dirty="0"/>
              <a:t> </a:t>
            </a:r>
            <a:r>
              <a:rPr lang="cs-CZ" sz="1125" dirty="0" err="1"/>
              <a:t>Samsungem</a:t>
            </a:r>
            <a:endParaRPr lang="en-US" sz="1125" dirty="0"/>
          </a:p>
        </p:txBody>
      </p:sp>
      <p:pic>
        <p:nvPicPr>
          <p:cNvPr id="16" name="Obrázek 15">
            <a:extLst>
              <a:ext uri="{FF2B5EF4-FFF2-40B4-BE49-F238E27FC236}">
                <a16:creationId xmlns:a16="http://schemas.microsoft.com/office/drawing/2014/main" id="{B115604C-3CDE-4BBB-826F-A22EDF78DE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755" y="3729248"/>
            <a:ext cx="1371791" cy="1650437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F1BE2851-FA47-4A65-9BF1-7D42AED902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480" y="3729248"/>
            <a:ext cx="1228897" cy="1650437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41FDA9BF-6BB9-44B5-8061-52E7ECC19D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467" y="3729248"/>
            <a:ext cx="1314634" cy="1650437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E7DFEA1C-EEFA-49DA-8ABE-12F0E4C86A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1" y="3729248"/>
            <a:ext cx="1186028" cy="1650437"/>
          </a:xfrm>
          <a:prstGeom prst="rect">
            <a:avLst/>
          </a:prstGeom>
        </p:spPr>
      </p:pic>
      <p:sp>
        <p:nvSpPr>
          <p:cNvPr id="23" name="TextovéPole 22">
            <a:extLst>
              <a:ext uri="{FF2B5EF4-FFF2-40B4-BE49-F238E27FC236}">
                <a16:creationId xmlns:a16="http://schemas.microsoft.com/office/drawing/2014/main" id="{4A638A53-1250-42C4-8D86-B2B9DA0429B5}"/>
              </a:ext>
            </a:extLst>
          </p:cNvPr>
          <p:cNvSpPr txBox="1"/>
          <p:nvPr/>
        </p:nvSpPr>
        <p:spPr>
          <a:xfrm>
            <a:off x="4947903" y="3521497"/>
            <a:ext cx="123303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/>
              <a:t>Komunit</a:t>
            </a:r>
            <a:r>
              <a:rPr lang="cs-CZ" sz="2250" dirty="0"/>
              <a:t>a</a:t>
            </a:r>
            <a:endParaRPr lang="en-US" sz="2250" dirty="0"/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EB13AF43-256B-4A5C-B3F5-D0841FE3E730}"/>
              </a:ext>
            </a:extLst>
          </p:cNvPr>
          <p:cNvSpPr txBox="1"/>
          <p:nvPr/>
        </p:nvSpPr>
        <p:spPr>
          <a:xfrm>
            <a:off x="6507173" y="1769880"/>
            <a:ext cx="311304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4775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66CA17-62CC-4917-A900-E0928F1D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Sdílení</a:t>
            </a:r>
            <a:r>
              <a:rPr lang="sk-SK" dirty="0"/>
              <a:t> kódu</a:t>
            </a:r>
            <a:endParaRPr lang="cs-CZ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CFBDA-3584-4B08-B09D-B6882852F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Průměrně</a:t>
            </a:r>
            <a:r>
              <a:rPr lang="sk-SK" dirty="0"/>
              <a:t> 75</a:t>
            </a:r>
            <a:r>
              <a:rPr lang="en-US" dirty="0"/>
              <a:t>% </a:t>
            </a:r>
            <a:r>
              <a:rPr lang="cs-CZ" dirty="0"/>
              <a:t>aplikační logiky</a:t>
            </a:r>
          </a:p>
          <a:p>
            <a:r>
              <a:rPr lang="cs-CZ" dirty="0"/>
              <a:t>Téměř 100</a:t>
            </a:r>
            <a:r>
              <a:rPr lang="en-US" dirty="0"/>
              <a:t>% </a:t>
            </a:r>
            <a:r>
              <a:rPr lang="cs-CZ" dirty="0"/>
              <a:t>při využití </a:t>
            </a:r>
            <a:r>
              <a:rPr lang="cs-CZ" dirty="0" err="1"/>
              <a:t>Xamarin.Forms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300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D907F-105F-4B5D-A22B-3A21F319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PROč</a:t>
            </a:r>
            <a:r>
              <a:rPr lang="cs-CZ" dirty="0"/>
              <a:t> NE XAMARIN?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A0529-D447-42C6-8CBA-3671B21E2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Velikost výslední aplikace</a:t>
            </a:r>
          </a:p>
          <a:p>
            <a:r>
              <a:rPr lang="cs-CZ" dirty="0"/>
              <a:t>Balíčky třetích stran</a:t>
            </a:r>
          </a:p>
          <a:p>
            <a:r>
              <a:rPr lang="cs-CZ" dirty="0"/>
              <a:t>Platformě a jazykově specifické </a:t>
            </a:r>
            <a:r>
              <a:rPr lang="cs-CZ" dirty="0" err="1"/>
              <a:t>záležtitosti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65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Xamarin + </a:t>
            </a:r>
            <a:r>
              <a:rPr lang="en-US" dirty="0" err="1"/>
              <a:t>Xamarin.Forms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3940" y="4733155"/>
            <a:ext cx="3377351" cy="386581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sk-SK" sz="1912" dirty="0">
                <a:solidFill>
                  <a:schemeClr val="tx1"/>
                </a:solidFill>
              </a:rPr>
              <a:t>Tradiční </a:t>
            </a:r>
            <a:r>
              <a:rPr lang="sk-SK" sz="1912" dirty="0" err="1">
                <a:solidFill>
                  <a:schemeClr val="tx1"/>
                </a:solidFill>
              </a:rPr>
              <a:t>Xamarin</a:t>
            </a:r>
            <a:endParaRPr lang="en-US" sz="1912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435662" y="4733155"/>
            <a:ext cx="3370931" cy="68082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1912" dirty="0" err="1">
                <a:solidFill>
                  <a:schemeClr val="tx1"/>
                </a:solidFill>
              </a:rPr>
              <a:t>Xamarin.Forms</a:t>
            </a:r>
            <a:br>
              <a:rPr lang="en-US" sz="1912" dirty="0">
                <a:solidFill>
                  <a:schemeClr val="tx1"/>
                </a:solidFill>
              </a:rPr>
            </a:br>
            <a:r>
              <a:rPr lang="sk-SK" sz="1912" dirty="0" err="1">
                <a:solidFill>
                  <a:schemeClr val="tx1"/>
                </a:solidFill>
              </a:rPr>
              <a:t>Více</a:t>
            </a:r>
            <a:r>
              <a:rPr lang="sk-SK" sz="1912" dirty="0">
                <a:solidFill>
                  <a:schemeClr val="tx1"/>
                </a:solidFill>
              </a:rPr>
              <a:t> </a:t>
            </a:r>
            <a:r>
              <a:rPr lang="sk-SK" sz="1912" dirty="0" err="1">
                <a:solidFill>
                  <a:schemeClr val="tx1"/>
                </a:solidFill>
              </a:rPr>
              <a:t>sdíleného</a:t>
            </a:r>
            <a:r>
              <a:rPr lang="sk-SK" sz="1912" dirty="0">
                <a:solidFill>
                  <a:schemeClr val="tx1"/>
                </a:solidFill>
              </a:rPr>
              <a:t> kódu</a:t>
            </a:r>
            <a:endParaRPr lang="en-US" sz="1912" dirty="0">
              <a:solidFill>
                <a:schemeClr val="tx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273940" y="2718322"/>
            <a:ext cx="3377351" cy="1902410"/>
            <a:chOff x="2819400" y="2021408"/>
            <a:chExt cx="5994400" cy="3325292"/>
          </a:xfrm>
        </p:grpSpPr>
        <p:sp>
          <p:nvSpPr>
            <p:cNvPr id="26" name="Rectangle 25"/>
            <p:cNvSpPr/>
            <p:nvPr/>
          </p:nvSpPr>
          <p:spPr bwMode="auto">
            <a:xfrm>
              <a:off x="2819400" y="2108200"/>
              <a:ext cx="1981200" cy="457200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819400" y="2588312"/>
              <a:ext cx="5994400" cy="2758388"/>
            </a:xfrm>
            <a:prstGeom prst="rect">
              <a:avLst/>
            </a:prstGeom>
            <a:solidFill>
              <a:srgbClr val="0070C0">
                <a:alpha val="49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2103" y="2021411"/>
              <a:ext cx="1968499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iOS C# UI</a:t>
              </a: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826000" y="2108200"/>
              <a:ext cx="1981200" cy="457200"/>
            </a:xfrm>
            <a:prstGeom prst="rect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6832600" y="2108200"/>
              <a:ext cx="1981200" cy="457200"/>
            </a:xfrm>
            <a:prstGeom prst="rect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45301" y="2021411"/>
              <a:ext cx="1968499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Windows C# UI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626796" y="2021408"/>
              <a:ext cx="2353425" cy="621814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chemeClr val="bg1"/>
                  </a:solidFill>
                </a:rPr>
                <a:t>Android C# UI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32480" y="2209510"/>
            <a:ext cx="2791990" cy="461842"/>
            <a:chOff x="1371601" y="1838670"/>
            <a:chExt cx="3797300" cy="628137"/>
          </a:xfrm>
        </p:grpSpPr>
        <p:grpSp>
          <p:nvGrpSpPr>
            <p:cNvPr id="46" name="Group 45"/>
            <p:cNvGrpSpPr/>
            <p:nvPr/>
          </p:nvGrpSpPr>
          <p:grpSpPr>
            <a:xfrm>
              <a:off x="1371601" y="1841014"/>
              <a:ext cx="625793" cy="625793"/>
              <a:chOff x="2057400" y="2654300"/>
              <a:chExt cx="1028700" cy="1028700"/>
            </a:xfrm>
          </p:grpSpPr>
          <p:sp>
            <p:nvSpPr>
              <p:cNvPr id="47" name="Oval 46"/>
              <p:cNvSpPr/>
              <p:nvPr/>
            </p:nvSpPr>
            <p:spPr bwMode="auto">
              <a:xfrm>
                <a:off x="2057400" y="2654300"/>
                <a:ext cx="1028700" cy="1028700"/>
              </a:xfrm>
              <a:prstGeom prst="ellipse">
                <a:avLst/>
              </a:prstGeom>
              <a:solidFill>
                <a:srgbClr val="9570D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48" name="Picture 47" descr="Apple_logo.pdf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19103" y="2866641"/>
                <a:ext cx="468070" cy="523137"/>
              </a:xfrm>
              <a:prstGeom prst="rect">
                <a:avLst/>
              </a:prstGeom>
            </p:spPr>
          </p:pic>
        </p:grpSp>
        <p:grpSp>
          <p:nvGrpSpPr>
            <p:cNvPr id="49" name="Group 48"/>
            <p:cNvGrpSpPr/>
            <p:nvPr/>
          </p:nvGrpSpPr>
          <p:grpSpPr>
            <a:xfrm>
              <a:off x="2991123" y="1838670"/>
              <a:ext cx="625793" cy="625793"/>
              <a:chOff x="3810000" y="3073400"/>
              <a:chExt cx="1028700" cy="1028700"/>
            </a:xfrm>
          </p:grpSpPr>
          <p:sp>
            <p:nvSpPr>
              <p:cNvPr id="50" name="Oval 49"/>
              <p:cNvSpPr/>
              <p:nvPr/>
            </p:nvSpPr>
            <p:spPr bwMode="auto">
              <a:xfrm>
                <a:off x="3810000" y="3073400"/>
                <a:ext cx="1028700" cy="1028700"/>
              </a:xfrm>
              <a:prstGeom prst="ellipse">
                <a:avLst/>
              </a:prstGeom>
              <a:solidFill>
                <a:srgbClr val="66B11F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1" name="Picture 50" descr="Android_logo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7337" y="3331368"/>
                <a:ext cx="434974" cy="500220"/>
              </a:xfrm>
              <a:prstGeom prst="rect">
                <a:avLst/>
              </a:prstGeom>
            </p:spPr>
          </p:pic>
        </p:grpSp>
        <p:grpSp>
          <p:nvGrpSpPr>
            <p:cNvPr id="52" name="Group 51"/>
            <p:cNvGrpSpPr/>
            <p:nvPr/>
          </p:nvGrpSpPr>
          <p:grpSpPr>
            <a:xfrm>
              <a:off x="4543108" y="1838670"/>
              <a:ext cx="625793" cy="625793"/>
              <a:chOff x="6083300" y="3073400"/>
              <a:chExt cx="1028700" cy="1028700"/>
            </a:xfrm>
          </p:grpSpPr>
          <p:sp>
            <p:nvSpPr>
              <p:cNvPr id="53" name="Oval 52"/>
              <p:cNvSpPr/>
              <p:nvPr/>
            </p:nvSpPr>
            <p:spPr bwMode="auto">
              <a:xfrm>
                <a:off x="6083300" y="3073400"/>
                <a:ext cx="1028700" cy="1028700"/>
              </a:xfrm>
              <a:prstGeom prst="ellipse">
                <a:avLst/>
              </a:prstGeom>
              <a:solidFill>
                <a:srgbClr val="00BBF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lIns="67232" tIns="67232" rIns="25215" bIns="25215" rtlCol="0" anchor="b" anchorCtr="0"/>
              <a:lstStyle/>
              <a:p>
                <a:pPr algn="ctr" defTabSz="685529"/>
                <a:endPara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54" name="Picture 53" descr="Windows_logo.pdf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65885" y="3365500"/>
                <a:ext cx="466044" cy="434974"/>
              </a:xfrm>
              <a:prstGeom prst="rect">
                <a:avLst/>
              </a:prstGeom>
            </p:spPr>
          </p:pic>
        </p:grpSp>
      </p:grpSp>
      <p:grpSp>
        <p:nvGrpSpPr>
          <p:cNvPr id="8" name="Group 7"/>
          <p:cNvGrpSpPr/>
          <p:nvPr/>
        </p:nvGrpSpPr>
        <p:grpSpPr>
          <a:xfrm>
            <a:off x="6429243" y="2209510"/>
            <a:ext cx="3377351" cy="2401886"/>
            <a:chOff x="6671469" y="1838670"/>
            <a:chExt cx="4593431" cy="3266731"/>
          </a:xfrm>
        </p:grpSpPr>
        <p:sp>
          <p:nvSpPr>
            <p:cNvPr id="35" name="Rectangle 34"/>
            <p:cNvSpPr/>
            <p:nvPr/>
          </p:nvSpPr>
          <p:spPr bwMode="auto">
            <a:xfrm>
              <a:off x="6671469" y="2585525"/>
              <a:ext cx="1518168" cy="68775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671469" y="3378200"/>
              <a:ext cx="4593431" cy="1727201"/>
            </a:xfrm>
            <a:prstGeom prst="rect">
              <a:avLst/>
            </a:prstGeom>
            <a:solidFill>
              <a:srgbClr val="0070C0">
                <a:alpha val="49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8209101" y="2585525"/>
              <a:ext cx="1518168" cy="68775"/>
            </a:xfrm>
            <a:prstGeom prst="rect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9746732" y="2585525"/>
              <a:ext cx="1518168" cy="68775"/>
            </a:xfrm>
            <a:prstGeom prst="rect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1202" y="3791323"/>
              <a:ext cx="4583698" cy="695663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12" dirty="0">
                  <a:solidFill>
                    <a:schemeClr val="bg1"/>
                  </a:solidFill>
                  <a:latin typeface="+mj-lt"/>
                </a:rPr>
                <a:t>Shared C# Backend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6671469" y="2667001"/>
              <a:ext cx="4593431" cy="6984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7073901" y="1838670"/>
              <a:ext cx="3797300" cy="628137"/>
              <a:chOff x="1371601" y="1838670"/>
              <a:chExt cx="3797300" cy="628137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371601" y="1841014"/>
                <a:ext cx="625793" cy="625793"/>
                <a:chOff x="2057400" y="2654300"/>
                <a:chExt cx="1028700" cy="1028700"/>
              </a:xfrm>
            </p:grpSpPr>
            <p:sp>
              <p:nvSpPr>
                <p:cNvPr id="63" name="Oval 62"/>
                <p:cNvSpPr/>
                <p:nvPr/>
              </p:nvSpPr>
              <p:spPr bwMode="auto">
                <a:xfrm>
                  <a:off x="2057400" y="2654300"/>
                  <a:ext cx="1028700" cy="1028700"/>
                </a:xfrm>
                <a:prstGeom prst="ellipse">
                  <a:avLst/>
                </a:prstGeom>
                <a:solidFill>
                  <a:srgbClr val="9570D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4" name="Picture 63" descr="Apple_logo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9103" y="2866641"/>
                  <a:ext cx="468070" cy="523137"/>
                </a:xfrm>
                <a:prstGeom prst="rect">
                  <a:avLst/>
                </a:prstGeom>
              </p:spPr>
            </p:pic>
          </p:grpSp>
          <p:grpSp>
            <p:nvGrpSpPr>
              <p:cNvPr id="57" name="Group 56"/>
              <p:cNvGrpSpPr/>
              <p:nvPr/>
            </p:nvGrpSpPr>
            <p:grpSpPr>
              <a:xfrm>
                <a:off x="2991123" y="1838670"/>
                <a:ext cx="625793" cy="625793"/>
                <a:chOff x="3810000" y="3073400"/>
                <a:chExt cx="1028700" cy="1028700"/>
              </a:xfrm>
            </p:grpSpPr>
            <p:sp>
              <p:nvSpPr>
                <p:cNvPr id="61" name="Oval 60"/>
                <p:cNvSpPr/>
                <p:nvPr/>
              </p:nvSpPr>
              <p:spPr bwMode="auto">
                <a:xfrm>
                  <a:off x="3810000" y="3073400"/>
                  <a:ext cx="1028700" cy="1028700"/>
                </a:xfrm>
                <a:prstGeom prst="ellipse">
                  <a:avLst/>
                </a:prstGeom>
                <a:solidFill>
                  <a:srgbClr val="66B11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2" name="Picture 61" descr="Android_logo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7337" y="3331368"/>
                  <a:ext cx="434974" cy="500220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/>
              <p:cNvGrpSpPr/>
              <p:nvPr/>
            </p:nvGrpSpPr>
            <p:grpSpPr>
              <a:xfrm>
                <a:off x="4543108" y="1838670"/>
                <a:ext cx="625793" cy="625793"/>
                <a:chOff x="6083300" y="3073400"/>
                <a:chExt cx="1028700" cy="1028700"/>
              </a:xfrm>
            </p:grpSpPr>
            <p:sp>
              <p:nvSpPr>
                <p:cNvPr id="59" name="Oval 58"/>
                <p:cNvSpPr/>
                <p:nvPr/>
              </p:nvSpPr>
              <p:spPr bwMode="auto">
                <a:xfrm>
                  <a:off x="6083300" y="3073400"/>
                  <a:ext cx="1028700" cy="1028700"/>
                </a:xfrm>
                <a:prstGeom prst="ellipse">
                  <a:avLst/>
                </a:prstGeom>
                <a:solidFill>
                  <a:srgbClr val="00BBF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60" name="Picture 59" descr="Windows_logo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5885" y="3365500"/>
                  <a:ext cx="466044" cy="434974"/>
                </a:xfrm>
                <a:prstGeom prst="rect">
                  <a:avLst/>
                </a:prstGeom>
              </p:spPr>
            </p:pic>
          </p:grpSp>
        </p:grpSp>
        <p:sp>
          <p:nvSpPr>
            <p:cNvPr id="66" name="TextBox 65"/>
            <p:cNvSpPr txBox="1"/>
            <p:nvPr/>
          </p:nvSpPr>
          <p:spPr>
            <a:xfrm>
              <a:off x="6681202" y="2597523"/>
              <a:ext cx="4583698" cy="787929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bg1"/>
                  </a:solidFill>
                </a:rPr>
                <a:t>Shared UI Code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281096" y="3495808"/>
            <a:ext cx="3370194" cy="511491"/>
          </a:xfrm>
          <a:prstGeom prst="rect">
            <a:avLst/>
          </a:prstGeom>
          <a:noFill/>
        </p:spPr>
        <p:txBody>
          <a:bodyPr wrap="square" lIns="134464" tIns="107571" rIns="134464" bIns="107571" rtlCol="0">
            <a:spAutoFit/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r>
              <a:rPr lang="en-US" sz="1912" dirty="0">
                <a:solidFill>
                  <a:schemeClr val="bg1"/>
                </a:solidFill>
                <a:latin typeface="+mj-lt"/>
              </a:rPr>
              <a:t>Shared C# Backend</a:t>
            </a:r>
          </a:p>
        </p:txBody>
      </p:sp>
    </p:spTree>
    <p:extLst>
      <p:ext uri="{BB962C8B-B14F-4D97-AF65-F5344CB8AC3E}">
        <p14:creationId xmlns:p14="http://schemas.microsoft.com/office/powerpoint/2010/main" val="33067723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3AC34A-38FD-4A2E-A372-F66EE6F7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Xamarin.Forms</a:t>
            </a:r>
            <a:endParaRPr lang="cs-CZ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02A71-3AAA-4214-AC8C-00ED4C1E8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pro </a:t>
            </a:r>
            <a:r>
              <a:rPr lang="en-US" dirty="0" err="1"/>
              <a:t>tvorbu</a:t>
            </a:r>
            <a:r>
              <a:rPr lang="en-US" dirty="0"/>
              <a:t> UI</a:t>
            </a:r>
          </a:p>
          <a:p>
            <a:r>
              <a:rPr lang="en-US" dirty="0" err="1"/>
              <a:t>Neovlyv</a:t>
            </a:r>
            <a:r>
              <a:rPr lang="cs-CZ" dirty="0" err="1"/>
              <a:t>ňuje</a:t>
            </a:r>
            <a:r>
              <a:rPr lang="cs-CZ" dirty="0"/>
              <a:t> výkon aplikace</a:t>
            </a:r>
          </a:p>
          <a:p>
            <a:r>
              <a:rPr lang="cs-CZ" dirty="0"/>
              <a:t>Společný pro všechny platformy</a:t>
            </a:r>
          </a:p>
          <a:p>
            <a:r>
              <a:rPr lang="cs-CZ" dirty="0"/>
              <a:t>Nativní UI na každé platformě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A822332-EE91-41E2-BDB0-1B481B8E1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57" y="3981377"/>
            <a:ext cx="10326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1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Xamarin</a:t>
            </a:r>
            <a:r>
              <a:rPr lang="sk-SK" dirty="0"/>
              <a:t> </a:t>
            </a:r>
            <a:r>
              <a:rPr lang="sk-SK" dirty="0" err="1"/>
              <a:t>Forms</a:t>
            </a:r>
            <a:endParaRPr lang="sk-SK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quarter" idx="11"/>
          </p:nvPr>
        </p:nvSpPr>
        <p:spPr>
          <a:xfrm>
            <a:off x="5663952" y="2104224"/>
            <a:ext cx="4546848" cy="234872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</a:t>
            </a:r>
            <a:r>
              <a:rPr lang="cs-CZ" dirty="0" err="1">
                <a:solidFill>
                  <a:schemeClr val="tx1"/>
                </a:solidFill>
              </a:rPr>
              <a:t>íce</a:t>
            </a:r>
            <a:r>
              <a:rPr lang="cs-CZ" dirty="0">
                <a:solidFill>
                  <a:schemeClr val="tx1"/>
                </a:solidFill>
              </a:rPr>
              <a:t> než</a:t>
            </a:r>
            <a:r>
              <a:rPr lang="sk-SK" dirty="0">
                <a:solidFill>
                  <a:schemeClr val="tx1"/>
                </a:solidFill>
              </a:rPr>
              <a:t> 40 </a:t>
            </a:r>
            <a:r>
              <a:rPr lang="sk-SK" dirty="0" err="1">
                <a:solidFill>
                  <a:schemeClr val="tx1"/>
                </a:solidFill>
              </a:rPr>
              <a:t>stránek</a:t>
            </a:r>
            <a:r>
              <a:rPr lang="sk-SK" dirty="0">
                <a:solidFill>
                  <a:schemeClr val="tx1"/>
                </a:solidFill>
              </a:rPr>
              <a:t>, rozložení a ovládacích </a:t>
            </a:r>
            <a:r>
              <a:rPr lang="sk-SK" dirty="0" err="1">
                <a:solidFill>
                  <a:schemeClr val="tx1"/>
                </a:solidFill>
              </a:rPr>
              <a:t>prvků</a:t>
            </a:r>
            <a:endParaRPr lang="sk-SK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 err="1">
                <a:solidFill>
                  <a:schemeClr val="tx1"/>
                </a:solidFill>
              </a:rPr>
              <a:t>Obousměrný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chemeClr val="tx1"/>
                </a:solidFill>
              </a:rPr>
              <a:t>data-binding</a:t>
            </a:r>
            <a:endParaRPr lang="sk-SK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 err="1">
                <a:solidFill>
                  <a:schemeClr val="tx1"/>
                </a:solidFill>
              </a:rPr>
              <a:t>Navigace</a:t>
            </a:r>
            <a:r>
              <a:rPr lang="sk-SK" dirty="0">
                <a:solidFill>
                  <a:schemeClr val="tx1"/>
                </a:solidFill>
              </a:rPr>
              <a:t> </a:t>
            </a:r>
            <a:r>
              <a:rPr lang="sk-SK" dirty="0" err="1">
                <a:solidFill>
                  <a:schemeClr val="tx1"/>
                </a:solidFill>
              </a:rPr>
              <a:t>mezi</a:t>
            </a:r>
            <a:r>
              <a:rPr lang="sk-SK" dirty="0">
                <a:solidFill>
                  <a:schemeClr val="tx1"/>
                </a:solidFill>
              </a:rPr>
              <a:t> stránkami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dirty="0" err="1">
                <a:solidFill>
                  <a:schemeClr val="tx1"/>
                </a:solidFill>
              </a:rPr>
              <a:t>Animace</a:t>
            </a:r>
            <a:endParaRPr lang="sk-SK" dirty="0">
              <a:solidFill>
                <a:schemeClr val="tx1"/>
              </a:solidFill>
            </a:endParaRPr>
          </a:p>
        </p:txBody>
      </p:sp>
      <p:grpSp>
        <p:nvGrpSpPr>
          <p:cNvPr id="5" name="Group 7"/>
          <p:cNvGrpSpPr/>
          <p:nvPr/>
        </p:nvGrpSpPr>
        <p:grpSpPr>
          <a:xfrm>
            <a:off x="1992764" y="1988840"/>
            <a:ext cx="3377351" cy="2401886"/>
            <a:chOff x="6671469" y="1838670"/>
            <a:chExt cx="4593431" cy="3266731"/>
          </a:xfrm>
        </p:grpSpPr>
        <p:sp>
          <p:nvSpPr>
            <p:cNvPr id="6" name="Rectangle 34"/>
            <p:cNvSpPr/>
            <p:nvPr/>
          </p:nvSpPr>
          <p:spPr bwMode="auto">
            <a:xfrm>
              <a:off x="6671469" y="2585525"/>
              <a:ext cx="1518168" cy="68775"/>
            </a:xfrm>
            <a:prstGeom prst="rect">
              <a:avLst/>
            </a:prstGeom>
            <a:solidFill>
              <a:srgbClr val="9570D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7" name="Rectangle 35"/>
            <p:cNvSpPr/>
            <p:nvPr/>
          </p:nvSpPr>
          <p:spPr bwMode="auto">
            <a:xfrm>
              <a:off x="6671469" y="3378200"/>
              <a:ext cx="4593431" cy="1727201"/>
            </a:xfrm>
            <a:prstGeom prst="rect">
              <a:avLst/>
            </a:prstGeom>
            <a:solidFill>
              <a:srgbClr val="0070C0">
                <a:alpha val="49000"/>
              </a:srgb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8" name="Rectangle 37"/>
            <p:cNvSpPr/>
            <p:nvPr/>
          </p:nvSpPr>
          <p:spPr bwMode="auto">
            <a:xfrm>
              <a:off x="8209101" y="2585525"/>
              <a:ext cx="1518168" cy="68775"/>
            </a:xfrm>
            <a:prstGeom prst="rect">
              <a:avLst/>
            </a:prstGeom>
            <a:solidFill>
              <a:srgbClr val="66B11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9" name="Rectangle 38"/>
            <p:cNvSpPr/>
            <p:nvPr/>
          </p:nvSpPr>
          <p:spPr bwMode="auto">
            <a:xfrm>
              <a:off x="9746732" y="2585525"/>
              <a:ext cx="1518168" cy="68775"/>
            </a:xfrm>
            <a:prstGeom prst="rect">
              <a:avLst/>
            </a:prstGeom>
            <a:solidFill>
              <a:srgbClr val="00BBF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solidFill>
                    <a:srgbClr val="00BBF1"/>
                  </a:soli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sp>
          <p:nvSpPr>
            <p:cNvPr id="10" name="TextBox 41"/>
            <p:cNvSpPr txBox="1"/>
            <p:nvPr/>
          </p:nvSpPr>
          <p:spPr>
            <a:xfrm>
              <a:off x="6681202" y="3791323"/>
              <a:ext cx="4583698" cy="695663"/>
            </a:xfrm>
            <a:prstGeom prst="rect">
              <a:avLst/>
            </a:prstGeom>
            <a:noFill/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12" dirty="0">
                  <a:solidFill>
                    <a:schemeClr val="bg1"/>
                  </a:solidFill>
                  <a:latin typeface="+mj-lt"/>
                </a:rPr>
                <a:t>Shared C# Backend</a:t>
              </a:r>
            </a:p>
          </p:txBody>
        </p:sp>
        <p:sp>
          <p:nvSpPr>
            <p:cNvPr id="11" name="Rectangle 42"/>
            <p:cNvSpPr/>
            <p:nvPr/>
          </p:nvSpPr>
          <p:spPr bwMode="auto">
            <a:xfrm>
              <a:off x="6671469" y="2667001"/>
              <a:ext cx="4593431" cy="6984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67232" tIns="67232" rIns="25215" bIns="25215" rtlCol="0" anchor="b" anchorCtr="0"/>
            <a:lstStyle/>
            <a:p>
              <a:pPr algn="ctr" defTabSz="685529"/>
              <a:r>
                <a:rPr lang="en-US" sz="588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</a:t>
              </a:r>
            </a:p>
          </p:txBody>
        </p:sp>
        <p:grpSp>
          <p:nvGrpSpPr>
            <p:cNvPr id="12" name="Group 54"/>
            <p:cNvGrpSpPr/>
            <p:nvPr/>
          </p:nvGrpSpPr>
          <p:grpSpPr>
            <a:xfrm>
              <a:off x="7073901" y="1838670"/>
              <a:ext cx="3797300" cy="628137"/>
              <a:chOff x="1371601" y="1838670"/>
              <a:chExt cx="3797300" cy="628137"/>
            </a:xfrm>
          </p:grpSpPr>
          <p:grpSp>
            <p:nvGrpSpPr>
              <p:cNvPr id="14" name="Group 55"/>
              <p:cNvGrpSpPr/>
              <p:nvPr/>
            </p:nvGrpSpPr>
            <p:grpSpPr>
              <a:xfrm>
                <a:off x="1371601" y="1841014"/>
                <a:ext cx="625793" cy="625793"/>
                <a:chOff x="2057400" y="2654300"/>
                <a:chExt cx="1028700" cy="1028700"/>
              </a:xfrm>
            </p:grpSpPr>
            <p:sp>
              <p:nvSpPr>
                <p:cNvPr id="21" name="Oval 62"/>
                <p:cNvSpPr/>
                <p:nvPr/>
              </p:nvSpPr>
              <p:spPr bwMode="auto">
                <a:xfrm>
                  <a:off x="2057400" y="2654300"/>
                  <a:ext cx="1028700" cy="1028700"/>
                </a:xfrm>
                <a:prstGeom prst="ellipse">
                  <a:avLst/>
                </a:prstGeom>
                <a:solidFill>
                  <a:srgbClr val="9570D5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2" name="Picture 63" descr="Apple_logo.pdf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19103" y="2866641"/>
                  <a:ext cx="468070" cy="523137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56"/>
              <p:cNvGrpSpPr/>
              <p:nvPr/>
            </p:nvGrpSpPr>
            <p:grpSpPr>
              <a:xfrm>
                <a:off x="2991123" y="1838670"/>
                <a:ext cx="625793" cy="625793"/>
                <a:chOff x="3810000" y="3073400"/>
                <a:chExt cx="1028700" cy="1028700"/>
              </a:xfrm>
            </p:grpSpPr>
            <p:sp>
              <p:nvSpPr>
                <p:cNvPr id="19" name="Oval 60"/>
                <p:cNvSpPr/>
                <p:nvPr/>
              </p:nvSpPr>
              <p:spPr bwMode="auto">
                <a:xfrm>
                  <a:off x="3810000" y="3073400"/>
                  <a:ext cx="1028700" cy="1028700"/>
                </a:xfrm>
                <a:prstGeom prst="ellipse">
                  <a:avLst/>
                </a:prstGeom>
                <a:solidFill>
                  <a:srgbClr val="66B11F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0" name="Picture 61" descr="Android_logo.pdf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7337" y="3331368"/>
                  <a:ext cx="434974" cy="500220"/>
                </a:xfrm>
                <a:prstGeom prst="rect">
                  <a:avLst/>
                </a:prstGeom>
              </p:spPr>
            </p:pic>
          </p:grpSp>
          <p:grpSp>
            <p:nvGrpSpPr>
              <p:cNvPr id="16" name="Group 57"/>
              <p:cNvGrpSpPr/>
              <p:nvPr/>
            </p:nvGrpSpPr>
            <p:grpSpPr>
              <a:xfrm>
                <a:off x="4543108" y="1838670"/>
                <a:ext cx="625793" cy="625793"/>
                <a:chOff x="6083300" y="3073400"/>
                <a:chExt cx="1028700" cy="1028700"/>
              </a:xfrm>
            </p:grpSpPr>
            <p:sp>
              <p:nvSpPr>
                <p:cNvPr id="17" name="Oval 58"/>
                <p:cNvSpPr/>
                <p:nvPr/>
              </p:nvSpPr>
              <p:spPr bwMode="auto">
                <a:xfrm>
                  <a:off x="6083300" y="3073400"/>
                  <a:ext cx="1028700" cy="1028700"/>
                </a:xfrm>
                <a:prstGeom prst="ellipse">
                  <a:avLst/>
                </a:prstGeom>
                <a:solidFill>
                  <a:srgbClr val="00BBF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lIns="67232" tIns="67232" rIns="25215" bIns="25215" rtlCol="0" anchor="b" anchorCtr="0"/>
                <a:lstStyle/>
                <a:p>
                  <a:pPr algn="ctr" defTabSz="685529"/>
                  <a:endParaRPr lang="en-US" sz="588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18" name="Picture 59" descr="Windows_logo.pdf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65885" y="3365500"/>
                  <a:ext cx="466044" cy="434974"/>
                </a:xfrm>
                <a:prstGeom prst="rect">
                  <a:avLst/>
                </a:prstGeom>
              </p:spPr>
            </p:pic>
          </p:grpSp>
        </p:grpSp>
        <p:sp>
          <p:nvSpPr>
            <p:cNvPr id="13" name="TextBox 65"/>
            <p:cNvSpPr txBox="1"/>
            <p:nvPr/>
          </p:nvSpPr>
          <p:spPr>
            <a:xfrm>
              <a:off x="6681202" y="2597523"/>
              <a:ext cx="4583698" cy="787929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134464" tIns="107571" rIns="134464" bIns="107571" rtlCol="0">
              <a:spAutoFit/>
            </a:bodyPr>
            <a:lstStyle/>
            <a:p>
              <a:pPr algn="ctr" defTabSz="685577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53" dirty="0">
                  <a:solidFill>
                    <a:schemeClr val="bg1"/>
                  </a:solidFill>
                </a:rPr>
                <a:t>Shared UI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1235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605</Words>
  <Application>Microsoft Office PowerPoint</Application>
  <PresentationFormat>Widescreen</PresentationFormat>
  <Paragraphs>206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Tw Cen MT</vt:lpstr>
      <vt:lpstr>Tw Cen MT Condensed</vt:lpstr>
      <vt:lpstr>WeblySleek UI</vt:lpstr>
      <vt:lpstr>Wingdings</vt:lpstr>
      <vt:lpstr>Wingdings 3</vt:lpstr>
      <vt:lpstr>Integral</vt:lpstr>
      <vt:lpstr>PV239 - 01 Introduction</vt:lpstr>
      <vt:lpstr>Proč xamarin?</vt:lpstr>
      <vt:lpstr>PlatformY</vt:lpstr>
      <vt:lpstr>Platformy - updated</vt:lpstr>
      <vt:lpstr>Sdílení kódu</vt:lpstr>
      <vt:lpstr>PROč NE XAMARIN?</vt:lpstr>
      <vt:lpstr>Xamarin + Xamarin.Forms</vt:lpstr>
      <vt:lpstr>Xamarin.Forms</vt:lpstr>
      <vt:lpstr>Xamarin Forms</vt:lpstr>
      <vt:lpstr>co potřebujete?</vt:lpstr>
      <vt:lpstr>Visual studio workloads</vt:lpstr>
      <vt:lpstr>Vývoj pro ios</vt:lpstr>
      <vt:lpstr>Vytvoření projektu </vt:lpstr>
      <vt:lpstr>Sdílení kódu</vt:lpstr>
      <vt:lpstr>Vytvoření aplikace</vt:lpstr>
      <vt:lpstr>Layouts – jedna komponenta</vt:lpstr>
      <vt:lpstr>Layouts – jedna komponenta</vt:lpstr>
      <vt:lpstr>Layouts – více komponent</vt:lpstr>
      <vt:lpstr>Layouts – více komponent</vt:lpstr>
      <vt:lpstr>Grid</vt:lpstr>
      <vt:lpstr>StackLayout</vt:lpstr>
      <vt:lpstr>Layouts</vt:lpstr>
      <vt:lpstr>Ovládací prvky</vt:lpstr>
      <vt:lpstr>TableView</vt:lpstr>
      <vt:lpstr>EntryCell</vt:lpstr>
      <vt:lpstr>SwitchCell</vt:lpstr>
      <vt:lpstr>ImageCell</vt:lpstr>
      <vt:lpstr>ViewCell</vt:lpstr>
      <vt:lpstr>Cells &amp; Lists</vt:lpstr>
      <vt:lpstr>Komerční komponenty</vt:lpstr>
      <vt:lpstr>Stránky</vt:lpstr>
      <vt:lpstr>Stránky</vt:lpstr>
      <vt:lpstr>Stránky</vt:lpstr>
      <vt:lpstr>Stránky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Introduction</dc:title>
  <dc:creator>Roman Jašek</dc:creator>
  <cp:lastModifiedBy>Roman Jašek</cp:lastModifiedBy>
  <cp:revision>20</cp:revision>
  <dcterms:created xsi:type="dcterms:W3CDTF">2019-02-24T20:41:15Z</dcterms:created>
  <dcterms:modified xsi:type="dcterms:W3CDTF">2019-02-24T20:54:32Z</dcterms:modified>
</cp:coreProperties>
</file>