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0"/>
  </p:notesMasterIdLst>
  <p:sldIdLst>
    <p:sldId id="256" r:id="rId2"/>
    <p:sldId id="312" r:id="rId3"/>
    <p:sldId id="313" r:id="rId4"/>
    <p:sldId id="310" r:id="rId5"/>
    <p:sldId id="311" r:id="rId6"/>
    <p:sldId id="354" r:id="rId7"/>
    <p:sldId id="306" r:id="rId8"/>
    <p:sldId id="305" r:id="rId9"/>
    <p:sldId id="351" r:id="rId10"/>
    <p:sldId id="272" r:id="rId11"/>
    <p:sldId id="356" r:id="rId12"/>
    <p:sldId id="281" r:id="rId13"/>
    <p:sldId id="348" r:id="rId14"/>
    <p:sldId id="270" r:id="rId15"/>
    <p:sldId id="349" r:id="rId16"/>
    <p:sldId id="350" r:id="rId17"/>
    <p:sldId id="280" r:id="rId18"/>
    <p:sldId id="273" r:id="rId19"/>
    <p:sldId id="344" r:id="rId20"/>
    <p:sldId id="345" r:id="rId21"/>
    <p:sldId id="346" r:id="rId22"/>
    <p:sldId id="293" r:id="rId23"/>
    <p:sldId id="352" r:id="rId24"/>
    <p:sldId id="357" r:id="rId25"/>
    <p:sldId id="358" r:id="rId26"/>
    <p:sldId id="359" r:id="rId27"/>
    <p:sldId id="360" r:id="rId28"/>
    <p:sldId id="3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58" d="100"/>
          <a:sy n="58" d="100"/>
        </p:scale>
        <p:origin x="2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01.03.2019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Inside of a page</a:t>
            </a:r>
            <a:r>
              <a:rPr lang="en-US" baseline="0" dirty="0"/>
              <a:t> are layouts</a:t>
            </a:r>
          </a:p>
          <a:p>
            <a:r>
              <a:rPr lang="en-US" baseline="0" dirty="0"/>
              <a:t>A lot of options from something simple like a stack panel to complex and powerful grids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12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2019-03-01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3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2</a:t>
            </a:r>
            <a:r>
              <a:rPr lang="cs-CZ" dirty="0"/>
              <a:t> </a:t>
            </a:r>
            <a:r>
              <a:rPr lang="en-US" dirty="0"/>
              <a:t>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9625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Cvičení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TableView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Vhodné pro formuláře – sekce, buňky…</a:t>
            </a:r>
          </a:p>
        </p:txBody>
      </p:sp>
      <p:pic>
        <p:nvPicPr>
          <p:cNvPr id="5122" name="Picture 2" descr="http://developer.xamarin.com/guides/cross-platform/xamarin-forms/working-with/tableview/Images/TableView-all-s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650" y="2794397"/>
            <a:ext cx="5715000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8220076" y="2628901"/>
            <a:ext cx="20097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TableSection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SwitchCell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SwitchCell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TableSection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EntryCell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EntryCell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TableSection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SwitchCell</a:t>
            </a:r>
            <a:endParaRPr lang="cs-CZ" dirty="0"/>
          </a:p>
          <a:p>
            <a:r>
              <a:rPr lang="cs-CZ" dirty="0"/>
              <a:t>    </a:t>
            </a:r>
            <a:r>
              <a:rPr lang="cs-CZ" dirty="0" err="1"/>
              <a:t>ViewCell</a:t>
            </a:r>
            <a:endParaRPr lang="cs-CZ" dirty="0"/>
          </a:p>
          <a:p>
            <a:r>
              <a:rPr lang="cs-CZ" dirty="0"/>
              <a:t>        </a:t>
            </a:r>
            <a:r>
              <a:rPr lang="cs-CZ" dirty="0" err="1"/>
              <a:t>Slider</a:t>
            </a:r>
            <a:endParaRPr lang="cs-CZ" dirty="0"/>
          </a:p>
          <a:p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4863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EntryCell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56" y="1556792"/>
            <a:ext cx="7524688" cy="4420300"/>
          </a:xfrm>
        </p:spPr>
      </p:pic>
    </p:spTree>
    <p:extLst>
      <p:ext uri="{BB962C8B-B14F-4D97-AF65-F5344CB8AC3E}">
        <p14:creationId xmlns:p14="http://schemas.microsoft.com/office/powerpoint/2010/main" val="1654115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SwitchCell</a:t>
            </a:r>
            <a:endParaRPr lang="sk-S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314" y="1600202"/>
            <a:ext cx="7005373" cy="414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ImageCell</a:t>
            </a:r>
            <a:endParaRPr lang="cs-C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26" y="1484785"/>
            <a:ext cx="7735948" cy="4375703"/>
          </a:xfrm>
        </p:spPr>
      </p:pic>
    </p:spTree>
    <p:extLst>
      <p:ext uri="{BB962C8B-B14F-4D97-AF65-F5344CB8AC3E}">
        <p14:creationId xmlns:p14="http://schemas.microsoft.com/office/powerpoint/2010/main" val="425878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ViewCell</a:t>
            </a:r>
            <a:endParaRPr lang="cs-CZ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268760"/>
            <a:ext cx="2304256" cy="466337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5" y="1268760"/>
            <a:ext cx="2312463" cy="4663376"/>
          </a:xfrm>
        </p:spPr>
      </p:pic>
    </p:spTree>
    <p:extLst>
      <p:ext uri="{BB962C8B-B14F-4D97-AF65-F5344CB8AC3E}">
        <p14:creationId xmlns:p14="http://schemas.microsoft.com/office/powerpoint/2010/main" val="38752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Cells</a:t>
            </a:r>
            <a:r>
              <a:rPr lang="cs-CZ" dirty="0"/>
              <a:t> &amp; </a:t>
            </a:r>
            <a:r>
              <a:rPr lang="cs-CZ" dirty="0" err="1"/>
              <a:t>Lists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TextCell</a:t>
            </a:r>
            <a:r>
              <a:rPr lang="cs-CZ" dirty="0"/>
              <a:t>, </a:t>
            </a:r>
            <a:r>
              <a:rPr lang="cs-CZ" dirty="0" err="1"/>
              <a:t>ImageCell</a:t>
            </a:r>
            <a:r>
              <a:rPr lang="cs-CZ" dirty="0"/>
              <a:t>, </a:t>
            </a:r>
            <a:r>
              <a:rPr lang="cs-CZ" dirty="0" err="1"/>
              <a:t>SwitchCell</a:t>
            </a:r>
            <a:r>
              <a:rPr lang="cs-CZ" dirty="0"/>
              <a:t>, </a:t>
            </a:r>
            <a:r>
              <a:rPr lang="cs-CZ" dirty="0" err="1"/>
              <a:t>EntryCell</a:t>
            </a:r>
            <a:r>
              <a:rPr lang="cs-CZ" dirty="0"/>
              <a:t>…</a:t>
            </a:r>
          </a:p>
          <a:p>
            <a:r>
              <a:rPr lang="cs-CZ" dirty="0" err="1"/>
              <a:t>ViewCell</a:t>
            </a:r>
            <a:r>
              <a:rPr lang="cs-CZ" dirty="0"/>
              <a:t> (dovnitř lze dát cokoliv)</a:t>
            </a:r>
          </a:p>
          <a:p>
            <a:pPr lvl="1"/>
            <a:r>
              <a:rPr lang="cs-CZ" dirty="0" err="1"/>
              <a:t>ViewCell.ContextActions</a:t>
            </a:r>
            <a:r>
              <a:rPr lang="cs-CZ" dirty="0"/>
              <a:t> … kontextové menu</a:t>
            </a:r>
          </a:p>
          <a:p>
            <a:endParaRPr lang="cs-CZ" dirty="0"/>
          </a:p>
          <a:p>
            <a:r>
              <a:rPr lang="cs-CZ" dirty="0" err="1"/>
              <a:t>ListView</a:t>
            </a:r>
            <a:endParaRPr lang="cs-CZ" dirty="0"/>
          </a:p>
          <a:p>
            <a:pPr lvl="1"/>
            <a:r>
              <a:rPr lang="cs-CZ" dirty="0" err="1"/>
              <a:t>ItemsSource</a:t>
            </a:r>
            <a:r>
              <a:rPr lang="cs-CZ" dirty="0"/>
              <a:t>="{</a:t>
            </a:r>
            <a:r>
              <a:rPr lang="cs-CZ" dirty="0" err="1"/>
              <a:t>Binding</a:t>
            </a:r>
            <a:r>
              <a:rPr lang="cs-CZ" dirty="0"/>
              <a:t>: …}"</a:t>
            </a:r>
          </a:p>
          <a:p>
            <a:pPr lvl="1"/>
            <a:r>
              <a:rPr lang="cs-CZ" dirty="0" err="1"/>
              <a:t>IsPullToRefreshEnabled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zavolá </a:t>
            </a:r>
            <a:r>
              <a:rPr lang="cs-CZ" dirty="0" err="1"/>
              <a:t>RefreshCommand</a:t>
            </a:r>
            <a:endParaRPr lang="cs-CZ" dirty="0"/>
          </a:p>
          <a:p>
            <a:pPr lvl="1"/>
            <a:r>
              <a:rPr lang="cs-CZ" dirty="0" err="1"/>
              <a:t>HasUnevenRows</a:t>
            </a:r>
            <a:r>
              <a:rPr lang="cs-CZ" dirty="0"/>
              <a:t> = </a:t>
            </a:r>
            <a:r>
              <a:rPr lang="cs-CZ" dirty="0" err="1"/>
              <a:t>true</a:t>
            </a:r>
            <a:r>
              <a:rPr lang="cs-CZ" dirty="0"/>
              <a:t> | </a:t>
            </a:r>
            <a:r>
              <a:rPr lang="cs-CZ" dirty="0" err="1"/>
              <a:t>false</a:t>
            </a:r>
            <a:endParaRPr lang="cs-CZ" dirty="0"/>
          </a:p>
          <a:p>
            <a:pPr lvl="2"/>
            <a:r>
              <a:rPr lang="cs-CZ" dirty="0"/>
              <a:t>různé výšky řádků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154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926433" y="1073945"/>
            <a:ext cx="8741569" cy="675085"/>
          </a:xfrm>
        </p:spPr>
        <p:txBody>
          <a:bodyPr>
            <a:normAutofit fontScale="90000"/>
          </a:bodyPr>
          <a:lstStyle/>
          <a:p>
            <a:pPr algn="l"/>
            <a:r>
              <a:rPr lang="sk-SK" dirty="0">
                <a:solidFill>
                  <a:schemeClr val="bg2"/>
                </a:solidFill>
              </a:rPr>
              <a:t>Komerční komponenty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10841" y="2637270"/>
            <a:ext cx="8572061" cy="2487153"/>
            <a:chOff x="388937" y="2881509"/>
            <a:chExt cx="11658598" cy="338270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8937" y="2881509"/>
              <a:ext cx="11620500" cy="18841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27038" y="4380110"/>
              <a:ext cx="11620497" cy="188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957216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F8A79A-B27D-4F10-8071-2D6279712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BE0AA4B-1D71-4CA4-BDC6-75C34DDB94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Content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Jednoduchý obsah</a:t>
            </a:r>
          </a:p>
          <a:p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12C2FFF6-BB88-453F-B91C-4E809FDD8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MasterDetail</a:t>
            </a:r>
            <a:r>
              <a:rPr lang="cs-CZ" b="1" dirty="0"/>
              <a:t> </a:t>
            </a:r>
            <a:r>
              <a:rPr lang="cs-CZ" b="1" dirty="0" err="1"/>
              <a:t>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Seznam + detail položky</a:t>
            </a:r>
          </a:p>
          <a:p>
            <a:pPr lvl="1"/>
            <a:endParaRPr lang="en-US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17F79902-F478-47A5-8668-9AD30E367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44" y="3179026"/>
            <a:ext cx="1621113" cy="3404338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9858A42-CB52-4FA9-9F65-C43B93311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415" y="3212868"/>
            <a:ext cx="1702170" cy="340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2F5839C5-C022-4648-AF6B-2261EDA6A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>
            <a:normAutofit/>
          </a:bodyPr>
          <a:lstStyle/>
          <a:p>
            <a:r>
              <a:rPr lang="en-US" b="1" dirty="0" err="1"/>
              <a:t>ContentView</a:t>
            </a:r>
            <a:endParaRPr lang="en-US" b="1" dirty="0"/>
          </a:p>
          <a:p>
            <a:pPr marL="0" indent="0" algn="ctr">
              <a:buNone/>
            </a:pPr>
            <a:r>
              <a:rPr lang="en-US" dirty="0" err="1"/>
              <a:t>Jeden</a:t>
            </a:r>
            <a:r>
              <a:rPr lang="en-US" dirty="0"/>
              <a:t> </a:t>
            </a:r>
            <a:r>
              <a:rPr lang="en-US" dirty="0" err="1"/>
              <a:t>obsah</a:t>
            </a:r>
            <a:r>
              <a:rPr lang="en-US" dirty="0"/>
              <a:t>, b</a:t>
            </a:r>
            <a:r>
              <a:rPr lang="cs-CZ" dirty="0" err="1"/>
              <a:t>ázová</a:t>
            </a:r>
            <a:r>
              <a:rPr lang="cs-CZ" dirty="0"/>
              <a:t> třída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ContentPresenter</a:t>
            </a:r>
            <a:endParaRPr lang="cs-CZ" b="1" dirty="0"/>
          </a:p>
          <a:p>
            <a:pPr marL="0" indent="0" algn="ctr">
              <a:buNone/>
            </a:pPr>
            <a:r>
              <a:rPr lang="en-US" dirty="0"/>
              <a:t>M</a:t>
            </a:r>
            <a:r>
              <a:rPr lang="cs-CZ" dirty="0" err="1"/>
              <a:t>ísto</a:t>
            </a:r>
            <a:r>
              <a:rPr lang="cs-CZ" dirty="0"/>
              <a:t> pro obsah</a:t>
            </a:r>
            <a:r>
              <a:rPr lang="en-US" dirty="0"/>
              <a:t> - </a:t>
            </a:r>
            <a:r>
              <a:rPr lang="cs-CZ" dirty="0"/>
              <a:t>šablony</a:t>
            </a:r>
          </a:p>
          <a:p>
            <a:endParaRPr lang="en-US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0A47F84-3A15-4087-8650-1DB164A91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771" y="2638810"/>
            <a:ext cx="1553458" cy="348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5290C2-7187-4C20-921A-A6B0C66F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050AA33-E6BB-4822-AF21-FCE8791CC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TabbedPage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Záložky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ACFFD27-B139-492E-9BE3-53E06DA577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CarouselPage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Stránky vedle sebe</a:t>
            </a:r>
          </a:p>
          <a:p>
            <a:pPr marL="457200" lvl="1" indent="0">
              <a:buNone/>
            </a:pPr>
            <a:endParaRPr lang="cs-CZ" b="1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F4DBBEC-0966-47FE-9A25-8D9AB7D0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416" y="3303719"/>
            <a:ext cx="1702169" cy="3404336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5C14B65-AE39-4089-A1A7-654BA50F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284" y="3291960"/>
            <a:ext cx="1722432" cy="340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8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0CFA12-9CEB-4BDF-8E50-7CF4378B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Str</a:t>
            </a:r>
            <a:r>
              <a:rPr lang="sk-SK" dirty="0" err="1"/>
              <a:t>ánky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87F5508-0A24-425C-8E1B-9B4DA4F26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NavigationPage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Aby fungovala navigace</a:t>
            </a:r>
            <a:endParaRPr lang="cs-CZ" b="1" dirty="0"/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CAA762F-337E-4314-97B1-49B07E4D94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TemplatedPage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Prázdná stránka, bázová třída pro ostatní</a:t>
            </a:r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0DE02F59-F8AC-4297-AAE2-1BF74DB9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144" y="3134140"/>
            <a:ext cx="1626711" cy="34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Stránky</a:t>
            </a:r>
          </a:p>
        </p:txBody>
      </p:sp>
      <p:sp>
        <p:nvSpPr>
          <p:cNvPr id="2" name="Zástupný symbol pro obsah 1"/>
          <p:cNvSpPr>
            <a:spLocks noGrp="1"/>
          </p:cNvSpPr>
          <p:nvPr>
            <p:ph idx="1"/>
          </p:nvPr>
        </p:nvSpPr>
        <p:spPr>
          <a:xfrm>
            <a:off x="2135560" y="1700808"/>
            <a:ext cx="8229600" cy="1152128"/>
          </a:xfrm>
        </p:spPr>
        <p:txBody>
          <a:bodyPr>
            <a:normAutofit/>
          </a:bodyPr>
          <a:lstStyle/>
          <a:p>
            <a:r>
              <a:rPr lang="cs-CZ" dirty="0"/>
              <a:t>První, co se zobrazí, je v souboru </a:t>
            </a:r>
            <a:r>
              <a:rPr lang="cs-CZ" dirty="0" err="1"/>
              <a:t>App.cs</a:t>
            </a:r>
            <a:endParaRPr lang="cs-CZ" dirty="0"/>
          </a:p>
          <a:p>
            <a:pPr lvl="1"/>
            <a:r>
              <a:rPr lang="cs-CZ" dirty="0"/>
              <a:t>Defaultně </a:t>
            </a:r>
            <a:r>
              <a:rPr lang="cs-CZ" dirty="0" err="1"/>
              <a:t>MainPage</a:t>
            </a:r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7804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A50-5144-4C6D-8156-4DBC12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F622-7F2A-4883-808E-DF1065C3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244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Ka</a:t>
            </a:r>
            <a:r>
              <a:rPr lang="sk-SK" dirty="0" err="1"/>
              <a:t>ždý</a:t>
            </a:r>
            <a:r>
              <a:rPr lang="sk-SK" dirty="0"/>
              <a:t> objekt obsahuje </a:t>
            </a:r>
            <a:r>
              <a:rPr lang="sk-SK" dirty="0" err="1"/>
              <a:t>koleci</a:t>
            </a:r>
            <a:r>
              <a:rPr lang="sk-SK" dirty="0"/>
              <a:t> </a:t>
            </a:r>
            <a:r>
              <a:rPr lang="sk-SK" b="1" dirty="0" err="1"/>
              <a:t>Resources</a:t>
            </a:r>
            <a:endParaRPr lang="sk-SK" b="1" dirty="0"/>
          </a:p>
          <a:p>
            <a:r>
              <a:rPr lang="sk-SK" dirty="0" err="1"/>
              <a:t>Může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</a:t>
            </a:r>
            <a:r>
              <a:rPr lang="sk-SK" dirty="0" err="1"/>
              <a:t>libovolný</a:t>
            </a:r>
            <a:r>
              <a:rPr lang="sk-SK" dirty="0"/>
              <a:t> obsah</a:t>
            </a:r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sk-SK" b="1" dirty="0"/>
              <a:t>x:Key</a:t>
            </a:r>
            <a:endParaRPr lang="sk-SK" dirty="0"/>
          </a:p>
          <a:p>
            <a:r>
              <a:rPr lang="sk-SK" dirty="0"/>
              <a:t>Prístup pomocí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oddělit zdroje do </a:t>
            </a:r>
            <a:r>
              <a:rPr lang="sk-SK" dirty="0"/>
              <a:t>zvlášť </a:t>
            </a:r>
            <a:r>
              <a:rPr lang="sk-SK" dirty="0" err="1"/>
              <a:t>souborů</a:t>
            </a:r>
            <a:r>
              <a:rPr lang="sk-SK" dirty="0"/>
              <a:t> –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sk-SK" b="1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Nastavení </a:t>
            </a:r>
            <a:r>
              <a:rPr lang="sk-SK" dirty="0" err="1"/>
              <a:t>stylu</a:t>
            </a:r>
            <a:r>
              <a:rPr lang="sk-SK" dirty="0"/>
              <a:t> pro kontrolku</a:t>
            </a:r>
          </a:p>
          <a:p>
            <a:r>
              <a:rPr lang="sk-SK" b="1" dirty="0" err="1"/>
              <a:t>TargetType</a:t>
            </a:r>
            <a:r>
              <a:rPr lang="sk-SK" b="1" dirty="0"/>
              <a:t> </a:t>
            </a:r>
            <a:r>
              <a:rPr lang="sk-SK" dirty="0"/>
              <a:t>– pro </a:t>
            </a:r>
            <a:r>
              <a:rPr lang="sk-SK" dirty="0" err="1"/>
              <a:t>jaký</a:t>
            </a:r>
            <a:r>
              <a:rPr lang="sk-SK" dirty="0"/>
              <a:t> typ </a:t>
            </a:r>
            <a:r>
              <a:rPr lang="sk-SK" dirty="0" err="1"/>
              <a:t>kontrolek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má </a:t>
            </a:r>
            <a:r>
              <a:rPr lang="sk-SK" dirty="0" err="1"/>
              <a:t>styl</a:t>
            </a:r>
            <a:r>
              <a:rPr lang="sk-SK" dirty="0"/>
              <a:t> </a:t>
            </a:r>
            <a:r>
              <a:rPr lang="sk-SK" dirty="0" err="1"/>
              <a:t>aplikovat</a:t>
            </a:r>
            <a:endParaRPr lang="sk-SK" dirty="0"/>
          </a:p>
          <a:p>
            <a:r>
              <a:rPr lang="sk-SK" b="1" dirty="0"/>
              <a:t>x:Key </a:t>
            </a:r>
            <a:r>
              <a:rPr lang="sk-SK" dirty="0"/>
              <a:t>– </a:t>
            </a:r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stylu</a:t>
            </a:r>
            <a:r>
              <a:rPr lang="sk-SK" dirty="0"/>
              <a:t>, </a:t>
            </a:r>
            <a:r>
              <a:rPr lang="sk-SK" dirty="0" err="1"/>
              <a:t>pokud</a:t>
            </a:r>
            <a:r>
              <a:rPr lang="sk-SK" dirty="0"/>
              <a:t> je </a:t>
            </a:r>
            <a:r>
              <a:rPr lang="sk-SK" dirty="0" err="1"/>
              <a:t>vynechán</a:t>
            </a:r>
            <a:r>
              <a:rPr lang="sk-SK" dirty="0"/>
              <a:t>, tak </a:t>
            </a:r>
            <a:r>
              <a:rPr lang="sk-SK" dirty="0" err="1"/>
              <a:t>se</a:t>
            </a:r>
            <a:r>
              <a:rPr lang="sk-SK" dirty="0"/>
              <a:t> aplikuje na </a:t>
            </a:r>
            <a:r>
              <a:rPr lang="sk-SK" dirty="0" err="1"/>
              <a:t>všechny</a:t>
            </a:r>
            <a:r>
              <a:rPr lang="sk-SK" dirty="0"/>
              <a:t> kontrolky daného typu</a:t>
            </a:r>
          </a:p>
          <a:p>
            <a:r>
              <a:rPr lang="sk-SK" dirty="0" err="1"/>
              <a:t>Kolekce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 typu </a:t>
            </a:r>
            <a:r>
              <a:rPr lang="sk-SK" b="1" dirty="0" err="1"/>
              <a:t>Setter</a:t>
            </a:r>
            <a:endParaRPr lang="sk-SK" b="1" dirty="0"/>
          </a:p>
          <a:p>
            <a:pPr lvl="1"/>
            <a:r>
              <a:rPr lang="sk-SK" b="1" dirty="0" err="1"/>
              <a:t>Property</a:t>
            </a:r>
            <a:endParaRPr lang="sk-SK" b="1" dirty="0"/>
          </a:p>
          <a:p>
            <a:pPr lvl="1"/>
            <a:r>
              <a:rPr lang="sk-SK" b="1" dirty="0" err="1"/>
              <a:t>Value</a:t>
            </a:r>
            <a:endParaRPr lang="sk-SK" b="1" dirty="0"/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aplikování</a:t>
            </a:r>
            <a:r>
              <a:rPr lang="sk-SK" dirty="0"/>
              <a:t> bázového </a:t>
            </a:r>
            <a:r>
              <a:rPr lang="sk-SK" dirty="0" err="1"/>
              <a:t>stylu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F10A-FD95-409F-8316-70A86AC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Předdefinované</a:t>
            </a:r>
            <a:r>
              <a:rPr lang="sk-SK" dirty="0"/>
              <a:t> </a:t>
            </a:r>
            <a:r>
              <a:rPr lang="sk-SK" dirty="0" err="1"/>
              <a:t>styly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2AB-FEE9-401E-94BF-83E132B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BodyStyle</a:t>
            </a:r>
            <a:endParaRPr lang="sk-SK" dirty="0"/>
          </a:p>
          <a:p>
            <a:r>
              <a:rPr lang="sk-SK" dirty="0" err="1"/>
              <a:t>CaptionStyle</a:t>
            </a:r>
            <a:endParaRPr lang="sk-SK" dirty="0"/>
          </a:p>
          <a:p>
            <a:r>
              <a:rPr lang="sk-SK" dirty="0" err="1"/>
              <a:t>ListItemDetailTextStyle</a:t>
            </a:r>
            <a:endParaRPr lang="sk-SK" dirty="0"/>
          </a:p>
          <a:p>
            <a:r>
              <a:rPr lang="sk-SK" dirty="0" err="1"/>
              <a:t>ListItemTextStyle</a:t>
            </a:r>
            <a:endParaRPr lang="sk-SK" dirty="0"/>
          </a:p>
          <a:p>
            <a:r>
              <a:rPr lang="sk-SK" dirty="0" err="1"/>
              <a:t>SubtitleStyle</a:t>
            </a:r>
            <a:endParaRPr lang="sk-SK" dirty="0"/>
          </a:p>
          <a:p>
            <a:r>
              <a:rPr lang="sk-SK" dirty="0" err="1"/>
              <a:t>TitleStyle</a:t>
            </a:r>
            <a:endParaRPr lang="sk-SK" dirty="0"/>
          </a:p>
          <a:p>
            <a:r>
              <a:rPr lang="sk-SK" dirty="0" err="1"/>
              <a:t>Přístup</a:t>
            </a:r>
            <a:r>
              <a:rPr lang="sk-SK" dirty="0"/>
              <a:t> </a:t>
            </a:r>
            <a:r>
              <a:rPr lang="sk-SK" dirty="0" err="1"/>
              <a:t>přes</a:t>
            </a:r>
            <a:r>
              <a:rPr lang="sk-SK" dirty="0"/>
              <a:t> </a:t>
            </a:r>
            <a:r>
              <a:rPr lang="en-US" b="1" dirty="0"/>
              <a:t>{</a:t>
            </a:r>
            <a:r>
              <a:rPr lang="en-US" b="1" dirty="0" err="1"/>
              <a:t>DynamicResource</a:t>
            </a:r>
            <a:r>
              <a:rPr lang="en-US" b="1" dirty="0"/>
              <a:t> Key}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8681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1BD-A3C1-4638-80E8-EA35EB3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Platform-Specific XAML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CAE-4477-40A9-9519-E0C7534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specifikovat jiné hodnoty pro jednotlivé </a:t>
            </a:r>
            <a:r>
              <a:rPr lang="cs-CZ" dirty="0" err="1"/>
              <a:t>platform</a:t>
            </a:r>
            <a:r>
              <a:rPr lang="sk-SK" dirty="0"/>
              <a:t>y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66FAF-5CB0-4333-B9C3-D139975288EB}"/>
              </a:ext>
            </a:extLst>
          </p:cNvPr>
          <p:cNvSpPr/>
          <p:nvPr/>
        </p:nvSpPr>
        <p:spPr>
          <a:xfrm>
            <a:off x="1024128" y="4001036"/>
            <a:ext cx="811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="iOS, Android"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WinPhone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FB30BF-0C94-40DA-A4BA-BFCC6F45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Layouts –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komponenta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761F487-DC09-4456-A345-324A2211A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72200" y="1600202"/>
            <a:ext cx="4038600" cy="4525963"/>
          </a:xfrm>
        </p:spPr>
        <p:txBody>
          <a:bodyPr/>
          <a:lstStyle/>
          <a:p>
            <a:r>
              <a:rPr lang="en-US" b="1" dirty="0" err="1"/>
              <a:t>ScrollView</a:t>
            </a:r>
            <a:endParaRPr lang="en-US" b="1" dirty="0"/>
          </a:p>
          <a:p>
            <a:pPr marL="0" indent="0" algn="ctr">
              <a:buNone/>
            </a:pPr>
            <a:r>
              <a:rPr lang="cs-CZ" dirty="0"/>
              <a:t>Pokud se nevejde, </a:t>
            </a:r>
            <a:r>
              <a:rPr lang="cs-CZ" dirty="0" err="1"/>
              <a:t>scrolluje</a:t>
            </a:r>
            <a:r>
              <a:rPr lang="cs-CZ" dirty="0"/>
              <a:t> se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A207ED1-7C90-44DF-8FC6-A28AAD8F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543" y="2715960"/>
            <a:ext cx="1565594" cy="3410205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FC9DE089-B92B-44F9-AE1D-6DCF8298C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1600202"/>
            <a:ext cx="4038600" cy="4525963"/>
          </a:xfrm>
        </p:spPr>
        <p:txBody>
          <a:bodyPr/>
          <a:lstStyle/>
          <a:p>
            <a:r>
              <a:rPr lang="cs-CZ" b="1" dirty="0" err="1"/>
              <a:t>Frame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Možnost přidat rámeček</a:t>
            </a:r>
          </a:p>
          <a:p>
            <a:endParaRPr lang="en-US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3BB964AD-1DC1-4292-9A24-CA9A7F179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456" y="2636912"/>
            <a:ext cx="1503591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08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9C208827-E55D-49FF-80DE-39077BD6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5" name="Zástupný symbol pro obsah 4">
            <a:extLst>
              <a:ext uri="{FF2B5EF4-FFF2-40B4-BE49-F238E27FC236}">
                <a16:creationId xmlns:a16="http://schemas.microsoft.com/office/drawing/2014/main" id="{CDA10F4B-3065-4646-8DAB-1F904AE8FE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AbsoluteLayout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Absolutní pozicování komponent</a:t>
            </a:r>
          </a:p>
          <a:p>
            <a:pPr marL="457200" lvl="1" indent="0">
              <a:buNone/>
            </a:pPr>
            <a:endParaRPr lang="cs-CZ" b="1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BE327016-21F5-4778-93DF-11E76A36EE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RelativeLayout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Rozmístění pomocí </a:t>
            </a:r>
            <a:r>
              <a:rPr lang="cs-CZ" dirty="0" err="1"/>
              <a:t>constraintů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AB3344C-321A-4354-95FD-33A491C0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816" y="3100321"/>
            <a:ext cx="1521714" cy="341609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887D572-C859-42A9-9169-73CD43433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25" y="3100321"/>
            <a:ext cx="1581097" cy="341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b="1" dirty="0" err="1"/>
              <a:t>Grid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Tabulkový layout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F982136-F077-4222-AB90-58C171E33E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b="1" dirty="0" err="1"/>
              <a:t>StackLayout</a:t>
            </a:r>
            <a:endParaRPr lang="cs-CZ" b="1" dirty="0"/>
          </a:p>
          <a:p>
            <a:pPr marL="0" indent="0" algn="ctr">
              <a:buNone/>
            </a:pPr>
            <a:r>
              <a:rPr lang="cs-CZ" dirty="0"/>
              <a:t>Pod sebe nebo vedle sebe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566215-5FC6-489E-8842-1C4362D14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367" y="3208413"/>
            <a:ext cx="1581096" cy="3410205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7C84F1F-FBDE-4FFF-91CD-E1E8841A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870" y="3208412"/>
            <a:ext cx="1488090" cy="34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AE06B5C-4376-4C84-A456-801261D03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82" y="3350096"/>
            <a:ext cx="1575664" cy="3126836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48CFD40-674D-4092-8A4B-95D0E7D0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366C9A3-58BB-4E7B-AABC-5B349A3FB7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err="1"/>
              <a:t>FlexLayout</a:t>
            </a:r>
            <a:endParaRPr lang="cs-CZ" b="1" dirty="0"/>
          </a:p>
          <a:p>
            <a:pPr marL="0" indent="0" algn="ctr">
              <a:buNone/>
            </a:pPr>
            <a:r>
              <a:rPr lang="en-US" dirty="0" err="1"/>
              <a:t>Obdoba</a:t>
            </a:r>
            <a:r>
              <a:rPr lang="en-US" dirty="0"/>
              <a:t> </a:t>
            </a:r>
            <a:r>
              <a:rPr lang="en-US" dirty="0" err="1"/>
              <a:t>webov</a:t>
            </a:r>
            <a:r>
              <a:rPr lang="cs-CZ" dirty="0" err="1"/>
              <a:t>ého</a:t>
            </a:r>
            <a:r>
              <a:rPr lang="cs-CZ" dirty="0"/>
              <a:t> </a:t>
            </a:r>
            <a:r>
              <a:rPr lang="cs-CZ" dirty="0" err="1"/>
              <a:t>Flexboxu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033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Skoro stejné jako ve WPF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3*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cs-CZ" dirty="0"/>
              <a:t>, </a:t>
            </a:r>
            <a:r>
              <a:rPr lang="cs-CZ" dirty="0" err="1"/>
              <a:t>Grid.RowSpan</a:t>
            </a:r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Obdoba </a:t>
            </a:r>
            <a:r>
              <a:rPr lang="cs-CZ" dirty="0" err="1"/>
              <a:t>StackPanelu</a:t>
            </a:r>
            <a:r>
              <a:rPr lang="cs-CZ" dirty="0"/>
              <a:t> ve WPF</a:t>
            </a:r>
          </a:p>
          <a:p>
            <a:r>
              <a:rPr lang="cs-CZ" dirty="0"/>
              <a:t>Řadí komponenty pod sebe nebo vedle sebe</a:t>
            </a:r>
            <a:br>
              <a:rPr lang="cs-CZ" dirty="0"/>
            </a:br>
            <a:endParaRPr lang="cs-CZ" dirty="0"/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583</Words>
  <Application>Microsoft Office PowerPoint</Application>
  <PresentationFormat>Widescreen</PresentationFormat>
  <Paragraphs>171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Tw Cen MT</vt:lpstr>
      <vt:lpstr>Tw Cen MT Condensed</vt:lpstr>
      <vt:lpstr>Wingdings 3</vt:lpstr>
      <vt:lpstr>Integral</vt:lpstr>
      <vt:lpstr>PV239 - 02 design</vt:lpstr>
      <vt:lpstr>Layouts – jedna komponenta</vt:lpstr>
      <vt:lpstr>Layouts – jedna komponenta</vt:lpstr>
      <vt:lpstr>Layouts – více komponent</vt:lpstr>
      <vt:lpstr>Layouts – více komponent</vt:lpstr>
      <vt:lpstr>Layouts – více komponent</vt:lpstr>
      <vt:lpstr>Grid</vt:lpstr>
      <vt:lpstr>StackLayout</vt:lpstr>
      <vt:lpstr>Layouts</vt:lpstr>
      <vt:lpstr>Ovládací prvky</vt:lpstr>
      <vt:lpstr>Layouts</vt:lpstr>
      <vt:lpstr>TableView</vt:lpstr>
      <vt:lpstr>EntryCell</vt:lpstr>
      <vt:lpstr>SwitchCell</vt:lpstr>
      <vt:lpstr>ImageCell</vt:lpstr>
      <vt:lpstr>ViewCell</vt:lpstr>
      <vt:lpstr>Cells &amp; Lists</vt:lpstr>
      <vt:lpstr>Komerční komponenty</vt:lpstr>
      <vt:lpstr>Stránky</vt:lpstr>
      <vt:lpstr>Stránky</vt:lpstr>
      <vt:lpstr>Stránky</vt:lpstr>
      <vt:lpstr>Stránky</vt:lpstr>
      <vt:lpstr>Navigace</vt:lpstr>
      <vt:lpstr>Resources</vt:lpstr>
      <vt:lpstr>Styles</vt:lpstr>
      <vt:lpstr>Předdefinované styly</vt:lpstr>
      <vt:lpstr>Platform-Specific XAML</vt:lpstr>
      <vt:lpstr>Text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31</cp:revision>
  <dcterms:created xsi:type="dcterms:W3CDTF">2019-03-03T09:39:32Z</dcterms:created>
  <dcterms:modified xsi:type="dcterms:W3CDTF">2019-03-04T06:40:00Z</dcterms:modified>
</cp:coreProperties>
</file>