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2"/>
  </p:notesMasterIdLst>
  <p:sldIdLst>
    <p:sldId id="256" r:id="rId2"/>
    <p:sldId id="323" r:id="rId3"/>
    <p:sldId id="283" r:id="rId4"/>
    <p:sldId id="288" r:id="rId5"/>
    <p:sldId id="289" r:id="rId6"/>
    <p:sldId id="259" r:id="rId7"/>
    <p:sldId id="284" r:id="rId8"/>
    <p:sldId id="295" r:id="rId9"/>
    <p:sldId id="261" r:id="rId10"/>
    <p:sldId id="285" r:id="rId11"/>
    <p:sldId id="286" r:id="rId12"/>
    <p:sldId id="287" r:id="rId13"/>
    <p:sldId id="344" r:id="rId14"/>
    <p:sldId id="345" r:id="rId15"/>
    <p:sldId id="346" r:id="rId16"/>
    <p:sldId id="293" r:id="rId17"/>
    <p:sldId id="312" r:id="rId18"/>
    <p:sldId id="313" r:id="rId19"/>
    <p:sldId id="310" r:id="rId20"/>
    <p:sldId id="311" r:id="rId21"/>
    <p:sldId id="354" r:id="rId22"/>
    <p:sldId id="299" r:id="rId23"/>
    <p:sldId id="298" r:id="rId24"/>
    <p:sldId id="290" r:id="rId25"/>
    <p:sldId id="294" r:id="rId26"/>
    <p:sldId id="314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91" r:id="rId37"/>
    <p:sldId id="316" r:id="rId38"/>
    <p:sldId id="279" r:id="rId39"/>
    <p:sldId id="305" r:id="rId40"/>
    <p:sldId id="322" r:id="rId41"/>
    <p:sldId id="301" r:id="rId42"/>
    <p:sldId id="356" r:id="rId43"/>
    <p:sldId id="357" r:id="rId44"/>
    <p:sldId id="296" r:id="rId45"/>
    <p:sldId id="303" r:id="rId46"/>
    <p:sldId id="302" r:id="rId47"/>
    <p:sldId id="304" r:id="rId48"/>
    <p:sldId id="306" r:id="rId49"/>
    <p:sldId id="325" r:id="rId50"/>
    <p:sldId id="281" r:id="rId5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CEC"/>
    <a:srgbClr val="7DC567"/>
    <a:srgbClr val="AA59A2"/>
    <a:srgbClr val="2C3E50"/>
    <a:srgbClr val="008DB5"/>
    <a:srgbClr val="82B0BD"/>
    <a:srgbClr val="D9E6FF"/>
    <a:srgbClr val="00194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3034D-875C-4F22-A8D3-D717EBC2622E}" v="192" dt="2019-03-13T07:21:16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79690" autoAdjust="0"/>
  </p:normalViewPr>
  <p:slideViewPr>
    <p:cSldViewPr>
      <p:cViewPr varScale="1">
        <p:scale>
          <a:sx n="108" d="100"/>
          <a:sy n="108" d="100"/>
        </p:scale>
        <p:origin x="5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1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Jašek" userId="8c5da18282d529bf" providerId="LiveId" clId="{5BF68723-011B-462B-9D79-08C34F789597}"/>
  </pc:docChgLst>
  <pc:docChgLst>
    <pc:chgData name="Roman Jašek" userId="8c5da18282d529bf" providerId="LiveId" clId="{C6973BBB-233E-44CD-8B86-02692856A2D3}"/>
  </pc:docChgLst>
  <pc:docChgLst>
    <pc:chgData name="Roman Jašek" userId="8c5da18282d529bf" providerId="LiveId" clId="{3213034D-875C-4F22-A8D3-D717EBC2622E}"/>
    <pc:docChg chg="undo redo custSel addSld delSld modSld sldOrd">
      <pc:chgData name="Roman Jašek" userId="8c5da18282d529bf" providerId="LiveId" clId="{3213034D-875C-4F22-A8D3-D717EBC2622E}" dt="2019-03-13T07:21:16.880" v="463" actId="113"/>
      <pc:docMkLst>
        <pc:docMk/>
      </pc:docMkLst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45369384" sldId="25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347584264" sldId="25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520608686" sldId="26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350778862" sldId="26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407313662" sldId="265"/>
        </pc:sldMkLst>
      </pc:sldChg>
      <pc:sldChg chg="addSp delSp modTransition addAnim delAnim">
        <pc:chgData name="Roman Jašek" userId="8c5da18282d529bf" providerId="LiveId" clId="{3213034D-875C-4F22-A8D3-D717EBC2622E}" dt="2019-03-13T07:18:56.876" v="364" actId="478"/>
        <pc:sldMkLst>
          <pc:docMk/>
          <pc:sldMk cId="3099448546" sldId="266"/>
        </pc:sldMkLst>
        <pc:spChg chg="add del">
          <ac:chgData name="Roman Jašek" userId="8c5da18282d529bf" providerId="LiveId" clId="{3213034D-875C-4F22-A8D3-D717EBC2622E}" dt="2019-03-13T07:18:56.876" v="364" actId="478"/>
          <ac:spMkLst>
            <pc:docMk/>
            <pc:sldMk cId="3099448546" sldId="266"/>
            <ac:spMk id="2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714605007" sldId="267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938896731" sldId="26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654115512" sldId="26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831521334" sldId="270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58783328" sldId="27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875236320" sldId="272"/>
        </pc:sldMkLst>
      </pc:sldChg>
      <pc:sldChg chg="del">
        <pc:chgData name="Roman Jašek" userId="8c5da18282d529bf" providerId="LiveId" clId="{3213034D-875C-4F22-A8D3-D717EBC2622E}" dt="2019-03-13T06:19:47.798" v="250" actId="2696"/>
        <pc:sldMkLst>
          <pc:docMk/>
          <pc:sldMk cId="292662792" sldId="274"/>
        </pc:sldMkLst>
      </pc:sldChg>
      <pc:sldChg chg="del">
        <pc:chgData name="Roman Jašek" userId="8c5da18282d529bf" providerId="LiveId" clId="{3213034D-875C-4F22-A8D3-D717EBC2622E}" dt="2019-03-13T06:19:48.986" v="251" actId="2696"/>
        <pc:sldMkLst>
          <pc:docMk/>
          <pc:sldMk cId="3476048134" sldId="275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773999372" sldId="27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808715949" sldId="281"/>
        </pc:sldMkLst>
      </pc:sldChg>
      <pc:sldChg chg="add del">
        <pc:chgData name="Roman Jašek" userId="8c5da18282d529bf" providerId="LiveId" clId="{3213034D-875C-4F22-A8D3-D717EBC2622E}" dt="2019-03-13T06:02:36.884" v="230" actId="2696"/>
        <pc:sldMkLst>
          <pc:docMk/>
          <pc:sldMk cId="295241775" sldId="282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956275999" sldId="28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887245668" sldId="28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506535211" sldId="285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10738232" sldId="28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500720231" sldId="287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812776702" sldId="28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250574732" sldId="28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3048735882" sldId="290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42396661" sldId="29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478045390" sldId="29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194144526" sldId="294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918662235" sldId="295"/>
        </pc:sldMkLst>
      </pc:sldChg>
      <pc:sldChg chg="add modTransition">
        <pc:chgData name="Roman Jašek" userId="8c5da18282d529bf" providerId="LiveId" clId="{3213034D-875C-4F22-A8D3-D717EBC2622E}" dt="2019-03-13T07:10:45.922" v="332"/>
        <pc:sldMkLst>
          <pc:docMk/>
          <pc:sldMk cId="3262396528" sldId="296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4235741766" sldId="298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309697955" sldId="299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1596522729" sldId="301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301139488" sldId="302"/>
        </pc:sldMkLst>
      </pc:sldChg>
      <pc:sldChg chg="modSp ord modTransition modAnim">
        <pc:chgData name="Roman Jašek" userId="8c5da18282d529bf" providerId="LiveId" clId="{3213034D-875C-4F22-A8D3-D717EBC2622E}" dt="2019-03-13T07:10:45.922" v="332"/>
        <pc:sldMkLst>
          <pc:docMk/>
          <pc:sldMk cId="84237767" sldId="303"/>
        </pc:sldMkLst>
        <pc:spChg chg="mod">
          <ac:chgData name="Roman Jašek" userId="8c5da18282d529bf" providerId="LiveId" clId="{3213034D-875C-4F22-A8D3-D717EBC2622E}" dt="2019-03-13T06:26:54.277" v="291" actId="20577"/>
          <ac:spMkLst>
            <pc:docMk/>
            <pc:sldMk cId="84237767" sldId="303"/>
            <ac:spMk id="3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446216203" sldId="304"/>
        </pc:sldMkLst>
      </pc:sldChg>
      <pc:sldChg chg="modSp modTransition modAnim">
        <pc:chgData name="Roman Jašek" userId="8c5da18282d529bf" providerId="LiveId" clId="{3213034D-875C-4F22-A8D3-D717EBC2622E}" dt="2019-03-13T07:21:03.302" v="459" actId="20577"/>
        <pc:sldMkLst>
          <pc:docMk/>
          <pc:sldMk cId="290512978" sldId="305"/>
        </pc:sldMkLst>
        <pc:spChg chg="mod">
          <ac:chgData name="Roman Jašek" userId="8c5da18282d529bf" providerId="LiveId" clId="{3213034D-875C-4F22-A8D3-D717EBC2622E}" dt="2019-03-13T07:21:03.302" v="459" actId="20577"/>
          <ac:spMkLst>
            <pc:docMk/>
            <pc:sldMk cId="290512978" sldId="305"/>
            <ac:spMk id="3" creationId="{00000000-0000-0000-0000-000000000000}"/>
          </ac:spMkLst>
        </pc:spChg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147950338" sldId="306"/>
        </pc:sldMkLst>
      </pc:sldChg>
      <pc:sldChg chg="del modTransition">
        <pc:chgData name="Roman Jašek" userId="8c5da18282d529bf" providerId="LiveId" clId="{3213034D-875C-4F22-A8D3-D717EBC2622E}" dt="2019-03-13T07:08:45.710" v="310" actId="2696"/>
        <pc:sldMkLst>
          <pc:docMk/>
          <pc:sldMk cId="3757833611" sldId="307"/>
        </pc:sldMkLst>
      </pc:sldChg>
      <pc:sldChg chg="del modTransition">
        <pc:chgData name="Roman Jašek" userId="8c5da18282d529bf" providerId="LiveId" clId="{3213034D-875C-4F22-A8D3-D717EBC2622E}" dt="2019-03-13T07:08:46.881" v="311" actId="2696"/>
        <pc:sldMkLst>
          <pc:docMk/>
          <pc:sldMk cId="1724586541" sldId="308"/>
        </pc:sldMkLst>
      </pc:sldChg>
      <pc:sldChg chg="del modTransition">
        <pc:chgData name="Roman Jašek" userId="8c5da18282d529bf" providerId="LiveId" clId="{3213034D-875C-4F22-A8D3-D717EBC2622E}" dt="2019-03-13T07:08:47.887" v="312" actId="2696"/>
        <pc:sldMkLst>
          <pc:docMk/>
          <pc:sldMk cId="3308887364" sldId="309"/>
        </pc:sldMkLst>
      </pc:sldChg>
      <pc:sldChg chg="add del modTransition modAnim">
        <pc:chgData name="Roman Jašek" userId="8c5da18282d529bf" providerId="LiveId" clId="{3213034D-875C-4F22-A8D3-D717EBC2622E}" dt="2019-03-13T07:14:07.745" v="353"/>
        <pc:sldMkLst>
          <pc:docMk/>
          <pc:sldMk cId="2211680559" sldId="310"/>
        </pc:sldMkLst>
      </pc:sldChg>
      <pc:sldChg chg="addSp delSp modSp add del modTransition modAnim">
        <pc:chgData name="Roman Jašek" userId="8c5da18282d529bf" providerId="LiveId" clId="{3213034D-875C-4F22-A8D3-D717EBC2622E}" dt="2019-03-13T07:14:25.204" v="357"/>
        <pc:sldMkLst>
          <pc:docMk/>
          <pc:sldMk cId="2320181671" sldId="311"/>
        </pc:sldMkLst>
        <pc:picChg chg="add del mod">
          <ac:chgData name="Roman Jašek" userId="8c5da18282d529bf" providerId="LiveId" clId="{3213034D-875C-4F22-A8D3-D717EBC2622E}" dt="2019-03-13T06:15:26.478" v="244"/>
          <ac:picMkLst>
            <pc:docMk/>
            <pc:sldMk cId="2320181671" sldId="311"/>
            <ac:picMk id="7" creationId="{76E6980D-BAB7-40EB-811E-2F5EA3D869CE}"/>
          </ac:picMkLst>
        </pc:picChg>
      </pc:sldChg>
      <pc:sldChg chg="add del modTransition modAnim">
        <pc:chgData name="Roman Jašek" userId="8c5da18282d529bf" providerId="LiveId" clId="{3213034D-875C-4F22-A8D3-D717EBC2622E}" dt="2019-03-13T07:13:34.700" v="345"/>
        <pc:sldMkLst>
          <pc:docMk/>
          <pc:sldMk cId="1824929657" sldId="312"/>
        </pc:sldMkLst>
      </pc:sldChg>
      <pc:sldChg chg="add del modTransition modAnim">
        <pc:chgData name="Roman Jašek" userId="8c5da18282d529bf" providerId="LiveId" clId="{3213034D-875C-4F22-A8D3-D717EBC2622E}" dt="2019-03-13T07:13:51.062" v="349"/>
        <pc:sldMkLst>
          <pc:docMk/>
          <pc:sldMk cId="890089723" sldId="313"/>
        </pc:sldMkLst>
      </pc:sldChg>
      <pc:sldChg chg="modTransition">
        <pc:chgData name="Roman Jašek" userId="8c5da18282d529bf" providerId="LiveId" clId="{3213034D-875C-4F22-A8D3-D717EBC2622E}" dt="2019-03-13T07:10:45.922" v="332"/>
        <pc:sldMkLst>
          <pc:docMk/>
          <pc:sldMk cId="2708395608" sldId="314"/>
        </pc:sldMkLst>
      </pc:sldChg>
      <pc:sldChg chg="del">
        <pc:chgData name="Roman Jašek" userId="8c5da18282d529bf" providerId="LiveId" clId="{3213034D-875C-4F22-A8D3-D717EBC2622E}" dt="2019-03-13T06:16:58.838" v="249" actId="2696"/>
        <pc:sldMkLst>
          <pc:docMk/>
          <pc:sldMk cId="320576849" sldId="315"/>
        </pc:sldMkLst>
      </pc:sldChg>
      <pc:sldChg chg="addSp delSp modSp modTransition modAnim">
        <pc:chgData name="Roman Jašek" userId="8c5da18282d529bf" providerId="LiveId" clId="{3213034D-875C-4F22-A8D3-D717EBC2622E}" dt="2019-03-13T07:19:48.328" v="380"/>
        <pc:sldMkLst>
          <pc:docMk/>
          <pc:sldMk cId="2874579332" sldId="316"/>
        </pc:sldMkLst>
        <pc:spChg chg="mod">
          <ac:chgData name="Roman Jašek" userId="8c5da18282d529bf" providerId="LiveId" clId="{3213034D-875C-4F22-A8D3-D717EBC2622E}" dt="2019-03-13T07:19:31.792" v="378" actId="6549"/>
          <ac:spMkLst>
            <pc:docMk/>
            <pc:sldMk cId="2874579332" sldId="316"/>
            <ac:spMk id="3" creationId="{C4C74539-C5FD-4D20-99DB-B652C4EC49DF}"/>
          </ac:spMkLst>
        </pc:spChg>
        <pc:spChg chg="add del mod">
          <ac:chgData name="Roman Jašek" userId="8c5da18282d529bf" providerId="LiveId" clId="{3213034D-875C-4F22-A8D3-D717EBC2622E}" dt="2019-03-13T07:19:16.362" v="374" actId="478"/>
          <ac:spMkLst>
            <pc:docMk/>
            <pc:sldMk cId="2874579332" sldId="316"/>
            <ac:spMk id="4" creationId="{D8A469B4-1D2D-4B20-8586-516961994BD3}"/>
          </ac:spMkLst>
        </pc:spChg>
        <pc:spChg chg="add mod">
          <ac:chgData name="Roman Jašek" userId="8c5da18282d529bf" providerId="LiveId" clId="{3213034D-875C-4F22-A8D3-D717EBC2622E}" dt="2019-03-13T07:19:42.705" v="379" actId="1076"/>
          <ac:spMkLst>
            <pc:docMk/>
            <pc:sldMk cId="2874579332" sldId="316"/>
            <ac:spMk id="5" creationId="{DC9D87DD-3994-4C7B-BF55-A2E94F8CDFE4}"/>
          </ac:spMkLst>
        </pc:spChg>
      </pc:sldChg>
      <pc:sldChg chg="del">
        <pc:chgData name="Roman Jašek" userId="8c5da18282d529bf" providerId="LiveId" clId="{3213034D-875C-4F22-A8D3-D717EBC2622E}" dt="2019-03-13T06:19:49.835" v="252" actId="2696"/>
        <pc:sldMkLst>
          <pc:docMk/>
          <pc:sldMk cId="1461221813" sldId="318"/>
        </pc:sldMkLst>
      </pc:sldChg>
      <pc:sldChg chg="del">
        <pc:chgData name="Roman Jašek" userId="8c5da18282d529bf" providerId="LiveId" clId="{3213034D-875C-4F22-A8D3-D717EBC2622E}" dt="2019-03-13T06:40:15.385" v="297" actId="2696"/>
        <pc:sldMkLst>
          <pc:docMk/>
          <pc:sldMk cId="108033276" sldId="319"/>
        </pc:sldMkLst>
      </pc:sldChg>
      <pc:sldChg chg="del">
        <pc:chgData name="Roman Jašek" userId="8c5da18282d529bf" providerId="LiveId" clId="{3213034D-875C-4F22-A8D3-D717EBC2622E}" dt="2019-03-13T06:29:09.355" v="293" actId="2696"/>
        <pc:sldMkLst>
          <pc:docMk/>
          <pc:sldMk cId="1964854784" sldId="320"/>
        </pc:sldMkLst>
      </pc:sldChg>
      <pc:sldChg chg="del">
        <pc:chgData name="Roman Jašek" userId="8c5da18282d529bf" providerId="LiveId" clId="{3213034D-875C-4F22-A8D3-D717EBC2622E}" dt="2019-03-13T06:40:17.212" v="298" actId="2696"/>
        <pc:sldMkLst>
          <pc:docMk/>
          <pc:sldMk cId="3362096074" sldId="321"/>
        </pc:sldMkLst>
      </pc:sldChg>
      <pc:sldChg chg="modSp modTransition modAnim">
        <pc:chgData name="Roman Jašek" userId="8c5da18282d529bf" providerId="LiveId" clId="{3213034D-875C-4F22-A8D3-D717EBC2622E}" dt="2019-03-13T07:21:16.880" v="463" actId="113"/>
        <pc:sldMkLst>
          <pc:docMk/>
          <pc:sldMk cId="1043913752" sldId="322"/>
        </pc:sldMkLst>
        <pc:spChg chg="mod">
          <ac:chgData name="Roman Jašek" userId="8c5da18282d529bf" providerId="LiveId" clId="{3213034D-875C-4F22-A8D3-D717EBC2622E}" dt="2019-03-13T07:21:16.880" v="463" actId="113"/>
          <ac:spMkLst>
            <pc:docMk/>
            <pc:sldMk cId="1043913752" sldId="322"/>
            <ac:spMk id="3" creationId="{5055F456-8951-4D18-A61C-0C32988C77DE}"/>
          </ac:spMkLst>
        </pc:spChg>
      </pc:sldChg>
      <pc:sldChg chg="addSp delSp modSp add modTransition">
        <pc:chgData name="Roman Jašek" userId="8c5da18282d529bf" providerId="LiveId" clId="{3213034D-875C-4F22-A8D3-D717EBC2622E}" dt="2019-03-13T07:10:45.922" v="332"/>
        <pc:sldMkLst>
          <pc:docMk/>
          <pc:sldMk cId="1411295215" sldId="323"/>
        </pc:sldMkLst>
        <pc:spChg chg="mod">
          <ac:chgData name="Roman Jašek" userId="8c5da18282d529bf" providerId="LiveId" clId="{3213034D-875C-4F22-A8D3-D717EBC2622E}" dt="2019-03-13T06:02:04.624" v="227"/>
          <ac:spMkLst>
            <pc:docMk/>
            <pc:sldMk cId="1411295215" sldId="323"/>
            <ac:spMk id="2" creationId="{CEEF2D23-E034-4526-A348-632CF371DF77}"/>
          </ac:spMkLst>
        </pc:spChg>
        <pc:spChg chg="del">
          <ac:chgData name="Roman Jašek" userId="8c5da18282d529bf" providerId="LiveId" clId="{3213034D-875C-4F22-A8D3-D717EBC2622E}" dt="2019-03-13T06:02:06.710" v="228" actId="478"/>
          <ac:spMkLst>
            <pc:docMk/>
            <pc:sldMk cId="1411295215" sldId="323"/>
            <ac:spMk id="3" creationId="{DC39A4F4-4163-4882-8B3E-963F0A147579}"/>
          </ac:spMkLst>
        </pc:spChg>
        <pc:spChg chg="add del mod">
          <ac:chgData name="Roman Jašek" userId="8c5da18282d529bf" providerId="LiveId" clId="{3213034D-875C-4F22-A8D3-D717EBC2622E}" dt="2019-03-13T05:59:33.675" v="193" actId="478"/>
          <ac:spMkLst>
            <pc:docMk/>
            <pc:sldMk cId="1411295215" sldId="323"/>
            <ac:spMk id="4" creationId="{45F74375-B39D-4605-8CD4-0B622AD82446}"/>
          </ac:spMkLst>
        </pc:spChg>
        <pc:spChg chg="add mod">
          <ac:chgData name="Roman Jašek" userId="8c5da18282d529bf" providerId="LiveId" clId="{3213034D-875C-4F22-A8D3-D717EBC2622E}" dt="2019-03-13T06:02:28.473" v="229" actId="1076"/>
          <ac:spMkLst>
            <pc:docMk/>
            <pc:sldMk cId="1411295215" sldId="323"/>
            <ac:spMk id="7" creationId="{EA38A4AE-BA05-48BE-A030-F9D8A10AB5AF}"/>
          </ac:spMkLst>
        </pc:spChg>
        <pc:spChg chg="add mod">
          <ac:chgData name="Roman Jašek" userId="8c5da18282d529bf" providerId="LiveId" clId="{3213034D-875C-4F22-A8D3-D717EBC2622E}" dt="2019-03-13T06:02:28.473" v="229" actId="1076"/>
          <ac:spMkLst>
            <pc:docMk/>
            <pc:sldMk cId="1411295215" sldId="323"/>
            <ac:spMk id="8" creationId="{F8C0FAF4-1D9E-433D-924E-49932F359710}"/>
          </ac:spMkLst>
        </pc:spChg>
        <pc:spChg chg="add mod">
          <ac:chgData name="Roman Jašek" userId="8c5da18282d529bf" providerId="LiveId" clId="{3213034D-875C-4F22-A8D3-D717EBC2622E}" dt="2019-03-13T06:02:46.625" v="232" actId="20577"/>
          <ac:spMkLst>
            <pc:docMk/>
            <pc:sldMk cId="1411295215" sldId="323"/>
            <ac:spMk id="9" creationId="{31953AEF-13A1-4F25-B2A8-752A15E66FE8}"/>
          </ac:spMkLst>
        </pc:spChg>
        <pc:picChg chg="add mod or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5" creationId="{22897EA4-C277-4448-9716-E2C1658AC217}"/>
          </ac:picMkLst>
        </pc:picChg>
        <pc:picChg chg="add del">
          <ac:chgData name="Roman Jašek" userId="8c5da18282d529bf" providerId="LiveId" clId="{3213034D-875C-4F22-A8D3-D717EBC2622E}" dt="2019-03-13T05:57:02.501" v="35"/>
          <ac:picMkLst>
            <pc:docMk/>
            <pc:sldMk cId="1411295215" sldId="323"/>
            <ac:picMk id="6" creationId="{48A4EDEF-BF29-44DD-8938-BB8378A87D08}"/>
          </ac:picMkLst>
        </pc:picChg>
        <pc:picChg chg="add mo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10" creationId="{43202227-DC45-42A7-879F-B22ACC05C948}"/>
          </ac:picMkLst>
        </pc:picChg>
        <pc:picChg chg="add mod">
          <ac:chgData name="Roman Jašek" userId="8c5da18282d529bf" providerId="LiveId" clId="{3213034D-875C-4F22-A8D3-D717EBC2622E}" dt="2019-03-13T06:02:28.473" v="229" actId="1076"/>
          <ac:picMkLst>
            <pc:docMk/>
            <pc:sldMk cId="1411295215" sldId="323"/>
            <ac:picMk id="11" creationId="{DB64E2EA-459A-446C-A7A7-146B4C77FC89}"/>
          </ac:picMkLst>
        </pc:picChg>
      </pc:sldChg>
      <pc:sldChg chg="add del">
        <pc:chgData name="Roman Jašek" userId="8c5da18282d529bf" providerId="LiveId" clId="{3213034D-875C-4F22-A8D3-D717EBC2622E}" dt="2019-03-13T06:14:45.365" v="235" actId="2696"/>
        <pc:sldMkLst>
          <pc:docMk/>
          <pc:sldMk cId="2674949356" sldId="324"/>
        </pc:sldMkLst>
      </pc:sldChg>
      <pc:sldChg chg="add del ord modTransition">
        <pc:chgData name="Roman Jašek" userId="8c5da18282d529bf" providerId="LiveId" clId="{3213034D-875C-4F22-A8D3-D717EBC2622E}" dt="2019-03-13T07:10:45.922" v="332"/>
        <pc:sldMkLst>
          <pc:docMk/>
          <pc:sldMk cId="3347751104" sldId="325"/>
        </pc:sldMkLst>
      </pc:sldChg>
      <pc:sldChg chg="modSp add modTransition modAnim">
        <pc:chgData name="Roman Jašek" userId="8c5da18282d529bf" providerId="LiveId" clId="{3213034D-875C-4F22-A8D3-D717EBC2622E}" dt="2019-03-13T07:13:02.409" v="340"/>
        <pc:sldMkLst>
          <pc:docMk/>
          <pc:sldMk cId="2084763874" sldId="344"/>
        </pc:sldMkLst>
        <pc:spChg chg="mod">
          <ac:chgData name="Roman Jašek" userId="8c5da18282d529bf" providerId="LiveId" clId="{3213034D-875C-4F22-A8D3-D717EBC2622E}" dt="2019-03-13T07:09:53.491" v="327" actId="5793"/>
          <ac:spMkLst>
            <pc:docMk/>
            <pc:sldMk cId="2084763874" sldId="344"/>
            <ac:spMk id="4" creationId="{0BE0AA4B-1D71-4CA4-BDC6-75C34DDB94D3}"/>
          </ac:spMkLst>
        </pc:spChg>
      </pc:sldChg>
      <pc:sldChg chg="add modTransition modAnim">
        <pc:chgData name="Roman Jašek" userId="8c5da18282d529bf" providerId="LiveId" clId="{3213034D-875C-4F22-A8D3-D717EBC2622E}" dt="2019-03-13T07:13:13.398" v="341"/>
        <pc:sldMkLst>
          <pc:docMk/>
          <pc:sldMk cId="2525541758" sldId="345"/>
        </pc:sldMkLst>
      </pc:sldChg>
      <pc:sldChg chg="add modTransition modAnim">
        <pc:chgData name="Roman Jašek" userId="8c5da18282d529bf" providerId="LiveId" clId="{3213034D-875C-4F22-A8D3-D717EBC2622E}" dt="2019-03-13T07:12:37.500" v="339"/>
        <pc:sldMkLst>
          <pc:docMk/>
          <pc:sldMk cId="4246040820" sldId="346"/>
        </pc:sldMkLst>
      </pc:sldChg>
      <pc:sldChg chg="addSp delSp modSp add del modTransition">
        <pc:chgData name="Roman Jašek" userId="8c5da18282d529bf" providerId="LiveId" clId="{3213034D-875C-4F22-A8D3-D717EBC2622E}" dt="2019-03-13T07:10:45.922" v="332"/>
        <pc:sldMkLst>
          <pc:docMk/>
          <pc:sldMk cId="137033035" sldId="354"/>
        </pc:sldMkLst>
        <pc:spChg chg="mod">
          <ac:chgData name="Roman Jašek" userId="8c5da18282d529bf" providerId="LiveId" clId="{3213034D-875C-4F22-A8D3-D717EBC2622E}" dt="2019-03-13T06:14:57.462" v="236" actId="255"/>
          <ac:spMkLst>
            <pc:docMk/>
            <pc:sldMk cId="137033035" sldId="354"/>
            <ac:spMk id="3" creationId="{0366C9A3-58BB-4E7B-AABC-5B349A3FB7D5}"/>
          </ac:spMkLst>
        </pc:spChg>
        <pc:picChg chg="add">
          <ac:chgData name="Roman Jašek" userId="8c5da18282d529bf" providerId="LiveId" clId="{3213034D-875C-4F22-A8D3-D717EBC2622E}" dt="2019-03-13T06:15:28.729" v="246"/>
          <ac:picMkLst>
            <pc:docMk/>
            <pc:sldMk cId="137033035" sldId="354"/>
            <ac:picMk id="5" creationId="{3F0565DA-0644-413B-A66E-8DA83B273C19}"/>
          </ac:picMkLst>
        </pc:picChg>
        <pc:picChg chg="del mod">
          <ac:chgData name="Roman Jašek" userId="8c5da18282d529bf" providerId="LiveId" clId="{3213034D-875C-4F22-A8D3-D717EBC2622E}" dt="2019-03-13T06:15:28.406" v="245" actId="478"/>
          <ac:picMkLst>
            <pc:docMk/>
            <pc:sldMk cId="137033035" sldId="354"/>
            <ac:picMk id="8" creationId="{DAE06B5C-4376-4C84-A456-801261D0309E}"/>
          </ac:picMkLst>
        </pc:picChg>
      </pc:sldChg>
      <pc:sldChg chg="add del">
        <pc:chgData name="Roman Jašek" userId="8c5da18282d529bf" providerId="LiveId" clId="{3213034D-875C-4F22-A8D3-D717EBC2622E}" dt="2019-03-13T06:41:16.416" v="306" actId="2696"/>
        <pc:sldMkLst>
          <pc:docMk/>
          <pc:sldMk cId="4116077810" sldId="355"/>
        </pc:sldMkLst>
      </pc:sldChg>
      <pc:sldChg chg="modSp add modTransition">
        <pc:chgData name="Roman Jašek" userId="8c5da18282d529bf" providerId="LiveId" clId="{3213034D-875C-4F22-A8D3-D717EBC2622E}" dt="2019-03-13T07:10:45.922" v="332"/>
        <pc:sldMkLst>
          <pc:docMk/>
          <pc:sldMk cId="399809162" sldId="356"/>
        </pc:sldMkLst>
        <pc:spChg chg="mod">
          <ac:chgData name="Roman Jašek" userId="8c5da18282d529bf" providerId="LiveId" clId="{3213034D-875C-4F22-A8D3-D717EBC2622E}" dt="2019-03-13T06:40:52.606" v="302" actId="27636"/>
          <ac:spMkLst>
            <pc:docMk/>
            <pc:sldMk cId="399809162" sldId="356"/>
            <ac:spMk id="3" creationId="{00000000-0000-0000-0000-000000000000}"/>
          </ac:spMkLst>
        </pc:spChg>
      </pc:sldChg>
      <pc:sldChg chg="modSp add modTransition">
        <pc:chgData name="Roman Jašek" userId="8c5da18282d529bf" providerId="LiveId" clId="{3213034D-875C-4F22-A8D3-D717EBC2622E}" dt="2019-03-13T07:10:45.922" v="332"/>
        <pc:sldMkLst>
          <pc:docMk/>
          <pc:sldMk cId="1021894294" sldId="357"/>
        </pc:sldMkLst>
        <pc:spChg chg="mod">
          <ac:chgData name="Roman Jašek" userId="8c5da18282d529bf" providerId="LiveId" clId="{3213034D-875C-4F22-A8D3-D717EBC2622E}" dt="2019-03-13T06:40:57.787" v="304" actId="27636"/>
          <ac:spMkLst>
            <pc:docMk/>
            <pc:sldMk cId="1021894294" sldId="357"/>
            <ac:spMk id="3" creationId="{00000000-0000-0000-0000-000000000000}"/>
          </ac:spMkLst>
        </pc:spChg>
      </pc:sldChg>
      <pc:sldChg chg="modSp add del modTransition">
        <pc:chgData name="Roman Jašek" userId="8c5da18282d529bf" providerId="LiveId" clId="{3213034D-875C-4F22-A8D3-D717EBC2622E}" dt="2019-03-13T07:10:26.679" v="330" actId="2696"/>
        <pc:sldMkLst>
          <pc:docMk/>
          <pc:sldMk cId="1786120350" sldId="358"/>
        </pc:sldMkLst>
        <pc:spChg chg="mod">
          <ac:chgData name="Roman Jašek" userId="8c5da18282d529bf" providerId="LiveId" clId="{3213034D-875C-4F22-A8D3-D717EBC2622E}" dt="2019-03-13T07:10:05.627" v="329" actId="5793"/>
          <ac:spMkLst>
            <pc:docMk/>
            <pc:sldMk cId="1786120350" sldId="358"/>
            <ac:spMk id="6" creationId="{E32A623E-3F45-414D-8636-A4FF2E881A49}"/>
          </ac:spMkLst>
        </pc:spChg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2964079621" sldId="358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4198540790" sldId="359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3282988318" sldId="360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1283251942" sldId="361"/>
        </pc:sldMkLst>
      </pc:sldChg>
      <pc:sldChg chg="add del modTransition">
        <pc:chgData name="Roman Jašek" userId="8c5da18282d529bf" providerId="LiveId" clId="{3213034D-875C-4F22-A8D3-D717EBC2622E}" dt="2019-03-13T07:09:45.520" v="326"/>
        <pc:sldMkLst>
          <pc:docMk/>
          <pc:sldMk cId="2391957993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9D34-EBDF-444B-8E61-3132A89E4FC2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23E56-F69C-4878-AA27-04FBC5F7F86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999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0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of a page</a:t>
            </a:r>
            <a:r>
              <a:rPr lang="en-US" baseline="0" dirty="0"/>
              <a:t> are layouts</a:t>
            </a:r>
          </a:p>
          <a:p>
            <a:r>
              <a:rPr lang="en-US" baseline="0" dirty="0"/>
              <a:t>A lot of options from something simple like a stack panel to complex and powerful grids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12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1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28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D7D81-D864-B349-9FB4-613ED1F9D755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5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college.cz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Nadpis 26"/>
          <p:cNvSpPr>
            <a:spLocks noGrp="1"/>
          </p:cNvSpPr>
          <p:nvPr>
            <p:ph type="title"/>
          </p:nvPr>
        </p:nvSpPr>
        <p:spPr>
          <a:xfrm>
            <a:off x="585829" y="1132705"/>
            <a:ext cx="8075240" cy="1440161"/>
          </a:xfrm>
        </p:spPr>
        <p:txBody>
          <a:bodyPr anchor="b">
            <a:normAutofit/>
          </a:bodyPr>
          <a:lstStyle>
            <a:lvl1pPr algn="l">
              <a:defRPr sz="40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6254" t="1" r="49208" b="29452"/>
          <a:stretch/>
        </p:blipFill>
        <p:spPr>
          <a:xfrm>
            <a:off x="-36512" y="4434319"/>
            <a:ext cx="9180512" cy="24236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0268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b="0" baseline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rPr>
              <a:t>www.dotNETcollege.cz</a:t>
            </a:r>
            <a:endParaRPr lang="cs-CZ" sz="1800" b="0" dirty="0">
              <a:solidFill>
                <a:schemeClr val="bg1"/>
              </a:solidFill>
              <a:latin typeface="Segoe UI Light" pitchFamily="34" charset="0"/>
              <a:cs typeface="Segoe UI Light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0"/>
            <a:ext cx="1536779" cy="1276416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>
            <p:ph sz="quarter" idx="10"/>
          </p:nvPr>
        </p:nvSpPr>
        <p:spPr>
          <a:xfrm>
            <a:off x="943211" y="2852936"/>
            <a:ext cx="7257578" cy="2016125"/>
          </a:xfrm>
        </p:spPr>
        <p:txBody>
          <a:bodyPr>
            <a:normAutofit fontScale="92500" lnSpcReduction="10000"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4000" b="1"/>
              <a:t>Edit Master text styles</a:t>
            </a:r>
          </a:p>
          <a:p>
            <a:pPr lvl="1"/>
            <a:r>
              <a:rPr lang="en-US" sz="4000" b="1"/>
              <a:t>Second level</a:t>
            </a:r>
          </a:p>
          <a:p>
            <a:pPr lvl="2"/>
            <a:r>
              <a:rPr lang="en-US" sz="4000" b="1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736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076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875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pPr/>
              <a:t>13.03.2019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6" name="Rectangle: Diagonal Corners Rounded 5"/>
          <p:cNvSpPr/>
          <p:nvPr userDrawn="1"/>
        </p:nvSpPr>
        <p:spPr>
          <a:xfrm>
            <a:off x="5815" y="2794047"/>
            <a:ext cx="4566184" cy="1074524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7" name="Rectangle: Diagonal Corners Rounded 6"/>
          <p:cNvSpPr/>
          <p:nvPr userDrawn="1"/>
        </p:nvSpPr>
        <p:spPr>
          <a:xfrm>
            <a:off x="13184" y="3986306"/>
            <a:ext cx="4558815" cy="1185261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8" name="Rectangle: Diagonal Corners Rounded 7"/>
          <p:cNvSpPr/>
          <p:nvPr userDrawn="1"/>
        </p:nvSpPr>
        <p:spPr>
          <a:xfrm>
            <a:off x="5815" y="1601786"/>
            <a:ext cx="4566190" cy="1074525"/>
          </a:xfrm>
          <a:prstGeom prst="round2Diag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cs-CZ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457199" y="260648"/>
            <a:ext cx="8229600" cy="1143000"/>
          </a:xfrm>
        </p:spPr>
        <p:txBody>
          <a:bodyPr/>
          <a:lstStyle/>
          <a:p>
            <a:pPr algn="ctr"/>
            <a:r>
              <a:rPr lang="en-US">
                <a:solidFill>
                  <a:srgbClr val="E74C3C"/>
                </a:solidFill>
              </a:rPr>
              <a:t>Click to edit Master title style</a:t>
            </a:r>
            <a:endParaRPr lang="en-US" dirty="0">
              <a:solidFill>
                <a:srgbClr val="E74C3C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602" y="1601786"/>
            <a:ext cx="3765933" cy="35161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90635" y="1668905"/>
            <a:ext cx="41764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Kurzy na míru ve firmách</a:t>
            </a:r>
          </a:p>
          <a:p>
            <a:r>
              <a:rPr lang="cs-CZ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Konference na zajímavá témata</a:t>
            </a:r>
          </a:p>
          <a:p>
            <a:endParaRPr lang="cs-CZ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92697" y="2944160"/>
            <a:ext cx="4104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Veřejné kurzy</a:t>
            </a:r>
          </a:p>
          <a:p>
            <a:r>
              <a:rPr lang="cs-CZ" sz="2000" dirty="0">
                <a:solidFill>
                  <a:schemeClr val="bg1"/>
                </a:solidFill>
              </a:rPr>
              <a:t>Večerní kurzy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91612" y="2971196"/>
            <a:ext cx="31683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9:00 – 16:00</a:t>
            </a:r>
          </a:p>
          <a:p>
            <a:r>
              <a:rPr lang="cs-CZ" sz="2000" dirty="0">
                <a:solidFill>
                  <a:schemeClr val="bg1"/>
                </a:solidFill>
              </a:rPr>
              <a:t>18:00 – 20:30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0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90635" y="4155905"/>
            <a:ext cx="46445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Sledujte náš Twitter </a:t>
            </a:r>
            <a:r>
              <a:rPr lang="cs-CZ" sz="2000" b="1" dirty="0">
                <a:solidFill>
                  <a:schemeClr val="bg1"/>
                </a:solidFill>
              </a:rPr>
              <a:t>@dotnetcollege</a:t>
            </a:r>
          </a:p>
          <a:p>
            <a:r>
              <a:rPr lang="cs-CZ" sz="2000" dirty="0">
                <a:solidFill>
                  <a:schemeClr val="bg1"/>
                </a:solidFill>
                <a:hlinkClick r:id="rId3"/>
              </a:rPr>
              <a:t>https://www.dotnetcollege.cz</a:t>
            </a:r>
            <a:r>
              <a:rPr lang="cs-CZ" sz="2000" dirty="0">
                <a:solidFill>
                  <a:schemeClr val="bg1"/>
                </a:solidFill>
              </a:rPr>
              <a:t> </a:t>
            </a:r>
          </a:p>
          <a:p>
            <a:endParaRPr lang="cs-CZ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0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1" y="1189176"/>
            <a:ext cx="4033911" cy="2188933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189176"/>
            <a:ext cx="4033911" cy="2188933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299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78258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413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316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60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ó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5010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85740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7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984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179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658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9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836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EAE2-05D7-4CED-BE1F-5C52B46909EC}" type="datetimeFigureOut">
              <a:rPr lang="cs-CZ" smtClean="0"/>
              <a:t>13.03.2019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F021-38D6-4A97-A4E5-5C0777749F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13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E7B4EAE2-05D7-4CED-BE1F-5C52B46909EC}" type="datetimeFigureOut">
              <a:rPr lang="cs-CZ" smtClean="0"/>
              <a:pPr/>
              <a:t>13.03.2019</a:t>
            </a:fld>
            <a:endParaRPr lang="cs-CZ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18"/>
          <a:srcRect l="6254" t="2" r="50778" b="52969"/>
          <a:stretch/>
        </p:blipFill>
        <p:spPr>
          <a:xfrm>
            <a:off x="323528" y="6021411"/>
            <a:ext cx="8820472" cy="863973"/>
          </a:xfrm>
          <a:prstGeom prst="rect">
            <a:avLst/>
          </a:prstGeom>
        </p:spPr>
      </p:pic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cs typeface="Segoe UI Light" pitchFamily="34" charset="0"/>
              </a:defRPr>
            </a:lvl1pPr>
          </a:lstStyle>
          <a:p>
            <a:fld id="{F2EBF021-38D6-4A97-A4E5-5C0777749F2E}" type="slidenum">
              <a:rPr lang="cs-CZ" smtClean="0"/>
              <a:pPr/>
              <a:t>‹#›</a:t>
            </a:fld>
            <a:endParaRPr lang="cs-CZ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6363968"/>
            <a:ext cx="9144000" cy="510268"/>
            <a:chOff x="0" y="0"/>
            <a:chExt cx="9144000" cy="51026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0"/>
              <a:ext cx="9144000" cy="510268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1800" b="0" dirty="0">
                <a:solidFill>
                  <a:schemeClr val="bg1"/>
                </a:solidFill>
                <a:latin typeface="Segoe UI Light" pitchFamily="34" charset="0"/>
                <a:cs typeface="Segoe UI Light" pitchFamily="34" charset="0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 rotWithShape="1">
            <a:blip r:embed="rId19"/>
            <a:srcRect b="26336"/>
            <a:stretch/>
          </p:blipFill>
          <p:spPr>
            <a:xfrm>
              <a:off x="8028384" y="0"/>
              <a:ext cx="833992" cy="510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2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9" r:id="rId2"/>
    <p:sldLayoutId id="2147483690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Segoe UI Light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herceg@rigant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openxmlformats.org/markup-compatibility/2006" TargetMode="External"/><Relationship Id="rId2" Type="http://schemas.openxmlformats.org/officeDocument/2006/relationships/hyperlink" Target="http://schemas.microsoft.com/expression/blend/2008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b="1" dirty="0"/>
              <a:t>Roman Ja</a:t>
            </a:r>
            <a:r>
              <a:rPr lang="sk-SK" sz="4400" b="1" dirty="0"/>
              <a:t>šek</a:t>
            </a:r>
            <a:endParaRPr lang="cs-CZ" sz="4400" b="1" dirty="0"/>
          </a:p>
          <a:p>
            <a:r>
              <a:rPr lang="en-US" i="1" dirty="0"/>
              <a:t>Software</a:t>
            </a:r>
            <a:r>
              <a:rPr lang="cs-CZ" i="1" dirty="0"/>
              <a:t> </a:t>
            </a:r>
            <a:r>
              <a:rPr lang="en-US" i="1" dirty="0"/>
              <a:t>Architect, Riganti s.r.o.</a:t>
            </a:r>
            <a:br>
              <a:rPr lang="cs-CZ" i="1" dirty="0"/>
            </a:br>
            <a:r>
              <a:rPr lang="cs-CZ" i="1" dirty="0"/>
              <a:t>Microsoft Most </a:t>
            </a:r>
            <a:r>
              <a:rPr lang="cs-CZ" i="1" dirty="0" err="1"/>
              <a:t>Valuable</a:t>
            </a:r>
            <a:r>
              <a:rPr lang="cs-CZ" i="1" dirty="0"/>
              <a:t> Professional (MVP)</a:t>
            </a:r>
          </a:p>
          <a:p>
            <a:r>
              <a:rPr lang="cs-CZ" dirty="0">
                <a:hlinkClick r:id="rId2"/>
              </a:rPr>
              <a:t>roman.jasek@riganti.cz</a:t>
            </a:r>
            <a:r>
              <a:rPr lang="cs-CZ" dirty="0"/>
              <a:t>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5369384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933384"/>
          </a:xfrm>
        </p:spPr>
        <p:txBody>
          <a:bodyPr>
            <a:normAutofit/>
          </a:bodyPr>
          <a:lstStyle/>
          <a:p>
            <a:r>
              <a:rPr lang="cs-CZ" dirty="0"/>
              <a:t>Formát pro </a:t>
            </a:r>
            <a:r>
              <a:rPr lang="cs-CZ" dirty="0" err="1"/>
              <a:t>serializaci</a:t>
            </a:r>
            <a:r>
              <a:rPr lang="cs-CZ" dirty="0"/>
              <a:t> hierarchie objektů</a:t>
            </a:r>
          </a:p>
          <a:p>
            <a:r>
              <a:rPr lang="cs-CZ" dirty="0"/>
              <a:t>Nejen pro popis uživatelského rozhraní</a:t>
            </a:r>
          </a:p>
          <a:p>
            <a:endParaRPr lang="cs-CZ" dirty="0"/>
          </a:p>
          <a:p>
            <a:r>
              <a:rPr lang="cs-CZ" dirty="0"/>
              <a:t>Mapování .NET </a:t>
            </a:r>
            <a:r>
              <a:rPr lang="cs-CZ" dirty="0" err="1"/>
              <a:t>namespaces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/>
              <a:t>na XML </a:t>
            </a:r>
            <a:r>
              <a:rPr lang="cs-CZ" dirty="0" err="1"/>
              <a:t>namespaces</a:t>
            </a:r>
            <a:endParaRPr lang="cs-CZ" dirty="0"/>
          </a:p>
          <a:p>
            <a:r>
              <a:rPr lang="cs-CZ" dirty="0"/>
              <a:t>Možné propojení s </a:t>
            </a:r>
            <a:r>
              <a:rPr lang="cs-CZ" dirty="0" err="1"/>
              <a:t>code-behind</a:t>
            </a:r>
            <a:r>
              <a:rPr lang="cs-CZ" dirty="0"/>
              <a:t> třídou</a:t>
            </a:r>
          </a:p>
        </p:txBody>
      </p:sp>
    </p:spTree>
    <p:extLst>
      <p:ext uri="{BB962C8B-B14F-4D97-AF65-F5344CB8AC3E}">
        <p14:creationId xmlns:p14="http://schemas.microsoft.com/office/powerpoint/2010/main" val="50653521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Kde všude XAML potkáme?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(WPF)</a:t>
            </a:r>
          </a:p>
          <a:p>
            <a:pPr lvl="1"/>
            <a:r>
              <a:rPr lang="cs-CZ" dirty="0"/>
              <a:t>Poprvé v .NET 3.0</a:t>
            </a:r>
          </a:p>
          <a:p>
            <a:r>
              <a:rPr lang="cs-CZ" dirty="0" err="1"/>
              <a:t>Silverlight</a:t>
            </a:r>
            <a:r>
              <a:rPr lang="cs-CZ" dirty="0"/>
              <a:t> </a:t>
            </a:r>
          </a:p>
          <a:p>
            <a:r>
              <a:rPr lang="cs-CZ" dirty="0"/>
              <a:t>Windows Phone</a:t>
            </a:r>
          </a:p>
          <a:p>
            <a:r>
              <a:rPr lang="cs-CZ" dirty="0"/>
              <a:t>Universal Windows </a:t>
            </a:r>
            <a:r>
              <a:rPr lang="cs-CZ" dirty="0" err="1"/>
              <a:t>Platform</a:t>
            </a:r>
            <a:r>
              <a:rPr lang="cs-CZ" dirty="0"/>
              <a:t> (UWP)</a:t>
            </a:r>
          </a:p>
          <a:p>
            <a:r>
              <a:rPr lang="cs-CZ" dirty="0"/>
              <a:t>Windows </a:t>
            </a:r>
            <a:r>
              <a:rPr lang="cs-CZ" dirty="0" err="1"/>
              <a:t>Workflow</a:t>
            </a:r>
            <a:r>
              <a:rPr lang="cs-CZ" dirty="0"/>
              <a:t> </a:t>
            </a:r>
            <a:r>
              <a:rPr lang="cs-CZ" dirty="0" err="1"/>
              <a:t>Foundation</a:t>
            </a:r>
            <a:r>
              <a:rPr lang="cs-CZ" dirty="0"/>
              <a:t> (WF)</a:t>
            </a:r>
          </a:p>
          <a:p>
            <a:pPr lvl="1"/>
            <a:r>
              <a:rPr lang="cs-CZ" dirty="0"/>
              <a:t>Neslouží pro popis UI</a:t>
            </a:r>
          </a:p>
          <a:p>
            <a:r>
              <a:rPr lang="cs-CZ" dirty="0"/>
              <a:t>Xamarin.Forms</a:t>
            </a:r>
          </a:p>
        </p:txBody>
      </p:sp>
    </p:spTree>
    <p:extLst>
      <p:ext uri="{BB962C8B-B14F-4D97-AF65-F5344CB8AC3E}">
        <p14:creationId xmlns:p14="http://schemas.microsoft.com/office/powerpoint/2010/main" val="2107382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/>
              <a:t>XAML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954655"/>
          </a:xfrm>
        </p:spPr>
        <p:txBody>
          <a:bodyPr>
            <a:normAutofit lnSpcReduction="10000"/>
          </a:bodyPr>
          <a:lstStyle/>
          <a:p>
            <a:r>
              <a:rPr lang="cs-CZ" b="1" dirty="0"/>
              <a:t>x:Class</a:t>
            </a:r>
            <a:r>
              <a:rPr lang="cs-CZ" dirty="0"/>
              <a:t> … třída s </a:t>
            </a:r>
            <a:r>
              <a:rPr lang="cs-CZ" dirty="0" err="1"/>
              <a:t>code-behindem</a:t>
            </a:r>
            <a:endParaRPr lang="cs-CZ" dirty="0"/>
          </a:p>
          <a:p>
            <a:r>
              <a:rPr lang="cs-CZ" b="1" dirty="0" err="1"/>
              <a:t>UserControl</a:t>
            </a:r>
            <a:r>
              <a:rPr lang="cs-CZ" dirty="0"/>
              <a:t> … z čeho tato třída dědí</a:t>
            </a:r>
          </a:p>
          <a:p>
            <a:r>
              <a:rPr lang="cs-CZ" b="1" dirty="0" err="1"/>
              <a:t>xmlns:x</a:t>
            </a:r>
            <a:r>
              <a:rPr lang="cs-CZ" dirty="0"/>
              <a:t> … speciální </a:t>
            </a:r>
            <a:r>
              <a:rPr lang="cs-CZ" dirty="0" err="1"/>
              <a:t>namespace</a:t>
            </a:r>
            <a:r>
              <a:rPr lang="cs-CZ" dirty="0"/>
              <a:t> pro účely </a:t>
            </a:r>
            <a:r>
              <a:rPr lang="cs-CZ" dirty="0" err="1"/>
              <a:t>XAMLu</a:t>
            </a:r>
            <a:r>
              <a:rPr lang="cs-CZ" dirty="0"/>
              <a:t> (povinný)</a:t>
            </a:r>
          </a:p>
          <a:p>
            <a:r>
              <a:rPr lang="cs-CZ" b="1" dirty="0" err="1"/>
              <a:t>xmlns</a:t>
            </a:r>
            <a:r>
              <a:rPr lang="cs-CZ" dirty="0"/>
              <a:t> … </a:t>
            </a:r>
            <a:r>
              <a:rPr lang="cs-CZ" dirty="0" err="1"/>
              <a:t>namespace</a:t>
            </a:r>
            <a:r>
              <a:rPr lang="cs-CZ" dirty="0"/>
              <a:t> s vestavěnými </a:t>
            </a:r>
            <a:r>
              <a:rPr lang="cs-CZ" dirty="0" err="1"/>
              <a:t>komponentam</a:t>
            </a:r>
            <a:r>
              <a:rPr lang="en-US" dirty="0" err="1"/>
              <a:t>i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251520" y="4376027"/>
            <a:ext cx="8640960" cy="17630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1.0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utf-8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?&gt;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xmlns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 err="1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            </a:t>
            </a:r>
            <a:r>
              <a:rPr lang="cs-CZ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XamarinCvut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cs-CZ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</a:t>
            </a:r>
            <a:r>
              <a:rPr lang="cs-CZ" dirty="0" err="1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cs-CZ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cs-CZ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202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8A79A-B27D-4F10-8071-2D62797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BE0AA4B-1D71-4CA4-BDC6-75C34DDB9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Content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Jednoduchý obsah</a:t>
            </a:r>
          </a:p>
          <a:p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2C2FFF6-BB88-453F-B91C-4E809FDD8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MasterDetail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Seznam + detail položky</a:t>
            </a:r>
          </a:p>
          <a:p>
            <a:pPr lvl="1"/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7F79902-F478-47A5-8668-9AD30E36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58" y="3241519"/>
            <a:ext cx="1215835" cy="255325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9858A42-CB52-4FA9-9F65-C43B9331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311" y="3266901"/>
            <a:ext cx="1276628" cy="25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6387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290C2-7187-4C20-921A-A6B0C66F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050AA33-E6BB-4822-AF21-FCE8791CC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TabbedPage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Záložky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ACFFD27-B139-492E-9BE3-53E06DA57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CarouselPage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Stránky vedle sebe</a:t>
            </a:r>
          </a:p>
          <a:p>
            <a:pPr marL="342900" lvl="1" indent="0">
              <a:buNone/>
            </a:pPr>
            <a:endParaRPr lang="cs-CZ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F4DBBEC-0966-47FE-9A25-8D9AB7D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62" y="3335039"/>
            <a:ext cx="1276627" cy="255325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5C14B65-AE39-4089-A1A7-654BA50F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13" y="3326220"/>
            <a:ext cx="1291824" cy="255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417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CFA12-9CEB-4BDF-8E50-7CF4378B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87F5508-0A24-425C-8E1B-9B4DA4F2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NavigationPage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Aby fungovala navigace</a:t>
            </a:r>
            <a:endParaRPr lang="cs-CZ" b="1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CAA762F-337E-4314-97B1-49B07E4D9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TemplatedPage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Prázdná stránka, bázová třída pro ostatní</a:t>
            </a:r>
          </a:p>
        </p:txBody>
      </p:sp>
      <p:pic>
        <p:nvPicPr>
          <p:cNvPr id="6" name="Obrázek 4">
            <a:extLst>
              <a:ext uri="{FF2B5EF4-FFF2-40B4-BE49-F238E27FC236}">
                <a16:creationId xmlns:a16="http://schemas.microsoft.com/office/drawing/2014/main" id="{0DE02F59-F8AC-4297-AAE2-1BF74DB9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59" y="3207856"/>
            <a:ext cx="1220033" cy="25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0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Stránky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611560" y="1700808"/>
            <a:ext cx="8229600" cy="1152128"/>
          </a:xfrm>
        </p:spPr>
        <p:txBody>
          <a:bodyPr>
            <a:normAutofit/>
          </a:bodyPr>
          <a:lstStyle/>
          <a:p>
            <a:r>
              <a:rPr lang="cs-CZ" dirty="0"/>
              <a:t>První, co se zobrazí, je v souboru </a:t>
            </a:r>
            <a:r>
              <a:rPr lang="cs-CZ" dirty="0" err="1"/>
              <a:t>App.cs</a:t>
            </a:r>
            <a:endParaRPr lang="cs-CZ" dirty="0"/>
          </a:p>
          <a:p>
            <a:pPr lvl="1"/>
            <a:r>
              <a:rPr lang="cs-CZ" dirty="0"/>
              <a:t>Defaultně </a:t>
            </a:r>
            <a:r>
              <a:rPr lang="cs-CZ" dirty="0" err="1"/>
              <a:t>MainPage</a:t>
            </a:r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8045390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2F5839C5-C022-4648-AF6B-2261EDA6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820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US" b="1" dirty="0" err="1"/>
              <a:t>ContentView</a:t>
            </a:r>
            <a:endParaRPr lang="en-US" b="1" dirty="0"/>
          </a:p>
          <a:p>
            <a:pPr marL="0" indent="0" algn="ctr">
              <a:buNone/>
            </a:pPr>
            <a:r>
              <a:rPr lang="en-US" sz="2200" dirty="0" err="1"/>
              <a:t>Jeden</a:t>
            </a:r>
            <a:r>
              <a:rPr lang="en-US" sz="2200" dirty="0"/>
              <a:t> </a:t>
            </a:r>
            <a:r>
              <a:rPr lang="en-US" sz="2200" dirty="0" err="1"/>
              <a:t>obsah</a:t>
            </a:r>
            <a:r>
              <a:rPr lang="en-US" sz="2200" dirty="0"/>
              <a:t>, b</a:t>
            </a:r>
            <a:r>
              <a:rPr lang="cs-CZ" sz="2200" dirty="0" err="1"/>
              <a:t>ázová</a:t>
            </a:r>
            <a:r>
              <a:rPr lang="cs-CZ" sz="2200" dirty="0"/>
              <a:t> třída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r>
              <a:rPr lang="cs-CZ" b="1" dirty="0" err="1"/>
              <a:t>ContentPresenter</a:t>
            </a:r>
            <a:endParaRPr lang="cs-CZ" b="1" dirty="0"/>
          </a:p>
          <a:p>
            <a:pPr marL="0" indent="0" algn="ctr">
              <a:buNone/>
            </a:pPr>
            <a:r>
              <a:rPr lang="en-US" sz="2200" dirty="0"/>
              <a:t>M</a:t>
            </a:r>
            <a:r>
              <a:rPr lang="cs-CZ" sz="2200" dirty="0" err="1"/>
              <a:t>ísto</a:t>
            </a:r>
            <a:r>
              <a:rPr lang="cs-CZ" sz="2200" dirty="0"/>
              <a:t> pro obsah</a:t>
            </a:r>
            <a:r>
              <a:rPr lang="en-US" sz="2200" dirty="0"/>
              <a:t> - </a:t>
            </a:r>
            <a:r>
              <a:rPr lang="cs-CZ" sz="2200" dirty="0"/>
              <a:t>šablony</a:t>
            </a:r>
          </a:p>
          <a:p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55" y="2636911"/>
            <a:ext cx="1503591" cy="341020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0A47F84-3A15-4087-8650-1DB164A9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771" y="2638810"/>
            <a:ext cx="1553458" cy="34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96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B30BF-0C94-40DA-A4BA-BFCC6F4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Layouts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komponenta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761F487-DC09-4456-A345-324A2211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r>
              <a:rPr lang="en-US" b="1" dirty="0" err="1"/>
              <a:t>ScrollView</a:t>
            </a:r>
            <a:endParaRPr lang="en-US" b="1" dirty="0"/>
          </a:p>
          <a:p>
            <a:pPr marL="0" indent="0" algn="ctr">
              <a:buNone/>
            </a:pPr>
            <a:r>
              <a:rPr lang="cs-CZ" sz="2200" dirty="0"/>
              <a:t>Pokud se nevejde, </a:t>
            </a:r>
            <a:r>
              <a:rPr lang="cs-CZ" sz="2200" dirty="0" err="1"/>
              <a:t>scrolluje</a:t>
            </a:r>
            <a:r>
              <a:rPr lang="cs-CZ" sz="2200" dirty="0"/>
              <a:t> se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A207ED1-7C90-44DF-8FC6-A28AAD8F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543" y="2715959"/>
            <a:ext cx="1565594" cy="3410205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FC9DE089-B92B-44F9-AE1D-6DCF8298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r>
              <a:rPr lang="cs-CZ" b="1" dirty="0" err="1"/>
              <a:t>Frame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Možnost přidat rámeček</a:t>
            </a:r>
          </a:p>
          <a:p>
            <a:endParaRPr lang="en-US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3BB964AD-1DC1-4292-9A24-CA9A7F1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455" y="2636911"/>
            <a:ext cx="1503591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97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C208827-E55D-49FF-80DE-39077BD6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CDA10F4B-3065-4646-8DAB-1F904AE8F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AbsoluteLayout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Absolutní pozicování komponent</a:t>
            </a:r>
          </a:p>
          <a:p>
            <a:pPr marL="457200" lvl="1" indent="0">
              <a:buNone/>
            </a:pPr>
            <a:endParaRPr lang="cs-CZ" b="1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BE327016-21F5-4778-93DF-11E76A36E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RelativeLayout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Rozmístění pomocí </a:t>
            </a:r>
            <a:r>
              <a:rPr lang="cs-CZ" sz="2200" dirty="0" err="1"/>
              <a:t>constraintů</a:t>
            </a:r>
            <a:endParaRPr lang="cs-CZ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AB3344C-321A-4354-95FD-33A491C0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43" y="2636912"/>
            <a:ext cx="1521714" cy="341609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887D572-C859-42A9-9169-73CD4343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51" y="2636912"/>
            <a:ext cx="1581097" cy="3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05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2D23-E034-4526-A348-632CF371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Tradi</a:t>
            </a:r>
            <a:r>
              <a:rPr lang="sk-SK" dirty="0" err="1"/>
              <a:t>ční</a:t>
            </a:r>
            <a:r>
              <a:rPr lang="sk-SK" dirty="0"/>
              <a:t> </a:t>
            </a:r>
            <a:r>
              <a:rPr lang="sk-SK" dirty="0" err="1"/>
              <a:t>přístup</a:t>
            </a:r>
            <a:r>
              <a:rPr lang="sk-SK" dirty="0"/>
              <a:t> k vývoji </a:t>
            </a:r>
            <a:r>
              <a:rPr lang="sk-SK" dirty="0" err="1"/>
              <a:t>aplikací</a:t>
            </a:r>
            <a:endParaRPr lang="cs-CZ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8A4AE-BA05-48BE-A030-F9D8A10AB5AF}"/>
              </a:ext>
            </a:extLst>
          </p:cNvPr>
          <p:cNvSpPr/>
          <p:nvPr/>
        </p:nvSpPr>
        <p:spPr>
          <a:xfrm>
            <a:off x="3576718" y="1988840"/>
            <a:ext cx="1620180" cy="3024336"/>
          </a:xfrm>
          <a:prstGeom prst="roundRect">
            <a:avLst/>
          </a:prstGeom>
          <a:solidFill>
            <a:srgbClr val="7DC5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Java</a:t>
            </a:r>
          </a:p>
          <a:p>
            <a:pPr algn="ctr"/>
            <a:r>
              <a:rPr lang="en-US" sz="1600" dirty="0"/>
              <a:t>Kotlin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Android Studio</a:t>
            </a:r>
          </a:p>
          <a:p>
            <a:pPr algn="ctr"/>
            <a:endParaRPr lang="cs-CZ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C0FAF4-1D9E-433D-924E-49932F359710}"/>
              </a:ext>
            </a:extLst>
          </p:cNvPr>
          <p:cNvSpPr/>
          <p:nvPr/>
        </p:nvSpPr>
        <p:spPr>
          <a:xfrm>
            <a:off x="5940152" y="1988840"/>
            <a:ext cx="1620180" cy="3024336"/>
          </a:xfrm>
          <a:prstGeom prst="roundRect">
            <a:avLst/>
          </a:prstGeom>
          <a:solidFill>
            <a:srgbClr val="36B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Windows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C#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Visual Studio</a:t>
            </a:r>
          </a:p>
          <a:p>
            <a:pPr algn="ctr"/>
            <a:endParaRPr lang="cs-CZ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953AEF-13A1-4F25-B2A8-752A15E66FE8}"/>
              </a:ext>
            </a:extLst>
          </p:cNvPr>
          <p:cNvSpPr/>
          <p:nvPr/>
        </p:nvSpPr>
        <p:spPr>
          <a:xfrm>
            <a:off x="1213284" y="1988840"/>
            <a:ext cx="1620180" cy="3024336"/>
          </a:xfrm>
          <a:prstGeom prst="roundRect">
            <a:avLst/>
          </a:prstGeom>
          <a:solidFill>
            <a:srgbClr val="AA59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iOS App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Objective-C</a:t>
            </a:r>
          </a:p>
          <a:p>
            <a:pPr algn="ctr"/>
            <a:r>
              <a:rPr lang="en-US" sz="1600" dirty="0"/>
              <a:t>Swift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 err="1"/>
              <a:t>Xcode</a:t>
            </a:r>
            <a:endParaRPr lang="en-US" sz="1600" dirty="0"/>
          </a:p>
          <a:p>
            <a:pPr algn="ctr"/>
            <a:endParaRPr lang="cs-CZ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97EA4-C277-4448-9716-E2C1658AC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4" y="2132856"/>
            <a:ext cx="600159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202227-DC45-42A7-879F-B22ACC05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913" y="2066171"/>
            <a:ext cx="647790" cy="752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64E2EA-459A-446C-A7A7-146B4C77F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163" y="2085224"/>
            <a:ext cx="60015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95215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Grid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Tabulkový layout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F982136-F077-4222-AB90-58C171E33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StackLayout</a:t>
            </a:r>
            <a:endParaRPr lang="cs-CZ" b="1" dirty="0"/>
          </a:p>
          <a:p>
            <a:pPr marL="0" indent="0" algn="ctr">
              <a:buNone/>
            </a:pPr>
            <a:r>
              <a:rPr lang="cs-CZ" sz="2200" dirty="0"/>
              <a:t>Pod sebe nebo vedle sebe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566215-5FC6-489E-8842-1C4362D1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52" y="2636912"/>
            <a:ext cx="1581096" cy="341020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7C84F1F-FBDE-4FFF-91CD-E1E8841A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55" y="2636911"/>
            <a:ext cx="1488090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1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FlexLayout</a:t>
            </a:r>
            <a:endParaRPr lang="cs-CZ" b="1" dirty="0"/>
          </a:p>
          <a:p>
            <a:pPr marL="0" indent="0" algn="ctr">
              <a:buNone/>
            </a:pPr>
            <a:r>
              <a:rPr lang="en-US" sz="2200" dirty="0" err="1"/>
              <a:t>Obdoba</a:t>
            </a:r>
            <a:r>
              <a:rPr lang="en-US" sz="2200" dirty="0"/>
              <a:t> </a:t>
            </a:r>
            <a:r>
              <a:rPr lang="en-US" sz="2200" dirty="0" err="1"/>
              <a:t>webov</a:t>
            </a:r>
            <a:r>
              <a:rPr lang="cs-CZ" sz="2200" dirty="0" err="1"/>
              <a:t>ého</a:t>
            </a:r>
            <a:r>
              <a:rPr lang="cs-CZ" sz="2200" dirty="0"/>
              <a:t> </a:t>
            </a:r>
            <a:r>
              <a:rPr lang="cs-CZ" sz="2200" dirty="0" err="1"/>
              <a:t>Flexboxu</a:t>
            </a:r>
            <a:endParaRPr lang="cs-CZ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565DA-0644-413B-A66E-8DA83B27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843" y="2773205"/>
            <a:ext cx="1581096" cy="31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3035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Skoro stejné jako ve WPF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3*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cs-CZ" dirty="0"/>
              <a:t>, </a:t>
            </a:r>
            <a:r>
              <a:rPr lang="cs-CZ" dirty="0" err="1"/>
              <a:t>Grid.RowSpan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96979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Obdoba </a:t>
            </a:r>
            <a:r>
              <a:rPr lang="cs-CZ" dirty="0" err="1"/>
              <a:t>StackPanelu</a:t>
            </a:r>
            <a:r>
              <a:rPr lang="cs-CZ" dirty="0"/>
              <a:t> ve WPF</a:t>
            </a:r>
          </a:p>
          <a:p>
            <a:r>
              <a:rPr lang="cs-CZ" dirty="0"/>
              <a:t>Řadí komponenty pod sebe nebo vedle sebe</a:t>
            </a:r>
            <a:br>
              <a:rPr lang="cs-CZ" dirty="0"/>
            </a:br>
            <a:endParaRPr lang="cs-CZ" dirty="0"/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</p:spTree>
    <p:extLst>
      <p:ext uri="{BB962C8B-B14F-4D97-AF65-F5344CB8AC3E}">
        <p14:creationId xmlns:p14="http://schemas.microsoft.com/office/powerpoint/2010/main" val="4235741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7668" y="22201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081106" y="22201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794544" y="22201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507982" y="22201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21419" y="22201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67668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81106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94544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7668" y="361118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081106" y="361118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94544" y="361118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507982" y="361118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221418" y="2915646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>
                <a:solidFill>
                  <a:schemeClr val="bg2"/>
                </a:solidFill>
                <a:cs typeface="Helvetica Light"/>
              </a:rPr>
              <a:t>Map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221418" y="361117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Slider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64718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Stepper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078155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>
                <a:solidFill>
                  <a:schemeClr val="bg2"/>
                </a:solidFill>
                <a:cs typeface="Helvetica Light"/>
              </a:rPr>
              <a:t>Switch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3791592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221419" y="43124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67668" y="50022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081106" y="50022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505029" y="4306710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791591" y="50022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5507982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A1AA930E-3EBB-4E39-93D2-85783BF6219F}"/>
              </a:ext>
            </a:extLst>
          </p:cNvPr>
          <p:cNvSpPr/>
          <p:nvPr/>
        </p:nvSpPr>
        <p:spPr>
          <a:xfrm>
            <a:off x="5502076" y="50022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169434EF-64FD-4A2C-9519-DA795ACAE23D}"/>
              </a:ext>
            </a:extLst>
          </p:cNvPr>
          <p:cNvSpPr/>
          <p:nvPr/>
        </p:nvSpPr>
        <p:spPr>
          <a:xfrm>
            <a:off x="7221418" y="50022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8735882"/>
      </p:ext>
    </p:extLst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Popups</a:t>
            </a:r>
            <a:r>
              <a:rPr lang="cs-CZ" dirty="0"/>
              <a:t> - </a:t>
            </a:r>
            <a:r>
              <a:rPr lang="cs-CZ" dirty="0" err="1"/>
              <a:t>alert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597024"/>
            <a:ext cx="833583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"Question?"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"Would you like to play a game"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"Yes"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0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endParaRPr lang="cs-CZ" dirty="0"/>
          </a:p>
        </p:txBody>
      </p:sp>
      <p:pic>
        <p:nvPicPr>
          <p:cNvPr id="6147" name="Picture 3" descr="DisplayAle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29" y="2705805"/>
            <a:ext cx="7379541" cy="144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44526"/>
      </p:ext>
    </p:extLst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B6D366-6880-4411-90EF-681C2B73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Popus</a:t>
            </a:r>
            <a:r>
              <a:rPr lang="cs-CZ" dirty="0"/>
              <a:t> – </a:t>
            </a:r>
            <a:r>
              <a:rPr lang="cs-CZ" dirty="0" err="1"/>
              <a:t>action</a:t>
            </a:r>
            <a:r>
              <a:rPr lang="cs-CZ" dirty="0"/>
              <a:t> </a:t>
            </a:r>
            <a:r>
              <a:rPr lang="cs-CZ" dirty="0" err="1"/>
              <a:t>sheet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74AC61A-9A5E-4712-9239-BDCA9431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DisplayActionSheet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ActionSheet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: Send To?"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"Cancel"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"Email"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"Twitter"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"Facebook"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000" dirty="0"/>
          </a:p>
        </p:txBody>
      </p:sp>
      <p:pic>
        <p:nvPicPr>
          <p:cNvPr id="4" name="Picture 5" descr="DisplayActionSheet">
            <a:extLst>
              <a:ext uri="{FF2B5EF4-FFF2-40B4-BE49-F238E27FC236}">
                <a16:creationId xmlns:a16="http://schemas.microsoft.com/office/drawing/2014/main" id="{3A4D2D98-8A88-4814-8EA9-226DDFE8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2708920"/>
            <a:ext cx="5118975" cy="3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95608"/>
      </p:ext>
    </p:extLst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02432" y="1073944"/>
            <a:ext cx="8741569" cy="675085"/>
          </a:xfrm>
        </p:spPr>
        <p:txBody>
          <a:bodyPr>
            <a:normAutofit fontScale="90000"/>
          </a:bodyPr>
          <a:lstStyle/>
          <a:p>
            <a:pPr algn="l"/>
            <a:r>
              <a:rPr lang="cs-CZ" dirty="0">
                <a:solidFill>
                  <a:schemeClr val="bg2"/>
                </a:solidFill>
              </a:rPr>
              <a:t>Komponenty třetích stran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6840" y="2637269"/>
            <a:ext cx="8572061" cy="2487151"/>
            <a:chOff x="388937" y="2881511"/>
            <a:chExt cx="11658598" cy="33826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937" y="2881511"/>
              <a:ext cx="11620500" cy="188409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7038" y="4380110"/>
              <a:ext cx="11620497" cy="188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0778862"/>
      </p:ext>
    </p:extLst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55782" y="1543050"/>
          <a:ext cx="4302443" cy="38557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0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r>
                        <a:rPr lang="sk-SK" sz="1700" dirty="0"/>
                        <a:t>WPF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Xamarin</a:t>
                      </a:r>
                      <a:r>
                        <a:rPr lang="sk-SK" sz="1700" baseline="0" dirty="0"/>
                        <a:t> </a:t>
                      </a:r>
                      <a:r>
                        <a:rPr lang="en-US" sz="1700" dirty="0"/>
                        <a:t>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StackPanel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StackLayout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TextBox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ListBox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ListView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CheckBox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rgbClr val="FF0000"/>
                          </a:solidFill>
                        </a:rPr>
                        <a:t>Switch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ProgressBar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err="1">
                          <a:solidFill>
                            <a:srgbClr val="FF0000"/>
                          </a:solidFill>
                        </a:rPr>
                        <a:t>ActivityIndicator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/>
                        <a:t>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/>
                        <a:t>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Button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700" dirty="0"/>
                        <a:t>Date/</a:t>
                      </a:r>
                      <a:r>
                        <a:rPr lang="en-US" sz="1700" dirty="0" err="1"/>
                        <a:t>TimePicker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Date/</a:t>
                      </a:r>
                      <a:r>
                        <a:rPr lang="en-US" sz="1700" dirty="0" err="1"/>
                        <a:t>TimePicker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sk-SK" dirty="0" err="1"/>
              <a:t>Rozdíly</a:t>
            </a:r>
            <a:r>
              <a:rPr lang="sk-SK" dirty="0"/>
              <a:t> </a:t>
            </a:r>
            <a:r>
              <a:rPr lang="en-US" dirty="0"/>
              <a:t>– n</a:t>
            </a:r>
            <a:r>
              <a:rPr lang="sk-SK" dirty="0" err="1"/>
              <a:t>ázvy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7313662"/>
      </p:ext>
    </p:extLst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8997" y="1558190"/>
          <a:ext cx="4309228" cy="267136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154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5227">
                <a:tc>
                  <a:txBody>
                    <a:bodyPr/>
                    <a:lstStyle/>
                    <a:p>
                      <a:r>
                        <a:rPr lang="en-US" sz="18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Xamarin.Forms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27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DataContext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BindingContext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5227">
                <a:tc>
                  <a:txBody>
                    <a:bodyPr/>
                    <a:lstStyle/>
                    <a:p>
                      <a:r>
                        <a:rPr lang="en-US" sz="1800" dirty="0"/>
                        <a:t>{Binding Property}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{Binding</a:t>
                      </a:r>
                      <a:r>
                        <a:rPr lang="en-US" sz="1800" baseline="0" dirty="0"/>
                        <a:t> Property}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227">
                <a:tc>
                  <a:txBody>
                    <a:bodyPr/>
                    <a:lstStyle/>
                    <a:p>
                      <a:r>
                        <a:rPr lang="en-US" sz="1800" dirty="0" err="1"/>
                        <a:t>ItemsSource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ItemsSource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227">
                <a:tc>
                  <a:txBody>
                    <a:bodyPr/>
                    <a:lstStyle/>
                    <a:p>
                      <a:r>
                        <a:rPr lang="en-US" sz="1800" dirty="0" err="1"/>
                        <a:t>ItemTemplate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ItemTemplate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5227">
                <a:tc>
                  <a:txBody>
                    <a:bodyPr/>
                    <a:lstStyle/>
                    <a:p>
                      <a:r>
                        <a:rPr lang="en-US" sz="1800" dirty="0" err="1"/>
                        <a:t>DataTemplate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DataTemplate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23" y="4495197"/>
            <a:ext cx="4494044" cy="92640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l"/>
            <a:r>
              <a:rPr lang="sk-SK" dirty="0" err="1"/>
              <a:t>Rozdíly</a:t>
            </a:r>
            <a:r>
              <a:rPr lang="en-US" dirty="0"/>
              <a:t> </a:t>
            </a:r>
            <a:r>
              <a:rPr lang="sk-SK" dirty="0"/>
              <a:t>–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94485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Xamarin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600" y="1600201"/>
            <a:ext cx="4545200" cy="4525963"/>
          </a:xfrm>
        </p:spPr>
        <p:txBody>
          <a:bodyPr/>
          <a:lstStyle/>
          <a:p>
            <a:r>
              <a:rPr lang="sk-SK" dirty="0" err="1"/>
              <a:t>Společná</a:t>
            </a:r>
            <a:r>
              <a:rPr lang="sk-SK" dirty="0"/>
              <a:t> logika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r>
              <a:rPr lang="sk-SK" dirty="0"/>
              <a:t>UI </a:t>
            </a:r>
            <a:r>
              <a:rPr lang="sk-SK" dirty="0" err="1"/>
              <a:t>psáno</a:t>
            </a:r>
            <a:r>
              <a:rPr lang="sk-SK" dirty="0"/>
              <a:t> v C</a:t>
            </a:r>
            <a:r>
              <a:rPr lang="cs-CZ" dirty="0"/>
              <a:t>#</a:t>
            </a:r>
          </a:p>
          <a:p>
            <a:r>
              <a:rPr lang="cs-CZ" dirty="0" err="1"/>
              <a:t>Mo</a:t>
            </a:r>
            <a:r>
              <a:rPr lang="sk-SK" dirty="0" err="1"/>
              <a:t>žnost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vývoj podobný vývoji pro </a:t>
            </a:r>
            <a:r>
              <a:rPr lang="sk-SK" dirty="0" err="1"/>
              <a:t>specifické</a:t>
            </a:r>
            <a:r>
              <a:rPr lang="sk-SK" dirty="0"/>
              <a:t> platformy</a:t>
            </a:r>
            <a:endParaRPr lang="cs-CZ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49939" y="4733154"/>
            <a:ext cx="3377351" cy="386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Segoe UI Light" pitchFamily="34" charset="0"/>
                <a:ea typeface="+mn-ea"/>
                <a:cs typeface="Segoe UI Light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12">
                <a:solidFill>
                  <a:schemeClr val="tx1"/>
                </a:solidFill>
                <a:latin typeface="+mn-lt"/>
              </a:rPr>
              <a:t>Xamari</a:t>
            </a:r>
            <a:r>
              <a:rPr lang="sk-SK" sz="1912">
                <a:solidFill>
                  <a:schemeClr val="tx1"/>
                </a:solidFill>
                <a:latin typeface="+mn-lt"/>
              </a:rPr>
              <a:t>n</a:t>
            </a:r>
            <a:endParaRPr lang="sk-SK" sz="1912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9939" y="2718322"/>
            <a:ext cx="3377351" cy="1902410"/>
            <a:chOff x="2819400" y="2021408"/>
            <a:chExt cx="5994400" cy="3325292"/>
          </a:xfrm>
        </p:grpSpPr>
        <p:sp>
          <p:nvSpPr>
            <p:cNvPr id="6" name="Rectangle 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08480" y="2209510"/>
            <a:ext cx="2791990" cy="461842"/>
            <a:chOff x="1371601" y="1838670"/>
            <a:chExt cx="3797300" cy="628137"/>
          </a:xfrm>
        </p:grpSpPr>
        <p:grpSp>
          <p:nvGrpSpPr>
            <p:cNvPr id="14" name="Group 13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21" name="Oval 20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2" name="Picture 21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20" name="Picture 19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17" name="Oval 16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8" name="Picture 17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sp>
        <p:nvSpPr>
          <p:cNvPr id="23" name="TextBox 22"/>
          <p:cNvSpPr txBox="1"/>
          <p:nvPr/>
        </p:nvSpPr>
        <p:spPr>
          <a:xfrm>
            <a:off x="757096" y="3495807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29562759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Grid, </a:t>
            </a:r>
            <a:r>
              <a:rPr lang="en-US" dirty="0" err="1"/>
              <a:t>StackLayout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Prakticky </a:t>
            </a:r>
            <a:r>
              <a:rPr lang="sk-SK" dirty="0" err="1"/>
              <a:t>stejné</a:t>
            </a:r>
            <a:r>
              <a:rPr lang="sk-SK" dirty="0"/>
              <a:t> použití </a:t>
            </a:r>
            <a:r>
              <a:rPr lang="sk-SK" dirty="0" err="1"/>
              <a:t>jako</a:t>
            </a:r>
            <a:r>
              <a:rPr lang="sk-SK" dirty="0"/>
              <a:t> </a:t>
            </a:r>
            <a:r>
              <a:rPr lang="sk-SK" dirty="0" err="1"/>
              <a:t>ve</a:t>
            </a:r>
            <a:r>
              <a:rPr lang="sk-SK" dirty="0"/>
              <a:t> WPF</a:t>
            </a:r>
          </a:p>
          <a:p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používat</a:t>
            </a:r>
            <a:r>
              <a:rPr lang="sk-SK" dirty="0"/>
              <a:t> </a:t>
            </a:r>
            <a:r>
              <a:rPr lang="sk-SK" dirty="0" err="1"/>
              <a:t>Grid</a:t>
            </a:r>
            <a:r>
              <a:rPr lang="sk-SK" dirty="0"/>
              <a:t> </a:t>
            </a:r>
            <a:r>
              <a:rPr lang="en-US" dirty="0"/>
              <a:t>v </a:t>
            </a:r>
            <a:r>
              <a:rPr lang="sk-SK" dirty="0"/>
              <a:t>Android</a:t>
            </a:r>
            <a:r>
              <a:rPr lang="en-US" dirty="0"/>
              <a:t>/iOS? Awesome!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460500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TextCell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99" y="1556792"/>
            <a:ext cx="7755001" cy="4365642"/>
          </a:xfrm>
        </p:spPr>
      </p:pic>
    </p:spTree>
    <p:extLst>
      <p:ext uri="{BB962C8B-B14F-4D97-AF65-F5344CB8AC3E}">
        <p14:creationId xmlns:p14="http://schemas.microsoft.com/office/powerpoint/2010/main" val="1938896731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EntryCell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56" y="1556792"/>
            <a:ext cx="7524688" cy="4420300"/>
          </a:xfrm>
        </p:spPr>
      </p:pic>
    </p:spTree>
    <p:extLst>
      <p:ext uri="{BB962C8B-B14F-4D97-AF65-F5344CB8AC3E}">
        <p14:creationId xmlns:p14="http://schemas.microsoft.com/office/powerpoint/2010/main" val="1654115512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SwitchCell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13" y="1600201"/>
            <a:ext cx="7005373" cy="41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21334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ImageCell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6" y="1484784"/>
            <a:ext cx="7735948" cy="4375703"/>
          </a:xfrm>
        </p:spPr>
      </p:pic>
    </p:spTree>
    <p:extLst>
      <p:ext uri="{BB962C8B-B14F-4D97-AF65-F5344CB8AC3E}">
        <p14:creationId xmlns:p14="http://schemas.microsoft.com/office/powerpoint/2010/main" val="4258783328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ViewCell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268760"/>
            <a:ext cx="2304256" cy="466337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268760"/>
            <a:ext cx="2312463" cy="4663376"/>
          </a:xfrm>
        </p:spPr>
      </p:pic>
    </p:spTree>
    <p:extLst>
      <p:ext uri="{BB962C8B-B14F-4D97-AF65-F5344CB8AC3E}">
        <p14:creationId xmlns:p14="http://schemas.microsoft.com/office/powerpoint/2010/main" val="38752363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Cells</a:t>
            </a:r>
            <a:r>
              <a:rPr lang="cs-CZ" dirty="0"/>
              <a:t> &amp; </a:t>
            </a:r>
            <a:r>
              <a:rPr lang="cs-CZ" dirty="0" err="1"/>
              <a:t>Lists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TextCell</a:t>
            </a:r>
            <a:r>
              <a:rPr lang="cs-CZ" dirty="0"/>
              <a:t>, </a:t>
            </a:r>
            <a:r>
              <a:rPr lang="cs-CZ" dirty="0" err="1"/>
              <a:t>ImageCell</a:t>
            </a:r>
            <a:r>
              <a:rPr lang="cs-CZ" dirty="0"/>
              <a:t>, </a:t>
            </a:r>
            <a:r>
              <a:rPr lang="cs-CZ" dirty="0" err="1"/>
              <a:t>SwitchCell</a:t>
            </a:r>
            <a:r>
              <a:rPr lang="cs-CZ" dirty="0"/>
              <a:t>, </a:t>
            </a:r>
            <a:r>
              <a:rPr lang="cs-CZ" dirty="0" err="1"/>
              <a:t>EntryCell</a:t>
            </a:r>
            <a:r>
              <a:rPr lang="cs-CZ" dirty="0"/>
              <a:t>…</a:t>
            </a:r>
          </a:p>
          <a:p>
            <a:r>
              <a:rPr lang="cs-CZ" dirty="0" err="1"/>
              <a:t>ViewCell</a:t>
            </a:r>
            <a:r>
              <a:rPr lang="cs-CZ" dirty="0"/>
              <a:t> (dovnitř lze dát cokoliv)</a:t>
            </a:r>
          </a:p>
          <a:p>
            <a:pPr lvl="1"/>
            <a:r>
              <a:rPr lang="cs-CZ" dirty="0" err="1"/>
              <a:t>ViewCell.ContextActions</a:t>
            </a:r>
            <a:r>
              <a:rPr lang="cs-CZ" dirty="0"/>
              <a:t> … kontextové menu</a:t>
            </a:r>
          </a:p>
          <a:p>
            <a:endParaRPr lang="cs-CZ" dirty="0"/>
          </a:p>
          <a:p>
            <a:r>
              <a:rPr lang="cs-CZ" dirty="0" err="1"/>
              <a:t>ListView</a:t>
            </a:r>
            <a:endParaRPr lang="cs-CZ" dirty="0"/>
          </a:p>
          <a:p>
            <a:pPr lvl="1"/>
            <a:r>
              <a:rPr lang="cs-CZ" dirty="0" err="1"/>
              <a:t>ItemsSource</a:t>
            </a:r>
            <a:r>
              <a:rPr lang="cs-CZ" dirty="0"/>
              <a:t>="{</a:t>
            </a:r>
            <a:r>
              <a:rPr lang="cs-CZ" dirty="0" err="1"/>
              <a:t>Binding</a:t>
            </a:r>
            <a:r>
              <a:rPr lang="cs-CZ" dirty="0"/>
              <a:t>: …}"</a:t>
            </a:r>
          </a:p>
          <a:p>
            <a:pPr lvl="1"/>
            <a:r>
              <a:rPr lang="cs-CZ" dirty="0" err="1"/>
              <a:t>IsPullToRefreshEnabled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zavolá </a:t>
            </a:r>
            <a:r>
              <a:rPr lang="cs-CZ" dirty="0" err="1"/>
              <a:t>RefreshCommand</a:t>
            </a:r>
            <a:endParaRPr lang="cs-CZ" dirty="0"/>
          </a:p>
          <a:p>
            <a:pPr lvl="1"/>
            <a:r>
              <a:rPr lang="cs-CZ" dirty="0" err="1"/>
              <a:t>HasUnevenRows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různé výšky řádků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3966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04B6-8883-4D76-A690-8B7D5FEC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Platformně</a:t>
            </a:r>
            <a:r>
              <a:rPr lang="en-US" dirty="0"/>
              <a:t> specific</a:t>
            </a:r>
            <a:r>
              <a:rPr lang="cs-CZ" dirty="0" err="1"/>
              <a:t>ké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4539-C5FD-4D20-99DB-B652C4EC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</a:t>
            </a:r>
            <a:r>
              <a:rPr lang="cs-CZ" dirty="0"/>
              <a:t>ý zápis je již </a:t>
            </a:r>
            <a:r>
              <a:rPr lang="cs-CZ" b="1" dirty="0" err="1"/>
              <a:t>deprecated</a:t>
            </a:r>
            <a:endParaRPr lang="cs-CZ" b="1" dirty="0"/>
          </a:p>
          <a:p>
            <a:r>
              <a:rPr lang="cs-CZ" dirty="0"/>
              <a:t>Nový zápis povoluje jednotnou definici pro víc platforem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9D87DD-3994-4C7B-BF55-A2E94F8CDFE4}"/>
              </a:ext>
            </a:extLst>
          </p:cNvPr>
          <p:cNvSpPr/>
          <p:nvPr/>
        </p:nvSpPr>
        <p:spPr>
          <a:xfrm>
            <a:off x="457200" y="4077072"/>
            <a:ext cx="64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Button.BorderWidth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="system:Double"&gt;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="Android"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="5"/&gt;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="iOS, UWP"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="10"/&gt;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Button.BorderWidth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45793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Platformně</a:t>
            </a:r>
            <a:r>
              <a:rPr lang="cs-CZ" dirty="0"/>
              <a:t> specifické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err="1"/>
              <a:t>Custom</a:t>
            </a:r>
            <a:r>
              <a:rPr lang="cs-CZ" b="1" dirty="0"/>
              <a:t> </a:t>
            </a:r>
            <a:r>
              <a:rPr lang="cs-CZ" b="1" dirty="0" err="1"/>
              <a:t>Renderer</a:t>
            </a:r>
            <a:endParaRPr lang="cs-CZ" b="1" dirty="0"/>
          </a:p>
          <a:p>
            <a:r>
              <a:rPr lang="cs-CZ" dirty="0"/>
              <a:t>Když něco nejde v XAML</a:t>
            </a:r>
          </a:p>
          <a:p>
            <a:r>
              <a:rPr lang="cs-CZ" dirty="0"/>
              <a:t>Ve </a:t>
            </a:r>
            <a:r>
              <a:rPr lang="cs-CZ" dirty="0" err="1"/>
              <a:t>Forms</a:t>
            </a:r>
            <a:r>
              <a:rPr lang="cs-CZ" dirty="0"/>
              <a:t> projektu vyrobit třídu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</a:t>
            </a:r>
            <a:endParaRPr lang="cs-CZ" sz="2000" dirty="0"/>
          </a:p>
          <a:p>
            <a:r>
              <a:rPr lang="cs-CZ" dirty="0"/>
              <a:t>V Android/</a:t>
            </a:r>
            <a:r>
              <a:rPr lang="cs-CZ" dirty="0" err="1"/>
              <a:t>iOS</a:t>
            </a:r>
            <a:r>
              <a:rPr lang="cs-CZ" dirty="0"/>
              <a:t> projektu vyrobit </a:t>
            </a:r>
            <a:r>
              <a:rPr lang="cs-CZ" dirty="0" err="1"/>
              <a:t>Renderer</a:t>
            </a:r>
            <a:endParaRPr lang="cs-CZ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assembly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ExportRenderer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endParaRPr lang="cs-CZ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BoxViewWithRadiusRenderer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BoxRenderer</a:t>
            </a:r>
            <a:endParaRPr lang="cs-CZ" sz="20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 </a:t>
            </a:r>
            <a:r>
              <a:rPr lang="cs-CZ" dirty="0" err="1"/>
              <a:t>XAMLu</a:t>
            </a:r>
            <a:r>
              <a:rPr lang="cs-CZ" dirty="0"/>
              <a:t> použití třídy z </a:t>
            </a:r>
            <a:r>
              <a:rPr lang="cs-CZ" dirty="0" err="1"/>
              <a:t>Forms</a:t>
            </a:r>
            <a:r>
              <a:rPr lang="cs-CZ" dirty="0"/>
              <a:t> projektu</a:t>
            </a:r>
          </a:p>
          <a:p>
            <a:r>
              <a:rPr lang="cs-CZ" dirty="0"/>
              <a:t>Implementace pro každou platformu zvlášť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3999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Platformně</a:t>
            </a:r>
            <a:r>
              <a:rPr lang="sk-SK" dirty="0"/>
              <a:t> </a:t>
            </a:r>
            <a:r>
              <a:rPr lang="sk-SK" dirty="0" err="1"/>
              <a:t>specifické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 err="1"/>
              <a:t>Přístup</a:t>
            </a:r>
            <a:r>
              <a:rPr lang="sk-SK" dirty="0"/>
              <a:t> k </a:t>
            </a:r>
            <a:r>
              <a:rPr lang="sk-SK" dirty="0" err="1"/>
              <a:t>souborům</a:t>
            </a:r>
            <a:endParaRPr lang="sk-SK" dirty="0"/>
          </a:p>
          <a:p>
            <a:r>
              <a:rPr lang="sk-SK" dirty="0"/>
              <a:t>Práce s </a:t>
            </a:r>
            <a:r>
              <a:rPr lang="sk-SK" dirty="0" err="1"/>
              <a:t>push</a:t>
            </a:r>
            <a:r>
              <a:rPr lang="sk-SK" dirty="0"/>
              <a:t> </a:t>
            </a:r>
            <a:r>
              <a:rPr lang="sk-SK" dirty="0" err="1"/>
              <a:t>notifikacemi</a:t>
            </a:r>
            <a:endParaRPr lang="sk-SK" dirty="0"/>
          </a:p>
          <a:p>
            <a:r>
              <a:rPr lang="sk-SK" dirty="0" err="1"/>
              <a:t>Zjišťování</a:t>
            </a:r>
            <a:r>
              <a:rPr lang="sk-SK" dirty="0"/>
              <a:t> stavu </a:t>
            </a:r>
            <a:r>
              <a:rPr lang="sk-SK" dirty="0" err="1"/>
              <a:t>baterie</a:t>
            </a:r>
            <a:endParaRPr lang="sk-SK" dirty="0"/>
          </a:p>
          <a:p>
            <a:r>
              <a:rPr lang="sk-SK" dirty="0"/>
              <a:t>...</a:t>
            </a:r>
          </a:p>
          <a:p>
            <a:r>
              <a:rPr lang="sk-SK" dirty="0" err="1"/>
              <a:t>Řešení</a:t>
            </a:r>
            <a:r>
              <a:rPr lang="sk-SK" dirty="0"/>
              <a:t> pomocí interface v</a:t>
            </a:r>
            <a:r>
              <a:rPr lang="en-US" dirty="0"/>
              <a:t>e s</a:t>
            </a:r>
            <a:r>
              <a:rPr lang="cs-CZ" dirty="0" err="1"/>
              <a:t>díleném</a:t>
            </a:r>
            <a:r>
              <a:rPr lang="cs-CZ" dirty="0"/>
              <a:t> </a:t>
            </a:r>
            <a:r>
              <a:rPr lang="sk-SK" dirty="0"/>
              <a:t>projektu a </a:t>
            </a:r>
            <a:r>
              <a:rPr lang="sk-SK" dirty="0" err="1"/>
              <a:t>implementace</a:t>
            </a:r>
            <a:r>
              <a:rPr lang="sk-SK" dirty="0"/>
              <a:t> zvlášť pro jednotlivé platformy</a:t>
            </a:r>
          </a:p>
          <a:p>
            <a:r>
              <a:rPr lang="sk-SK" dirty="0" err="1"/>
              <a:t>Vestavěný</a:t>
            </a:r>
            <a:r>
              <a:rPr lang="sk-SK" dirty="0"/>
              <a:t> mechanizmus – </a:t>
            </a:r>
            <a:r>
              <a:rPr lang="sk-SK" dirty="0" err="1"/>
              <a:t>DependencyService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použití </a:t>
            </a:r>
            <a:r>
              <a:rPr lang="sk-SK" dirty="0" err="1"/>
              <a:t>vlastního</a:t>
            </a:r>
            <a:r>
              <a:rPr lang="sk-SK" dirty="0"/>
              <a:t> </a:t>
            </a:r>
            <a:r>
              <a:rPr lang="sk-SK" dirty="0" err="1"/>
              <a:t>IoC</a:t>
            </a:r>
            <a:r>
              <a:rPr lang="sk-SK" dirty="0"/>
              <a:t> kontejneru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0512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Android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Celý vývoj je možný </a:t>
            </a:r>
            <a:r>
              <a:rPr lang="sk-SK" dirty="0" err="1"/>
              <a:t>ve</a:t>
            </a:r>
            <a:r>
              <a:rPr lang="sk-SK" dirty="0"/>
              <a:t>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Studiu</a:t>
            </a:r>
            <a:endParaRPr lang="sk-SK" dirty="0"/>
          </a:p>
          <a:p>
            <a:r>
              <a:rPr lang="en-US" dirty="0" err="1"/>
              <a:t>Podpora</a:t>
            </a:r>
            <a:r>
              <a:rPr lang="en-US" dirty="0"/>
              <a:t> pro .</a:t>
            </a:r>
            <a:r>
              <a:rPr lang="en-US" dirty="0" err="1"/>
              <a:t>axml</a:t>
            </a:r>
            <a:endParaRPr lang="en-US" dirty="0"/>
          </a:p>
          <a:p>
            <a:r>
              <a:rPr lang="en-US" dirty="0" err="1"/>
              <a:t>Integrovan</a:t>
            </a:r>
            <a:r>
              <a:rPr lang="sk-SK" dirty="0"/>
              <a:t>ý </a:t>
            </a:r>
            <a:r>
              <a:rPr lang="sk-SK" dirty="0" err="1"/>
              <a:t>designer</a:t>
            </a:r>
            <a:endParaRPr lang="sk-SK" dirty="0"/>
          </a:p>
          <a:p>
            <a:r>
              <a:rPr lang="sk-SK" dirty="0"/>
              <a:t>Kód </a:t>
            </a:r>
            <a:r>
              <a:rPr lang="sk-SK" dirty="0" err="1"/>
              <a:t>psaný</a:t>
            </a:r>
            <a:r>
              <a:rPr lang="sk-SK" dirty="0"/>
              <a:t> v </a:t>
            </a:r>
            <a:r>
              <a:rPr lang="en-US" dirty="0"/>
              <a:t>C#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debugovat</a:t>
            </a:r>
            <a:r>
              <a:rPr lang="sk-SK" dirty="0"/>
              <a:t> na </a:t>
            </a:r>
            <a:r>
              <a:rPr lang="sk-SK" dirty="0" err="1"/>
              <a:t>zařízení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1277670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DA02D6-C137-4A77-A533-4082503D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Platformně</a:t>
            </a:r>
            <a:r>
              <a:rPr lang="cs-CZ" dirty="0"/>
              <a:t> specifické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055F456-8951-4D18-A61C-0C32988C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Podpora pro </a:t>
            </a:r>
            <a:r>
              <a:rPr lang="cs-CZ" dirty="0" err="1"/>
              <a:t>iOS</a:t>
            </a:r>
            <a:r>
              <a:rPr lang="cs-CZ" dirty="0"/>
              <a:t> a Android</a:t>
            </a:r>
          </a:p>
          <a:p>
            <a:pPr lvl="1"/>
            <a:r>
              <a:rPr lang="cs-CZ" dirty="0"/>
              <a:t>100</a:t>
            </a:r>
            <a:r>
              <a:rPr lang="en-US" dirty="0"/>
              <a:t>% </a:t>
            </a:r>
            <a:r>
              <a:rPr lang="cs-CZ" dirty="0"/>
              <a:t>podpora pro API při </a:t>
            </a:r>
            <a:r>
              <a:rPr lang="cs-CZ" dirty="0" err="1"/>
              <a:t>releasu</a:t>
            </a:r>
            <a:endParaRPr lang="cs-CZ" dirty="0"/>
          </a:p>
          <a:p>
            <a:r>
              <a:rPr lang="cs-CZ" dirty="0"/>
              <a:t>Zápis velmi podobný Jav</a:t>
            </a:r>
            <a:r>
              <a:rPr lang="en-US" dirty="0"/>
              <a:t>a/Swift, </a:t>
            </a:r>
            <a:r>
              <a:rPr lang="en-US" dirty="0" err="1"/>
              <a:t>stejn</a:t>
            </a:r>
            <a:r>
              <a:rPr lang="cs-CZ" dirty="0"/>
              <a:t>é názvy tříd atd.</a:t>
            </a:r>
          </a:p>
          <a:p>
            <a:r>
              <a:rPr lang="cs-CZ" dirty="0"/>
              <a:t>Z existujícího kódu na jinou platformu je možné jednoduše přepsat do </a:t>
            </a:r>
            <a:r>
              <a:rPr lang="cs-CZ" dirty="0" err="1"/>
              <a:t>Xamarinu</a:t>
            </a:r>
            <a:endParaRPr lang="en-US" dirty="0"/>
          </a:p>
          <a:p>
            <a:r>
              <a:rPr lang="en-US" b="1" dirty="0" err="1"/>
              <a:t>Xamarin.Essentials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multiplatformn</a:t>
            </a:r>
            <a:r>
              <a:rPr lang="cs-CZ" dirty="0"/>
              <a:t>í přístup k těmto API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137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Mezi</a:t>
            </a:r>
            <a:r>
              <a:rPr lang="en-US" dirty="0"/>
              <a:t> code-behind a XAML</a:t>
            </a:r>
          </a:p>
          <a:p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ViewModelem</a:t>
            </a:r>
            <a:r>
              <a:rPr lang="en-US" b="1" dirty="0"/>
              <a:t> a View</a:t>
            </a:r>
          </a:p>
          <a:p>
            <a:r>
              <a:rPr lang="sk-SK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sk-SK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Binding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Path=Operand1</a:t>
            </a:r>
            <a:r>
              <a:rPr lang="sk-SK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sk-SK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b="1" dirty="0"/>
          </a:p>
          <a:p>
            <a:r>
              <a:rPr lang="en-US" b="1" dirty="0" err="1"/>
              <a:t>Mezi</a:t>
            </a:r>
            <a:r>
              <a:rPr lang="en-US" b="1" dirty="0"/>
              <a:t> </a:t>
            </a:r>
            <a:r>
              <a:rPr lang="en-US" b="1" dirty="0" err="1"/>
              <a:t>komponentami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View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{Binding Source={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x:Reference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Name=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DisplayAlertButton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Path=Text}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5965227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Knihovna 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endParaRPr lang="cs-CZ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PropertyChanged.Fody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Intellisense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xmlns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http://schemas.microsoft.com/expression/blend/2008</a:t>
            </a:r>
            <a:endParaRPr lang="cs-CZ" altLang="cs-CZ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xmlns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mc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  <a:hlinkClick r:id="rId3"/>
              </a:rPr>
              <a:t>http://schemas.openxmlformats.org/markup-compatibility/2006</a:t>
            </a:r>
            <a:endParaRPr lang="cs-CZ" altLang="cs-CZ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altLang="cs-CZ" sz="1900" dirty="0" err="1">
                <a:solidFill>
                  <a:srgbClr val="800080"/>
                </a:solidFill>
                <a:latin typeface="Consolas" panose="020B0609020204030204" pitchFamily="49" charset="0"/>
              </a:rPr>
              <a:t>mc</a:t>
            </a:r>
            <a:r>
              <a:rPr lang="cs-CZ" altLang="cs-CZ" sz="1900" dirty="0" err="1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Ignorable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cs-CZ" altLang="cs-CZ" sz="19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</a:t>
            </a:r>
            <a:r>
              <a:rPr lang="cs-CZ" altLang="cs-CZ" sz="19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cs-CZ" altLang="cs-CZ" sz="1900" dirty="0">
                <a:solidFill>
                  <a:srgbClr val="00008B"/>
                </a:solidFill>
                <a:latin typeface="Consolas" panose="020B0609020204030204" pitchFamily="49" charset="0"/>
              </a:rPr>
              <a:t>DataContext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d:DesignInstance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cs-CZ" altLang="cs-CZ" sz="1900" dirty="0">
                <a:solidFill>
                  <a:srgbClr val="800080"/>
                </a:solidFill>
                <a:latin typeface="Consolas" panose="020B0609020204030204" pitchFamily="49" charset="0"/>
              </a:rPr>
              <a:t>test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MainPage</a:t>
            </a:r>
            <a:r>
              <a:rPr lang="cs-CZ" altLang="cs-CZ" sz="1900" dirty="0" err="1">
                <a:solidFill>
                  <a:srgbClr val="00008B"/>
                </a:solidFill>
                <a:latin typeface="Consolas" panose="020B0609020204030204" pitchFamily="49" charset="0"/>
              </a:rPr>
              <a:t>ViewModel</a:t>
            </a:r>
            <a:r>
              <a:rPr lang="cs-CZ" altLang="cs-CZ" sz="19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cs-CZ" altLang="cs-CZ" sz="19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endParaRPr lang="sk-SK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242500"/>
            <a:ext cx="26962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90100"/>
            <a:ext cx="269626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37767"/>
      </p:ext>
    </p:extLst>
  </p:cSld>
  <p:clrMapOvr>
    <a:masterClrMapping/>
  </p:clrMapOvr>
  <p:transition spd="slow"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Intellisense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sk-SK" dirty="0" err="1"/>
              <a:t>Extensions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Resharper</a:t>
            </a:r>
            <a:endParaRPr lang="sk-SK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1139488"/>
      </p:ext>
    </p:extLst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</a:t>
            </a:r>
            <a:r>
              <a:rPr lang="en-US" dirty="0" err="1"/>
              <a:t>Frameworky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MVVM Cross</a:t>
            </a:r>
          </a:p>
          <a:p>
            <a:r>
              <a:rPr lang="en-US" dirty="0"/>
              <a:t>Simple MVVM</a:t>
            </a:r>
            <a:endParaRPr lang="sk-SK" dirty="0"/>
          </a:p>
          <a:p>
            <a:r>
              <a:rPr lang="sk-SK" dirty="0"/>
              <a:t>MVVM </a:t>
            </a:r>
            <a:r>
              <a:rPr lang="sk-SK" dirty="0" err="1"/>
              <a:t>Light</a:t>
            </a:r>
            <a:endParaRPr lang="en-US" dirty="0"/>
          </a:p>
          <a:p>
            <a:r>
              <a:rPr lang="en-US" dirty="0" err="1"/>
              <a:t>Catel</a:t>
            </a:r>
            <a:endParaRPr lang="en-US" dirty="0"/>
          </a:p>
          <a:p>
            <a:r>
              <a:rPr lang="en-US" dirty="0" err="1"/>
              <a:t>ReactiveUI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162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 - n</a:t>
            </a:r>
            <a:r>
              <a:rPr lang="sk-SK" dirty="0" err="1"/>
              <a:t>ačtení</a:t>
            </a:r>
            <a:r>
              <a:rPr lang="sk-SK" dirty="0"/>
              <a:t> </a:t>
            </a:r>
            <a:r>
              <a:rPr lang="sk-SK" dirty="0" err="1"/>
              <a:t>dat</a:t>
            </a:r>
            <a:r>
              <a:rPr lang="sk-SK" dirty="0"/>
              <a:t> z webové služby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Využití </a:t>
            </a:r>
            <a:r>
              <a:rPr lang="sk-SK" dirty="0" err="1"/>
              <a:t>frameworku</a:t>
            </a:r>
            <a:r>
              <a:rPr lang="sk-SK" dirty="0"/>
              <a:t> </a:t>
            </a:r>
            <a:r>
              <a:rPr lang="sk-SK" dirty="0" err="1"/>
              <a:t>Swagger</a:t>
            </a:r>
            <a:endParaRPr lang="sk-SK" dirty="0"/>
          </a:p>
          <a:p>
            <a:r>
              <a:rPr lang="sk-SK" dirty="0" err="1"/>
              <a:t>Vytvoření</a:t>
            </a:r>
            <a:r>
              <a:rPr lang="sk-SK" dirty="0"/>
              <a:t> Web API v .Net</a:t>
            </a:r>
          </a:p>
          <a:p>
            <a:r>
              <a:rPr lang="sk-SK" dirty="0" err="1"/>
              <a:t>Vygenerování</a:t>
            </a:r>
            <a:r>
              <a:rPr lang="sk-SK" dirty="0"/>
              <a:t> </a:t>
            </a:r>
            <a:r>
              <a:rPr lang="sk-SK" dirty="0" err="1"/>
              <a:t>klientského</a:t>
            </a:r>
            <a:r>
              <a:rPr lang="sk-SK" dirty="0"/>
              <a:t> kódu</a:t>
            </a:r>
          </a:p>
          <a:p>
            <a:r>
              <a:rPr lang="sk-SK" dirty="0" err="1"/>
              <a:t>Přiložení</a:t>
            </a:r>
            <a:r>
              <a:rPr lang="sk-SK" dirty="0"/>
              <a:t> kódu do projektu </a:t>
            </a:r>
            <a:r>
              <a:rPr lang="sk-SK" dirty="0" err="1"/>
              <a:t>jako</a:t>
            </a:r>
            <a:r>
              <a:rPr lang="sk-SK" dirty="0"/>
              <a:t> </a:t>
            </a:r>
            <a:r>
              <a:rPr lang="sk-SK" dirty="0" err="1"/>
              <a:t>dll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795033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E0FEEF-3D00-4045-9B41-26DE3CD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Platformy - updated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4AEF726B-1915-404B-9077-CB222402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03" y="2443164"/>
            <a:ext cx="841295" cy="1125298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60D2EC8D-48C3-417A-82D2-952831149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65" y="2443164"/>
            <a:ext cx="991334" cy="1125298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CD7CDE6-B07D-45F9-9201-244B2C83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898" y="2443164"/>
            <a:ext cx="1012768" cy="1125298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3A97BD59-4462-41B0-B8AC-4C9DC604E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00" y="2443164"/>
            <a:ext cx="884162" cy="1125298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83D41152-FEC1-4C8D-ABC0-383B6141253C}"/>
              </a:ext>
            </a:extLst>
          </p:cNvPr>
          <p:cNvSpPr txBox="1"/>
          <p:nvPr/>
        </p:nvSpPr>
        <p:spPr>
          <a:xfrm>
            <a:off x="3377422" y="2201625"/>
            <a:ext cx="1695079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 err="1"/>
              <a:t>Ofici</a:t>
            </a:r>
            <a:r>
              <a:rPr lang="cs-CZ" sz="1688" dirty="0" err="1"/>
              <a:t>ální</a:t>
            </a:r>
            <a:r>
              <a:rPr lang="cs-CZ" sz="1688" dirty="0"/>
              <a:t> podpora</a:t>
            </a:r>
            <a:endParaRPr lang="en-US" sz="1688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BA74FC0-58F6-4159-BCE2-9850FC62342A}"/>
              </a:ext>
            </a:extLst>
          </p:cNvPr>
          <p:cNvSpPr txBox="1"/>
          <p:nvPr/>
        </p:nvSpPr>
        <p:spPr>
          <a:xfrm>
            <a:off x="6286500" y="4693256"/>
            <a:ext cx="2496363" cy="22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4" dirty="0"/>
              <a:t>*Tizen </a:t>
            </a:r>
            <a:r>
              <a:rPr lang="en-US" sz="844" dirty="0" err="1"/>
              <a:t>je</a:t>
            </a:r>
            <a:r>
              <a:rPr lang="en-US" sz="844" dirty="0"/>
              <a:t> </a:t>
            </a:r>
            <a:r>
              <a:rPr lang="en-US" sz="844" dirty="0" err="1"/>
              <a:t>podporov</a:t>
            </a:r>
            <a:r>
              <a:rPr lang="cs-CZ" sz="844" dirty="0" err="1"/>
              <a:t>án</a:t>
            </a:r>
            <a:r>
              <a:rPr lang="cs-CZ" sz="844" dirty="0"/>
              <a:t> </a:t>
            </a:r>
            <a:r>
              <a:rPr lang="cs-CZ" sz="844" dirty="0" err="1"/>
              <a:t>Samsungem</a:t>
            </a:r>
            <a:endParaRPr lang="en-US" sz="844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B115604C-3CDE-4BBB-826F-A22EDF78D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17" y="3654186"/>
            <a:ext cx="1028843" cy="1237828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1BE2851-FA47-4A65-9BF1-7D42AED90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860" y="3654186"/>
            <a:ext cx="921673" cy="1237828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41FDA9BF-6BB9-44B5-8061-52E7ECC19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00" y="3654186"/>
            <a:ext cx="985976" cy="1237828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E7DFEA1C-EEFA-49DA-8ABE-12F0E4C86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6" y="3654186"/>
            <a:ext cx="889521" cy="1237828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4A638A53-1250-42C4-8D86-B2B9DA0429B5}"/>
              </a:ext>
            </a:extLst>
          </p:cNvPr>
          <p:cNvSpPr txBox="1"/>
          <p:nvPr/>
        </p:nvSpPr>
        <p:spPr>
          <a:xfrm>
            <a:off x="3710928" y="3498373"/>
            <a:ext cx="1030923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 err="1"/>
              <a:t>Komunit</a:t>
            </a:r>
            <a:r>
              <a:rPr lang="cs-CZ" sz="1688" dirty="0"/>
              <a:t>a</a:t>
            </a:r>
            <a:endParaRPr lang="en-US" sz="1688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13AF43-256B-4A5C-B3F5-D0841FE3E730}"/>
              </a:ext>
            </a:extLst>
          </p:cNvPr>
          <p:cNvSpPr txBox="1"/>
          <p:nvPr/>
        </p:nvSpPr>
        <p:spPr>
          <a:xfrm>
            <a:off x="4880380" y="2184660"/>
            <a:ext cx="292068" cy="352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8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47751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Xamarin</a:t>
            </a:r>
            <a:r>
              <a:rPr lang="en-US" dirty="0"/>
              <a:t> iOS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nutn</a:t>
            </a:r>
            <a:r>
              <a:rPr lang="sk-SK" dirty="0"/>
              <a:t>o </a:t>
            </a:r>
            <a:r>
              <a:rPr lang="sk-SK" dirty="0" err="1"/>
              <a:t>mít</a:t>
            </a:r>
            <a:r>
              <a:rPr lang="sk-SK" dirty="0"/>
              <a:t> </a:t>
            </a:r>
            <a:r>
              <a:rPr lang="sk-SK" dirty="0" err="1"/>
              <a:t>někde</a:t>
            </a:r>
            <a:r>
              <a:rPr lang="sk-SK" dirty="0"/>
              <a:t> Mac</a:t>
            </a:r>
          </a:p>
          <a:p>
            <a:r>
              <a:rPr lang="sk-SK" dirty="0"/>
              <a:t>Vývoj </a:t>
            </a:r>
            <a:r>
              <a:rPr lang="sk-SK" dirty="0" err="1"/>
              <a:t>probíhá</a:t>
            </a:r>
            <a:r>
              <a:rPr lang="sk-SK" dirty="0"/>
              <a:t> </a:t>
            </a:r>
            <a:r>
              <a:rPr lang="sk-SK" dirty="0" err="1"/>
              <a:t>ve</a:t>
            </a:r>
            <a:r>
              <a:rPr lang="sk-SK" dirty="0"/>
              <a:t> </a:t>
            </a:r>
            <a:r>
              <a:rPr lang="sk-SK" dirty="0" err="1"/>
              <a:t>Visual</a:t>
            </a:r>
            <a:r>
              <a:rPr lang="sk-SK" dirty="0"/>
              <a:t> </a:t>
            </a:r>
            <a:r>
              <a:rPr lang="sk-SK" dirty="0" err="1"/>
              <a:t>Studiu</a:t>
            </a:r>
            <a:endParaRPr lang="sk-SK" dirty="0"/>
          </a:p>
          <a:p>
            <a:r>
              <a:rPr lang="sk-SK" dirty="0"/>
              <a:t>Mac na </a:t>
            </a:r>
            <a:r>
              <a:rPr lang="sk-SK" dirty="0" err="1"/>
              <a:t>síti</a:t>
            </a:r>
            <a:r>
              <a:rPr lang="sk-SK" dirty="0"/>
              <a:t> </a:t>
            </a:r>
            <a:r>
              <a:rPr lang="sk-SK" dirty="0" err="1"/>
              <a:t>zbuildí</a:t>
            </a:r>
            <a:r>
              <a:rPr lang="sk-SK" dirty="0"/>
              <a:t> a spustí </a:t>
            </a:r>
            <a:r>
              <a:rPr lang="en-US" dirty="0" err="1"/>
              <a:t>aplikaci</a:t>
            </a:r>
            <a:endParaRPr lang="en-US" dirty="0"/>
          </a:p>
          <a:p>
            <a:r>
              <a:rPr lang="en-US" dirty="0"/>
              <a:t>iOS Simul</a:t>
            </a:r>
            <a:r>
              <a:rPr lang="sk-SK" dirty="0" err="1"/>
              <a:t>átor</a:t>
            </a:r>
            <a:r>
              <a:rPr lang="sk-SK" dirty="0"/>
              <a:t> </a:t>
            </a:r>
            <a:r>
              <a:rPr lang="sk-SK" dirty="0" err="1"/>
              <a:t>běží</a:t>
            </a:r>
            <a:r>
              <a:rPr lang="sk-SK" dirty="0"/>
              <a:t> na </a:t>
            </a:r>
            <a:r>
              <a:rPr lang="sk-SK" dirty="0" err="1"/>
              <a:t>Macu</a:t>
            </a:r>
            <a:r>
              <a:rPr lang="sk-SK" dirty="0"/>
              <a:t>, ale existuje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iOS</a:t>
            </a:r>
            <a:r>
              <a:rPr lang="sk-SK" dirty="0"/>
              <a:t> Simulator, </a:t>
            </a:r>
            <a:r>
              <a:rPr lang="sk-SK" dirty="0" err="1"/>
              <a:t>který</a:t>
            </a:r>
            <a:r>
              <a:rPr lang="sk-SK" dirty="0"/>
              <a:t> ho „</a:t>
            </a:r>
            <a:r>
              <a:rPr lang="sk-SK" dirty="0" err="1"/>
              <a:t>streamuje</a:t>
            </a:r>
            <a:r>
              <a:rPr lang="sk-SK" dirty="0"/>
              <a:t>“ do Windows</a:t>
            </a:r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debugovat</a:t>
            </a:r>
            <a:r>
              <a:rPr lang="sk-SK" dirty="0"/>
              <a:t> na </a:t>
            </a:r>
            <a:r>
              <a:rPr lang="sk-SK" dirty="0" err="1"/>
              <a:t>zařízení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50574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sk-SK" dirty="0" err="1"/>
              <a:t>ýhody</a:t>
            </a:r>
            <a:r>
              <a:rPr lang="sk-SK" dirty="0"/>
              <a:t> </a:t>
            </a:r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XAML</a:t>
            </a:r>
          </a:p>
          <a:p>
            <a:r>
              <a:rPr lang="sk-SK" dirty="0"/>
              <a:t>.Net</a:t>
            </a:r>
          </a:p>
          <a:p>
            <a:r>
              <a:rPr lang="sk-SK" dirty="0"/>
              <a:t>Dobrá </a:t>
            </a:r>
            <a:r>
              <a:rPr lang="sk-SK" dirty="0" err="1"/>
              <a:t>dokumentace</a:t>
            </a:r>
            <a:endParaRPr lang="en-US" dirty="0"/>
          </a:p>
          <a:p>
            <a:r>
              <a:rPr lang="sk-SK" dirty="0" err="1"/>
              <a:t>Sdílení</a:t>
            </a:r>
            <a:r>
              <a:rPr lang="sk-SK" dirty="0"/>
              <a:t> kódu – 85</a:t>
            </a:r>
            <a:r>
              <a:rPr lang="en-US" dirty="0"/>
              <a:t>%</a:t>
            </a:r>
            <a:r>
              <a:rPr lang="cs-CZ" dirty="0"/>
              <a:t>+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159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Xamarin + </a:t>
            </a:r>
            <a:r>
              <a:rPr lang="en-US" dirty="0" err="1"/>
              <a:t>Xamarin.Forms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49939" y="4733154"/>
            <a:ext cx="337735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</a:t>
            </a:r>
            <a:r>
              <a:rPr lang="sk-SK" sz="1912" dirty="0">
                <a:solidFill>
                  <a:schemeClr val="tx1"/>
                </a:solidFill>
                <a:latin typeface="+mn-lt"/>
              </a:rPr>
              <a:t>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11661" y="4733154"/>
            <a:ext cx="337093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  <a:latin typeface="+mn-lt"/>
              </a:rPr>
              <a:t>Xamarin.Forms</a:t>
            </a:r>
            <a:endParaRPr lang="en-US" sz="1912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49939" y="2718322"/>
            <a:ext cx="3377351" cy="1902410"/>
            <a:chOff x="2819400" y="2021408"/>
            <a:chExt cx="5994400" cy="332529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08480" y="2209510"/>
            <a:ext cx="2791990" cy="461842"/>
            <a:chOff x="1371601" y="1838670"/>
            <a:chExt cx="3797300" cy="628137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8" name="Picture 47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4" name="Picture 53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4905241" y="2209510"/>
            <a:ext cx="3397550" cy="2401886"/>
            <a:chOff x="6671469" y="1838670"/>
            <a:chExt cx="4620904" cy="326673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63" name="Oval 62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4" name="Picture 63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61" name="Oval 60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2" name="Picture 61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59" name="Oval 58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0" name="Picture 59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Box 65"/>
            <p:cNvSpPr txBox="1"/>
            <p:nvPr/>
          </p:nvSpPr>
          <p:spPr>
            <a:xfrm>
              <a:off x="6708675" y="2620559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57096" y="3495807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13475842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0276" y="1600201"/>
            <a:ext cx="4526523" cy="4525963"/>
          </a:xfrm>
        </p:spPr>
        <p:txBody>
          <a:bodyPr>
            <a:normAutofit lnSpcReduction="10000"/>
          </a:bodyPr>
          <a:lstStyle/>
          <a:p>
            <a:r>
              <a:rPr lang="sk-SK" dirty="0" err="1"/>
              <a:t>Společná</a:t>
            </a:r>
            <a:r>
              <a:rPr lang="sk-SK" dirty="0"/>
              <a:t> logika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r>
              <a:rPr lang="sk-SK" dirty="0"/>
              <a:t>UI </a:t>
            </a:r>
            <a:r>
              <a:rPr lang="sk-SK" dirty="0" err="1"/>
              <a:t>psáno</a:t>
            </a:r>
            <a:r>
              <a:rPr lang="sk-SK" dirty="0"/>
              <a:t> v C</a:t>
            </a:r>
            <a:r>
              <a:rPr lang="cs-CZ" dirty="0"/>
              <a:t>#</a:t>
            </a:r>
          </a:p>
          <a:p>
            <a:r>
              <a:rPr lang="cs-CZ" dirty="0" err="1"/>
              <a:t>Mo</a:t>
            </a:r>
            <a:r>
              <a:rPr lang="sk-SK" dirty="0" err="1"/>
              <a:t>žnost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vývoj podobný vývoji pro </a:t>
            </a:r>
            <a:r>
              <a:rPr lang="sk-SK" dirty="0" err="1"/>
              <a:t>specifické</a:t>
            </a:r>
            <a:r>
              <a:rPr lang="sk-SK" dirty="0"/>
              <a:t> platformy</a:t>
            </a:r>
          </a:p>
          <a:p>
            <a:r>
              <a:rPr lang="sk-SK" b="1" dirty="0" err="1">
                <a:solidFill>
                  <a:srgbClr val="008DB5"/>
                </a:solidFill>
              </a:rPr>
              <a:t>Společné</a:t>
            </a:r>
            <a:r>
              <a:rPr lang="sk-SK" b="1" dirty="0">
                <a:solidFill>
                  <a:srgbClr val="008DB5"/>
                </a:solidFill>
              </a:rPr>
              <a:t> </a:t>
            </a:r>
            <a:r>
              <a:rPr lang="sk-SK" b="1" dirty="0" err="1">
                <a:solidFill>
                  <a:srgbClr val="008DB5"/>
                </a:solidFill>
              </a:rPr>
              <a:t>uživatelské</a:t>
            </a:r>
            <a:r>
              <a:rPr lang="sk-SK" b="1" dirty="0">
                <a:solidFill>
                  <a:srgbClr val="008DB5"/>
                </a:solidFill>
              </a:rPr>
              <a:t> rozhraní pro </a:t>
            </a:r>
            <a:r>
              <a:rPr lang="sk-SK" b="1" dirty="0" err="1">
                <a:solidFill>
                  <a:srgbClr val="008DB5"/>
                </a:solidFill>
              </a:rPr>
              <a:t>všechny</a:t>
            </a:r>
            <a:r>
              <a:rPr lang="sk-SK" b="1" dirty="0">
                <a:solidFill>
                  <a:srgbClr val="008DB5"/>
                </a:solidFill>
              </a:rPr>
              <a:t> platformy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8615" y="2396265"/>
            <a:ext cx="3377351" cy="2401886"/>
            <a:chOff x="6671469" y="1838670"/>
            <a:chExt cx="4593431" cy="3266731"/>
          </a:xfrm>
        </p:grpSpPr>
        <p:sp>
          <p:nvSpPr>
            <p:cNvPr id="5" name="Rectangle 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20" name="Oval 19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0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14" name="Group 13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18" name="Oval 17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9" name="Picture 18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16" name="Oval 15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7" name="Picture 16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12" name="TextBox 11"/>
            <p:cNvSpPr txBox="1"/>
            <p:nvPr/>
          </p:nvSpPr>
          <p:spPr>
            <a:xfrm>
              <a:off x="6681202" y="2597523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456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Shared </a:t>
            </a:r>
            <a:r>
              <a:rPr lang="sk-SK" sz="3600" dirty="0"/>
              <a:t>P</a:t>
            </a:r>
            <a:r>
              <a:rPr lang="en-US" sz="3600" dirty="0" err="1"/>
              <a:t>roject</a:t>
            </a:r>
            <a:r>
              <a:rPr lang="cs-CZ" sz="3600" dirty="0"/>
              <a:t> </a:t>
            </a:r>
            <a:r>
              <a:rPr lang="cs-CZ" sz="3600" dirty="0" err="1"/>
              <a:t>vs</a:t>
            </a:r>
            <a:r>
              <a:rPr lang="cs-CZ" sz="3600" dirty="0"/>
              <a:t> .Net Standard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33105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Shared </a:t>
            </a:r>
            <a:r>
              <a:rPr lang="sk-SK" dirty="0"/>
              <a:t>P</a:t>
            </a:r>
            <a:r>
              <a:rPr lang="en-US" dirty="0" err="1"/>
              <a:t>roject</a:t>
            </a:r>
            <a:endParaRPr lang="en-US" dirty="0"/>
          </a:p>
          <a:p>
            <a:r>
              <a:rPr lang="en-US" dirty="0" err="1"/>
              <a:t>Jednodušší</a:t>
            </a:r>
            <a:r>
              <a:rPr lang="en-US" dirty="0"/>
              <a:t> (</a:t>
            </a:r>
            <a:r>
              <a:rPr lang="en-US" dirty="0" err="1"/>
              <a:t>zdánlivě</a:t>
            </a:r>
            <a:r>
              <a:rPr lang="en-US" dirty="0"/>
              <a:t>)</a:t>
            </a:r>
          </a:p>
          <a:p>
            <a:r>
              <a:rPr lang="en-US" dirty="0" err="1"/>
              <a:t>Špagety</a:t>
            </a:r>
            <a:r>
              <a:rPr lang="en-US" dirty="0"/>
              <a:t> </a:t>
            </a:r>
            <a:r>
              <a:rPr lang="en-US" dirty="0" err="1"/>
              <a:t>kód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998" y="1111596"/>
            <a:ext cx="4263378" cy="2327638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01" y="3933056"/>
            <a:ext cx="4231808" cy="2087767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4717998" y="3658691"/>
            <a:ext cx="43253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sz="2800" dirty="0"/>
              <a:t>.Net Standard</a:t>
            </a:r>
            <a:r>
              <a:rPr lang="en-US" sz="2800" dirty="0"/>
              <a:t> </a:t>
            </a:r>
            <a:r>
              <a:rPr lang="sk-SK" sz="2800" dirty="0"/>
              <a:t>C</a:t>
            </a:r>
            <a:r>
              <a:rPr lang="en-US" sz="2800" dirty="0"/>
              <a:t>lass </a:t>
            </a:r>
            <a:r>
              <a:rPr lang="sk-SK" sz="2800" dirty="0"/>
              <a:t>L</a:t>
            </a:r>
            <a:r>
              <a:rPr lang="en-US" sz="2800" dirty="0" err="1"/>
              <a:t>ibrary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Vhodné</a:t>
            </a:r>
            <a:r>
              <a:rPr lang="en-US" sz="2800" dirty="0"/>
              <a:t> </a:t>
            </a:r>
            <a:r>
              <a:rPr lang="en-US" sz="2800" dirty="0" err="1"/>
              <a:t>kombinovat</a:t>
            </a:r>
            <a:r>
              <a:rPr lang="en-US" sz="2800" dirty="0"/>
              <a:t> s </a:t>
            </a:r>
            <a:r>
              <a:rPr lang="en-US" sz="2800" dirty="0" err="1"/>
              <a:t>IoC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Víc</a:t>
            </a:r>
            <a:r>
              <a:rPr lang="en-US" sz="2800" dirty="0"/>
              <a:t> </a:t>
            </a:r>
            <a:r>
              <a:rPr lang="en-US" sz="2800" dirty="0" err="1"/>
              <a:t>kódu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Spousta</a:t>
            </a:r>
            <a:r>
              <a:rPr lang="en-US" sz="2800" dirty="0"/>
              <a:t> </a:t>
            </a:r>
            <a:r>
              <a:rPr lang="en-US" sz="2800" dirty="0" err="1"/>
              <a:t>projektů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Jednodu</a:t>
            </a:r>
            <a:r>
              <a:rPr lang="cs-CZ" sz="2800" dirty="0" err="1"/>
              <a:t>šší</a:t>
            </a:r>
            <a:r>
              <a:rPr lang="cs-CZ" sz="2800" dirty="0"/>
              <a:t> dlouhodobě</a:t>
            </a:r>
          </a:p>
        </p:txBody>
      </p:sp>
    </p:spTree>
    <p:extLst>
      <p:ext uri="{BB962C8B-B14F-4D97-AF65-F5344CB8AC3E}">
        <p14:creationId xmlns:p14="http://schemas.microsoft.com/office/powerpoint/2010/main" val="29186622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Aktuální</a:t>
            </a:r>
            <a:r>
              <a:rPr lang="sk-SK" dirty="0"/>
              <a:t> stav</a:t>
            </a:r>
            <a:endParaRPr lang="en-US" dirty="0"/>
          </a:p>
        </p:txBody>
      </p:sp>
      <p:sp>
        <p:nvSpPr>
          <p:cNvPr id="10" name="Text Placeholder 18"/>
          <p:cNvSpPr txBox="1">
            <a:spLocks/>
          </p:cNvSpPr>
          <p:nvPr/>
        </p:nvSpPr>
        <p:spPr>
          <a:xfrm>
            <a:off x="4394582" y="2311680"/>
            <a:ext cx="4158806" cy="2987500"/>
          </a:xfrm>
          <a:prstGeom prst="rect">
            <a:avLst/>
          </a:prstGeom>
        </p:spPr>
        <p:txBody>
          <a:bodyPr vert="horz" wrap="square" lIns="107571" tIns="67232" rIns="107571" bIns="67232" rtlCol="0"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40+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stránek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, layout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ů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,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 komponent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/>
            <a:r>
              <a:rPr lang="en-US" sz="2059" dirty="0">
                <a:solidFill>
                  <a:schemeClr val="tx1"/>
                </a:solidFill>
                <a:latin typeface="+mj-lt"/>
              </a:rPr>
              <a:t>      </a:t>
            </a:r>
            <a:r>
              <a:rPr lang="en-US" sz="1765" dirty="0">
                <a:solidFill>
                  <a:schemeClr val="tx1"/>
                </a:solidFill>
                <a:latin typeface="+mj-lt"/>
              </a:rPr>
              <a:t>(XAML)</a:t>
            </a: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sz="2059" dirty="0" err="1">
                <a:solidFill>
                  <a:schemeClr val="tx1"/>
                </a:solidFill>
                <a:latin typeface="+mj-lt"/>
              </a:rPr>
              <a:t>ata</a:t>
            </a:r>
            <a:r>
              <a:rPr lang="en-US" sz="2059" dirty="0">
                <a:solidFill>
                  <a:schemeClr val="tx1"/>
                </a:solidFill>
                <a:latin typeface="+mj-lt"/>
              </a:rPr>
              <a:t> binding</a:t>
            </a: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Navigace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10000"/>
              </a:lnSpc>
            </a:pPr>
            <a:r>
              <a:rPr lang="en-US" sz="2059" dirty="0">
                <a:solidFill>
                  <a:srgbClr val="6FBD23"/>
                </a:solidFill>
              </a:rPr>
              <a:t>✓  </a:t>
            </a:r>
            <a:r>
              <a:rPr lang="sk-SK" sz="2059" dirty="0" err="1">
                <a:solidFill>
                  <a:schemeClr val="tx1"/>
                </a:solidFill>
                <a:latin typeface="+mj-lt"/>
              </a:rPr>
              <a:t>Animace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10000"/>
              </a:lnSpc>
            </a:pPr>
            <a:r>
              <a:rPr lang="sk-SK" sz="2059" dirty="0">
                <a:solidFill>
                  <a:schemeClr val="tx1"/>
                </a:solidFill>
                <a:latin typeface="+mj-lt"/>
              </a:rPr>
              <a:t>...</a:t>
            </a:r>
            <a:endParaRPr lang="en-US" sz="2059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768615" y="2396265"/>
            <a:ext cx="3377351" cy="2401886"/>
            <a:chOff x="6671469" y="1838670"/>
            <a:chExt cx="4593431" cy="3266731"/>
          </a:xfrm>
        </p:grpSpPr>
        <p:sp>
          <p:nvSpPr>
            <p:cNvPr id="49" name="Rectangle 48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82B0BD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rgbClr val="008DB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64" name="Oval 63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Picture 64" descr="Apple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62" name="Oval 61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3" name="Picture 62" descr="Android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60" name="Oval 59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1" name="Picture 60" descr="Windows_logo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56" name="TextBox 55"/>
            <p:cNvSpPr txBox="1"/>
            <p:nvPr/>
          </p:nvSpPr>
          <p:spPr>
            <a:xfrm>
              <a:off x="6681202" y="2597523"/>
              <a:ext cx="4583698" cy="787929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086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Basic master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C381C01E-7C51-4A53-92DA-D19F9E0AEB88}" vid="{2463EEFD-8FB1-4AAF-9444-EBA77EA899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DotNetCollege</Template>
  <TotalTime>2825</TotalTime>
  <Words>1261</Words>
  <Application>Microsoft Office PowerPoint</Application>
  <PresentationFormat>On-screen Show (4:3)</PresentationFormat>
  <Paragraphs>403</Paragraphs>
  <Slides>50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Consolas</vt:lpstr>
      <vt:lpstr>Lato</vt:lpstr>
      <vt:lpstr>Segoe UI</vt:lpstr>
      <vt:lpstr>Segoe UI Light</vt:lpstr>
      <vt:lpstr>Wingdings</vt:lpstr>
      <vt:lpstr>Basic master</vt:lpstr>
      <vt:lpstr>Xamarin</vt:lpstr>
      <vt:lpstr>Tradiční přístup k vývoji aplikací</vt:lpstr>
      <vt:lpstr>Xamarin</vt:lpstr>
      <vt:lpstr>Xamarin Android</vt:lpstr>
      <vt:lpstr>Xamarin iOS</vt:lpstr>
      <vt:lpstr>Xamarin + Xamarin.Forms</vt:lpstr>
      <vt:lpstr>Xamarin Forms</vt:lpstr>
      <vt:lpstr>Shared Project vs .Net Standard</vt:lpstr>
      <vt:lpstr>Aktuální stav</vt:lpstr>
      <vt:lpstr>XAML</vt:lpstr>
      <vt:lpstr>Kde všude XAML potkáme?</vt:lpstr>
      <vt:lpstr>XAML</vt:lpstr>
      <vt:lpstr>Stránky</vt:lpstr>
      <vt:lpstr>Stránky</vt:lpstr>
      <vt:lpstr>Stránky</vt:lpstr>
      <vt:lpstr>Stránky</vt:lpstr>
      <vt:lpstr>Layouts – jedna komponenta</vt:lpstr>
      <vt:lpstr>Layouts – jedna komponenta</vt:lpstr>
      <vt:lpstr>Layouts – více komponent</vt:lpstr>
      <vt:lpstr>Layouts – více komponent</vt:lpstr>
      <vt:lpstr>Layouts – více komponent</vt:lpstr>
      <vt:lpstr>Grid</vt:lpstr>
      <vt:lpstr>StackLayout</vt:lpstr>
      <vt:lpstr>Ovládací prvky</vt:lpstr>
      <vt:lpstr>Popups - alert</vt:lpstr>
      <vt:lpstr>Popus – action sheet</vt:lpstr>
      <vt:lpstr>Komponenty třetích stran</vt:lpstr>
      <vt:lpstr>PowerPoint Presentation</vt:lpstr>
      <vt:lpstr>PowerPoint Presentation</vt:lpstr>
      <vt:lpstr>Grid, StackLayout</vt:lpstr>
      <vt:lpstr>TextCell</vt:lpstr>
      <vt:lpstr>EntryCell</vt:lpstr>
      <vt:lpstr>SwitchCell</vt:lpstr>
      <vt:lpstr>ImageCell</vt:lpstr>
      <vt:lpstr>ViewCell</vt:lpstr>
      <vt:lpstr>Cells &amp; Lists</vt:lpstr>
      <vt:lpstr>Platformně specifické</vt:lpstr>
      <vt:lpstr>Platformně specifické </vt:lpstr>
      <vt:lpstr>Platformně specifické</vt:lpstr>
      <vt:lpstr>Platformně specifické</vt:lpstr>
      <vt:lpstr>Data binding</vt:lpstr>
      <vt:lpstr>Směr bindingu</vt:lpstr>
      <vt:lpstr>Binding - Notifikace o změnách</vt:lpstr>
      <vt:lpstr>INotifyCollectionChanged</vt:lpstr>
      <vt:lpstr>Data Binding Intellisense</vt:lpstr>
      <vt:lpstr>Intellisense</vt:lpstr>
      <vt:lpstr>MVVM Frameworky</vt:lpstr>
      <vt:lpstr>Tip - načtení dat z webové služby</vt:lpstr>
      <vt:lpstr>Platformy - updated</vt:lpstr>
      <vt:lpstr>Výhody Xamarin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Jašek</dc:creator>
  <cp:lastModifiedBy>Roman Jašek</cp:lastModifiedBy>
  <cp:revision>121</cp:revision>
  <dcterms:created xsi:type="dcterms:W3CDTF">2016-12-08T07:54:00Z</dcterms:created>
  <dcterms:modified xsi:type="dcterms:W3CDTF">2019-03-13T07:21:17Z</dcterms:modified>
</cp:coreProperties>
</file>