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19"/>
  </p:notesMasterIdLst>
  <p:sldIdLst>
    <p:sldId id="256" r:id="rId2"/>
    <p:sldId id="394" r:id="rId3"/>
    <p:sldId id="387" r:id="rId4"/>
    <p:sldId id="258" r:id="rId5"/>
    <p:sldId id="259" r:id="rId6"/>
    <p:sldId id="390" r:id="rId7"/>
    <p:sldId id="260" r:id="rId8"/>
    <p:sldId id="261" r:id="rId9"/>
    <p:sldId id="400" r:id="rId10"/>
    <p:sldId id="257" r:id="rId11"/>
    <p:sldId id="399" r:id="rId12"/>
    <p:sldId id="401" r:id="rId13"/>
    <p:sldId id="396" r:id="rId14"/>
    <p:sldId id="397" r:id="rId15"/>
    <p:sldId id="402" r:id="rId16"/>
    <p:sldId id="391" r:id="rId17"/>
    <p:sldId id="39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79613" autoAdjust="0"/>
  </p:normalViewPr>
  <p:slideViewPr>
    <p:cSldViewPr snapToGrid="0">
      <p:cViewPr varScale="1">
        <p:scale>
          <a:sx n="99" d="100"/>
          <a:sy n="99" d="100"/>
        </p:scale>
        <p:origin x="10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Preferences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Databáze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Databáze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Konverze</a:t>
          </a:r>
          <a:endParaRPr lang="en-US" dirty="0">
            <a:solidFill>
              <a:schemeClr val="bg1"/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Konverze</a:t>
          </a:r>
          <a:endParaRPr lang="en-US" dirty="0">
            <a:solidFill>
              <a:schemeClr val="bg1"/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Konverze</a:t>
          </a:r>
          <a:endParaRPr lang="en-US" dirty="0">
            <a:solidFill>
              <a:schemeClr val="bg1"/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Preferences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Preferences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Secure</a:t>
          </a:r>
          <a:r>
            <a:rPr lang="sk-SK" dirty="0">
              <a:solidFill>
                <a:schemeClr val="bg1"/>
              </a:solidFill>
            </a:rPr>
            <a:t> </a:t>
          </a:r>
          <a:r>
            <a:rPr lang="sk-SK" dirty="0" err="1">
              <a:solidFill>
                <a:schemeClr val="bg1"/>
              </a:solidFill>
            </a:rPr>
            <a:t>Storage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Secure</a:t>
          </a:r>
          <a:r>
            <a:rPr lang="sk-SK" dirty="0">
              <a:solidFill>
                <a:schemeClr val="bg1"/>
              </a:solidFill>
            </a:rPr>
            <a:t> </a:t>
          </a:r>
          <a:r>
            <a:rPr lang="sk-SK" dirty="0" err="1">
              <a:solidFill>
                <a:schemeClr val="bg1"/>
              </a:solidFill>
            </a:rPr>
            <a:t>Storage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Secure</a:t>
          </a:r>
          <a:r>
            <a:rPr lang="sk-SK" dirty="0">
              <a:solidFill>
                <a:schemeClr val="bg1"/>
              </a:solidFill>
            </a:rPr>
            <a:t> </a:t>
          </a:r>
          <a:r>
            <a:rPr lang="sk-SK" dirty="0" err="1">
              <a:solidFill>
                <a:schemeClr val="bg1"/>
              </a:solidFill>
            </a:rPr>
            <a:t>Storage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Databáze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Preferences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Databáze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Databáze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Konverze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Konverze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Konverze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Preferences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Preferences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Secure</a:t>
          </a:r>
          <a:r>
            <a:rPr lang="sk-SK" sz="2300" kern="1200" dirty="0">
              <a:solidFill>
                <a:schemeClr val="bg1"/>
              </a:solidFill>
            </a:rPr>
            <a:t> </a:t>
          </a:r>
          <a:r>
            <a:rPr lang="sk-SK" sz="2300" kern="1200" dirty="0" err="1">
              <a:solidFill>
                <a:schemeClr val="bg1"/>
              </a:solidFill>
            </a:rPr>
            <a:t>Storage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Secure</a:t>
          </a:r>
          <a:r>
            <a:rPr lang="sk-SK" sz="2300" kern="1200" dirty="0">
              <a:solidFill>
                <a:schemeClr val="bg1"/>
              </a:solidFill>
            </a:rPr>
            <a:t> </a:t>
          </a:r>
          <a:r>
            <a:rPr lang="sk-SK" sz="2300" kern="1200" dirty="0" err="1">
              <a:solidFill>
                <a:schemeClr val="bg1"/>
              </a:solidFill>
            </a:rPr>
            <a:t>Storage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Secure</a:t>
          </a:r>
          <a:r>
            <a:rPr lang="sk-SK" sz="2300" kern="1200" dirty="0">
              <a:solidFill>
                <a:schemeClr val="bg1"/>
              </a:solidFill>
            </a:rPr>
            <a:t> </a:t>
          </a:r>
          <a:r>
            <a:rPr lang="sk-SK" sz="2300" kern="1200" dirty="0" err="1">
              <a:solidFill>
                <a:schemeClr val="bg1"/>
              </a:solidFill>
            </a:rPr>
            <a:t>Storage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Databáze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Databáze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Konverze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14.03.2022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2022-03-14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2022-03-14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2022-03-14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2022-03-14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2022-03-14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Layout" Target="../diagrams/layout11.xml"/><Relationship Id="rId7" Type="http://schemas.openxmlformats.org/officeDocument/2006/relationships/image" Target="../media/image2.png"/><Relationship Id="rId12" Type="http://schemas.microsoft.com/office/2007/relationships/diagramDrawing" Target="../diagrams/drawing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11" Type="http://schemas.openxmlformats.org/officeDocument/2006/relationships/diagramColors" Target="../diagrams/colors12.xml"/><Relationship Id="rId5" Type="http://schemas.openxmlformats.org/officeDocument/2006/relationships/diagramColors" Target="../diagrams/colors11.xml"/><Relationship Id="rId10" Type="http://schemas.openxmlformats.org/officeDocument/2006/relationships/diagramQuickStyle" Target="../diagrams/quickStyle12.xml"/><Relationship Id="rId4" Type="http://schemas.openxmlformats.org/officeDocument/2006/relationships/diagramQuickStyle" Target="../diagrams/quickStyle11.xml"/><Relationship Id="rId9" Type="http://schemas.openxmlformats.org/officeDocument/2006/relationships/diagramLayout" Target="../diagrams/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3" Type="http://schemas.openxmlformats.org/officeDocument/2006/relationships/diagramLayout" Target="../diagrams/layout15.xml"/><Relationship Id="rId7" Type="http://schemas.openxmlformats.org/officeDocument/2006/relationships/image" Target="../media/image2.png"/><Relationship Id="rId12" Type="http://schemas.microsoft.com/office/2007/relationships/diagramDrawing" Target="../diagrams/drawing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11" Type="http://schemas.openxmlformats.org/officeDocument/2006/relationships/diagramColors" Target="../diagrams/colors16.xml"/><Relationship Id="rId5" Type="http://schemas.openxmlformats.org/officeDocument/2006/relationships/diagramColors" Target="../diagrams/colors15.xml"/><Relationship Id="rId10" Type="http://schemas.openxmlformats.org/officeDocument/2006/relationships/diagramQuickStyle" Target="../diagrams/quickStyle16.xml"/><Relationship Id="rId4" Type="http://schemas.openxmlformats.org/officeDocument/2006/relationships/diagramQuickStyle" Target="../diagrams/quickStyle15.xml"/><Relationship Id="rId9" Type="http://schemas.openxmlformats.org/officeDocument/2006/relationships/diagramLayout" Target="../diagrams/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2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12" Type="http://schemas.microsoft.com/office/2007/relationships/diagramDrawing" Target="../diagrams/drawing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11" Type="http://schemas.openxmlformats.org/officeDocument/2006/relationships/diagramColors" Target="../diagrams/colors4.xml"/><Relationship Id="rId5" Type="http://schemas.openxmlformats.org/officeDocument/2006/relationships/diagramColors" Target="../diagrams/colors3.xml"/><Relationship Id="rId10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3.xml"/><Relationship Id="rId9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Layout" Target="../diagrams/layout7.xml"/><Relationship Id="rId7" Type="http://schemas.openxmlformats.org/officeDocument/2006/relationships/image" Target="../media/image2.png"/><Relationship Id="rId12" Type="http://schemas.microsoft.com/office/2007/relationships/diagramDrawing" Target="../diagrams/drawing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11" Type="http://schemas.openxmlformats.org/officeDocument/2006/relationships/diagramColors" Target="../diagrams/colors8.xml"/><Relationship Id="rId5" Type="http://schemas.openxmlformats.org/officeDocument/2006/relationships/diagramColors" Target="../diagrams/colors7.xml"/><Relationship Id="rId10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7.xml"/><Relationship Id="rId9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PV239 - 0</a:t>
            </a:r>
            <a:r>
              <a:rPr lang="en-US" dirty="0"/>
              <a:t>5</a:t>
            </a:r>
            <a:r>
              <a:rPr lang="cs-CZ" dirty="0"/>
              <a:t> </a:t>
            </a:r>
            <a:r>
              <a:rPr lang="en-US" dirty="0"/>
              <a:t>Storage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41AC4-A104-493E-BE3A-BC916516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571999"/>
            <a:ext cx="3200400" cy="1851178"/>
          </a:xfrm>
        </p:spPr>
        <p:txBody>
          <a:bodyPr>
            <a:normAutofit/>
          </a:bodyPr>
          <a:lstStyle/>
          <a:p>
            <a:r>
              <a:rPr lang="cs-CZ" dirty="0"/>
              <a:t>Roman Ja</a:t>
            </a:r>
            <a:r>
              <a:rPr lang="sk-SK" dirty="0"/>
              <a:t>šek</a:t>
            </a:r>
            <a:r>
              <a:rPr lang="en-US" dirty="0"/>
              <a:t>, </a:t>
            </a:r>
            <a:r>
              <a:rPr lang="en-US" dirty="0" err="1"/>
              <a:t>Ond</a:t>
            </a:r>
            <a:r>
              <a:rPr lang="sk-SK" dirty="0" err="1"/>
              <a:t>řej</a:t>
            </a:r>
            <a:r>
              <a:rPr lang="sk-SK" dirty="0"/>
              <a:t> Slimák</a:t>
            </a:r>
          </a:p>
          <a:p>
            <a:r>
              <a:rPr lang="sk-SK" dirty="0"/>
              <a:t>Riganti s.r.o.</a:t>
            </a:r>
            <a:endParaRPr lang="cs-CZ" dirty="0"/>
          </a:p>
          <a:p>
            <a:r>
              <a:rPr lang="sk-SK" dirty="0" err="1"/>
              <a:t>roman.jasek</a:t>
            </a:r>
            <a:r>
              <a:rPr lang="en-US" dirty="0"/>
              <a:t>@riganti.cz</a:t>
            </a:r>
            <a:endParaRPr lang="sk-SK" dirty="0"/>
          </a:p>
          <a:p>
            <a:r>
              <a:rPr lang="sk-SK" dirty="0" err="1"/>
              <a:t>ondrej.slimak</a:t>
            </a:r>
            <a:r>
              <a:rPr lang="en-US" dirty="0"/>
              <a:t>@riganti.cz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B236B-AC04-41BE-B6E7-6C53DCF2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48448-6589-4C93-86A4-74AD0D3AB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en-US" dirty="0"/>
              <a:t>Bal</a:t>
            </a:r>
            <a:r>
              <a:rPr lang="cs-CZ" dirty="0"/>
              <a:t>íček </a:t>
            </a:r>
            <a:r>
              <a:rPr lang="cs-CZ" b="1" dirty="0" err="1"/>
              <a:t>sqlite</a:t>
            </a:r>
            <a:r>
              <a:rPr lang="cs-CZ" b="1" dirty="0"/>
              <a:t>-net-</a:t>
            </a:r>
            <a:r>
              <a:rPr lang="cs-CZ" b="1" dirty="0" err="1"/>
              <a:t>pcl</a:t>
            </a:r>
            <a:r>
              <a:rPr lang="cs-CZ" b="1" dirty="0"/>
              <a:t> </a:t>
            </a:r>
            <a:r>
              <a:rPr lang="cs-CZ" dirty="0"/>
              <a:t>od autora „</a:t>
            </a:r>
            <a:r>
              <a:rPr lang="cs-CZ" b="1" dirty="0"/>
              <a:t>Frank A. </a:t>
            </a:r>
            <a:r>
              <a:rPr lang="cs-CZ" b="1" dirty="0" err="1"/>
              <a:t>Krueger</a:t>
            </a:r>
            <a:r>
              <a:rPr lang="cs-CZ" b="1" dirty="0"/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Potřeba nastavit cestu k </a:t>
            </a:r>
            <a:r>
              <a:rPr lang="cs-CZ" dirty="0" err="1"/>
              <a:t>databá</a:t>
            </a:r>
            <a:r>
              <a:rPr lang="sk-SK" dirty="0" err="1"/>
              <a:t>zovému</a:t>
            </a:r>
            <a:r>
              <a:rPr lang="sk-SK" dirty="0"/>
              <a:t> </a:t>
            </a:r>
            <a:r>
              <a:rPr lang="sk-SK" dirty="0" err="1"/>
              <a:t>souboru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Základní 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Základní </a:t>
            </a:r>
            <a:r>
              <a:rPr lang="sk-SK" dirty="0" err="1"/>
              <a:t>operace</a:t>
            </a:r>
            <a:r>
              <a:rPr lang="sk-SK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94CCCA-BEC4-4E48-8F55-CBC6EA9DB842}"/>
              </a:ext>
            </a:extLst>
          </p:cNvPr>
          <p:cNvSpPr/>
          <p:nvPr/>
        </p:nvSpPr>
        <p:spPr>
          <a:xfrm>
            <a:off x="1024128" y="4297680"/>
            <a:ext cx="1737064" cy="2125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sk-SK" dirty="0"/>
              <a:t>Table</a:t>
            </a:r>
            <a:r>
              <a:rPr lang="en-US" dirty="0"/>
              <a:t>&lt;T&gt;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Insert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Update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Delete</a:t>
            </a:r>
          </a:p>
          <a:p>
            <a:pPr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CF86DB-98B3-4219-A173-5121987425C1}"/>
              </a:ext>
            </a:extLst>
          </p:cNvPr>
          <p:cNvSpPr/>
          <p:nvPr/>
        </p:nvSpPr>
        <p:spPr>
          <a:xfrm>
            <a:off x="3261064" y="4297680"/>
            <a:ext cx="18080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Query&lt;T&gt;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Execute</a:t>
            </a:r>
          </a:p>
          <a:p>
            <a:pPr algn="ctr">
              <a:lnSpc>
                <a:spcPct val="150000"/>
              </a:lnSpc>
            </a:pPr>
            <a:r>
              <a:rPr lang="en-US" dirty="0" err="1"/>
              <a:t>ExecuteScalar</a:t>
            </a:r>
            <a:endParaRPr lang="en-US" dirty="0"/>
          </a:p>
          <a:p>
            <a:pPr algn="ctr">
              <a:lnSpc>
                <a:spcPct val="150000"/>
              </a:lnSpc>
            </a:pPr>
            <a:r>
              <a:rPr lang="en-US" dirty="0" err="1"/>
              <a:t>CreateTable</a:t>
            </a:r>
            <a:endParaRPr lang="en-US" dirty="0"/>
          </a:p>
          <a:p>
            <a:endParaRPr lang="sk-SK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8A5E512-7521-40A8-A608-07CFB7D8A0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7291382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693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BD86-A491-489A-BEB1-9A8A3827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Mapování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FC223-6B70-4006-9428-17B49BCB0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Knihovna</a:t>
            </a:r>
            <a:r>
              <a:rPr lang="sk-SK" dirty="0"/>
              <a:t> </a:t>
            </a:r>
            <a:r>
              <a:rPr lang="sk-SK" b="1" dirty="0" err="1"/>
              <a:t>Automapper</a:t>
            </a:r>
            <a:endParaRPr lang="sk-SK" b="1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Mapování</a:t>
            </a:r>
            <a:r>
              <a:rPr lang="sk-SK" dirty="0"/>
              <a:t> objektu 1 typu na objekt </a:t>
            </a:r>
            <a:r>
              <a:rPr lang="sk-SK" dirty="0" err="1"/>
              <a:t>jiného</a:t>
            </a:r>
            <a:r>
              <a:rPr lang="sk-SK" dirty="0"/>
              <a:t> typu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Automatický </a:t>
            </a:r>
            <a:r>
              <a:rPr lang="sk-SK" dirty="0" err="1"/>
              <a:t>přenos</a:t>
            </a:r>
            <a:r>
              <a:rPr lang="sk-SK" dirty="0"/>
              <a:t> </a:t>
            </a:r>
            <a:r>
              <a:rPr lang="sk-SK" dirty="0" err="1"/>
              <a:t>hodnot</a:t>
            </a:r>
            <a:r>
              <a:rPr lang="sk-SK" dirty="0"/>
              <a:t> u </a:t>
            </a:r>
            <a:r>
              <a:rPr lang="sk-SK" dirty="0" err="1"/>
              <a:t>stejně</a:t>
            </a:r>
            <a:r>
              <a:rPr lang="sk-SK" dirty="0"/>
              <a:t> </a:t>
            </a:r>
            <a:r>
              <a:rPr lang="sk-SK" dirty="0" err="1"/>
              <a:t>pojmenovaných</a:t>
            </a:r>
            <a:r>
              <a:rPr lang="sk-SK" dirty="0"/>
              <a:t> vlastností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manuální</a:t>
            </a:r>
            <a:r>
              <a:rPr lang="sk-SK" dirty="0"/>
              <a:t> </a:t>
            </a:r>
            <a:r>
              <a:rPr lang="sk-SK" dirty="0" err="1"/>
              <a:t>konfigurace</a:t>
            </a:r>
            <a:r>
              <a:rPr lang="sk-SK" dirty="0"/>
              <a:t> </a:t>
            </a:r>
            <a:r>
              <a:rPr lang="sk-SK" dirty="0" err="1"/>
              <a:t>mapování</a:t>
            </a:r>
            <a:r>
              <a:rPr lang="sk-SK" dirty="0"/>
              <a:t> u </a:t>
            </a:r>
            <a:r>
              <a:rPr lang="sk-SK" dirty="0" err="1"/>
              <a:t>komplikovanějších</a:t>
            </a:r>
            <a:r>
              <a:rPr lang="sk-SK" dirty="0"/>
              <a:t> </a:t>
            </a:r>
            <a:r>
              <a:rPr lang="sk-SK" dirty="0" err="1"/>
              <a:t>případů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Příklad</a:t>
            </a:r>
            <a:r>
              <a:rPr lang="sk-SK" dirty="0"/>
              <a:t>: </a:t>
            </a:r>
            <a:r>
              <a:rPr lang="sk-SK" dirty="0" err="1"/>
              <a:t>mapování</a:t>
            </a:r>
            <a:r>
              <a:rPr lang="sk-SK" dirty="0"/>
              <a:t> </a:t>
            </a:r>
            <a:r>
              <a:rPr lang="sk-SK" dirty="0" err="1"/>
              <a:t>mezi</a:t>
            </a:r>
            <a:r>
              <a:rPr lang="sk-SK" dirty="0"/>
              <a:t> entitami a modely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Konfigurace</a:t>
            </a:r>
            <a:r>
              <a:rPr lang="sk-SK" dirty="0"/>
              <a:t> pomocí </a:t>
            </a:r>
            <a:r>
              <a:rPr lang="sk-SK" dirty="0" err="1"/>
              <a:t>třídy</a:t>
            </a:r>
            <a:r>
              <a:rPr lang="sk-SK" dirty="0"/>
              <a:t>, </a:t>
            </a:r>
            <a:r>
              <a:rPr lang="sk-SK" dirty="0" err="1"/>
              <a:t>která</a:t>
            </a:r>
            <a:r>
              <a:rPr lang="sk-SK" dirty="0"/>
              <a:t> </a:t>
            </a:r>
            <a:r>
              <a:rPr lang="sk-SK" dirty="0" err="1"/>
              <a:t>dědí</a:t>
            </a:r>
            <a:r>
              <a:rPr lang="sk-SK" dirty="0"/>
              <a:t> od </a:t>
            </a:r>
            <a:r>
              <a:rPr lang="sk-SK" b="1" dirty="0"/>
              <a:t>Profile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Pro </a:t>
            </a:r>
            <a:r>
              <a:rPr lang="sk-SK" dirty="0" err="1"/>
              <a:t>přehlednost</a:t>
            </a:r>
            <a:r>
              <a:rPr lang="sk-SK" dirty="0"/>
              <a:t> – 1 </a:t>
            </a:r>
            <a:r>
              <a:rPr lang="sk-SK" dirty="0" err="1"/>
              <a:t>třída</a:t>
            </a:r>
            <a:r>
              <a:rPr lang="sk-SK" dirty="0"/>
              <a:t> pro 1 entitu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Registrace</a:t>
            </a:r>
            <a:r>
              <a:rPr lang="sk-SK" dirty="0"/>
              <a:t> – </a:t>
            </a:r>
            <a:r>
              <a:rPr lang="sk-SK" dirty="0" err="1"/>
              <a:t>knihovna</a:t>
            </a:r>
            <a:r>
              <a:rPr lang="sk-SK" b="1" dirty="0"/>
              <a:t> </a:t>
            </a:r>
            <a:r>
              <a:rPr lang="sk-SK" b="1" dirty="0" err="1"/>
              <a:t>AutoMapper.Extensions.Microsoft.DependencyInjection</a:t>
            </a:r>
            <a:endParaRPr lang="sk-SK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Metoda </a:t>
            </a:r>
            <a:r>
              <a:rPr lang="sk-SK" b="1" dirty="0" err="1"/>
              <a:t>serviceCollection.AddAutoMapper</a:t>
            </a:r>
            <a:r>
              <a:rPr lang="sk-SK" b="1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41C27EA-9ED7-4A54-B06D-704D1D339A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2742073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717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>
                <a:solidFill>
                  <a:srgbClr val="FFFFFF"/>
                </a:solidFill>
              </a:rPr>
              <a:t>Databáze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D862BBD-1973-4121-A60B-CFC7F5BCCC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2742073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96645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33E6-AEBA-4B11-9DAB-44FD1834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467BE-F70C-468D-9081-0BE6CB82B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Změna</a:t>
            </a:r>
            <a:r>
              <a:rPr lang="sk-SK" dirty="0"/>
              <a:t> hodnoty – obvykle z </a:t>
            </a:r>
            <a:r>
              <a:rPr lang="sk-SK" dirty="0" err="1"/>
              <a:t>jednoho</a:t>
            </a:r>
            <a:r>
              <a:rPr lang="sk-SK" dirty="0"/>
              <a:t> typu na druhý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Interface </a:t>
            </a:r>
            <a:r>
              <a:rPr lang="sk-SK" dirty="0" err="1"/>
              <a:t>IValueConverter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Convert</a:t>
            </a:r>
            <a:r>
              <a:rPr lang="sk-SK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ConvertBack</a:t>
            </a:r>
            <a:r>
              <a:rPr lang="sk-SK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Pojmenování</a:t>
            </a:r>
            <a:r>
              <a:rPr lang="sk-SK" dirty="0"/>
              <a:t> – názorné, tak </a:t>
            </a:r>
            <a:r>
              <a:rPr lang="sk-SK" dirty="0" err="1"/>
              <a:t>abychom</a:t>
            </a:r>
            <a:r>
              <a:rPr lang="sk-SK" dirty="0"/>
              <a:t> </a:t>
            </a:r>
            <a:r>
              <a:rPr lang="sk-SK" dirty="0" err="1"/>
              <a:t>při</a:t>
            </a:r>
            <a:r>
              <a:rPr lang="sk-SK" dirty="0"/>
              <a:t> použití </a:t>
            </a:r>
            <a:r>
              <a:rPr lang="sk-SK" dirty="0" err="1"/>
              <a:t>věděli</a:t>
            </a:r>
            <a:r>
              <a:rPr lang="sk-SK" dirty="0"/>
              <a:t> </a:t>
            </a:r>
            <a:r>
              <a:rPr lang="sk-SK" dirty="0" err="1"/>
              <a:t>co</a:t>
            </a:r>
            <a:r>
              <a:rPr lang="sk-SK" dirty="0"/>
              <a:t> je vstup a </a:t>
            </a:r>
            <a:r>
              <a:rPr lang="sk-SK" dirty="0" err="1"/>
              <a:t>co</a:t>
            </a:r>
            <a:r>
              <a:rPr lang="sk-SK" dirty="0"/>
              <a:t> výstup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E83CE3-CDA6-4726-A9E8-BFA7312BAD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4271109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639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51A9-C195-4079-B8DA-540C589AD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EventTocommandBehavior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CFC1E-C14A-4C25-A149-A0D8CE7BE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Knihovna</a:t>
            </a:r>
            <a:r>
              <a:rPr lang="sk-SK" dirty="0"/>
              <a:t> </a:t>
            </a:r>
            <a:r>
              <a:rPr lang="sk-SK" b="1" dirty="0" err="1"/>
              <a:t>Xamarin.CommunityToolkit</a:t>
            </a:r>
            <a:endParaRPr lang="sk-SK" b="1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Převod</a:t>
            </a:r>
            <a:r>
              <a:rPr lang="sk-SK" dirty="0"/>
              <a:t> eventu na </a:t>
            </a:r>
            <a:r>
              <a:rPr lang="sk-SK" dirty="0" err="1"/>
              <a:t>Command</a:t>
            </a:r>
            <a:endParaRPr lang="sk-SK" dirty="0"/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Picker.Behaviors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k-SK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behaviors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EventToCommandBehavior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Command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="{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SelectLanguageCommand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}"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EventName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SelectedIndexChanged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" /&gt;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Picker.Behaviors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A7311A-F2D5-40EF-B691-A32BA60EE5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5774987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886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Converter</a:t>
            </a:r>
            <a:endParaRPr lang="sk-SK" sz="6000" dirty="0">
              <a:solidFill>
                <a:srgbClr val="FFFFFF"/>
              </a:solidFill>
            </a:endParaRPr>
          </a:p>
          <a:p>
            <a:pPr algn="l"/>
            <a:r>
              <a:rPr lang="sk-SK" sz="6000" dirty="0" err="1">
                <a:solidFill>
                  <a:srgbClr val="FFFFFF"/>
                </a:solidFill>
              </a:rPr>
              <a:t>eventtocommandbehavior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09714A9D-F6FF-43B8-8209-4111333B00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5774987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041166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 err="1"/>
              <a:t>Společné</a:t>
            </a:r>
            <a:r>
              <a:rPr lang="sk-SK" dirty="0"/>
              <a:t> cvičení</a:t>
            </a:r>
            <a:endParaRPr lang="en-US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Vytvořme</a:t>
            </a:r>
            <a:r>
              <a:rPr lang="sk-SK" sz="6000" dirty="0">
                <a:solidFill>
                  <a:srgbClr val="FFFFFF"/>
                </a:solidFill>
              </a:rPr>
              <a:t> stránku pro detail </a:t>
            </a:r>
            <a:r>
              <a:rPr lang="sk-SK" sz="6000" dirty="0" err="1">
                <a:solidFill>
                  <a:srgbClr val="FFFFFF"/>
                </a:solidFill>
              </a:rPr>
              <a:t>ingredience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920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3CA4-2A62-4154-AA08-031883B42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Náměty</a:t>
            </a:r>
            <a:r>
              <a:rPr lang="sk-SK" dirty="0"/>
              <a:t> na </a:t>
            </a:r>
            <a:r>
              <a:rPr lang="sk-SK" dirty="0" err="1"/>
              <a:t>přídavné</a:t>
            </a:r>
            <a:r>
              <a:rPr lang="sk-SK" dirty="0"/>
              <a:t> cvičení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CEC56-64B6-4765-8E2A-33CDE3019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Stylování</a:t>
            </a:r>
            <a:r>
              <a:rPr lang="en-US" dirty="0"/>
              <a:t>, </a:t>
            </a:r>
            <a:r>
              <a:rPr lang="en-US" dirty="0" err="1"/>
              <a:t>lokalizace</a:t>
            </a:r>
            <a:r>
              <a:rPr lang="sk-SK" dirty="0"/>
              <a:t> a tvorba </a:t>
            </a:r>
            <a:r>
              <a:rPr lang="sk-SK" dirty="0" err="1"/>
              <a:t>vlastních</a:t>
            </a:r>
            <a:r>
              <a:rPr lang="sk-SK" dirty="0"/>
              <a:t> </a:t>
            </a:r>
            <a:r>
              <a:rPr lang="sk-SK" dirty="0" err="1"/>
              <a:t>kontrolek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 err="1"/>
              <a:t>Loading</a:t>
            </a:r>
            <a:r>
              <a:rPr lang="sk-SK" dirty="0"/>
              <a:t> </a:t>
            </a:r>
            <a:r>
              <a:rPr lang="sk-SK" dirty="0" err="1"/>
              <a:t>animace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Konfigurace</a:t>
            </a:r>
            <a:r>
              <a:rPr lang="en-US" dirty="0"/>
              <a:t> aplikace pro r</a:t>
            </a:r>
            <a:r>
              <a:rPr lang="sk-SK" dirty="0" err="1"/>
              <a:t>ůzná</a:t>
            </a:r>
            <a:r>
              <a:rPr lang="sk-SK" dirty="0"/>
              <a:t> </a:t>
            </a:r>
            <a:r>
              <a:rPr lang="sk-SK" dirty="0" err="1"/>
              <a:t>prostředí</a:t>
            </a:r>
            <a:r>
              <a:rPr lang="sk-SK" dirty="0"/>
              <a:t> (</a:t>
            </a:r>
            <a:r>
              <a:rPr lang="sk-SK" dirty="0" err="1"/>
              <a:t>dev</a:t>
            </a:r>
            <a:r>
              <a:rPr lang="sk-SK" dirty="0"/>
              <a:t>, test, </a:t>
            </a:r>
            <a:r>
              <a:rPr lang="sk-SK" dirty="0" err="1"/>
              <a:t>produkce</a:t>
            </a:r>
            <a:r>
              <a:rPr lang="sk-SK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Tipy na užitočné nástroje a </a:t>
            </a:r>
            <a:r>
              <a:rPr lang="sk-SK" dirty="0" err="1"/>
              <a:t>rozšíření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Nějaké</a:t>
            </a:r>
            <a:r>
              <a:rPr lang="sk-SK" dirty="0"/>
              <a:t> vlastní?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9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9CA4-FF20-47F2-BE69-54C5748F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Opakování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C1C2E-46C2-414B-AA8D-682F9BE57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en-US" dirty="0"/>
              <a:t>Co </a:t>
            </a:r>
            <a:r>
              <a:rPr lang="en-US" dirty="0" err="1"/>
              <a:t>znamen</a:t>
            </a:r>
            <a:r>
              <a:rPr lang="sk-SK" dirty="0"/>
              <a:t>á </a:t>
            </a:r>
            <a:r>
              <a:rPr lang="sk-SK" dirty="0" err="1"/>
              <a:t>zkratka</a:t>
            </a:r>
            <a:r>
              <a:rPr lang="sk-SK" dirty="0"/>
              <a:t> DI a k </a:t>
            </a:r>
            <a:r>
              <a:rPr lang="sk-SK" dirty="0" err="1"/>
              <a:t>čemu</a:t>
            </a:r>
            <a:r>
              <a:rPr lang="sk-SK" dirty="0"/>
              <a:t> nám </a:t>
            </a:r>
            <a:r>
              <a:rPr lang="sk-SK" dirty="0" err="1"/>
              <a:t>slouží</a:t>
            </a:r>
            <a:r>
              <a:rPr lang="sk-SK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Co</a:t>
            </a:r>
            <a:r>
              <a:rPr lang="sk-SK" dirty="0"/>
              <a:t> znamená </a:t>
            </a:r>
            <a:r>
              <a:rPr lang="sk-SK" dirty="0" err="1"/>
              <a:t>zkratka</a:t>
            </a:r>
            <a:r>
              <a:rPr lang="sk-SK" dirty="0"/>
              <a:t> </a:t>
            </a:r>
            <a:r>
              <a:rPr lang="sk-SK" dirty="0" err="1"/>
              <a:t>IoC</a:t>
            </a:r>
            <a:r>
              <a:rPr lang="sk-SK" dirty="0"/>
              <a:t> a k </a:t>
            </a:r>
            <a:r>
              <a:rPr lang="sk-SK" dirty="0" err="1"/>
              <a:t>čemu</a:t>
            </a:r>
            <a:r>
              <a:rPr lang="sk-SK" dirty="0"/>
              <a:t> nám </a:t>
            </a:r>
            <a:r>
              <a:rPr lang="sk-SK" dirty="0" err="1"/>
              <a:t>slouží</a:t>
            </a:r>
            <a:r>
              <a:rPr lang="sk-SK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Na </a:t>
            </a:r>
            <a:r>
              <a:rPr lang="sk-SK" dirty="0" err="1"/>
              <a:t>co</a:t>
            </a:r>
            <a:r>
              <a:rPr lang="sk-SK" dirty="0"/>
              <a:t> </a:t>
            </a:r>
            <a:r>
              <a:rPr lang="sk-SK" dirty="0" err="1"/>
              <a:t>můžeme</a:t>
            </a:r>
            <a:r>
              <a:rPr lang="sk-SK" dirty="0"/>
              <a:t> </a:t>
            </a:r>
            <a:r>
              <a:rPr lang="sk-SK" dirty="0" err="1"/>
              <a:t>využít</a:t>
            </a:r>
            <a:r>
              <a:rPr lang="sk-SK" dirty="0"/>
              <a:t> </a:t>
            </a:r>
            <a:r>
              <a:rPr lang="sk-SK" dirty="0" err="1"/>
              <a:t>knihovnu</a:t>
            </a:r>
            <a:r>
              <a:rPr lang="sk-SK" dirty="0"/>
              <a:t> </a:t>
            </a:r>
            <a:r>
              <a:rPr lang="sk-SK" dirty="0" err="1"/>
              <a:t>Scrutor</a:t>
            </a:r>
            <a:r>
              <a:rPr lang="sk-SK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1494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067B-FE07-4480-BD64-8FCBA7CD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Dnešní </a:t>
            </a:r>
            <a:r>
              <a:rPr lang="sk-SK" dirty="0" err="1"/>
              <a:t>cíle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FDE9-2395-4C00-88B2-6E288D75A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U</a:t>
            </a:r>
            <a:r>
              <a:rPr lang="en-US" dirty="0"/>
              <a:t>kl</a:t>
            </a:r>
            <a:r>
              <a:rPr lang="sk-SK" dirty="0" err="1"/>
              <a:t>ádání</a:t>
            </a:r>
            <a:r>
              <a:rPr lang="sk-SK" dirty="0"/>
              <a:t> </a:t>
            </a:r>
            <a:r>
              <a:rPr lang="sk-SK" dirty="0" err="1"/>
              <a:t>hodnot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Ukládání</a:t>
            </a:r>
            <a:r>
              <a:rPr lang="sk-SK" dirty="0"/>
              <a:t> zabezpečených </a:t>
            </a:r>
            <a:r>
              <a:rPr lang="sk-SK" dirty="0" err="1"/>
              <a:t>hodnot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Ukládání</a:t>
            </a:r>
            <a:r>
              <a:rPr lang="sk-SK" dirty="0"/>
              <a:t> </a:t>
            </a:r>
            <a:r>
              <a:rPr lang="sk-SK" dirty="0" err="1"/>
              <a:t>dat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Konverze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24D8-415D-4A25-A566-0C517BFE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Preferences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1504-B856-4E50-9D56-2B6E030D6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Knihovna</a:t>
            </a:r>
            <a:r>
              <a:rPr lang="sk-SK" dirty="0"/>
              <a:t> </a:t>
            </a:r>
            <a:r>
              <a:rPr lang="sk-SK" b="1" dirty="0"/>
              <a:t>Xamarin Essentials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Vhodné na </a:t>
            </a:r>
            <a:r>
              <a:rPr lang="sk-SK" dirty="0" err="1"/>
              <a:t>ukládání</a:t>
            </a:r>
            <a:r>
              <a:rPr lang="sk-SK" dirty="0"/>
              <a:t> malého </a:t>
            </a:r>
            <a:r>
              <a:rPr lang="sk-SK" dirty="0" err="1"/>
              <a:t>množství</a:t>
            </a:r>
            <a:r>
              <a:rPr lang="sk-SK" dirty="0"/>
              <a:t> textových </a:t>
            </a:r>
            <a:r>
              <a:rPr lang="sk-SK" dirty="0" err="1"/>
              <a:t>záznamů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Omezení</a:t>
            </a:r>
            <a:r>
              <a:rPr lang="sk-SK" dirty="0"/>
              <a:t> na </a:t>
            </a:r>
            <a:r>
              <a:rPr lang="sk-SK" dirty="0" err="1"/>
              <a:t>velikost</a:t>
            </a:r>
            <a:r>
              <a:rPr lang="sk-SK" dirty="0"/>
              <a:t> jednotlivých </a:t>
            </a:r>
            <a:r>
              <a:rPr lang="sk-SK" dirty="0" err="1"/>
              <a:t>záznamů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Synchronní</a:t>
            </a:r>
            <a:r>
              <a:rPr lang="sk-SK" dirty="0"/>
              <a:t>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Podporované datové typy: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double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float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DateTime</a:t>
            </a:r>
            <a:endParaRPr lang="cs-CZ" dirty="0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A0D6A1AF-14F5-4ABE-90AE-6D8AEA8E95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9167672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17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C2D0-B514-428A-ADD6-EE67B7EB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Preferences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9218E-049A-494D-9196-A8D8D999D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Android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Uloženo</a:t>
            </a:r>
            <a:r>
              <a:rPr lang="sk-SK" dirty="0"/>
              <a:t> v </a:t>
            </a:r>
            <a:r>
              <a:rPr lang="sk-SK" dirty="0" err="1"/>
              <a:t>Shared</a:t>
            </a:r>
            <a:r>
              <a:rPr lang="sk-SK" dirty="0"/>
              <a:t> </a:t>
            </a:r>
            <a:r>
              <a:rPr lang="sk-SK" dirty="0" err="1"/>
              <a:t>Preferences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zachování</a:t>
            </a:r>
            <a:r>
              <a:rPr lang="sk-SK" dirty="0"/>
              <a:t> </a:t>
            </a:r>
            <a:r>
              <a:rPr lang="sk-SK" dirty="0" err="1"/>
              <a:t>dat</a:t>
            </a:r>
            <a:r>
              <a:rPr lang="sk-SK" dirty="0"/>
              <a:t> od Android 6.0 (API level 23)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Pro </a:t>
            </a:r>
            <a:r>
              <a:rPr lang="sk-SK" dirty="0" err="1"/>
              <a:t>zachování</a:t>
            </a:r>
            <a:r>
              <a:rPr lang="sk-SK" dirty="0"/>
              <a:t> </a:t>
            </a:r>
            <a:r>
              <a:rPr lang="sk-SK" dirty="0" err="1"/>
              <a:t>dat</a:t>
            </a:r>
            <a:r>
              <a:rPr lang="sk-SK" dirty="0"/>
              <a:t> nutné </a:t>
            </a:r>
            <a:r>
              <a:rPr lang="sk-SK" dirty="0" err="1"/>
              <a:t>použít</a:t>
            </a:r>
            <a:r>
              <a:rPr lang="sk-SK" dirty="0"/>
              <a:t> Auto Backup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iOS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Uloženo</a:t>
            </a:r>
            <a:r>
              <a:rPr lang="sk-SK" dirty="0"/>
              <a:t> v </a:t>
            </a:r>
            <a:r>
              <a:rPr lang="sk-SK" dirty="0" err="1"/>
              <a:t>NSUserDefaults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Nesynchronizují</a:t>
            </a:r>
            <a:r>
              <a:rPr lang="sk-SK" dirty="0"/>
              <a:t> </a:t>
            </a:r>
            <a:r>
              <a:rPr lang="sk-SK" dirty="0" err="1"/>
              <a:t>se</a:t>
            </a:r>
            <a:endParaRPr lang="cs-C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69C7C0-6960-430D-80BC-EA34EB834F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523963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886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Preferences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98D530AA-D10E-445D-9F13-5E6A2DC39D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523963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92922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9E7F8-6D8D-4419-9295-375A8673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Secure</a:t>
            </a:r>
            <a:r>
              <a:rPr lang="sk-SK" dirty="0"/>
              <a:t> </a:t>
            </a:r>
            <a:r>
              <a:rPr lang="sk-SK" dirty="0" err="1"/>
              <a:t>Storage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B1A2B-F249-4ED7-9F70-6396AD57C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Knihovna</a:t>
            </a:r>
            <a:r>
              <a:rPr lang="sk-SK" dirty="0"/>
              <a:t> </a:t>
            </a:r>
            <a:r>
              <a:rPr lang="sk-SK" b="1" dirty="0"/>
              <a:t>Xamarin Essentials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Vhodné na uložení malého množství zabezpečených dat (typicky autorizační token)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Podporuje jenom ukládání textových řetězců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Asynchronní API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90445A-E97F-4509-BEF7-2F575024A7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0115168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967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B168-9647-475F-8960-4CF46FAE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Secure</a:t>
            </a:r>
            <a:r>
              <a:rPr lang="sk-SK" dirty="0"/>
              <a:t> </a:t>
            </a:r>
            <a:r>
              <a:rPr lang="sk-SK" dirty="0" err="1"/>
              <a:t>Storage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5B096-767E-42F1-B0F4-FF560A5D6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Android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Uloženo v </a:t>
            </a:r>
            <a:r>
              <a:rPr lang="cs-CZ" dirty="0" err="1"/>
              <a:t>Shared</a:t>
            </a:r>
            <a:r>
              <a:rPr lang="cs-CZ" dirty="0"/>
              <a:t> </a:t>
            </a:r>
            <a:r>
              <a:rPr lang="cs-CZ" dirty="0" err="1"/>
              <a:t>Preferences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Zašifrováno pomocí klíče z Android </a:t>
            </a:r>
            <a:r>
              <a:rPr lang="cs-CZ" dirty="0" err="1"/>
              <a:t>KeyStore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Je vhodné vypnout synchronizaci (po synchronizaci se zašifrovaná data nebudou dát přečíst)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iOS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Uloženo zašifrováno v </a:t>
            </a:r>
            <a:r>
              <a:rPr lang="cs-CZ" dirty="0" err="1"/>
              <a:t>KeyChain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O synchronizaci se stará iCloud na základě nastavení uživatele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CAD50C-6350-4C44-9ABC-E93F545D50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7674495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406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Secure</a:t>
            </a:r>
            <a:r>
              <a:rPr lang="sk-SK" sz="6000" dirty="0">
                <a:solidFill>
                  <a:srgbClr val="FFFFFF"/>
                </a:solidFill>
              </a:rPr>
              <a:t> </a:t>
            </a:r>
            <a:r>
              <a:rPr lang="sk-SK" sz="6000" dirty="0" err="1">
                <a:solidFill>
                  <a:srgbClr val="FFFFFF"/>
                </a:solidFill>
              </a:rPr>
              <a:t>Storage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B9165BAE-56EC-4D73-BDD6-C78BA134B2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7674495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30872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3146</TotalTime>
  <Words>552</Words>
  <Application>Microsoft Office PowerPoint</Application>
  <PresentationFormat>Widescreen</PresentationFormat>
  <Paragraphs>180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Cascadia Mono</vt:lpstr>
      <vt:lpstr>Tw Cen MT</vt:lpstr>
      <vt:lpstr>Tw Cen MT Condensed</vt:lpstr>
      <vt:lpstr>Wingdings 3</vt:lpstr>
      <vt:lpstr>Integral</vt:lpstr>
      <vt:lpstr>PV239 - 05 Storage</vt:lpstr>
      <vt:lpstr>Opakování</vt:lpstr>
      <vt:lpstr>Dnešní cíle</vt:lpstr>
      <vt:lpstr>Preferences</vt:lpstr>
      <vt:lpstr>Preferences</vt:lpstr>
      <vt:lpstr>Layouts</vt:lpstr>
      <vt:lpstr>Secure Storage</vt:lpstr>
      <vt:lpstr>Secure Storage</vt:lpstr>
      <vt:lpstr>Layouts</vt:lpstr>
      <vt:lpstr>SQLite</vt:lpstr>
      <vt:lpstr>Mapování</vt:lpstr>
      <vt:lpstr>Layouts</vt:lpstr>
      <vt:lpstr>Converter</vt:lpstr>
      <vt:lpstr>EventTocommandBehavior</vt:lpstr>
      <vt:lpstr>Layouts</vt:lpstr>
      <vt:lpstr>Layouts</vt:lpstr>
      <vt:lpstr>Náměty na přídavné cvičení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Roman Jašek</cp:lastModifiedBy>
  <cp:revision>278</cp:revision>
  <dcterms:created xsi:type="dcterms:W3CDTF">2019-03-03T09:39:32Z</dcterms:created>
  <dcterms:modified xsi:type="dcterms:W3CDTF">2022-03-15T06:32:16Z</dcterms:modified>
</cp:coreProperties>
</file>