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21"/>
  </p:notesMasterIdLst>
  <p:sldIdLst>
    <p:sldId id="256" r:id="rId2"/>
    <p:sldId id="361" r:id="rId3"/>
    <p:sldId id="327" r:id="rId4"/>
    <p:sldId id="370" r:id="rId5"/>
    <p:sldId id="289" r:id="rId6"/>
    <p:sldId id="287" r:id="rId7"/>
    <p:sldId id="288" r:id="rId8"/>
    <p:sldId id="290" r:id="rId9"/>
    <p:sldId id="296" r:id="rId10"/>
    <p:sldId id="315" r:id="rId11"/>
    <p:sldId id="328" r:id="rId12"/>
    <p:sldId id="332" r:id="rId13"/>
    <p:sldId id="363" r:id="rId14"/>
    <p:sldId id="364" r:id="rId15"/>
    <p:sldId id="365" r:id="rId16"/>
    <p:sldId id="366" r:id="rId17"/>
    <p:sldId id="367" r:id="rId18"/>
    <p:sldId id="368" r:id="rId19"/>
    <p:sldId id="3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108" d="100"/>
          <a:sy n="108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10.03.2019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ViewModel</a:t>
            </a:r>
            <a:r>
              <a:rPr lang="cs-CZ" dirty="0"/>
              <a:t> se často implementuje jako </a:t>
            </a:r>
            <a:r>
              <a:rPr lang="cs-CZ" dirty="0" err="1"/>
              <a:t>Singleton</a:t>
            </a:r>
            <a:r>
              <a:rPr lang="cs-CZ" dirty="0"/>
              <a:t>.</a:t>
            </a:r>
            <a:r>
              <a:rPr lang="cs-CZ" baseline="0" dirty="0"/>
              <a:t> Často jeden </a:t>
            </a:r>
            <a:r>
              <a:rPr lang="cs-CZ" baseline="0" dirty="0" err="1"/>
              <a:t>viewmodel</a:t>
            </a:r>
            <a:r>
              <a:rPr lang="cs-CZ" baseline="0" dirty="0"/>
              <a:t> má referenci na N dalších </a:t>
            </a:r>
            <a:r>
              <a:rPr lang="cs-CZ" baseline="0" dirty="0" err="1"/>
              <a:t>viewmodelů</a:t>
            </a:r>
            <a:r>
              <a:rPr lang="cs-CZ" baseline="0" dirty="0"/>
              <a:t> (</a:t>
            </a:r>
            <a:r>
              <a:rPr lang="cs-CZ" baseline="0" dirty="0" err="1"/>
              <a:t>MenuViewModel</a:t>
            </a:r>
            <a:r>
              <a:rPr lang="cs-CZ" baseline="0" dirty="0"/>
              <a:t>) budou držet všechny </a:t>
            </a:r>
            <a:r>
              <a:rPr lang="cs-CZ" baseline="0" dirty="0" err="1"/>
              <a:t>viewmodely</a:t>
            </a:r>
            <a:r>
              <a:rPr lang="cs-CZ" baseline="0" dirty="0"/>
              <a:t>. Velké výhoda při změnách dat. Není třeba vše hned ukládat do databáze, stačí natáhnout data při stratu a postupně je </a:t>
            </a:r>
            <a:r>
              <a:rPr lang="cs-CZ" baseline="0" dirty="0" err="1"/>
              <a:t>donačítat</a:t>
            </a:r>
            <a:r>
              <a:rPr lang="cs-CZ" baseline="0" dirty="0"/>
              <a:t> a ukládat je en jednou za čas nebo při ukončení aplikace.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3D3E91-CF0B-41E6-A2F9-9C119AD99D05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07282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2019-03-10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2019-03-10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2019-03-10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2019-03-10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2019-03-10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2019-03-10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chemas.openxmlformats.org/markup-compatibility/2006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3</a:t>
            </a:r>
            <a:r>
              <a:rPr lang="cs-CZ" dirty="0"/>
              <a:t> </a:t>
            </a:r>
            <a:r>
              <a:rPr lang="en-US" dirty="0"/>
              <a:t>MVVM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</a:p>
          <a:p>
            <a:r>
              <a:rPr lang="sk-SK" dirty="0"/>
              <a:t>Microsoft MVP, 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C0A5-AFA2-428B-BAC4-EEEC71BE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Designov</a:t>
            </a:r>
            <a:r>
              <a:rPr lang="cs-CZ" dirty="0"/>
              <a:t>ý </a:t>
            </a:r>
            <a:r>
              <a:rPr lang="cs-CZ" dirty="0" err="1"/>
              <a:t>DataContext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AE1BF-EF70-4A24-AE15-F485708B0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použije </a:t>
            </a:r>
            <a:r>
              <a:rPr lang="sk-SK" dirty="0" err="1"/>
              <a:t>se</a:t>
            </a:r>
            <a:r>
              <a:rPr lang="sk-SK" dirty="0"/>
              <a:t> jenom v XAML </a:t>
            </a:r>
            <a:r>
              <a:rPr lang="sk-SK" dirty="0" err="1"/>
              <a:t>designéru</a:t>
            </a:r>
            <a:endParaRPr lang="cs-CZ" dirty="0"/>
          </a:p>
          <a:p>
            <a:pPr marL="0" indent="0">
              <a:buNone/>
            </a:pP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expression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blend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/2008"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  <a:hlinkClick r:id="rId2"/>
              </a:rPr>
              <a:t>http://schemas.openxmlformats.org/markup-compatibility/2006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Ignorable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="d"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d:DesignInstance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…}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6569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E425-1EA3-44A3-A784-579D5D851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cs-CZ" dirty="0"/>
              <a:t>C</a:t>
            </a:r>
            <a:r>
              <a:rPr lang="en-US" dirty="0" err="1"/>
              <a:t>ommand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305F0-D940-4D12-8F25-48588342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Rozhran</a:t>
            </a:r>
            <a:r>
              <a:rPr lang="cs-CZ" dirty="0"/>
              <a:t>í pro provádění akcí pomocí </a:t>
            </a:r>
            <a:r>
              <a:rPr lang="cs-CZ" dirty="0" err="1"/>
              <a:t>Bindingu</a:t>
            </a:r>
            <a:endParaRPr lang="cs-CZ" dirty="0"/>
          </a:p>
          <a:p>
            <a:endParaRPr lang="cs-CZ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Execute(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parameter)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CanExecuteChanged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/>
              <a:t>Ve XAML kódu se používají </a:t>
            </a:r>
            <a:r>
              <a:rPr lang="cs-CZ" dirty="0" err="1"/>
              <a:t>Commandy</a:t>
            </a:r>
            <a:r>
              <a:rPr lang="cs-CZ" dirty="0"/>
              <a:t> pomocí </a:t>
            </a:r>
            <a:r>
              <a:rPr lang="cs-CZ" dirty="0" err="1"/>
              <a:t>Bindingu</a:t>
            </a:r>
            <a:endParaRPr lang="cs-CZ" dirty="0"/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SaveCommand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77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25A25-B511-47EB-9846-43EA076B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Command</a:t>
            </a:r>
            <a:r>
              <a:rPr lang="cs-CZ" dirty="0"/>
              <a:t> </a:t>
            </a:r>
            <a:r>
              <a:rPr lang="cs-CZ" dirty="0" err="1"/>
              <a:t>Parameter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F59C7-4F36-4720-9C36-A0796466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Předávání hodnoty do akce </a:t>
            </a:r>
            <a:r>
              <a:rPr lang="cs-CZ" dirty="0" err="1"/>
              <a:t>Commandu</a:t>
            </a:r>
            <a:endParaRPr lang="cs-CZ" dirty="0"/>
          </a:p>
          <a:p>
            <a:r>
              <a:rPr lang="cs-CZ" dirty="0"/>
              <a:t>Hodnota se předá v parametru typu </a:t>
            </a:r>
            <a:r>
              <a:rPr lang="cs-CZ" dirty="0" err="1"/>
              <a:t>object</a:t>
            </a:r>
            <a:r>
              <a:rPr lang="cs-CZ" dirty="0"/>
              <a:t> – nutné přetypování</a:t>
            </a:r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CommandParameter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Detail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914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2DB2-F85B-4653-8170-CC296B8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30E7-35D3-4391-812A-25A399B2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Inversion of Control</a:t>
            </a:r>
          </a:p>
          <a:p>
            <a:pPr lvl="1"/>
            <a:r>
              <a:rPr lang="en-US" dirty="0"/>
              <a:t>T</a:t>
            </a:r>
            <a:r>
              <a:rPr lang="cs-CZ" dirty="0" err="1"/>
              <a:t>řídy</a:t>
            </a:r>
            <a:r>
              <a:rPr lang="cs-CZ" dirty="0"/>
              <a:t> o sobě neví, komunikují přes ro</a:t>
            </a:r>
            <a:r>
              <a:rPr lang="sk-SK" dirty="0"/>
              <a:t>zhraní</a:t>
            </a:r>
          </a:p>
          <a:p>
            <a:pPr lvl="1"/>
            <a:r>
              <a:rPr lang="sk-SK" dirty="0" err="1"/>
              <a:t>Starají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jen o </a:t>
            </a:r>
            <a:r>
              <a:rPr lang="sk-SK" dirty="0" err="1"/>
              <a:t>své</a:t>
            </a:r>
            <a:r>
              <a:rPr lang="sk-SK" dirty="0"/>
              <a:t> </a:t>
            </a:r>
            <a:r>
              <a:rPr lang="sk-SK" dirty="0" err="1"/>
              <a:t>věci</a:t>
            </a:r>
            <a:endParaRPr lang="sk-SK" dirty="0"/>
          </a:p>
          <a:p>
            <a:pPr lvl="1"/>
            <a:r>
              <a:rPr lang="sk-SK" dirty="0" err="1"/>
              <a:t>Implementace</a:t>
            </a:r>
            <a:r>
              <a:rPr lang="sk-SK" dirty="0"/>
              <a:t>, na </a:t>
            </a:r>
            <a:r>
              <a:rPr lang="sk-SK" dirty="0" err="1"/>
              <a:t>kterých</a:t>
            </a:r>
            <a:r>
              <a:rPr lang="sk-SK" dirty="0"/>
              <a:t> závisí si </a:t>
            </a:r>
            <a:r>
              <a:rPr lang="sk-SK" dirty="0" err="1"/>
              <a:t>třída</a:t>
            </a:r>
            <a:r>
              <a:rPr lang="sk-SK" dirty="0"/>
              <a:t> </a:t>
            </a:r>
            <a:r>
              <a:rPr lang="sk-SK" dirty="0" err="1"/>
              <a:t>nevytváří</a:t>
            </a:r>
            <a:r>
              <a:rPr lang="sk-SK" dirty="0"/>
              <a:t> sama</a:t>
            </a:r>
          </a:p>
          <a:p>
            <a:pPr lvl="1"/>
            <a:endParaRPr lang="sk-SK" dirty="0"/>
          </a:p>
          <a:p>
            <a:r>
              <a:rPr lang="sk-SK" dirty="0"/>
              <a:t>Výhody:</a:t>
            </a:r>
          </a:p>
          <a:p>
            <a:pPr lvl="1"/>
            <a:r>
              <a:rPr lang="sk-SK" dirty="0"/>
              <a:t>Samostatné krabičky s </a:t>
            </a:r>
            <a:r>
              <a:rPr lang="sk-SK" dirty="0" err="1"/>
              <a:t>přesně</a:t>
            </a:r>
            <a:r>
              <a:rPr lang="sk-SK" dirty="0"/>
              <a:t> danou </a:t>
            </a:r>
            <a:r>
              <a:rPr lang="sk-SK" dirty="0" err="1"/>
              <a:t>odpovědností</a:t>
            </a:r>
            <a:endParaRPr lang="sk-SK" dirty="0"/>
          </a:p>
          <a:p>
            <a:pPr lvl="1"/>
            <a:r>
              <a:rPr lang="sk-SK" dirty="0" err="1"/>
              <a:t>Kdykoliv</a:t>
            </a:r>
            <a:r>
              <a:rPr lang="sk-SK" dirty="0"/>
              <a:t> je </a:t>
            </a:r>
            <a:r>
              <a:rPr lang="sk-SK" dirty="0" err="1"/>
              <a:t>lze</a:t>
            </a:r>
            <a:r>
              <a:rPr lang="sk-SK" dirty="0"/>
              <a:t> </a:t>
            </a:r>
            <a:r>
              <a:rPr lang="sk-SK" dirty="0" err="1"/>
              <a:t>nahradit</a:t>
            </a:r>
            <a:r>
              <a:rPr lang="sk-SK" dirty="0"/>
              <a:t> </a:t>
            </a:r>
            <a:r>
              <a:rPr lang="sk-SK" dirty="0" err="1"/>
              <a:t>jinou</a:t>
            </a:r>
            <a:r>
              <a:rPr lang="sk-SK" dirty="0"/>
              <a:t> </a:t>
            </a:r>
            <a:r>
              <a:rPr lang="sk-SK" dirty="0" err="1"/>
              <a:t>implementací</a:t>
            </a:r>
            <a:endParaRPr lang="sk-SK" dirty="0"/>
          </a:p>
          <a:p>
            <a:pPr lvl="2"/>
            <a:r>
              <a:rPr lang="sk-SK" dirty="0"/>
              <a:t>A to i na úrovni </a:t>
            </a:r>
            <a:r>
              <a:rPr lang="sk-SK" dirty="0" err="1"/>
              <a:t>konfigurace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err="1"/>
              <a:t>Netýká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tříd</a:t>
            </a:r>
            <a:r>
              <a:rPr lang="sk-SK" dirty="0"/>
              <a:t>, </a:t>
            </a:r>
            <a:r>
              <a:rPr lang="sk-SK" dirty="0" err="1"/>
              <a:t>které</a:t>
            </a:r>
            <a:r>
              <a:rPr lang="sk-SK" dirty="0"/>
              <a:t> drží jen </a:t>
            </a:r>
            <a:r>
              <a:rPr lang="sk-SK" dirty="0" err="1"/>
              <a:t>data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63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388B-0535-4672-B6C8-368795DC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D741-2F8D-49BC-99EB-999A643A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 err="1"/>
              <a:t>ázka</a:t>
            </a:r>
            <a:r>
              <a:rPr lang="cs-CZ" dirty="0"/>
              <a:t> – jak tyto krabičky propojit?</a:t>
            </a:r>
          </a:p>
          <a:p>
            <a:endParaRPr lang="cs-C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530CB-0251-4074-B1B3-FC00EDF8916A}"/>
              </a:ext>
            </a:extLst>
          </p:cNvPr>
          <p:cNvSpPr/>
          <p:nvPr/>
        </p:nvSpPr>
        <p:spPr>
          <a:xfrm>
            <a:off x="1024128" y="2930033"/>
            <a:ext cx="8244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INewsletterService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SendNewsletters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customerGroup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80314-156A-4A0E-97B9-68E29D555B98}"/>
              </a:ext>
            </a:extLst>
          </p:cNvPr>
          <p:cNvSpPr/>
          <p:nvPr/>
        </p:nvSpPr>
        <p:spPr>
          <a:xfrm>
            <a:off x="1183688" y="4774395"/>
            <a:ext cx="9149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IMailerService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subject,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body);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67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7B76-4A05-4208-9AA4-94011B04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BE41-6442-494F-9EEC-D731FB1A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Závislosti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A572-BE73-421D-9D29-3BED41080D0E}"/>
              </a:ext>
            </a:extLst>
          </p:cNvPr>
          <p:cNvSpPr/>
          <p:nvPr/>
        </p:nvSpPr>
        <p:spPr>
          <a:xfrm>
            <a:off x="1130422" y="2976239"/>
            <a:ext cx="97200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NewsletterService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INewsletterService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IMailerService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NewsletterService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IMailerService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		…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22640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636F-139C-40C5-BA74-BCDE5107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- </a:t>
            </a:r>
            <a:r>
              <a:rPr lang="sk-SK" dirty="0"/>
              <a:t>Druhy závislostí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041D-6121-481A-8540-846848F1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Constructor</a:t>
            </a:r>
            <a:r>
              <a:rPr lang="sk-SK" dirty="0"/>
              <a:t> </a:t>
            </a:r>
            <a:r>
              <a:rPr lang="sk-SK" dirty="0" err="1"/>
              <a:t>Dependency</a:t>
            </a:r>
            <a:endParaRPr lang="sk-SK" dirty="0"/>
          </a:p>
          <a:p>
            <a:pPr lvl="1"/>
            <a:r>
              <a:rPr lang="sk-SK" dirty="0" err="1"/>
              <a:t>Závislost</a:t>
            </a:r>
            <a:r>
              <a:rPr lang="sk-SK" dirty="0"/>
              <a:t> je </a:t>
            </a:r>
            <a:r>
              <a:rPr lang="sk-SK" dirty="0" err="1"/>
              <a:t>předána</a:t>
            </a:r>
            <a:r>
              <a:rPr lang="sk-SK" dirty="0"/>
              <a:t> jako </a:t>
            </a:r>
            <a:r>
              <a:rPr lang="sk-SK" dirty="0" err="1"/>
              <a:t>parametr</a:t>
            </a:r>
            <a:r>
              <a:rPr lang="sk-SK" dirty="0"/>
              <a:t> </a:t>
            </a:r>
            <a:r>
              <a:rPr lang="sk-SK" dirty="0" err="1"/>
              <a:t>konstruktoru</a:t>
            </a:r>
            <a:endParaRPr lang="sk-SK" dirty="0"/>
          </a:p>
          <a:p>
            <a:r>
              <a:rPr lang="sk-SK" dirty="0" err="1"/>
              <a:t>Property</a:t>
            </a:r>
            <a:r>
              <a:rPr lang="sk-SK" dirty="0"/>
              <a:t> </a:t>
            </a:r>
            <a:r>
              <a:rPr lang="sk-SK" dirty="0" err="1"/>
              <a:t>Dependency</a:t>
            </a:r>
            <a:endParaRPr lang="sk-SK" dirty="0"/>
          </a:p>
          <a:p>
            <a:pPr lvl="1"/>
            <a:r>
              <a:rPr lang="sk-SK" dirty="0" err="1"/>
              <a:t>Závislost</a:t>
            </a:r>
            <a:r>
              <a:rPr lang="sk-SK" dirty="0"/>
              <a:t> je </a:t>
            </a:r>
            <a:r>
              <a:rPr lang="sk-SK" dirty="0" err="1"/>
              <a:t>držena</a:t>
            </a:r>
            <a:r>
              <a:rPr lang="sk-SK" dirty="0"/>
              <a:t> ve vlastnosti </a:t>
            </a:r>
            <a:r>
              <a:rPr lang="sk-SK" dirty="0" err="1"/>
              <a:t>třídy</a:t>
            </a:r>
            <a:endParaRPr lang="cs-CZ" dirty="0"/>
          </a:p>
          <a:p>
            <a:pPr marL="128016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279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3A6-6532-45B3-AF07-6216790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IOc</a:t>
            </a:r>
            <a:r>
              <a:rPr lang="en-US" dirty="0"/>
              <a:t>/DI - </a:t>
            </a:r>
            <a:r>
              <a:rPr lang="en-US" dirty="0" err="1"/>
              <a:t>Kontejner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5D2-0BCD-40D5-9AEF-44189CF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pravidel</a:t>
            </a:r>
            <a:endParaRPr lang="en-US" dirty="0"/>
          </a:p>
          <a:p>
            <a:pPr lvl="1"/>
            <a:r>
              <a:rPr lang="en-US" dirty="0" err="1"/>
              <a:t>INewsletterService</a:t>
            </a:r>
            <a:r>
              <a:rPr lang="en-US" dirty="0"/>
              <a:t> -&gt; </a:t>
            </a:r>
            <a:r>
              <a:rPr lang="en-US" dirty="0" err="1"/>
              <a:t>NewsletterService</a:t>
            </a:r>
            <a:endParaRPr lang="en-US" dirty="0"/>
          </a:p>
          <a:p>
            <a:r>
              <a:rPr lang="en-US" dirty="0" err="1"/>
              <a:t>container.Resolve</a:t>
            </a:r>
            <a:r>
              <a:rPr lang="en-US" dirty="0"/>
              <a:t>&lt;</a:t>
            </a:r>
            <a:r>
              <a:rPr lang="en-US" dirty="0" err="1"/>
              <a:t>INewsletterService</a:t>
            </a:r>
            <a:r>
              <a:rPr lang="en-US" dirty="0"/>
              <a:t>&gt;()</a:t>
            </a:r>
          </a:p>
          <a:p>
            <a:r>
              <a:rPr lang="en-US" b="1" dirty="0"/>
              <a:t>Dependency Injection</a:t>
            </a:r>
          </a:p>
          <a:p>
            <a:pPr lvl="1"/>
            <a:r>
              <a:rPr lang="en-US" dirty="0" err="1"/>
              <a:t>Kontejner</a:t>
            </a:r>
            <a:r>
              <a:rPr lang="en-US" dirty="0"/>
              <a:t> u</a:t>
            </a:r>
            <a:r>
              <a:rPr lang="cs-CZ" dirty="0"/>
              <a:t>m</a:t>
            </a:r>
            <a:r>
              <a:rPr lang="sk-SK" dirty="0"/>
              <a:t>í </a:t>
            </a:r>
            <a:r>
              <a:rPr lang="sk-SK" dirty="0" err="1"/>
              <a:t>vyřešit</a:t>
            </a:r>
            <a:r>
              <a:rPr lang="sk-SK" dirty="0"/>
              <a:t> závislosti za nás</a:t>
            </a:r>
          </a:p>
          <a:p>
            <a:pPr lvl="1"/>
            <a:r>
              <a:rPr lang="sk-SK" dirty="0"/>
              <a:t>Pomocí </a:t>
            </a:r>
            <a:r>
              <a:rPr lang="sk-SK" dirty="0" err="1"/>
              <a:t>reflection</a:t>
            </a:r>
            <a:r>
              <a:rPr lang="sk-SK" dirty="0"/>
              <a:t> </a:t>
            </a:r>
            <a:r>
              <a:rPr lang="sk-SK" dirty="0" err="1"/>
              <a:t>zjistí</a:t>
            </a:r>
            <a:r>
              <a:rPr lang="sk-SK" dirty="0"/>
              <a:t>, </a:t>
            </a:r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</a:t>
            </a:r>
            <a:r>
              <a:rPr lang="sk-SK" dirty="0" err="1"/>
              <a:t>potřebuje</a:t>
            </a:r>
            <a:endParaRPr lang="sk-SK" dirty="0"/>
          </a:p>
          <a:p>
            <a:pPr marL="128016" lvl="1" indent="0">
              <a:buNone/>
            </a:pPr>
            <a:endParaRPr lang="sk-SK" dirty="0"/>
          </a:p>
          <a:p>
            <a:pPr marL="128016" lvl="1" indent="0">
              <a:buNone/>
            </a:pPr>
            <a:r>
              <a:rPr lang="sk-SK" b="1" dirty="0" err="1"/>
              <a:t>Lifestyle</a:t>
            </a:r>
            <a:r>
              <a:rPr lang="sk-SK" b="1" dirty="0"/>
              <a:t> – životní cyklus komponent</a:t>
            </a:r>
          </a:p>
          <a:p>
            <a:pPr lvl="1"/>
            <a:r>
              <a:rPr lang="sk-SK" dirty="0" err="1"/>
              <a:t>Transient</a:t>
            </a:r>
            <a:r>
              <a:rPr lang="sk-SK" dirty="0"/>
              <a:t> – každý </a:t>
            </a:r>
            <a:r>
              <a:rPr lang="sk-SK" dirty="0" err="1"/>
              <a:t>resolve</a:t>
            </a:r>
            <a:r>
              <a:rPr lang="sk-SK" dirty="0"/>
              <a:t> = nová </a:t>
            </a:r>
            <a:r>
              <a:rPr lang="sk-SK" dirty="0" err="1"/>
              <a:t>instance</a:t>
            </a:r>
            <a:endParaRPr lang="sk-SK" dirty="0"/>
          </a:p>
          <a:p>
            <a:pPr lvl="1"/>
            <a:r>
              <a:rPr lang="sk-SK" dirty="0" err="1"/>
              <a:t>Singleton</a:t>
            </a:r>
            <a:r>
              <a:rPr lang="sk-SK" dirty="0"/>
              <a:t> – jedna </a:t>
            </a:r>
            <a:r>
              <a:rPr lang="sk-SK" dirty="0" err="1"/>
              <a:t>instance</a:t>
            </a:r>
            <a:r>
              <a:rPr lang="sk-SK" dirty="0"/>
              <a:t> počas celého </a:t>
            </a:r>
            <a:r>
              <a:rPr lang="sk-SK" dirty="0" err="1"/>
              <a:t>životního</a:t>
            </a:r>
            <a:r>
              <a:rPr lang="sk-SK" dirty="0"/>
              <a:t> cyklu</a:t>
            </a:r>
            <a:endParaRPr lang="sk-SK" b="1" dirty="0"/>
          </a:p>
          <a:p>
            <a:pPr lvl="1"/>
            <a:r>
              <a:rPr lang="sk-SK" dirty="0"/>
              <a:t>Per </a:t>
            </a:r>
            <a:r>
              <a:rPr lang="sk-SK" dirty="0" err="1"/>
              <a:t>Thread</a:t>
            </a:r>
            <a:endParaRPr lang="sk-SK" dirty="0"/>
          </a:p>
          <a:p>
            <a:pPr lvl="1"/>
            <a:r>
              <a:rPr lang="sk-SK" dirty="0"/>
              <a:t>Per Web Request</a:t>
            </a:r>
          </a:p>
          <a:p>
            <a:pPr lvl="1"/>
            <a:r>
              <a:rPr lang="sk-SK" dirty="0"/>
              <a:t>vlastní</a:t>
            </a:r>
          </a:p>
        </p:txBody>
      </p:sp>
    </p:spTree>
    <p:extLst>
      <p:ext uri="{BB962C8B-B14F-4D97-AF65-F5344CB8AC3E}">
        <p14:creationId xmlns:p14="http://schemas.microsoft.com/office/powerpoint/2010/main" val="1659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F1A7-B17D-41B0-9D38-093B28F5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 – </a:t>
            </a:r>
            <a:r>
              <a:rPr lang="en-US" dirty="0" err="1"/>
              <a:t>Kontejnery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B42F-7C38-41E9-A53E-CC57232D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Autofac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Unity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Ninject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TinyIoc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StructureMap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8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F482-AD45-49FD-B6D1-1E91D34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– </a:t>
            </a:r>
            <a:r>
              <a:rPr lang="en-US" dirty="0" err="1"/>
              <a:t>Abstrakce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3189-ED0E-4E07-9E61-682AB4D9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IServiceCollection</a:t>
            </a:r>
            <a:endParaRPr lang="en-US" dirty="0"/>
          </a:p>
          <a:p>
            <a:pPr lvl="1"/>
            <a:r>
              <a:rPr lang="cs-CZ" dirty="0"/>
              <a:t>Implementace od Microsoftu</a:t>
            </a:r>
          </a:p>
          <a:p>
            <a:pPr lvl="1"/>
            <a:r>
              <a:rPr lang="cs-CZ" dirty="0"/>
              <a:t>Používá se v </a:t>
            </a:r>
            <a:r>
              <a:rPr lang="cs-CZ" dirty="0" err="1"/>
              <a:t>ASP.Net</a:t>
            </a:r>
            <a:r>
              <a:rPr lang="cs-CZ" dirty="0"/>
              <a:t> Core</a:t>
            </a:r>
          </a:p>
          <a:p>
            <a:r>
              <a:rPr lang="cs-CZ" dirty="0"/>
              <a:t>Integrace </a:t>
            </a:r>
            <a:r>
              <a:rPr lang="cs-CZ" dirty="0" err="1"/>
              <a:t>kontajnerů</a:t>
            </a:r>
            <a:r>
              <a:rPr lang="cs-CZ" dirty="0"/>
              <a:t> s </a:t>
            </a:r>
            <a:r>
              <a:rPr lang="cs-CZ" dirty="0" err="1"/>
              <a:t>IServiceCollection</a:t>
            </a:r>
            <a:endParaRPr lang="cs-CZ" dirty="0"/>
          </a:p>
          <a:p>
            <a:pPr lvl="1"/>
            <a:r>
              <a:rPr lang="cs-CZ" dirty="0"/>
              <a:t>Různé přístupy</a:t>
            </a:r>
          </a:p>
          <a:p>
            <a:r>
              <a:rPr lang="cs-CZ" dirty="0"/>
              <a:t>Nikdy neví</a:t>
            </a:r>
            <a:r>
              <a:rPr lang="sk-SK" dirty="0" err="1"/>
              <a:t>te</a:t>
            </a:r>
            <a:r>
              <a:rPr lang="sk-SK" dirty="0"/>
              <a:t>, </a:t>
            </a:r>
            <a:r>
              <a:rPr lang="sk-SK" dirty="0" err="1"/>
              <a:t>zda</a:t>
            </a:r>
            <a:r>
              <a:rPr lang="sk-SK" dirty="0"/>
              <a:t> nebudete </a:t>
            </a:r>
            <a:r>
              <a:rPr lang="sk-SK" dirty="0" err="1"/>
              <a:t>chtít</a:t>
            </a:r>
            <a:r>
              <a:rPr lang="sk-SK" dirty="0"/>
              <a:t> kontejner </a:t>
            </a:r>
            <a:r>
              <a:rPr lang="sk-SK" dirty="0" err="1"/>
              <a:t>vyměnit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4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FBC2-91D6-4197-8602-B95BB9A8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 </a:t>
            </a:r>
            <a:r>
              <a:rPr lang="sk-SK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5FC7-3CEC-4FCF-AC8C-E8F0D04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soubory</a:t>
            </a:r>
            <a:endParaRPr lang="en-US" dirty="0"/>
          </a:p>
          <a:p>
            <a:r>
              <a:rPr lang="en-US" dirty="0" err="1"/>
              <a:t>Samostatn</a:t>
            </a:r>
            <a:r>
              <a:rPr lang="cs-CZ" dirty="0"/>
              <a:t>ý soubor pro každou jazykovou mutaci</a:t>
            </a:r>
          </a:p>
          <a:p>
            <a:r>
              <a:rPr lang="cs-CZ" dirty="0"/>
              <a:t>Doplněk </a:t>
            </a:r>
            <a:r>
              <a:rPr lang="cs-CZ" dirty="0" err="1"/>
              <a:t>ResXManager</a:t>
            </a:r>
            <a:r>
              <a:rPr lang="cs-CZ" dirty="0"/>
              <a:t> – lepší zpráva </a:t>
            </a:r>
            <a:r>
              <a:rPr lang="sk-SK" dirty="0" err="1"/>
              <a:t>resourců</a:t>
            </a:r>
            <a:endParaRPr lang="en-US" dirty="0"/>
          </a:p>
          <a:p>
            <a:r>
              <a:rPr lang="en-US" dirty="0" err="1"/>
              <a:t>Nastavit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pro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souboru</a:t>
            </a:r>
            <a:r>
              <a:rPr lang="sk-SK" dirty="0"/>
              <a:t> na </a:t>
            </a:r>
            <a:r>
              <a:rPr lang="sk-SK" b="1" dirty="0" err="1"/>
              <a:t>PublicResXFileCodeGenerator</a:t>
            </a:r>
            <a:endParaRPr lang="sk-SK" b="1" dirty="0"/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en-US" b="1" dirty="0"/>
              <a:t>{</a:t>
            </a:r>
            <a:r>
              <a:rPr lang="en-US" b="1" dirty="0" err="1"/>
              <a:t>x:Static</a:t>
            </a:r>
            <a:r>
              <a:rPr lang="en-US" b="1" dirty="0"/>
              <a:t>}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610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dirty="0"/>
              <a:t>Model </a:t>
            </a:r>
            <a:r>
              <a:rPr lang="cs-CZ" dirty="0" err="1"/>
              <a:t>View</a:t>
            </a:r>
            <a:r>
              <a:rPr lang="cs-CZ" dirty="0"/>
              <a:t> </a:t>
            </a:r>
            <a:r>
              <a:rPr lang="cs-CZ" dirty="0" err="1"/>
              <a:t>ViewModel</a:t>
            </a:r>
            <a:r>
              <a:rPr lang="cs-CZ" dirty="0"/>
              <a:t>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690688"/>
            <a:ext cx="533400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42792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>
                <a:solidFill>
                  <a:srgbClr val="000000"/>
                </a:solidFill>
                <a:latin typeface="Calibri" panose="020F0502020204030204" pitchFamily="34" charset="0"/>
              </a:rPr>
              <a:t>Model 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Reprezentuje data.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en-US" altLang="cs-CZ" sz="2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 – Zobrazuje data uživateli 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a dává mu možnost ovládání programu a zadávání nových 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dat.</a:t>
            </a:r>
            <a:endParaRPr lang="en-US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sz="2800" b="1" dirty="0" err="1">
                <a:solidFill>
                  <a:srgbClr val="000000"/>
                </a:solidFill>
                <a:latin typeface="Calibri" panose="020F0502020204030204" pitchFamily="34" charset="0"/>
              </a:rPr>
              <a:t>ViewModel</a:t>
            </a:r>
            <a:r>
              <a:rPr lang="cs-CZ" altLang="cs-CZ" sz="2800" dirty="0">
                <a:solidFill>
                  <a:srgbClr val="000000"/>
                </a:solidFill>
                <a:latin typeface="Calibri" panose="020F0502020204030204" pitchFamily="34" charset="0"/>
              </a:rPr>
              <a:t>– drží si kontext aktuální (části) obrazovky. </a:t>
            </a:r>
          </a:p>
          <a:p>
            <a:pPr eaLnBrk="0" fontAlgn="ctr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cs-CZ" altLang="cs-CZ" sz="2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TextovéPole 6"/>
          <p:cNvSpPr txBox="1"/>
          <p:nvPr/>
        </p:nvSpPr>
        <p:spPr>
          <a:xfrm>
            <a:off x="6400801" y="27531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5696857" y="2753140"/>
            <a:ext cx="1600200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/>
              <a:t>Model</a:t>
            </a:r>
            <a:endParaRPr lang="cs-CZ" b="1" dirty="0"/>
          </a:p>
        </p:txBody>
      </p:sp>
      <p:sp>
        <p:nvSpPr>
          <p:cNvPr id="9" name="Obdélník 8"/>
          <p:cNvSpPr/>
          <p:nvPr/>
        </p:nvSpPr>
        <p:spPr>
          <a:xfrm>
            <a:off x="8432801" y="2753139"/>
            <a:ext cx="1893207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ViewModel</a:t>
            </a:r>
            <a:endParaRPr lang="cs-CZ" b="1" dirty="0"/>
          </a:p>
        </p:txBody>
      </p:sp>
      <p:sp>
        <p:nvSpPr>
          <p:cNvPr id="6" name="Obdélník 5"/>
          <p:cNvSpPr/>
          <p:nvPr/>
        </p:nvSpPr>
        <p:spPr>
          <a:xfrm>
            <a:off x="7164614" y="1438844"/>
            <a:ext cx="1672772" cy="63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b="1" dirty="0" err="1"/>
              <a:t>View</a:t>
            </a:r>
            <a:endParaRPr lang="cs-CZ" b="1" dirty="0"/>
          </a:p>
        </p:txBody>
      </p:sp>
      <p:sp>
        <p:nvSpPr>
          <p:cNvPr id="11" name="Obousměrná vodorovná šipka 10"/>
          <p:cNvSpPr/>
          <p:nvPr/>
        </p:nvSpPr>
        <p:spPr>
          <a:xfrm rot="2559268">
            <a:off x="8833338" y="2089822"/>
            <a:ext cx="920750" cy="360928"/>
          </a:xfrm>
          <a:prstGeom prst="left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Šipka doleva 11"/>
          <p:cNvSpPr/>
          <p:nvPr/>
        </p:nvSpPr>
        <p:spPr>
          <a:xfrm>
            <a:off x="7297058" y="2805011"/>
            <a:ext cx="1135743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Šipka doleva 12"/>
          <p:cNvSpPr/>
          <p:nvPr/>
        </p:nvSpPr>
        <p:spPr>
          <a:xfrm rot="16200000">
            <a:off x="9137054" y="3465823"/>
            <a:ext cx="702415" cy="5519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8036118" y="4093031"/>
            <a:ext cx="2401294" cy="423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Business Layer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388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11" grpId="0" animBg="1"/>
      <p:bldP spid="12" grpId="0" animBg="1"/>
      <p:bldP spid="1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8FC0-D45A-48AD-B5A7-10109ECD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Binding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2BEFA-875E-480F-9AEB-AF2F7B23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Převázání</a:t>
            </a:r>
            <a:r>
              <a:rPr lang="sk-SK" dirty="0"/>
              <a:t> hodnoty a </a:t>
            </a:r>
            <a:r>
              <a:rPr lang="sk-SK" dirty="0" err="1"/>
              <a:t>jejího</a:t>
            </a:r>
            <a:r>
              <a:rPr lang="sk-SK" dirty="0"/>
              <a:t> zobrazení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44399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Proti aktuálnímu </a:t>
            </a:r>
            <a:r>
              <a:rPr lang="cs-CZ" dirty="0" err="1"/>
              <a:t>DataContextu</a:t>
            </a:r>
            <a:endParaRPr lang="cs-CZ" dirty="0"/>
          </a:p>
          <a:p>
            <a:pPr lvl="1"/>
            <a:r>
              <a:rPr lang="cs-CZ" b="1" dirty="0"/>
              <a:t>{</a:t>
            </a:r>
            <a:r>
              <a:rPr lang="cs-CZ" b="1" dirty="0" err="1"/>
              <a:t>Binding</a:t>
            </a:r>
            <a:r>
              <a:rPr lang="cs-CZ" b="1" dirty="0"/>
              <a:t>}</a:t>
            </a:r>
          </a:p>
          <a:p>
            <a:pPr lvl="2"/>
            <a:r>
              <a:rPr lang="cs-CZ" dirty="0"/>
              <a:t>aktuální </a:t>
            </a:r>
            <a:r>
              <a:rPr lang="cs-CZ" dirty="0" err="1"/>
              <a:t>DataContext</a:t>
            </a:r>
            <a:endParaRPr lang="cs-CZ" dirty="0"/>
          </a:p>
          <a:p>
            <a:pPr lvl="2"/>
            <a:endParaRPr lang="cs-CZ" dirty="0"/>
          </a:p>
          <a:p>
            <a:pPr lvl="1"/>
            <a:r>
              <a:rPr lang="cs-CZ" b="1" dirty="0"/>
              <a:t>{</a:t>
            </a:r>
            <a:r>
              <a:rPr lang="cs-CZ" b="1" dirty="0" err="1"/>
              <a:t>Binding</a:t>
            </a:r>
            <a:r>
              <a:rPr lang="cs-CZ" b="1" dirty="0"/>
              <a:t> </a:t>
            </a:r>
            <a:r>
              <a:rPr lang="cs-CZ" b="1" dirty="0" err="1"/>
              <a:t>Name</a:t>
            </a:r>
            <a:r>
              <a:rPr lang="cs-CZ" b="1" dirty="0"/>
              <a:t>}</a:t>
            </a:r>
          </a:p>
          <a:p>
            <a:pPr lvl="2"/>
            <a:r>
              <a:rPr lang="cs-CZ" dirty="0"/>
              <a:t>vlastnost </a:t>
            </a:r>
            <a:r>
              <a:rPr lang="cs-CZ" dirty="0" err="1"/>
              <a:t>Name</a:t>
            </a:r>
            <a:r>
              <a:rPr lang="cs-CZ" dirty="0"/>
              <a:t> na aktuálním </a:t>
            </a:r>
            <a:r>
              <a:rPr lang="cs-CZ" dirty="0" err="1"/>
              <a:t>DataContextu</a:t>
            </a:r>
            <a:endParaRPr lang="cs-CZ" dirty="0"/>
          </a:p>
          <a:p>
            <a:pPr lvl="2"/>
            <a:endParaRPr lang="cs-CZ" dirty="0"/>
          </a:p>
          <a:p>
            <a:pPr lvl="1"/>
            <a:r>
              <a:rPr lang="cs-CZ" b="1" dirty="0"/>
              <a:t>{</a:t>
            </a:r>
            <a:r>
              <a:rPr lang="cs-CZ" b="1" dirty="0" err="1"/>
              <a:t>Binding</a:t>
            </a:r>
            <a:r>
              <a:rPr lang="cs-CZ" b="1" dirty="0"/>
              <a:t> </a:t>
            </a:r>
            <a:r>
              <a:rPr lang="cs-CZ" b="1" dirty="0" err="1"/>
              <a:t>Name.Length</a:t>
            </a:r>
            <a:r>
              <a:rPr lang="cs-CZ" b="1" dirty="0"/>
              <a:t>}</a:t>
            </a:r>
          </a:p>
          <a:p>
            <a:pPr lvl="2"/>
            <a:r>
              <a:rPr lang="cs-CZ" dirty="0" err="1"/>
              <a:t>DataContext.Name.Length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417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Typy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Proti pojmenovanému elementu</a:t>
            </a:r>
          </a:p>
          <a:p>
            <a:pPr lvl="1"/>
            <a:r>
              <a:rPr lang="cs-CZ" dirty="0"/>
              <a:t>vlastnost x:Name</a:t>
            </a:r>
          </a:p>
          <a:p>
            <a:pPr lvl="1"/>
            <a:endParaRPr lang="cs-CZ" dirty="0"/>
          </a:p>
          <a:p>
            <a:pPr lvl="1"/>
            <a:r>
              <a:rPr lang="cs-CZ" b="1" dirty="0"/>
              <a:t>{</a:t>
            </a:r>
            <a:r>
              <a:rPr lang="cs-CZ" b="1" dirty="0" err="1"/>
              <a:t>Binding</a:t>
            </a:r>
            <a:r>
              <a:rPr lang="cs-CZ" b="1" dirty="0"/>
              <a:t> </a:t>
            </a:r>
            <a:r>
              <a:rPr lang="cs-CZ" b="1" dirty="0" err="1"/>
              <a:t>Path</a:t>
            </a:r>
            <a:r>
              <a:rPr lang="cs-CZ" b="1" dirty="0"/>
              <a:t>=Text, </a:t>
            </a:r>
            <a:r>
              <a:rPr lang="cs-CZ" b="1" dirty="0" err="1"/>
              <a:t>ElementName</a:t>
            </a:r>
            <a:r>
              <a:rPr lang="cs-CZ" b="1" dirty="0"/>
              <a:t>=TextBox1}</a:t>
            </a:r>
          </a:p>
          <a:p>
            <a:pPr lvl="2"/>
            <a:r>
              <a:rPr lang="cs-CZ" dirty="0"/>
              <a:t>vlastnost Text objektu TextBox1</a:t>
            </a:r>
          </a:p>
        </p:txBody>
      </p:sp>
    </p:spTree>
    <p:extLst>
      <p:ext uri="{BB962C8B-B14F-4D97-AF65-F5344CB8AC3E}">
        <p14:creationId xmlns:p14="http://schemas.microsoft.com/office/powerpoint/2010/main" val="243616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Směr </a:t>
            </a:r>
            <a:r>
              <a:rPr lang="cs-CZ" dirty="0" err="1"/>
              <a:t>bindingu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Vlastnost </a:t>
            </a:r>
            <a:r>
              <a:rPr lang="cs-CZ" b="1" dirty="0"/>
              <a:t>Mode</a:t>
            </a:r>
          </a:p>
          <a:p>
            <a:pPr lvl="1"/>
            <a:r>
              <a:rPr lang="cs-CZ" b="1" dirty="0" err="1"/>
              <a:t>OneTime</a:t>
            </a:r>
            <a:endParaRPr lang="cs-CZ" b="1" dirty="0"/>
          </a:p>
          <a:p>
            <a:pPr lvl="2"/>
            <a:r>
              <a:rPr lang="cs-CZ" dirty="0"/>
              <a:t>jen jednou na začátku</a:t>
            </a:r>
          </a:p>
          <a:p>
            <a:pPr lvl="1"/>
            <a:r>
              <a:rPr lang="cs-CZ" b="1" dirty="0" err="1"/>
              <a:t>OneWay</a:t>
            </a:r>
            <a:endParaRPr lang="cs-CZ" b="1" dirty="0"/>
          </a:p>
          <a:p>
            <a:pPr lvl="2"/>
            <a:r>
              <a:rPr lang="cs-CZ" dirty="0"/>
              <a:t>jedním směrem – ze zdroje do cíle</a:t>
            </a:r>
          </a:p>
          <a:p>
            <a:pPr lvl="1"/>
            <a:r>
              <a:rPr lang="cs-CZ" b="1" dirty="0" err="1"/>
              <a:t>TwoWay</a:t>
            </a:r>
            <a:endParaRPr lang="cs-CZ" b="1" dirty="0"/>
          </a:p>
          <a:p>
            <a:pPr lvl="2"/>
            <a:r>
              <a:rPr lang="cs-CZ" dirty="0"/>
              <a:t>obousměrně – změna v cíli změní i zdroj</a:t>
            </a:r>
          </a:p>
          <a:p>
            <a:pPr lvl="1"/>
            <a:r>
              <a:rPr lang="cs-CZ" b="1" dirty="0" err="1"/>
              <a:t>OneWayToSource</a:t>
            </a:r>
            <a:endParaRPr lang="cs-CZ" b="1" dirty="0"/>
          </a:p>
          <a:p>
            <a:pPr lvl="2"/>
            <a:r>
              <a:rPr lang="cs-CZ" dirty="0"/>
              <a:t>jedním směrem – od cíle k zdroji</a:t>
            </a:r>
          </a:p>
          <a:p>
            <a:r>
              <a:rPr lang="cs-CZ" dirty="0"/>
              <a:t>Zdroj – vlastnost, na kterou </a:t>
            </a:r>
            <a:r>
              <a:rPr lang="cs-CZ" dirty="0" err="1"/>
              <a:t>bindujeme</a:t>
            </a:r>
            <a:endParaRPr lang="cs-CZ" dirty="0"/>
          </a:p>
          <a:p>
            <a:r>
              <a:rPr lang="cs-CZ" dirty="0"/>
              <a:t>Cíl – komponenta, která má {</a:t>
            </a:r>
            <a:r>
              <a:rPr lang="cs-CZ" dirty="0" err="1"/>
              <a:t>Binding</a:t>
            </a:r>
            <a:r>
              <a:rPr lang="cs-CZ" dirty="0"/>
              <a:t>}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980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Binding</a:t>
            </a:r>
            <a:r>
              <a:rPr lang="cs-CZ" dirty="0"/>
              <a:t> - Notifikace o změnách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b="1" dirty="0" err="1"/>
              <a:t>OneWay</a:t>
            </a:r>
            <a:r>
              <a:rPr lang="cs-CZ" dirty="0"/>
              <a:t> a </a:t>
            </a:r>
            <a:r>
              <a:rPr lang="cs-CZ" b="1" dirty="0" err="1"/>
              <a:t>TwoWay</a:t>
            </a:r>
            <a:r>
              <a:rPr lang="cs-CZ" dirty="0"/>
              <a:t> </a:t>
            </a:r>
          </a:p>
          <a:p>
            <a:pPr lvl="1"/>
            <a:r>
              <a:rPr lang="cs-CZ" dirty="0"/>
              <a:t>reaguje na změny zdroje</a:t>
            </a:r>
          </a:p>
          <a:p>
            <a:pPr lvl="1"/>
            <a:r>
              <a:rPr lang="cs-CZ" dirty="0"/>
              <a:t>zdroj o nich musí dát nějak vědět</a:t>
            </a:r>
          </a:p>
          <a:p>
            <a:pPr lvl="1"/>
            <a:r>
              <a:rPr lang="cs-CZ" dirty="0"/>
              <a:t>objekt implementuje </a:t>
            </a:r>
            <a:r>
              <a:rPr lang="cs-CZ" b="1" dirty="0" err="1"/>
              <a:t>INotifyPropertyChanged</a:t>
            </a:r>
            <a:endParaRPr lang="cs-CZ" b="1" dirty="0"/>
          </a:p>
          <a:p>
            <a:pPr lvl="2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b="1" dirty="0"/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Je vhodné přidat metodu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OnPropertyChanged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 parametrem s atributem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sk-SK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Knihovna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Fody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Nuget balíček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Fody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Nuget balíček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PropertyChanged.Fody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218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INotifyCollectionChanged</a:t>
            </a:r>
            <a:endParaRPr lang="sk-SK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ObservableCollection</a:t>
            </a:r>
            <a:r>
              <a:rPr lang="cs-CZ" b="1" dirty="0"/>
              <a:t>&lt;T&gt;</a:t>
            </a:r>
          </a:p>
          <a:p>
            <a:pPr lvl="1"/>
            <a:r>
              <a:rPr lang="cs-CZ" dirty="0"/>
              <a:t>implementuje toto rozhraní</a:t>
            </a:r>
          </a:p>
          <a:p>
            <a:pPr lvl="1"/>
            <a:endParaRPr lang="cs-CZ" dirty="0"/>
          </a:p>
          <a:p>
            <a:r>
              <a:rPr lang="cs-CZ" dirty="0"/>
              <a:t>Vlastní kolekce</a:t>
            </a:r>
          </a:p>
          <a:p>
            <a:pPr lvl="1"/>
            <a:r>
              <a:rPr lang="cs-CZ" dirty="0"/>
              <a:t>podporu přidáme</a:t>
            </a:r>
          </a:p>
          <a:p>
            <a:endParaRPr lang="cs-CZ" dirty="0"/>
          </a:p>
          <a:p>
            <a:r>
              <a:rPr lang="cs-CZ" dirty="0"/>
              <a:t>Existující kolekce</a:t>
            </a:r>
          </a:p>
          <a:p>
            <a:pPr lvl="1"/>
            <a:r>
              <a:rPr lang="cs-CZ" dirty="0"/>
              <a:t>např. napsat kolem ní "</a:t>
            </a:r>
            <a:r>
              <a:rPr lang="cs-CZ" dirty="0" err="1"/>
              <a:t>wrapper</a:t>
            </a:r>
            <a:r>
              <a:rPr lang="cs-CZ" dirty="0"/>
              <a:t>"</a:t>
            </a:r>
          </a:p>
          <a:p>
            <a:pPr lvl="1"/>
            <a:endParaRPr lang="cs-CZ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623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2206</TotalTime>
  <Words>723</Words>
  <Application>Microsoft Office PowerPoint</Application>
  <PresentationFormat>Widescreen</PresentationFormat>
  <Paragraphs>159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Consolas</vt:lpstr>
      <vt:lpstr>Tw Cen MT</vt:lpstr>
      <vt:lpstr>Tw Cen MT Condensed</vt:lpstr>
      <vt:lpstr>Wingdings 3</vt:lpstr>
      <vt:lpstr>Integral</vt:lpstr>
      <vt:lpstr>PV239 - 03 MVVM</vt:lpstr>
      <vt:lpstr>Text Resources</vt:lpstr>
      <vt:lpstr>Model View ViewModel </vt:lpstr>
      <vt:lpstr>Binding</vt:lpstr>
      <vt:lpstr>Typy bindingu</vt:lpstr>
      <vt:lpstr>Typy bindingu</vt:lpstr>
      <vt:lpstr>Směr bindingu</vt:lpstr>
      <vt:lpstr>Binding - Notifikace o změnách</vt:lpstr>
      <vt:lpstr>INotifyCollectionChanged</vt:lpstr>
      <vt:lpstr>Designový DataContext</vt:lpstr>
      <vt:lpstr>ICommand</vt:lpstr>
      <vt:lpstr>Command Parameter</vt:lpstr>
      <vt:lpstr>IOC/DI</vt:lpstr>
      <vt:lpstr>IOC/DI</vt:lpstr>
      <vt:lpstr>IOC/DI</vt:lpstr>
      <vt:lpstr>IOC/DI - Druhy závislostí</vt:lpstr>
      <vt:lpstr>IOc/DI - Kontejner</vt:lpstr>
      <vt:lpstr>IOC/DI – Kontejnery</vt:lpstr>
      <vt:lpstr>IOC/DI – Abstrakce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126</cp:revision>
  <dcterms:created xsi:type="dcterms:W3CDTF">2019-03-03T09:39:32Z</dcterms:created>
  <dcterms:modified xsi:type="dcterms:W3CDTF">2019-03-11T11:22:31Z</dcterms:modified>
</cp:coreProperties>
</file>