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19"/>
  </p:notesMasterIdLst>
  <p:sldIdLst>
    <p:sldId id="256" r:id="rId2"/>
    <p:sldId id="300" r:id="rId3"/>
    <p:sldId id="301" r:id="rId4"/>
    <p:sldId id="258" r:id="rId5"/>
    <p:sldId id="259" r:id="rId6"/>
    <p:sldId id="260" r:id="rId7"/>
    <p:sldId id="261" r:id="rId8"/>
    <p:sldId id="296" r:id="rId9"/>
    <p:sldId id="297" r:id="rId10"/>
    <p:sldId id="298" r:id="rId11"/>
    <p:sldId id="270" r:id="rId12"/>
    <p:sldId id="265" r:id="rId13"/>
    <p:sldId id="269" r:id="rId14"/>
    <p:sldId id="268" r:id="rId15"/>
    <p:sldId id="267" r:id="rId16"/>
    <p:sldId id="266" r:id="rId17"/>
    <p:sldId id="29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6" autoAdjust="0"/>
    <p:restoredTop sz="79613" autoAdjust="0"/>
  </p:normalViewPr>
  <p:slideViewPr>
    <p:cSldViewPr snapToGrid="0">
      <p:cViewPr varScale="1">
        <p:scale>
          <a:sx n="68" d="100"/>
          <a:sy n="68" d="100"/>
        </p:scale>
        <p:origin x="9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21.03.2022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2022-03-21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ditor.swagger.io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enerator.swagger.io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Suter/NSwa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zure/autorest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pi-map.apihandyman.i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swaggerhub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PV239 - 0</a:t>
            </a:r>
            <a:r>
              <a:rPr lang="en-US" dirty="0"/>
              <a:t>6</a:t>
            </a:r>
            <a:r>
              <a:rPr lang="cs-CZ" dirty="0"/>
              <a:t> </a:t>
            </a:r>
            <a:r>
              <a:rPr lang="en-US" dirty="0"/>
              <a:t>API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</a:p>
          <a:p>
            <a:r>
              <a:rPr lang="sk-SK" dirty="0"/>
              <a:t>Microsoft MVP, 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7713-8786-4DE8-ADAE-7F0CE86A3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E97BB-588F-4B3D-9D79-2A1C8F7C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Přidat</a:t>
            </a:r>
            <a:r>
              <a:rPr lang="cs-CZ" dirty="0"/>
              <a:t> </a:t>
            </a:r>
            <a:r>
              <a:rPr lang="cs-CZ" dirty="0" err="1"/>
              <a:t>middleware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endParaRPr lang="cs-CZ" dirty="0"/>
          </a:p>
          <a:p>
            <a:pPr marL="457200" lvl="1" indent="0">
              <a:buNone/>
            </a:pPr>
            <a:endParaRPr lang="cs-CZ" dirty="0"/>
          </a:p>
          <a:p>
            <a:r>
              <a:rPr lang="sk-SK" dirty="0" err="1"/>
              <a:t>Přidat</a:t>
            </a:r>
            <a:r>
              <a:rPr lang="sk-SK" dirty="0"/>
              <a:t> </a:t>
            </a:r>
            <a:r>
              <a:rPr lang="sk-SK" dirty="0" err="1"/>
              <a:t>middleware</a:t>
            </a:r>
            <a:r>
              <a:rPr lang="cs-CZ" dirty="0"/>
              <a:t> </a:t>
            </a:r>
            <a:r>
              <a:rPr lang="sk-SK" dirty="0"/>
              <a:t>pro </a:t>
            </a:r>
            <a:r>
              <a:rPr lang="cs-CZ" dirty="0" err="1"/>
              <a:t>Swagger</a:t>
            </a:r>
            <a:r>
              <a:rPr lang="cs-CZ" dirty="0"/>
              <a:t> UI:</a:t>
            </a:r>
          </a:p>
          <a:p>
            <a:pPr lvl="1"/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7B21E2E-C5BA-407A-9A50-4048FEFFBDBD}"/>
              </a:ext>
            </a:extLst>
          </p:cNvPr>
          <p:cNvSpPr/>
          <p:nvPr/>
        </p:nvSpPr>
        <p:spPr>
          <a:xfrm>
            <a:off x="2286000" y="4038601"/>
            <a:ext cx="838200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app.UseSwaggerU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i3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settings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SwaggerRoutes.Add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new SwaggerUi3Route(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"v1.0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"/swagger/v1/</a:t>
            </a:r>
            <a:r>
              <a:rPr lang="en-US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swagger.json</a:t>
            </a:r>
            <a:r>
              <a:rPr lang="cs-CZ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EAFBD2-3150-46F1-B215-5E018AD833B1}"/>
              </a:ext>
            </a:extLst>
          </p:cNvPr>
          <p:cNvSpPr/>
          <p:nvPr/>
        </p:nvSpPr>
        <p:spPr>
          <a:xfrm>
            <a:off x="2514601" y="2764535"/>
            <a:ext cx="1983235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app.Use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OpenApi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70718679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16ED-6FCB-42C7-8436-F4C22FB9C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Swagger</a:t>
            </a:r>
            <a:r>
              <a:rPr lang="sk-SK" dirty="0"/>
              <a:t> editor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65318-F205-41A6-AE7E-5F1754DFC5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Online </a:t>
            </a:r>
            <a:r>
              <a:rPr lang="sk-SK" dirty="0" err="1"/>
              <a:t>verze</a:t>
            </a:r>
            <a:r>
              <a:rPr lang="cs-CZ" dirty="0"/>
              <a:t> </a:t>
            </a:r>
            <a:r>
              <a:rPr lang="en-US" dirty="0">
                <a:hlinkClick r:id="rId2"/>
              </a:rPr>
              <a:t>https://editor.swagger.io</a:t>
            </a:r>
            <a:endParaRPr lang="en-US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rozchodit</a:t>
            </a:r>
            <a:r>
              <a:rPr lang="sk-SK" dirty="0"/>
              <a:t> </a:t>
            </a:r>
            <a:r>
              <a:rPr lang="sk-SK" dirty="0" err="1"/>
              <a:t>lokálně</a:t>
            </a:r>
            <a:endParaRPr lang="sk-SK" dirty="0"/>
          </a:p>
          <a:p>
            <a:r>
              <a:rPr lang="sk-SK" dirty="0" err="1"/>
              <a:t>Docker</a:t>
            </a:r>
            <a:r>
              <a:rPr lang="sk-SK" dirty="0"/>
              <a:t> image</a:t>
            </a:r>
          </a:p>
        </p:txBody>
      </p:sp>
    </p:spTree>
    <p:extLst>
      <p:ext uri="{BB962C8B-B14F-4D97-AF65-F5344CB8AC3E}">
        <p14:creationId xmlns:p14="http://schemas.microsoft.com/office/powerpoint/2010/main" val="258104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6C51-A7A7-4AD3-8C99-8DDE6E8C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</a:t>
            </a:r>
            <a:r>
              <a:rPr lang="en-US" dirty="0"/>
              <a:t>– </a:t>
            </a:r>
            <a:r>
              <a:rPr lang="sk-SK" dirty="0"/>
              <a:t>online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DBB76-71D4-484D-A584-570489952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>
            <a:normAutofit/>
          </a:bodyPr>
          <a:lstStyle/>
          <a:p>
            <a:r>
              <a:rPr lang="sk-SK" dirty="0"/>
              <a:t>Generátor </a:t>
            </a:r>
            <a:r>
              <a:rPr lang="sk-SK" dirty="0" err="1"/>
              <a:t>přímo</a:t>
            </a:r>
            <a:r>
              <a:rPr lang="sk-SK" dirty="0"/>
              <a:t> od </a:t>
            </a:r>
            <a:r>
              <a:rPr lang="sk-SK" dirty="0" err="1"/>
              <a:t>Swaggeru</a:t>
            </a:r>
            <a:endParaRPr lang="sk-SK" dirty="0"/>
          </a:p>
          <a:p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vygenerovat</a:t>
            </a:r>
            <a:r>
              <a:rPr lang="sk-SK" dirty="0"/>
              <a:t> </a:t>
            </a:r>
            <a:r>
              <a:rPr lang="sk-SK" dirty="0" err="1"/>
              <a:t>přímo</a:t>
            </a:r>
            <a:r>
              <a:rPr lang="sk-SK" dirty="0"/>
              <a:t> v </a:t>
            </a:r>
            <a:r>
              <a:rPr lang="sk-SK" dirty="0" err="1"/>
              <a:t>browseru</a:t>
            </a:r>
            <a:endParaRPr lang="en-US" dirty="0"/>
          </a:p>
          <a:p>
            <a:r>
              <a:rPr lang="cs-CZ" dirty="0">
                <a:hlinkClick r:id="rId2"/>
              </a:rPr>
              <a:t>https://generator.swagger.io/</a:t>
            </a:r>
            <a:endParaRPr lang="sk-SK" dirty="0"/>
          </a:p>
          <a:p>
            <a:r>
              <a:rPr lang="sk-SK" dirty="0"/>
              <a:t>Nastavení:</a:t>
            </a:r>
            <a:endParaRPr lang="en-US" dirty="0"/>
          </a:p>
          <a:p>
            <a:pPr lvl="1"/>
            <a:endParaRPr lang="en-US" dirty="0"/>
          </a:p>
          <a:p>
            <a:endParaRPr lang="cs-CZ" dirty="0"/>
          </a:p>
          <a:p>
            <a:pPr lvl="1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E5233A-B2DB-428C-9EE1-8DFF41923F1C}"/>
              </a:ext>
            </a:extLst>
          </p:cNvPr>
          <p:cNvSpPr/>
          <p:nvPr/>
        </p:nvSpPr>
        <p:spPr>
          <a:xfrm>
            <a:off x="2438400" y="3505333"/>
            <a:ext cx="731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/>
              <a:t>{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options</a:t>
            </a:r>
            <a:r>
              <a:rPr lang="cs-CZ" dirty="0"/>
              <a:t>":</a:t>
            </a:r>
            <a:r>
              <a:rPr lang="en-US" dirty="0"/>
              <a:t> </a:t>
            </a:r>
            <a:r>
              <a:rPr lang="cs-CZ" dirty="0"/>
              <a:t>{ "</a:t>
            </a:r>
            <a:r>
              <a:rPr lang="cs-CZ" dirty="0" err="1"/>
              <a:t>packageName</a:t>
            </a:r>
            <a:r>
              <a:rPr lang="cs-CZ" dirty="0"/>
              <a:t>": „</a:t>
            </a:r>
            <a:r>
              <a:rPr lang="cs-CZ" dirty="0" err="1"/>
              <a:t>LibraryName</a:t>
            </a:r>
            <a:r>
              <a:rPr lang="cs-CZ" dirty="0"/>
              <a:t>" },</a:t>
            </a:r>
            <a:endParaRPr lang="en-US" dirty="0"/>
          </a:p>
          <a:p>
            <a:r>
              <a:rPr lang="en-US" dirty="0"/>
              <a:t>    </a:t>
            </a:r>
            <a:r>
              <a:rPr lang="cs-CZ" dirty="0"/>
              <a:t>"</a:t>
            </a:r>
            <a:r>
              <a:rPr lang="cs-CZ" dirty="0" err="1"/>
              <a:t>swaggerUrl</a:t>
            </a:r>
            <a:r>
              <a:rPr lang="cs-CZ" dirty="0"/>
              <a:t>": „URL ke </a:t>
            </a:r>
            <a:r>
              <a:rPr lang="cs-CZ" dirty="0" err="1"/>
              <a:t>swagger</a:t>
            </a:r>
            <a:r>
              <a:rPr lang="cs-CZ" dirty="0"/>
              <a:t> </a:t>
            </a:r>
            <a:r>
              <a:rPr lang="cs-CZ" dirty="0" err="1"/>
              <a:t>json</a:t>
            </a:r>
            <a:r>
              <a:rPr lang="en-US" dirty="0"/>
              <a:t> </a:t>
            </a:r>
            <a:r>
              <a:rPr lang="cs-CZ" dirty="0"/>
              <a:t>specifikaci" </a:t>
            </a:r>
            <a:endParaRPr lang="en-US" dirty="0"/>
          </a:p>
          <a:p>
            <a:r>
              <a:rPr lang="cs-CZ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026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D756-68D6-419F-B72A-54E1937E9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Generování</a:t>
            </a:r>
            <a:r>
              <a:rPr lang="sk-SK" dirty="0"/>
              <a:t> - </a:t>
            </a:r>
            <a:r>
              <a:rPr lang="sk-SK" dirty="0" err="1"/>
              <a:t>NSwagStudio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D8122-C6DF-4D74-B6B3-FD188D02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NSwag</a:t>
            </a:r>
            <a:r>
              <a:rPr lang="cs-CZ" dirty="0"/>
              <a:t> - CLI nástroj</a:t>
            </a:r>
            <a:endParaRPr lang="en-US" dirty="0"/>
          </a:p>
          <a:p>
            <a:r>
              <a:rPr lang="sk-SK" dirty="0" err="1"/>
              <a:t>NSwagStudio</a:t>
            </a:r>
            <a:r>
              <a:rPr lang="sk-SK" dirty="0"/>
              <a:t> - </a:t>
            </a:r>
            <a:r>
              <a:rPr lang="en-US" dirty="0" err="1"/>
              <a:t>Desktopov</a:t>
            </a:r>
            <a:r>
              <a:rPr lang="cs-CZ" dirty="0"/>
              <a:t>á aplikace</a:t>
            </a:r>
          </a:p>
          <a:p>
            <a:r>
              <a:rPr lang="cs-CZ" dirty="0">
                <a:hlinkClick r:id="rId2"/>
              </a:rPr>
              <a:t>https://github.com/RSuter/NSwag</a:t>
            </a:r>
            <a:endParaRPr lang="cs-CZ" dirty="0"/>
          </a:p>
          <a:p>
            <a:r>
              <a:rPr lang="cs-CZ" dirty="0"/>
              <a:t>Nastavení výstupu:</a:t>
            </a:r>
          </a:p>
          <a:p>
            <a:pPr lvl="1"/>
            <a:r>
              <a:rPr lang="cs-CZ" dirty="0" err="1"/>
              <a:t>Namespace</a:t>
            </a:r>
            <a:endParaRPr lang="cs-CZ" dirty="0"/>
          </a:p>
          <a:p>
            <a:pPr lvl="1"/>
            <a:r>
              <a:rPr lang="cs-CZ" dirty="0"/>
              <a:t>Nastavit </a:t>
            </a:r>
            <a:r>
              <a:rPr lang="cs-CZ" dirty="0" err="1"/>
              <a:t>Operation</a:t>
            </a:r>
            <a:r>
              <a:rPr lang="cs-CZ" dirty="0"/>
              <a:t> </a:t>
            </a:r>
            <a:r>
              <a:rPr lang="cs-CZ" dirty="0" err="1"/>
              <a:t>Generation</a:t>
            </a:r>
            <a:r>
              <a:rPr lang="cs-CZ" dirty="0"/>
              <a:t> Mode</a:t>
            </a:r>
          </a:p>
          <a:p>
            <a:pPr lvl="1"/>
            <a:r>
              <a:rPr lang="cs-CZ" dirty="0"/>
              <a:t>Cesta k výstupnímu souboru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11571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917DE-90E0-4F62-9F66-1AD5694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err="1"/>
              <a:t>Generování</a:t>
            </a:r>
            <a:r>
              <a:rPr lang="sk-SK" dirty="0"/>
              <a:t> – </a:t>
            </a:r>
            <a:r>
              <a:rPr lang="sk-SK" dirty="0" err="1"/>
              <a:t>Swagger</a:t>
            </a:r>
            <a:r>
              <a:rPr lang="sk-SK" dirty="0"/>
              <a:t> </a:t>
            </a:r>
            <a:r>
              <a:rPr lang="sk-SK" dirty="0" err="1"/>
              <a:t>CodeGen</a:t>
            </a:r>
            <a:r>
              <a:rPr lang="sk-SK" dirty="0"/>
              <a:t> CLI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B6399-CEE2-47AA-9101-079143170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CLI nástroj</a:t>
            </a:r>
          </a:p>
          <a:p>
            <a:r>
              <a:rPr lang="sk-SK" dirty="0"/>
              <a:t>Java </a:t>
            </a:r>
            <a:r>
              <a:rPr lang="sk-SK" dirty="0" err="1"/>
              <a:t>aplikace</a:t>
            </a:r>
            <a:endParaRPr lang="sk-SK" dirty="0"/>
          </a:p>
          <a:p>
            <a:r>
              <a:rPr lang="cs-CZ" dirty="0"/>
              <a:t>Stáhnutí .jar souboru z </a:t>
            </a:r>
            <a:r>
              <a:rPr lang="cs-CZ" dirty="0" err="1"/>
              <a:t>maven</a:t>
            </a:r>
            <a:r>
              <a:rPr lang="cs-CZ" dirty="0"/>
              <a:t>-u</a:t>
            </a:r>
          </a:p>
        </p:txBody>
      </p:sp>
    </p:spTree>
    <p:extLst>
      <p:ext uri="{BB962C8B-B14F-4D97-AF65-F5344CB8AC3E}">
        <p14:creationId xmlns:p14="http://schemas.microsoft.com/office/powerpoint/2010/main" val="121062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23218-7FE2-498A-BBD9-98D42DD7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Generování </a:t>
            </a:r>
            <a:r>
              <a:rPr lang="en-US" dirty="0"/>
              <a:t>- </a:t>
            </a:r>
            <a:r>
              <a:rPr lang="en-US" dirty="0" err="1"/>
              <a:t>AutoRest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3D15A-7A09-4607-AA59-DB57FFDF0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3100" dirty="0"/>
              <a:t>CLI nástroj </a:t>
            </a:r>
            <a:r>
              <a:rPr lang="cs-CZ" sz="3100" dirty="0">
                <a:hlinkClick r:id="rId2"/>
              </a:rPr>
              <a:t>https://github.com/Azure/autorest</a:t>
            </a:r>
            <a:endParaRPr lang="cs-CZ" sz="3100" dirty="0"/>
          </a:p>
          <a:p>
            <a:r>
              <a:rPr lang="cs-CZ" sz="3100" dirty="0"/>
              <a:t>Instalace pomocí NPM</a:t>
            </a:r>
          </a:p>
          <a:p>
            <a:r>
              <a:rPr lang="cs-CZ" sz="3100" dirty="0" err="1"/>
              <a:t>AutoRest.Csharp</a:t>
            </a:r>
            <a:r>
              <a:rPr lang="cs-CZ" sz="3100" dirty="0"/>
              <a:t> – </a:t>
            </a:r>
            <a:r>
              <a:rPr lang="en-US" sz="3100" dirty="0" err="1"/>
              <a:t>gener</a:t>
            </a:r>
            <a:r>
              <a:rPr lang="cs-CZ" sz="3100" dirty="0" err="1"/>
              <a:t>átor</a:t>
            </a:r>
            <a:r>
              <a:rPr lang="cs-CZ" sz="3100" dirty="0"/>
              <a:t> pro C</a:t>
            </a:r>
            <a:r>
              <a:rPr lang="en-US" sz="3100" dirty="0"/>
              <a:t>#</a:t>
            </a:r>
            <a:endParaRPr lang="sk-SK" sz="3100" dirty="0"/>
          </a:p>
          <a:p>
            <a:r>
              <a:rPr lang="sk-SK" sz="3100" dirty="0" err="1"/>
              <a:t>Aktuálně</a:t>
            </a:r>
            <a:r>
              <a:rPr lang="sk-SK" sz="3100" dirty="0"/>
              <a:t> podporuje jenom </a:t>
            </a:r>
            <a:r>
              <a:rPr lang="sk-SK" sz="3100" dirty="0" err="1"/>
              <a:t>OpenApi</a:t>
            </a:r>
            <a:r>
              <a:rPr lang="sk-SK" sz="3100" dirty="0"/>
              <a:t> 2</a:t>
            </a:r>
          </a:p>
          <a:p>
            <a:pPr lvl="1"/>
            <a:r>
              <a:rPr lang="sk-SK" sz="2700" dirty="0"/>
              <a:t>Je </a:t>
            </a:r>
            <a:r>
              <a:rPr lang="sk-SK" sz="2700" dirty="0" err="1"/>
              <a:t>potřeba</a:t>
            </a:r>
            <a:r>
              <a:rPr lang="sk-SK" sz="2700" dirty="0"/>
              <a:t> </a:t>
            </a:r>
            <a:r>
              <a:rPr lang="sk-SK" sz="2700" dirty="0" err="1"/>
              <a:t>přidat</a:t>
            </a:r>
            <a:r>
              <a:rPr lang="sk-SK" sz="2700" dirty="0"/>
              <a:t> do </a:t>
            </a:r>
            <a:r>
              <a:rPr lang="sk-SK" sz="2700" dirty="0" err="1"/>
              <a:t>konfigurace</a:t>
            </a:r>
            <a:r>
              <a:rPr lang="sk-SK" sz="2700" dirty="0"/>
              <a:t> pro </a:t>
            </a:r>
            <a:r>
              <a:rPr lang="sk-SK" sz="2700" dirty="0" err="1"/>
              <a:t>Swashbuckle</a:t>
            </a:r>
            <a:r>
              <a:rPr lang="sk-SK" sz="2700" dirty="0"/>
              <a:t>:</a:t>
            </a:r>
          </a:p>
          <a:p>
            <a:pPr lvl="2"/>
            <a:r>
              <a:rPr lang="sk-SK" dirty="0" err="1"/>
              <a:t>app.UseSwagger</a:t>
            </a:r>
            <a:r>
              <a:rPr lang="sk-SK" dirty="0"/>
              <a:t>(</a:t>
            </a:r>
            <a:r>
              <a:rPr lang="sk-SK" dirty="0" err="1"/>
              <a:t>options</a:t>
            </a:r>
            <a:r>
              <a:rPr lang="sk-SK" dirty="0"/>
              <a:t> =&gt; options.SerializeAsV2 = </a:t>
            </a:r>
            <a:r>
              <a:rPr lang="sk-SK" dirty="0" err="1"/>
              <a:t>true</a:t>
            </a:r>
            <a:r>
              <a:rPr lang="sk-SK" dirty="0"/>
              <a:t>);</a:t>
            </a:r>
            <a:endParaRPr lang="cs-CZ" sz="2300" dirty="0"/>
          </a:p>
          <a:p>
            <a:endParaRPr lang="en-US" sz="3100" dirty="0"/>
          </a:p>
          <a:p>
            <a:pPr lvl="1"/>
            <a:endParaRPr lang="cs-CZ" sz="3100" dirty="0"/>
          </a:p>
        </p:txBody>
      </p:sp>
    </p:spTree>
    <p:extLst>
      <p:ext uri="{BB962C8B-B14F-4D97-AF65-F5344CB8AC3E}">
        <p14:creationId xmlns:p14="http://schemas.microsoft.com/office/powerpoint/2010/main" val="1905054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65B-77C3-470A-AEFA-37763D2E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Procesory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BBA-9C25-4CD8-BC70-CF25AD336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Slouží pro manipulaci s výslednou specifikací</a:t>
            </a:r>
          </a:p>
          <a:p>
            <a:r>
              <a:rPr lang="cs-CZ" dirty="0"/>
              <a:t>Na několika úrovních kontextu:</a:t>
            </a:r>
          </a:p>
          <a:p>
            <a:pPr lvl="1"/>
            <a:r>
              <a:rPr lang="cs-CZ" dirty="0" err="1"/>
              <a:t>IDocument</a:t>
            </a:r>
            <a:r>
              <a:rPr lang="en-US" dirty="0"/>
              <a:t>Processor</a:t>
            </a:r>
            <a:r>
              <a:rPr lang="cs-CZ" dirty="0"/>
              <a:t> – na úrovni celého dokumentu</a:t>
            </a:r>
          </a:p>
          <a:p>
            <a:pPr lvl="1"/>
            <a:r>
              <a:rPr lang="cs-CZ" dirty="0" err="1"/>
              <a:t>IOperation</a:t>
            </a:r>
            <a:r>
              <a:rPr lang="en-US" dirty="0"/>
              <a:t>Processor</a:t>
            </a:r>
            <a:r>
              <a:rPr lang="cs-CZ" dirty="0"/>
              <a:t> – na úrovni jedné operace</a:t>
            </a:r>
          </a:p>
          <a:p>
            <a:pPr lvl="1"/>
            <a:r>
              <a:rPr lang="cs-CZ" dirty="0" err="1"/>
              <a:t>ISchema</a:t>
            </a:r>
            <a:r>
              <a:rPr lang="en-US" dirty="0"/>
              <a:t>Processor</a:t>
            </a:r>
            <a:r>
              <a:rPr lang="cs-CZ" dirty="0"/>
              <a:t> – na úrovni schématu</a:t>
            </a:r>
          </a:p>
        </p:txBody>
      </p:sp>
    </p:spTree>
    <p:extLst>
      <p:ext uri="{BB962C8B-B14F-4D97-AF65-F5344CB8AC3E}">
        <p14:creationId xmlns:p14="http://schemas.microsoft.com/office/powerpoint/2010/main" val="425947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B73D9-6F8F-4D57-80DD-E8E2E8E9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Přidání</a:t>
            </a:r>
            <a:r>
              <a:rPr lang="sk-SK" dirty="0"/>
              <a:t> do </a:t>
            </a:r>
            <a:r>
              <a:rPr lang="sk-SK" dirty="0" err="1"/>
              <a:t>Mobilního</a:t>
            </a:r>
            <a:r>
              <a:rPr lang="sk-SK" dirty="0"/>
              <a:t>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6637C-EAE6-4C6E-85CD-1DD1A24F9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Přidání</a:t>
            </a:r>
            <a:r>
              <a:rPr lang="sk-SK" dirty="0"/>
              <a:t> </a:t>
            </a:r>
            <a:r>
              <a:rPr lang="sk-SK" dirty="0" err="1"/>
              <a:t>registrace</a:t>
            </a:r>
            <a:r>
              <a:rPr lang="sk-SK" dirty="0"/>
              <a:t> pro klienta do </a:t>
            </a:r>
            <a:r>
              <a:rPr lang="sk-SK" dirty="0" err="1"/>
              <a:t>installeru</a:t>
            </a:r>
            <a:r>
              <a:rPr lang="sk-SK" dirty="0"/>
              <a:t>:</a:t>
            </a:r>
            <a:br>
              <a:rPr lang="sk-SK" dirty="0"/>
            </a:b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serviceCollection.AddTransient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ITodoClient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TodoClient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sk-SK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TodoClient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factory.GetService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&gt;()) {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BaseUrl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sk-SK" sz="1800" dirty="0">
                <a:solidFill>
                  <a:srgbClr val="A31515"/>
                </a:solidFill>
                <a:latin typeface="Consolas" panose="020B0609020204030204" pitchFamily="49" charset="0"/>
              </a:rPr>
              <a:t>"https://10.0.2.2:5001"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});</a:t>
            </a:r>
          </a:p>
          <a:p>
            <a:pPr marL="0" indent="0">
              <a:buNone/>
            </a:pP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Pro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lokální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prostředí</a:t>
            </a:r>
            <a:endParaRPr lang="sk-SK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- URL „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Localhost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“: 10.0.2.2</a:t>
            </a:r>
          </a:p>
          <a:p>
            <a:pPr marL="0" indent="0">
              <a:buNone/>
            </a:pP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-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Nutnost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zrušit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ověřování</a:t>
            </a:r>
            <a:r>
              <a:rPr lang="sk-SK" sz="1800" dirty="0">
                <a:solidFill>
                  <a:srgbClr val="000000"/>
                </a:solidFill>
                <a:latin typeface="Consolas" panose="020B0609020204030204" pitchFamily="49" charset="0"/>
              </a:rPr>
              <a:t> certifikátu – vlastní </a:t>
            </a:r>
            <a:r>
              <a:rPr lang="sk-SK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HttpClientHandler</a:t>
            </a:r>
            <a:endParaRPr lang="sk-SK" sz="1800" dirty="0"/>
          </a:p>
        </p:txBody>
      </p:sp>
    </p:spTree>
    <p:extLst>
      <p:ext uri="{BB962C8B-B14F-4D97-AF65-F5344CB8AC3E}">
        <p14:creationId xmlns:p14="http://schemas.microsoft.com/office/powerpoint/2010/main" val="380611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26510-A266-4488-9B23-4363F622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Opakov</a:t>
            </a:r>
            <a:r>
              <a:rPr lang="sk-SK" dirty="0" err="1"/>
              <a:t>ání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72717-8679-48D1-AB94-5F7F0D76D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O </a:t>
            </a:r>
            <a:r>
              <a:rPr lang="sk-SK" dirty="0" err="1"/>
              <a:t>jakých</a:t>
            </a:r>
            <a:r>
              <a:rPr lang="sk-SK" dirty="0"/>
              <a:t> 3 </a:t>
            </a:r>
            <a:r>
              <a:rPr lang="sk-SK" dirty="0" err="1"/>
              <a:t>typech</a:t>
            </a:r>
            <a:r>
              <a:rPr lang="sk-SK" dirty="0"/>
              <a:t> </a:t>
            </a:r>
            <a:r>
              <a:rPr lang="sk-SK" dirty="0" err="1"/>
              <a:t>úložišť</a:t>
            </a:r>
            <a:r>
              <a:rPr lang="sk-SK" dirty="0"/>
              <a:t> </a:t>
            </a:r>
            <a:r>
              <a:rPr lang="sk-SK" dirty="0" err="1"/>
              <a:t>jsme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posledně</a:t>
            </a:r>
            <a:r>
              <a:rPr lang="sk-SK" dirty="0"/>
              <a:t> bavili?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K </a:t>
            </a:r>
            <a:r>
              <a:rPr lang="sk-SK" dirty="0" err="1"/>
              <a:t>čemu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Preferences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K </a:t>
            </a:r>
            <a:r>
              <a:rPr lang="sk-SK" dirty="0" err="1"/>
              <a:t>čemu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Secure</a:t>
            </a:r>
            <a:r>
              <a:rPr lang="sk-SK" dirty="0"/>
              <a:t> </a:t>
            </a:r>
            <a:r>
              <a:rPr lang="sk-SK" dirty="0" err="1"/>
              <a:t>Storage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K </a:t>
            </a:r>
            <a:r>
              <a:rPr lang="sk-SK" dirty="0" err="1"/>
              <a:t>čemu</a:t>
            </a:r>
            <a:r>
              <a:rPr lang="sk-SK" dirty="0"/>
              <a:t> </a:t>
            </a:r>
            <a:r>
              <a:rPr lang="sk-SK" dirty="0" err="1"/>
              <a:t>můžeme</a:t>
            </a:r>
            <a:r>
              <a:rPr lang="sk-SK" dirty="0"/>
              <a:t> </a:t>
            </a:r>
            <a:r>
              <a:rPr lang="sk-SK" dirty="0" err="1"/>
              <a:t>využít</a:t>
            </a:r>
            <a:r>
              <a:rPr lang="sk-SK" dirty="0"/>
              <a:t> </a:t>
            </a:r>
            <a:r>
              <a:rPr lang="sk-SK" dirty="0" err="1"/>
              <a:t>SQLite</a:t>
            </a:r>
            <a:r>
              <a:rPr lang="sk-SK" dirty="0"/>
              <a:t> </a:t>
            </a:r>
            <a:r>
              <a:rPr lang="sk-SK" dirty="0" err="1"/>
              <a:t>databázi</a:t>
            </a:r>
            <a:r>
              <a:rPr lang="sk-SK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Jak funguje </a:t>
            </a:r>
            <a:r>
              <a:rPr lang="sk-SK" dirty="0" err="1"/>
              <a:t>SQLite</a:t>
            </a:r>
            <a:r>
              <a:rPr lang="sk-SK" dirty="0"/>
              <a:t> databáze?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20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275FF-7FB3-4611-929B-5E811367A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7A969-796D-4B0B-B332-3E730CAE3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koncepty </a:t>
            </a:r>
            <a:r>
              <a:rPr lang="sk-SK" dirty="0" err="1"/>
              <a:t>specifikace</a:t>
            </a:r>
            <a:r>
              <a:rPr lang="sk-SK" dirty="0"/>
              <a:t> API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principy</a:t>
            </a:r>
            <a:r>
              <a:rPr lang="sk-SK" dirty="0"/>
              <a:t> </a:t>
            </a:r>
            <a:r>
              <a:rPr lang="sk-SK" dirty="0" err="1"/>
              <a:t>komunikace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</a:t>
            </a:r>
            <a:r>
              <a:rPr lang="sk-SK" dirty="0" err="1"/>
              <a:t>serverem</a:t>
            </a:r>
            <a:endParaRPr lang="sk-SK" dirty="0"/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 </a:t>
            </a:r>
            <a:r>
              <a:rPr lang="sk-SK" dirty="0" err="1"/>
              <a:t>Vygenerovat</a:t>
            </a:r>
            <a:r>
              <a:rPr lang="sk-SK" dirty="0"/>
              <a:t> klienta a </a:t>
            </a:r>
            <a:r>
              <a:rPr lang="sk-SK" dirty="0" err="1"/>
              <a:t>použít</a:t>
            </a:r>
            <a:r>
              <a:rPr lang="sk-SK" dirty="0"/>
              <a:t> jej na </a:t>
            </a:r>
            <a:r>
              <a:rPr lang="sk-SK"/>
              <a:t>komunikaci </a:t>
            </a:r>
            <a:r>
              <a:rPr lang="sk-SK" dirty="0"/>
              <a:t>s API</a:t>
            </a:r>
          </a:p>
        </p:txBody>
      </p:sp>
    </p:spTree>
    <p:extLst>
      <p:ext uri="{BB962C8B-B14F-4D97-AF65-F5344CB8AC3E}">
        <p14:creationId xmlns:p14="http://schemas.microsoft.com/office/powerpoint/2010/main" val="1008705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1DC34-640B-48F0-AD31-E859F65E6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OpenAPI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4A768-78BE-4491-84C1-6F8E5084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Specifikace</a:t>
            </a:r>
            <a:endParaRPr lang="en-US" dirty="0"/>
          </a:p>
          <a:p>
            <a:r>
              <a:rPr lang="en-US" dirty="0" err="1"/>
              <a:t>Standardn</a:t>
            </a:r>
            <a:r>
              <a:rPr lang="cs-CZ" dirty="0"/>
              <a:t>í popis REST API</a:t>
            </a:r>
          </a:p>
          <a:p>
            <a:r>
              <a:rPr lang="cs-CZ" dirty="0"/>
              <a:t>Ne</a:t>
            </a:r>
            <a:r>
              <a:rPr lang="sk-SK" dirty="0"/>
              <a:t>závislá na jazyku a </a:t>
            </a:r>
            <a:r>
              <a:rPr lang="sk-SK" dirty="0" err="1"/>
              <a:t>prostředí</a:t>
            </a:r>
            <a:endParaRPr lang="sk-SK" dirty="0"/>
          </a:p>
          <a:p>
            <a:r>
              <a:rPr lang="sk-SK" dirty="0"/>
              <a:t>YAML</a:t>
            </a:r>
            <a:r>
              <a:rPr lang="en-US" dirty="0"/>
              <a:t>/JSON</a:t>
            </a:r>
          </a:p>
          <a:p>
            <a:r>
              <a:rPr lang="en-US" dirty="0" err="1"/>
              <a:t>OpenAPI</a:t>
            </a:r>
            <a:r>
              <a:rPr lang="en-US" dirty="0"/>
              <a:t> map: </a:t>
            </a:r>
            <a:r>
              <a:rPr lang="en-US" dirty="0">
                <a:hlinkClick r:id="rId2"/>
              </a:rPr>
              <a:t>https://openapi-map.apihandyman.io/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82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F7F02-EEFE-4C28-9ED6-6B1426DB3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Swagger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4B63D-80D1-4478-AB8E-D6BFD79BEE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Sada</a:t>
            </a:r>
            <a:r>
              <a:rPr lang="en-US" dirty="0"/>
              <a:t> n</a:t>
            </a:r>
            <a:r>
              <a:rPr lang="cs-CZ" dirty="0" err="1"/>
              <a:t>ástrojů</a:t>
            </a:r>
            <a:r>
              <a:rPr lang="cs-CZ" dirty="0"/>
              <a:t> pro tvorbu </a:t>
            </a:r>
            <a:r>
              <a:rPr lang="cs-CZ" dirty="0" err="1"/>
              <a:t>OpenAPI</a:t>
            </a:r>
            <a:r>
              <a:rPr lang="cs-CZ" dirty="0"/>
              <a:t> specifikace pro REST API</a:t>
            </a:r>
          </a:p>
          <a:p>
            <a:r>
              <a:rPr lang="cs-CZ" dirty="0" err="1"/>
              <a:t>Swagger</a:t>
            </a:r>
            <a:r>
              <a:rPr lang="cs-CZ" dirty="0"/>
              <a:t> Editor</a:t>
            </a:r>
          </a:p>
          <a:p>
            <a:pPr lvl="1"/>
            <a:r>
              <a:rPr lang="cs-CZ" dirty="0"/>
              <a:t>YAML</a:t>
            </a:r>
            <a:r>
              <a:rPr lang="en-US" dirty="0"/>
              <a:t>/JSON</a:t>
            </a:r>
          </a:p>
          <a:p>
            <a:r>
              <a:rPr lang="en-US" dirty="0"/>
              <a:t>Swagger </a:t>
            </a:r>
            <a:r>
              <a:rPr lang="en-US" dirty="0" err="1"/>
              <a:t>CodeGen</a:t>
            </a:r>
            <a:endParaRPr lang="en-US" dirty="0"/>
          </a:p>
          <a:p>
            <a:pPr lvl="1"/>
            <a:r>
              <a:rPr lang="en-US" dirty="0" err="1"/>
              <a:t>Generov</a:t>
            </a:r>
            <a:r>
              <a:rPr lang="cs-CZ" dirty="0" err="1"/>
              <a:t>ání</a:t>
            </a:r>
            <a:r>
              <a:rPr lang="cs-CZ" dirty="0"/>
              <a:t> klientské</a:t>
            </a:r>
            <a:r>
              <a:rPr lang="en-US" dirty="0"/>
              <a:t>/</a:t>
            </a:r>
            <a:r>
              <a:rPr lang="en-US" dirty="0" err="1"/>
              <a:t>serverov</a:t>
            </a:r>
            <a:r>
              <a:rPr lang="cs-CZ" dirty="0"/>
              <a:t>é části</a:t>
            </a:r>
          </a:p>
          <a:p>
            <a:r>
              <a:rPr lang="cs-CZ" dirty="0" err="1"/>
              <a:t>Swagger</a:t>
            </a:r>
            <a:r>
              <a:rPr lang="cs-CZ" dirty="0"/>
              <a:t> UI</a:t>
            </a:r>
          </a:p>
          <a:p>
            <a:pPr lvl="1"/>
            <a:r>
              <a:rPr lang="cs-CZ" dirty="0"/>
              <a:t>Interaktivní dokumentace</a:t>
            </a:r>
          </a:p>
        </p:txBody>
      </p:sp>
    </p:spTree>
    <p:extLst>
      <p:ext uri="{BB962C8B-B14F-4D97-AF65-F5344CB8AC3E}">
        <p14:creationId xmlns:p14="http://schemas.microsoft.com/office/powerpoint/2010/main" val="200636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5647D-D0C1-4C28-A112-5F01C646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Přístupy k vytváření API specifikace</a:t>
            </a:r>
          </a:p>
        </p:txBody>
      </p:sp>
      <p:pic>
        <p:nvPicPr>
          <p:cNvPr id="1026" name="Picture 2" descr="https://swagger.io/swagger/media/blog/wp/DesignvsCode.jpg">
            <a:extLst>
              <a:ext uri="{FF2B5EF4-FFF2-40B4-BE49-F238E27FC236}">
                <a16:creationId xmlns:a16="http://schemas.microsoft.com/office/drawing/2014/main" id="{5FD4FAE1-AD96-4BE4-AF14-450F5C40AE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1262" y="1659478"/>
            <a:ext cx="7229475" cy="4686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7230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365AAC9-637A-4873-8606-E93157761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First p</a:t>
            </a:r>
            <a:r>
              <a:rPr lang="cs-CZ" dirty="0" err="1"/>
              <a:t>řístup</a:t>
            </a:r>
            <a:endParaRPr lang="cs-CZ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1F6D97-86FB-4255-A5FF-D9FEAB40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SwaggerHub</a:t>
            </a:r>
            <a:endParaRPr lang="cs-CZ" dirty="0"/>
          </a:p>
          <a:p>
            <a:pPr lvl="1"/>
            <a:r>
              <a:rPr lang="cs-CZ" dirty="0">
                <a:hlinkClick r:id="rId2"/>
              </a:rPr>
              <a:t>https://app.swaggerhub.com/</a:t>
            </a:r>
            <a:endParaRPr lang="cs-CZ" dirty="0"/>
          </a:p>
          <a:p>
            <a:r>
              <a:rPr lang="cs-CZ" dirty="0"/>
              <a:t>Portál pro design </a:t>
            </a:r>
            <a:r>
              <a:rPr lang="cs-CZ" dirty="0" err="1"/>
              <a:t>first</a:t>
            </a:r>
            <a:r>
              <a:rPr lang="cs-CZ" dirty="0"/>
              <a:t> přístup</a:t>
            </a:r>
          </a:p>
          <a:p>
            <a:r>
              <a:rPr lang="cs-CZ" dirty="0"/>
              <a:t>Možnost hostovat nástroje na vlastním serveru</a:t>
            </a:r>
          </a:p>
        </p:txBody>
      </p:sp>
    </p:spTree>
    <p:extLst>
      <p:ext uri="{BB962C8B-B14F-4D97-AF65-F5344CB8AC3E}">
        <p14:creationId xmlns:p14="http://schemas.microsoft.com/office/powerpoint/2010/main" val="377368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AF69-E0A9-48A3-AB96-DA9DC7A64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Code</a:t>
            </a:r>
            <a:r>
              <a:rPr lang="sk-SK" dirty="0"/>
              <a:t> </a:t>
            </a:r>
            <a:r>
              <a:rPr lang="sk-SK" dirty="0" err="1"/>
              <a:t>First</a:t>
            </a:r>
            <a:r>
              <a:rPr lang="sk-SK" dirty="0"/>
              <a:t> </a:t>
            </a:r>
            <a:r>
              <a:rPr lang="sk-SK" dirty="0" err="1"/>
              <a:t>Přístup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02E09-CC43-4072-9419-5FCFFD78F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ASP .NET </a:t>
            </a:r>
            <a:r>
              <a:rPr lang="sk-SK" dirty="0" err="1"/>
              <a:t>Core</a:t>
            </a:r>
            <a:endParaRPr lang="sk-SK" dirty="0"/>
          </a:p>
          <a:p>
            <a:r>
              <a:rPr lang="sk-SK" dirty="0" err="1"/>
              <a:t>Knihovna</a:t>
            </a:r>
            <a:r>
              <a:rPr lang="sk-SK" dirty="0"/>
              <a:t> </a:t>
            </a:r>
            <a:r>
              <a:rPr lang="en-US" b="1" dirty="0" err="1"/>
              <a:t>NSwag.AspNetCore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43073114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39EC3-7288-40BA-A27A-D29B9F37C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</a:t>
            </a:r>
            <a:r>
              <a:rPr lang="sk-SK" dirty="0" err="1"/>
              <a:t>etup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2D703-FBE5-4100-9561-C5C6AB504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Nuget</a:t>
            </a:r>
            <a:r>
              <a:rPr lang="en-US" dirty="0"/>
              <a:t> </a:t>
            </a:r>
            <a:r>
              <a:rPr lang="sk-SK" dirty="0"/>
              <a:t>balíček</a:t>
            </a:r>
            <a:r>
              <a:rPr lang="cs-CZ" dirty="0"/>
              <a:t> </a:t>
            </a:r>
            <a:r>
              <a:rPr lang="en-US" b="1" dirty="0" err="1"/>
              <a:t>NSwag</a:t>
            </a:r>
            <a:r>
              <a:rPr lang="cs-CZ" b="1" dirty="0"/>
              <a:t>.</a:t>
            </a:r>
            <a:r>
              <a:rPr lang="en-US" b="1" dirty="0" err="1"/>
              <a:t>AspNetCore</a:t>
            </a:r>
            <a:endParaRPr lang="cs-CZ" b="1" dirty="0"/>
          </a:p>
          <a:p>
            <a:r>
              <a:rPr lang="sk-SK" dirty="0" err="1"/>
              <a:t>Přidat</a:t>
            </a:r>
            <a:r>
              <a:rPr lang="sk-SK" dirty="0"/>
              <a:t> </a:t>
            </a:r>
            <a:r>
              <a:rPr lang="sk-SK" dirty="0" err="1"/>
              <a:t>konfiguraci</a:t>
            </a:r>
            <a:r>
              <a:rPr lang="en-US" dirty="0"/>
              <a:t>: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pPr lvl="1"/>
            <a:endParaRPr lang="cs-CZ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4D47A-E956-4932-9BDB-53B42619E9F7}"/>
              </a:ext>
            </a:extLst>
          </p:cNvPr>
          <p:cNvSpPr/>
          <p:nvPr/>
        </p:nvSpPr>
        <p:spPr>
          <a:xfrm>
            <a:off x="2628900" y="2971801"/>
            <a:ext cx="6934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services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AddOpenApiDocument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document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 =&gt;</a:t>
            </a: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document.DocumentName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500" dirty="0">
                <a:solidFill>
                  <a:srgbClr val="A31515"/>
                </a:solidFill>
                <a:latin typeface="Consolas" panose="020B0609020204030204" pitchFamily="49" charset="0"/>
              </a:rPr>
              <a:t>"v1"</a:t>
            </a:r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500" dirty="0">
                <a:solidFill>
                  <a:srgbClr val="000000"/>
                </a:solidFill>
                <a:latin typeface="Consolas" panose="020B0609020204030204" pitchFamily="49" charset="0"/>
              </a:rPr>
              <a:t>});</a:t>
            </a:r>
            <a:endParaRPr lang="cs-CZ" sz="1500" dirty="0"/>
          </a:p>
        </p:txBody>
      </p:sp>
    </p:spTree>
    <p:extLst>
      <p:ext uri="{BB962C8B-B14F-4D97-AF65-F5344CB8AC3E}">
        <p14:creationId xmlns:p14="http://schemas.microsoft.com/office/powerpoint/2010/main" val="65592447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2498</TotalTime>
  <Words>518</Words>
  <Application>Microsoft Office PowerPoint</Application>
  <PresentationFormat>Widescreen</PresentationFormat>
  <Paragraphs>103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Consolas</vt:lpstr>
      <vt:lpstr>Tw Cen MT</vt:lpstr>
      <vt:lpstr>Tw Cen MT Condensed</vt:lpstr>
      <vt:lpstr>Wingdings 3</vt:lpstr>
      <vt:lpstr>Integral</vt:lpstr>
      <vt:lpstr>PV239 - 06 API</vt:lpstr>
      <vt:lpstr>Opakování</vt:lpstr>
      <vt:lpstr>Dnešní cíle</vt:lpstr>
      <vt:lpstr>OpenAPI</vt:lpstr>
      <vt:lpstr>Swagger</vt:lpstr>
      <vt:lpstr>Přístupy k vytváření API specifikace</vt:lpstr>
      <vt:lpstr>Design First přístup</vt:lpstr>
      <vt:lpstr>Code First Přístup</vt:lpstr>
      <vt:lpstr>Setup</vt:lpstr>
      <vt:lpstr>Setup</vt:lpstr>
      <vt:lpstr>Swagger editor</vt:lpstr>
      <vt:lpstr>Generování – online</vt:lpstr>
      <vt:lpstr>Generování - NSwagStudio</vt:lpstr>
      <vt:lpstr>Generování – Swagger CodeGen CLI</vt:lpstr>
      <vt:lpstr>Generování - AutoRest</vt:lpstr>
      <vt:lpstr>Procesory</vt:lpstr>
      <vt:lpstr>Přidání do Mobilního projektu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222</cp:revision>
  <dcterms:created xsi:type="dcterms:W3CDTF">2019-03-03T09:39:32Z</dcterms:created>
  <dcterms:modified xsi:type="dcterms:W3CDTF">2022-03-21T13:01:07Z</dcterms:modified>
</cp:coreProperties>
</file>